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  <p:sldId id="258" r:id="rId3"/>
    <p:sldId id="259" r:id="rId4"/>
    <p:sldId id="261" r:id="rId5"/>
    <p:sldId id="264" r:id="rId6"/>
    <p:sldId id="263" r:id="rId7"/>
    <p:sldId id="262" r:id="rId8"/>
    <p:sldId id="265" r:id="rId9"/>
    <p:sldId id="266" r:id="rId10"/>
    <p:sldId id="270" r:id="rId11"/>
    <p:sldId id="269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59" r:id="rId6"/>
    <p:sldLayoutId id="2147484055" r:id="rId7"/>
    <p:sldLayoutId id="2147484056" r:id="rId8"/>
    <p:sldLayoutId id="2147484057" r:id="rId9"/>
    <p:sldLayoutId id="2147484058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PPG-PPG/hourly-weather-surface-brazil-southeast-reg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B70324E9-9B49-FD40-1A64-708A6AF9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7" r="30956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7AE70-4C81-936E-4FD6-9FF704F1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400"/>
              <a:t>DS644 : Project : Climate Weather Surface of Brazil - Hourly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B341C0F-CD60-85DE-14A4-B5C85C5F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/>
              <a:t>Dataset : </a:t>
            </a:r>
            <a:r>
              <a:rPr lang="en-US" sz="2000" dirty="0">
                <a:effectLst/>
                <a:hlinkClick r:id="rId3"/>
              </a:rPr>
              <a:t>Climate Weather Surface of Brazil - Hourly</a:t>
            </a:r>
            <a:endParaRPr lang="en-US" sz="2000" dirty="0">
              <a:effectLst/>
            </a:endParaRP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Instructor: Dr. </a:t>
            </a:r>
            <a:r>
              <a:rPr lang="en-US" sz="2000" dirty="0" err="1"/>
              <a:t>Yajuan</a:t>
            </a:r>
            <a:r>
              <a:rPr lang="en-US" sz="2000" dirty="0"/>
              <a:t> Li 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sz="2000" dirty="0"/>
              <a:t>Manan Shah (ms3452)</a:t>
            </a:r>
            <a:br>
              <a:rPr lang="en-US" sz="2000" dirty="0"/>
            </a:br>
            <a:r>
              <a:rPr lang="en-US" sz="2000" dirty="0"/>
              <a:t>Palak </a:t>
            </a:r>
            <a:r>
              <a:rPr lang="en-US" sz="2000" dirty="0" err="1"/>
              <a:t>Pabani</a:t>
            </a:r>
            <a:r>
              <a:rPr lang="en-US" sz="2000" dirty="0"/>
              <a:t> (pp872)</a:t>
            </a:r>
            <a:br>
              <a:rPr lang="en-US" sz="2000" dirty="0"/>
            </a:br>
            <a:r>
              <a:rPr lang="en-US" sz="2000" dirty="0" err="1"/>
              <a:t>Vinitkumar</a:t>
            </a:r>
            <a:r>
              <a:rPr lang="en-US" sz="2000" dirty="0"/>
              <a:t> Dobariya (vd363)</a:t>
            </a:r>
            <a:br>
              <a:rPr lang="en-US" sz="2000" dirty="0"/>
            </a:br>
            <a:r>
              <a:rPr lang="en-US" sz="2000" dirty="0" err="1"/>
              <a:t>Sneh</a:t>
            </a:r>
            <a:r>
              <a:rPr lang="en-US" sz="2000" dirty="0"/>
              <a:t> Vora (sv992)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6699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21C31-7C48-2AC1-F323-625E39E3E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A72D3-86C9-AB28-0689-09C45EF0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dirty="0"/>
              <a:t>Performance measurement ON THE BASES OF DATASET SIZE</a:t>
            </a:r>
          </a:p>
        </p:txBody>
      </p:sp>
      <p:pic>
        <p:nvPicPr>
          <p:cNvPr id="3" name="Content Placeholder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2AD09F-AD2D-3785-6095-423B2D9BB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2738"/>
            <a:ext cx="6593401" cy="3972524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7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BDB6C-A8B5-D7AB-F440-F3F3D310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Performance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7CBC25-0A65-28CA-C9AD-C63E4509A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5753" y="533400"/>
            <a:ext cx="5458046" cy="5791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Job Configuration: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Optimize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memory allocation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to prevent memory overflow.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Leverage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efficient file formats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for better storage and faster processing.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Parallel Processing: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Run independent jobs in parallel to utilize resources efficiently.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Use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dynamic resource allocation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to optimize resource usage.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Resource Scaling: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Scale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VMs or nodes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for large datasets to reduce processing time.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Implement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auto-scaling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based on workload demands.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Data Handling: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Partition datasets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for parallel processing.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Ensure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balanced input splits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for even distribution across tasks.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4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36AB-90E6-FCA2-91E7-A9D8D80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A607A-28FD-AB99-C42D-BFF9C9F41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5753" y="533400"/>
            <a:ext cx="5458046" cy="5791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MapReduce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offers a powerful framework for efficiently processing large-scale weather data in parallel, enabling scalable analysis of complex datasets.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three tasks—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Temperature Trends, Humidity &amp; Dew Point,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Wind Patterns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—provide crucial insights into: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Seasonal and spatial variations in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temperature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Correlation between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humidity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dew point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with temperature.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Dominant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wind patterns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and their spatial and temporal variations.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use of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distributed computing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through MapReduce allows us to handle large datasets like the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Brazil Southeast Region Hourly Weather dataset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efficiently.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These insights are not only valuable for weather forecasting but also for understanding the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impact of climatic factors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on local environments and industries.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3C563-851B-B000-E9F1-8AE5197F4E62}"/>
              </a:ext>
            </a:extLst>
          </p:cNvPr>
          <p:cNvSpPr txBox="1"/>
          <p:nvPr/>
        </p:nvSpPr>
        <p:spPr>
          <a:xfrm>
            <a:off x="465617" y="1540960"/>
            <a:ext cx="7225550" cy="3884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4000" dirty="0">
                <a:solidFill>
                  <a:schemeClr val="tx2"/>
                </a:solidFill>
              </a:rPr>
              <a:t>FEEL FREE TO ASK ANY QUESTION</a:t>
            </a:r>
          </a:p>
        </p:txBody>
      </p:sp>
      <p:pic>
        <p:nvPicPr>
          <p:cNvPr id="8" name="Picture 7" descr="Wood human figure">
            <a:extLst>
              <a:ext uri="{FF2B5EF4-FFF2-40B4-BE49-F238E27FC236}">
                <a16:creationId xmlns:a16="http://schemas.microsoft.com/office/drawing/2014/main" id="{19D5EF02-5EA8-192D-8651-F797137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828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984B3-0C33-83D4-828B-131DAD20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2B033-0DC6-2669-FD2B-D4F697D9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/>
              <a:t>INTRODUCTION TO DATASET</a:t>
            </a:r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630D4741-D1D6-137D-0BF2-F718B071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24" r="32393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823BFDC-FE2C-DEE9-2C2A-698C58044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cap="none" dirty="0">
                <a:effectLst/>
              </a:rPr>
              <a:t>The dataset is sourced from </a:t>
            </a:r>
            <a:r>
              <a:rPr lang="en-US" sz="2000" b="0" cap="none" dirty="0" err="1">
                <a:effectLst/>
              </a:rPr>
              <a:t>kaggle</a:t>
            </a:r>
            <a:r>
              <a:rPr lang="en-US" sz="2000" b="0" cap="none" dirty="0">
                <a:effectLst/>
              </a:rPr>
              <a:t> and titled </a:t>
            </a:r>
            <a:r>
              <a:rPr lang="en-US" sz="2000" b="0" i="1" cap="none" dirty="0">
                <a:effectLst/>
              </a:rPr>
              <a:t>hourly weather surface </a:t>
            </a:r>
            <a:r>
              <a:rPr lang="en-US" sz="2000" b="0" i="1" cap="none" dirty="0" err="1">
                <a:effectLst/>
              </a:rPr>
              <a:t>brazil</a:t>
            </a:r>
            <a:r>
              <a:rPr lang="en-US" sz="2000" b="0" i="1" cap="none" dirty="0">
                <a:effectLst/>
              </a:rPr>
              <a:t> southeast region</a:t>
            </a:r>
            <a:r>
              <a:rPr lang="en-US" sz="2000" b="0" cap="none" dirty="0">
                <a:effectLst/>
              </a:rPr>
              <a:t>. 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cap="none" dirty="0">
                <a:effectLst/>
              </a:rPr>
              <a:t>It provides hourly weather data collected across various stations in </a:t>
            </a:r>
            <a:r>
              <a:rPr lang="en-US" sz="2000" b="0" cap="none" dirty="0" err="1">
                <a:effectLst/>
              </a:rPr>
              <a:t>brazil's</a:t>
            </a:r>
            <a:r>
              <a:rPr lang="en-US" sz="2000" b="0" cap="none" dirty="0">
                <a:effectLst/>
              </a:rPr>
              <a:t> southeastern region. 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cap="none" dirty="0">
                <a:effectLst/>
              </a:rPr>
              <a:t>This project focuses on the north.csv file, a 1.55 GB subset of the dataset, which contains meteorological observations for the northern region of </a:t>
            </a:r>
            <a:r>
              <a:rPr lang="en-US" sz="2000" b="0" cap="none" dirty="0" err="1">
                <a:effectLst/>
              </a:rPr>
              <a:t>brazil</a:t>
            </a:r>
            <a:r>
              <a:rPr lang="en-US" sz="2000" b="0" cap="none" dirty="0">
                <a:effectLst/>
              </a:rPr>
              <a:t>. </a:t>
            </a:r>
          </a:p>
          <a:p>
            <a:pPr marL="28575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cap="none" dirty="0">
                <a:effectLst/>
              </a:rPr>
              <a:t>Each record corresponds to hourly measurements of weather parameters, with details about location and time.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cap="none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F7B9A-6714-F6D6-7099-A5BB0C53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666757FC-3570-E563-DA5B-18B88345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7" r="30955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108F7-E283-4BA8-AE93-70ACD9F2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/>
              <a:t>DATASET OVERVIEW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6983117E-D0BD-2B18-5CA7-CFD076B31C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6558" y="1909313"/>
            <a:ext cx="6786114" cy="4415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Dataset Details: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Contains 26 columns, organized into key categories relevant for weather analysis. 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endParaRPr lang="en-US" altLang="en-US" sz="1600" cap="none" dirty="0"/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lang="en-US" sz="1600" cap="none" dirty="0"/>
              <a:t>Time and observation details: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endParaRPr lang="en-US" altLang="en-US" sz="1600" cap="none" dirty="0"/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1. Index &amp; Date: Row identifier and observation date for dataset integrity and chronology.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2. Hour (Hora): Observation time, critical for time-series analysis.</a:t>
            </a:r>
            <a:endParaRPr lang="en-US" altLang="en-US" sz="1600" cap="none" dirty="0"/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3. Precipitation (mm): Total hourly rainfall for analyzing weather patterns.</a:t>
            </a:r>
            <a:endParaRPr lang="en-US" altLang="en-US" sz="1600" cap="none" dirty="0"/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4. Atmospheric Pressure 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</a:rPr>
              <a:t>mB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):Current: At station level. Previous Hour Max/Min: Indicates pressure trends.</a:t>
            </a:r>
          </a:p>
          <a:p>
            <a:pPr marR="0" lvl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5. Temperature (°C):Hourly: Dry bulb temperature for temperature studies. Previous Hour Max/Min: Air temperature trends.</a:t>
            </a:r>
          </a:p>
        </p:txBody>
      </p:sp>
    </p:spTree>
    <p:extLst>
      <p:ext uri="{BB962C8B-B14F-4D97-AF65-F5344CB8AC3E}">
        <p14:creationId xmlns:p14="http://schemas.microsoft.com/office/powerpoint/2010/main" val="38832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574BE-9290-932E-B760-C235498F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1078896-0D15-0107-41F0-D4B131A21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5F1B566-791C-B9CC-4901-946E6E4DE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D88695-BC61-E555-6598-DE1F90C4C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4FFFB80-BE5E-DC66-017C-40F9788F1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7D75582-2004-C427-DF1D-81E177483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CD3681-3883-593A-7507-5A7B4AB8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D6CACBD-ECAB-04FE-0CFC-5D14153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C0E2F376-BF5B-190A-CE20-50DCFA38E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69433DF8-728C-EA54-E244-46A303A3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7" r="30955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55F9C-9E7A-1E8C-9BD1-A5E2CFB9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/>
              <a:t>DATASET OVERVIEW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A92318-A049-03E9-28CF-146F5C16B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C0DBE64-321B-35DA-E9DC-888B6CD869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7188" y="2077322"/>
            <a:ext cx="6733725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Humidity and Wind: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600" cap="none"/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Humidity (%):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Hourly Relative: Key to assessing weather conditions.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Previous Hour Max/Min: Changes in air moisture.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600" cap="none"/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Wind Patterns: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1. Direction (gr): Hourly wind directions.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2. Speed (m/s): Hourly speeds and max gusts for extreme conditions.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3. Solar Radiation (Kj/m²): Global radiation data, essential for sunlight analysis.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600" cap="none"/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Geographical Metadata: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1. Location: Region, state, station, station code.</a:t>
            </a:r>
          </a:p>
          <a:p>
            <a:pPr indent="0" algn="l" fontAlgn="base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cap="none"/>
              <a:t>2. Coordinates: Latitude, longitude, and elevation of the station.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59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CC03D-0524-C382-9785-CF17E664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BD8B3D5-9132-03CC-6F18-FD9A94FE7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48615D-8024-ED77-55BF-298191AC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EB69248-8F22-480B-DCFF-EFCD7635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DD4D28-B788-D0EB-D4C5-0FE8612F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402124B-60E6-29DB-EB9D-92C8FE65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3EA0866-02EE-7E18-E3CB-D2F0B23A0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250C184-5269-D703-FBC9-040A7D79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42350198-90F3-105E-0C79-5C2A9F276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72B3246C-5F20-5CC9-610C-E9DC6759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7" r="30956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4E579-0A87-E0F7-D10E-C5D9BBE4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600"/>
              <a:t>Problem Statement</a:t>
            </a:r>
            <a:endParaRPr lang="en-US" sz="48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8B70F1B-920D-0F8A-0E27-4C9177993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A3AC034-F603-BF73-CE93-DCDB5790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400" cap="none"/>
              <a:t>1. Temperature trends: monthly and seasonal variations in dry bulb temperature.</a:t>
            </a:r>
          </a:p>
          <a:p>
            <a:pPr algn="l"/>
            <a:r>
              <a:rPr lang="en-US" sz="2400" cap="none"/>
              <a:t>2. Humidity and dew point: variations and correlation with temperature.</a:t>
            </a:r>
          </a:p>
          <a:p>
            <a:pPr algn="l"/>
            <a:r>
              <a:rPr lang="en-US" sz="2400" cap="none"/>
              <a:t>3. Wind patterns: dominant wind directions and speeds, and their variations.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4505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CD3AC-FBCF-7DA0-F854-D8EFFCCB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C54355B-FE90-8E84-F4F7-280F598B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sz="4100"/>
              <a:t>Task 1: Temperature Trends - Mapper and Reducer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3A39F4-7E0D-3918-80F6-0F2ABF93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31" y="2420471"/>
            <a:ext cx="6424588" cy="3884410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Objective:</a:t>
            </a:r>
            <a:r>
              <a:rPr lang="en-US" sz="1800" dirty="0"/>
              <a:t> Analyze monthly and seasonal variations in dry bulb temperature.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Mapper:</a:t>
            </a:r>
            <a:endParaRPr lang="en-US" sz="18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Parses the "TEMPERATURA DO AR" (dry bulb temperature) column.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Outputs key-value pairs:</a:t>
            </a:r>
            <a:br>
              <a:rPr lang="en-US" sz="1800" dirty="0"/>
            </a:br>
            <a:r>
              <a:rPr lang="en-US" sz="1800" b="1" dirty="0"/>
              <a:t>Key:</a:t>
            </a:r>
            <a:r>
              <a:rPr lang="en-US" sz="1800" dirty="0"/>
              <a:t> Weather station code</a:t>
            </a:r>
            <a:br>
              <a:rPr lang="en-US" sz="1800" dirty="0"/>
            </a:br>
            <a:r>
              <a:rPr lang="en-US" sz="1800" b="1" dirty="0"/>
              <a:t>Value:</a:t>
            </a:r>
            <a:r>
              <a:rPr lang="en-US" sz="1800" dirty="0"/>
              <a:t> Temperature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Reducer:</a:t>
            </a:r>
            <a:endParaRPr lang="en-US" sz="18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Receives a list of temperatures for each station.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Computes the </a:t>
            </a:r>
            <a:r>
              <a:rPr lang="en-US" sz="1800" b="1" dirty="0"/>
              <a:t>average temperature</a:t>
            </a:r>
            <a:r>
              <a:rPr lang="en-US" sz="1800" dirty="0"/>
              <a:t> for each weather station.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Outputs:</a:t>
            </a:r>
            <a:br>
              <a:rPr lang="en-US" sz="1800" dirty="0"/>
            </a:br>
            <a:r>
              <a:rPr lang="en-US" sz="1800" b="1" dirty="0"/>
              <a:t>Key:</a:t>
            </a:r>
            <a:r>
              <a:rPr lang="en-US" sz="1800" dirty="0"/>
              <a:t> Weather station code</a:t>
            </a:r>
            <a:br>
              <a:rPr lang="en-US" sz="1800" dirty="0"/>
            </a:br>
            <a:r>
              <a:rPr lang="en-US" sz="1800" b="1" dirty="0"/>
              <a:t>Value:</a:t>
            </a:r>
            <a:r>
              <a:rPr lang="en-US" sz="1800" dirty="0"/>
              <a:t> Average temperature</a:t>
            </a:r>
          </a:p>
        </p:txBody>
      </p:sp>
      <p:pic>
        <p:nvPicPr>
          <p:cNvPr id="4" name="Picture 3" descr="A blue and green swirls&#10;&#10;Description automatically generated">
            <a:extLst>
              <a:ext uri="{FF2B5EF4-FFF2-40B4-BE49-F238E27FC236}">
                <a16:creationId xmlns:a16="http://schemas.microsoft.com/office/drawing/2014/main" id="{511EB072-2346-F119-FD03-5CD71081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63" r="22532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27EAF-7D21-03FE-C282-2240AAA9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Task 2: Humidity and Dew Point - Mapper and Reducer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6254-E7DD-C69F-D4D3-F23B86E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Objective:</a:t>
            </a:r>
            <a:r>
              <a:rPr lang="en-US"/>
              <a:t> Analyze variations in humidity and dew point and correlate them with temperature.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Mapper:</a:t>
            </a:r>
            <a:endParaRPr lang="en-US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Extends the previous mapper to include: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UMIDADE RELATIVA DO AR</a:t>
            </a:r>
            <a:r>
              <a:rPr lang="en-US"/>
              <a:t> (relative humidity).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TEMPERATURA DO PONTO DE ORVALHO</a:t>
            </a:r>
            <a:r>
              <a:rPr lang="en-US"/>
              <a:t> (dew point temperature).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Outputs key-value pairs:</a:t>
            </a:r>
            <a:br>
              <a:rPr lang="en-US"/>
            </a:br>
            <a:r>
              <a:rPr lang="en-US" b="1"/>
              <a:t>Key:</a:t>
            </a:r>
            <a:r>
              <a:rPr lang="en-US"/>
              <a:t> Weather station code</a:t>
            </a:r>
            <a:br>
              <a:rPr lang="en-US"/>
            </a:br>
            <a:r>
              <a:rPr lang="en-US" b="1"/>
              <a:t>Value:</a:t>
            </a:r>
            <a:r>
              <a:rPr lang="en-US"/>
              <a:t> Relative humidity, Dew point temperature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Reducer:</a:t>
            </a:r>
            <a:endParaRPr lang="en-US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Computes the </a:t>
            </a:r>
            <a:r>
              <a:rPr lang="en-US" b="1"/>
              <a:t>average humidity</a:t>
            </a:r>
            <a:r>
              <a:rPr lang="en-US"/>
              <a:t> and </a:t>
            </a:r>
            <a:r>
              <a:rPr lang="en-US" b="1"/>
              <a:t>average dew point temperature</a:t>
            </a:r>
            <a:r>
              <a:rPr lang="en-US"/>
              <a:t> for each station.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Correlates dew point with temperature using statistical methods (e.g., Pearson correlation).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9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16F5C-F231-7A84-0E9D-B3F9331DD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A8201-BFE7-C51F-8E01-A5424A60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>
            <a:normAutofit/>
          </a:bodyPr>
          <a:lstStyle/>
          <a:p>
            <a:r>
              <a:rPr lang="en-US" sz="3700"/>
              <a:t>Task 3 - Wind Patterns Mapper &amp; Reducer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FEDF5F1A-785C-140C-0A25-452A1389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99" y="914400"/>
            <a:ext cx="5029200" cy="5029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812F-393C-8B08-CEB8-641ACFA0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24729"/>
            <a:ext cx="5435010" cy="4099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Objective:</a:t>
            </a:r>
            <a:r>
              <a:rPr lang="en-US" sz="1500"/>
              <a:t> Determine dominant wind directions and speeds and analyze their variations.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Mapper:</a:t>
            </a:r>
            <a:endParaRPr lang="en-US" sz="150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Reads the "VENTO, VELOCIDADE HORARIA" (hourly wind speed) column.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Outputs key-value pairs:</a:t>
            </a:r>
            <a:br>
              <a:rPr lang="en-US" sz="1500"/>
            </a:br>
            <a:r>
              <a:rPr lang="en-US" sz="1500" b="1"/>
              <a:t>Key:</a:t>
            </a:r>
            <a:r>
              <a:rPr lang="en-US" sz="1500"/>
              <a:t> Weather station code</a:t>
            </a:r>
            <a:br>
              <a:rPr lang="en-US" sz="1500"/>
            </a:br>
            <a:r>
              <a:rPr lang="en-US" sz="1500" b="1"/>
              <a:t>Value:</a:t>
            </a:r>
            <a:r>
              <a:rPr lang="en-US" sz="1500"/>
              <a:t> Wind speed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Reducer:</a:t>
            </a:r>
            <a:endParaRPr lang="en-US" sz="150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Receives a list of wind speeds for each station.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Finds the </a:t>
            </a:r>
            <a:r>
              <a:rPr lang="en-US" sz="1500" b="1"/>
              <a:t>maximum wind speed</a:t>
            </a:r>
            <a:r>
              <a:rPr lang="en-US" sz="1500"/>
              <a:t> for each weather station.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Outputs:</a:t>
            </a:r>
            <a:br>
              <a:rPr lang="en-US" sz="1500"/>
            </a:br>
            <a:r>
              <a:rPr lang="en-US" sz="1500" b="1"/>
              <a:t>Key:</a:t>
            </a:r>
            <a:r>
              <a:rPr lang="en-US" sz="1500"/>
              <a:t> Weather station code</a:t>
            </a:r>
            <a:br>
              <a:rPr lang="en-US" sz="1500"/>
            </a:br>
            <a:r>
              <a:rPr lang="en-US" sz="1500" b="1"/>
              <a:t>Value:</a:t>
            </a:r>
            <a:r>
              <a:rPr lang="en-US" sz="1500"/>
              <a:t> Maximum wind speed</a:t>
            </a:r>
          </a:p>
        </p:txBody>
      </p:sp>
    </p:spTree>
    <p:extLst>
      <p:ext uri="{BB962C8B-B14F-4D97-AF65-F5344CB8AC3E}">
        <p14:creationId xmlns:p14="http://schemas.microsoft.com/office/powerpoint/2010/main" val="307577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03619-6BFF-FCE8-3D9A-F81AEF16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5CE3-08BE-E29A-BA8D-09D5915B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/>
              <a:t>Performance measurement ON INCREMENT VM’s</a:t>
            </a:r>
          </a:p>
        </p:txBody>
      </p:sp>
      <p:pic>
        <p:nvPicPr>
          <p:cNvPr id="7" name="Content Placeholder 6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BC40BA5-1359-20EF-8FAE-2A2FA1086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35595"/>
            <a:ext cx="6593401" cy="418681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453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DS644 : Project : Climate Weather Surface of Brazil - Hourly</vt:lpstr>
      <vt:lpstr>INTRODUCTION TO DATASET</vt:lpstr>
      <vt:lpstr>DATASET OVERVIEW</vt:lpstr>
      <vt:lpstr>DATASET OVERVIEW</vt:lpstr>
      <vt:lpstr>Problem Statement</vt:lpstr>
      <vt:lpstr>Task 1: Temperature Trends - Mapper and Reducer</vt:lpstr>
      <vt:lpstr>Task 2: Humidity and Dew Point - Mapper and Reducer </vt:lpstr>
      <vt:lpstr>Task 3 - Wind Patterns Mapper &amp; Reducer</vt:lpstr>
      <vt:lpstr>Performance measurement ON INCREMENT VM’s</vt:lpstr>
      <vt:lpstr>Performance measurement ON THE BASES OF DATASET SIZE</vt:lpstr>
      <vt:lpstr>Performance optimization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SHAH</dc:creator>
  <cp:lastModifiedBy>MANAN SHAH</cp:lastModifiedBy>
  <cp:revision>11</cp:revision>
  <dcterms:created xsi:type="dcterms:W3CDTF">2024-11-21T02:54:24Z</dcterms:created>
  <dcterms:modified xsi:type="dcterms:W3CDTF">2024-11-23T00:40:31Z</dcterms:modified>
</cp:coreProperties>
</file>