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91" r:id="rId3"/>
    <p:sldId id="295" r:id="rId4"/>
    <p:sldId id="292" r:id="rId5"/>
    <p:sldId id="274" r:id="rId6"/>
    <p:sldId id="271" r:id="rId7"/>
    <p:sldId id="279" r:id="rId8"/>
    <p:sldId id="270" r:id="rId9"/>
    <p:sldId id="280" r:id="rId10"/>
    <p:sldId id="283" r:id="rId11"/>
    <p:sldId id="297" r:id="rId12"/>
    <p:sldId id="299" r:id="rId13"/>
    <p:sldId id="298" r:id="rId14"/>
    <p:sldId id="272" r:id="rId15"/>
    <p:sldId id="256" r:id="rId16"/>
    <p:sldId id="257" r:id="rId17"/>
    <p:sldId id="258" r:id="rId18"/>
    <p:sldId id="259" r:id="rId19"/>
    <p:sldId id="260" r:id="rId20"/>
    <p:sldId id="262" r:id="rId21"/>
    <p:sldId id="265" r:id="rId22"/>
    <p:sldId id="266" r:id="rId23"/>
    <p:sldId id="267" r:id="rId24"/>
    <p:sldId id="277" r:id="rId25"/>
    <p:sldId id="268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C36D-6A69-4820-BA11-99F6450AB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AE9B9-5687-494F-91FD-4149D6FCD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1A86-9EC3-4AA7-B5CB-49AB615A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552A-57F1-4B35-8EC3-7BA765B5AA28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4C93-F7E3-4CA8-AD1B-B17E2E87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4DEA0-7815-458B-A6C9-0D91360C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D6E5-E709-4EF3-A2B7-29389A90F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0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381B-BBA9-449E-BDEB-BC19561C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4069C-42F9-43AF-BE2E-0C89B4342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C756-7B6A-43BD-B214-F67015FD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552A-57F1-4B35-8EC3-7BA765B5AA28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6389-EC2A-4B7A-8C4D-C5E09B4F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3818-F8AD-485F-88B5-F3147865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D6E5-E709-4EF3-A2B7-29389A90F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02F70-5A10-41F7-8754-DADA1C9B6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56D45-F67F-4864-B454-B9EBF757C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313D-398B-4C2F-AD97-C07DA05F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552A-57F1-4B35-8EC3-7BA765B5AA28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8CDDC-0528-442B-A6F7-00CF49B5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EE16-1EA0-490B-B6A3-8CFD4F5A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D6E5-E709-4EF3-A2B7-29389A90F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9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858B-98CD-49C4-B339-ED8F692B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B45D-6E4A-4401-B6E5-AAEAA857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5B1D8-7EC1-40B2-A31B-9FBF35EB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552A-57F1-4B35-8EC3-7BA765B5AA28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462D-B78E-439F-B2E6-47C2AAD4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19A0-02EF-41D4-9B3F-7A39D34D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D6E5-E709-4EF3-A2B7-29389A90F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DED-3DA4-47B2-9025-9977661A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E0D8-BB68-41C5-A342-E35C9045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547F-7E38-4793-804F-B2E85533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552A-57F1-4B35-8EC3-7BA765B5AA28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92EE-E43F-42A1-B7C8-8347D8C1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C089-D85B-4017-A139-FE236804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D6E5-E709-4EF3-A2B7-29389A90F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D0A4-B8B9-4720-8923-4C59896F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1653-2794-458F-A4AB-82C874A53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253F2-CD3E-46EE-811F-AE68837F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962B0-2321-4E72-9D0F-7650F306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552A-57F1-4B35-8EC3-7BA765B5AA28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C69D1-CE10-4806-8409-CACA7973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DC0E0-495B-435A-9D30-D677F4A0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D6E5-E709-4EF3-A2B7-29389A90F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1F1-8A53-44D9-BFCA-EA31DBF9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67B76-4E01-4452-A005-FC14E1A9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13B74-B08D-41EA-B006-EFB9C6296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8ED54-A37D-47A5-BE05-5E9DCD582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31B53-F623-495A-9D98-3CE9FE78B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39455-14E9-47AA-B722-15D2F6BE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552A-57F1-4B35-8EC3-7BA765B5AA28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2916E-A340-4939-9F95-2B024CBE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3308-AD68-45C2-AB46-E15AAD4B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D6E5-E709-4EF3-A2B7-29389A90F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136F-3100-4151-8A0B-7053503F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4BDDF-0053-4205-9352-90D2B6FC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552A-57F1-4B35-8EC3-7BA765B5AA28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B6A7C-DA3B-42C9-8F9D-3B0E19F9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3C6DB-FAC1-40A7-8361-31DC849C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D6E5-E709-4EF3-A2B7-29389A90F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EC631-6FC4-470B-BCF5-FF2D07C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552A-57F1-4B35-8EC3-7BA765B5AA28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6DDC3-4B3D-4DD7-A16C-1904DA89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845C2-726C-45DA-801E-6817EDFD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D6E5-E709-4EF3-A2B7-29389A90F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F677-099B-4C57-97CA-C3BED8BB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021C-43EB-4BDF-9360-24209DEB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D787B-A9B2-4FB1-9517-C37BCC1FF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B2B1B-B0D2-44AA-8B16-CF99E6C3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552A-57F1-4B35-8EC3-7BA765B5AA28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2BE28-EFE6-4E5B-A9B6-8FFA03EE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78FFA-8477-4646-8049-7A98B621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D6E5-E709-4EF3-A2B7-29389A90F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596E-FC94-431C-815C-6DA8D9F9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49541-3654-46AE-B098-9C6BAEA75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11700-108D-49C9-B523-4381A0C2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FAF1F-0192-4AAA-86AD-9B69E55A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552A-57F1-4B35-8EC3-7BA765B5AA28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E021C-1D22-428F-8C08-F2FC7D48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E31B6-A83A-40FC-B600-DA660DE4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D6E5-E709-4EF3-A2B7-29389A90F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16CB1-A3BF-4E23-8BFB-BFF34336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D9CFC-CE87-4375-B51B-6F026B0E2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805D-869E-4B22-8A96-962DF7064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552A-57F1-4B35-8EC3-7BA765B5AA28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899A-D624-41F4-9DC2-AF92AC035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6CBB-AA75-41A6-ADAE-8D66B5B6A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D6E5-E709-4EF3-A2B7-29389A90F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E2101D-712B-4E88-AD4E-5EB0F2CC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rgbClr val="FF0000"/>
                </a:solidFill>
              </a:rPr>
              <a:t>We are happy to have you HERE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57F1AF-AF28-4361-92BA-29DFA4A97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15193"/>
            <a:ext cx="6248400" cy="3510391"/>
          </a:xfrm>
        </p:spPr>
      </p:pic>
      <p:pic>
        <p:nvPicPr>
          <p:cNvPr id="9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E7A3351-A629-434B-91AC-3264CE267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531490"/>
            <a:ext cx="2816389" cy="2109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5A2670-F990-45CE-A23B-043D3A987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12" y="1902103"/>
            <a:ext cx="1781551" cy="252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50055D-E598-4E72-BF51-1033C3908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70992"/>
            <a:ext cx="1900238" cy="29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2DDA-D40E-46F2-9E31-95DAF4C9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Examples of Narrowcasting agencies-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ACDBB-589B-4096-8845-F6748A2B1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77" y="1561928"/>
            <a:ext cx="2770724" cy="1980499"/>
          </a:xfrm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E25DEA9B-46A6-4BA5-B95A-AB2200C35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8" y="1561928"/>
            <a:ext cx="2709862" cy="1851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B06AA-4B11-4F80-B969-8CD214022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171950"/>
            <a:ext cx="3516084" cy="2171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86E6E-989E-491E-B4CB-3D4D82544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49" y="4571999"/>
            <a:ext cx="3324225" cy="1371600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85F00CD-D615-419B-AC06-5B3826BB7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1694047"/>
            <a:ext cx="3873500" cy="1587500"/>
          </a:xfrm>
          <a:prstGeom prst="rect">
            <a:avLst/>
          </a:prstGeom>
        </p:spPr>
      </p:pic>
      <p:pic>
        <p:nvPicPr>
          <p:cNvPr id="15" name="Picture 1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75BEFDC-889D-4570-A736-FC8E802F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75" y="4171950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sz="4000" dirty="0" smtClean="0">
                <a:solidFill>
                  <a:srgbClr val="FF0000"/>
                </a:solidFill>
              </a:rPr>
              <a:t> रेडियो कार्यक्रम के मुख्य दो प्रकार हैं -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hi-IN" dirty="0" smtClean="0">
              <a:solidFill>
                <a:srgbClr val="002060"/>
              </a:solidFill>
            </a:endParaRPr>
          </a:p>
          <a:p>
            <a:r>
              <a:rPr lang="en-US" sz="5100" dirty="0" smtClean="0">
                <a:solidFill>
                  <a:srgbClr val="002060"/>
                </a:solidFill>
              </a:rPr>
              <a:t>Classification </a:t>
            </a:r>
            <a:r>
              <a:rPr lang="en-US" sz="5100" dirty="0">
                <a:solidFill>
                  <a:srgbClr val="002060"/>
                </a:solidFill>
              </a:rPr>
              <a:t>of Radio </a:t>
            </a:r>
            <a:r>
              <a:rPr lang="en-US" sz="5100" dirty="0" smtClean="0">
                <a:solidFill>
                  <a:srgbClr val="002060"/>
                </a:solidFill>
              </a:rPr>
              <a:t>programs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i-IN" sz="3100" b="1" dirty="0" smtClean="0">
                <a:solidFill>
                  <a:srgbClr val="002060"/>
                </a:solidFill>
              </a:rPr>
              <a:t>Radio </a:t>
            </a:r>
            <a:r>
              <a:rPr lang="en-US" sz="3100" b="1" dirty="0" smtClean="0">
                <a:solidFill>
                  <a:srgbClr val="002060"/>
                </a:solidFill>
              </a:rPr>
              <a:t>program</a:t>
            </a:r>
            <a:r>
              <a:rPr lang="hi-IN" sz="3100" b="1" dirty="0" smtClean="0">
                <a:solidFill>
                  <a:srgbClr val="002060"/>
                </a:solidFill>
              </a:rPr>
              <a:t>s</a:t>
            </a:r>
            <a:r>
              <a:rPr lang="en-US" sz="3100" b="1" dirty="0" smtClean="0">
                <a:solidFill>
                  <a:srgbClr val="002060"/>
                </a:solidFill>
              </a:rPr>
              <a:t> can be categorized into </a:t>
            </a:r>
            <a:r>
              <a:rPr lang="hi-IN" sz="3100" b="1" dirty="0" smtClean="0">
                <a:solidFill>
                  <a:srgbClr val="002060"/>
                </a:solidFill>
              </a:rPr>
              <a:t>three</a:t>
            </a:r>
            <a:r>
              <a:rPr lang="en-US" sz="3100" b="1" dirty="0" smtClean="0">
                <a:solidFill>
                  <a:srgbClr val="002060"/>
                </a:solidFill>
              </a:rPr>
              <a:t> major parts:</a:t>
            </a:r>
          </a:p>
          <a:p>
            <a:r>
              <a:rPr lang="en-US" sz="3100" b="1" dirty="0" smtClean="0">
                <a:solidFill>
                  <a:srgbClr val="002060"/>
                </a:solidFill>
              </a:rPr>
              <a:t>1- Spoken word programs</a:t>
            </a:r>
          </a:p>
          <a:p>
            <a:r>
              <a:rPr lang="en-US" sz="3100" b="1" dirty="0" smtClean="0">
                <a:solidFill>
                  <a:srgbClr val="002060"/>
                </a:solidFill>
              </a:rPr>
              <a:t>2- Music programs</a:t>
            </a:r>
          </a:p>
          <a:p>
            <a:r>
              <a:rPr lang="en-US" sz="3100" b="1" dirty="0" smtClean="0">
                <a:solidFill>
                  <a:srgbClr val="002060"/>
                </a:solidFill>
              </a:rPr>
              <a:t>In other words, we can say that technically they can be termed as </a:t>
            </a:r>
          </a:p>
          <a:p>
            <a:r>
              <a:rPr lang="en-US" sz="3100" b="1" dirty="0" smtClean="0">
                <a:solidFill>
                  <a:srgbClr val="002060"/>
                </a:solidFill>
              </a:rPr>
              <a:t>Literal format and music format.</a:t>
            </a:r>
          </a:p>
          <a:p>
            <a:r>
              <a:rPr lang="en-US" sz="3100" b="1" dirty="0" smtClean="0">
                <a:solidFill>
                  <a:srgbClr val="002060"/>
                </a:solidFill>
              </a:rPr>
              <a:t>Scripted and unscripted programs</a:t>
            </a:r>
          </a:p>
          <a:p>
            <a:endParaRPr lang="en-US" sz="3600" b="1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i-IN" sz="2800" dirty="0">
                <a:solidFill>
                  <a:srgbClr val="FF0000"/>
                </a:solidFill>
              </a:rPr>
              <a:t>रेडियो कार्यक्रमों का वर्गीकरण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hi-IN" sz="2400" b="1" dirty="0" smtClean="0">
                <a:solidFill>
                  <a:srgbClr val="00B050"/>
                </a:solidFill>
              </a:rPr>
              <a:t>रेडियो </a:t>
            </a:r>
            <a:r>
              <a:rPr lang="hi-IN" sz="2400" b="1" dirty="0">
                <a:solidFill>
                  <a:srgbClr val="00B050"/>
                </a:solidFill>
              </a:rPr>
              <a:t>कार्यक्रम </a:t>
            </a:r>
            <a:r>
              <a:rPr lang="hi-IN" sz="2400" b="1" dirty="0" smtClean="0">
                <a:solidFill>
                  <a:srgbClr val="00B050"/>
                </a:solidFill>
              </a:rPr>
              <a:t>तीन </a:t>
            </a:r>
            <a:r>
              <a:rPr lang="hi-IN" sz="2400" b="1" dirty="0">
                <a:solidFill>
                  <a:srgbClr val="00B050"/>
                </a:solidFill>
              </a:rPr>
              <a:t>मुख्य भागों में बांटे जा सकते हैं –</a:t>
            </a:r>
          </a:p>
          <a:p>
            <a:r>
              <a:rPr lang="hi-IN" sz="2400" b="1" dirty="0">
                <a:solidFill>
                  <a:srgbClr val="00B050"/>
                </a:solidFill>
              </a:rPr>
              <a:t>1-शाब्दिक कार्यक्रम </a:t>
            </a:r>
          </a:p>
          <a:p>
            <a:r>
              <a:rPr lang="hi-IN" sz="2400" b="1" dirty="0">
                <a:solidFill>
                  <a:srgbClr val="00B050"/>
                </a:solidFill>
              </a:rPr>
              <a:t>2-संगीत कार्यक्रम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hi-IN" sz="2400" b="1" dirty="0">
                <a:solidFill>
                  <a:srgbClr val="00B050"/>
                </a:solidFill>
              </a:rPr>
              <a:t>इसमें गायन व वाद्य संगीत शामिल है 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hi-IN" sz="2400" b="1" dirty="0" smtClean="0">
                <a:solidFill>
                  <a:srgbClr val="00B050"/>
                </a:solidFill>
              </a:rPr>
              <a:t>3-लिखित </a:t>
            </a:r>
            <a:r>
              <a:rPr lang="hi-IN" sz="2400" b="1" dirty="0" smtClean="0">
                <a:solidFill>
                  <a:srgbClr val="00B050"/>
                </a:solidFill>
              </a:rPr>
              <a:t>और </a:t>
            </a:r>
            <a:r>
              <a:rPr lang="hi-IN" sz="2400" b="1" dirty="0" smtClean="0">
                <a:solidFill>
                  <a:srgbClr val="00B050"/>
                </a:solidFill>
              </a:rPr>
              <a:t>अलिखित कार्यक्रम </a:t>
            </a:r>
            <a:r>
              <a:rPr lang="hi-IN" b="1" dirty="0" smtClean="0">
                <a:solidFill>
                  <a:srgbClr val="00B050"/>
                </a:solidFill>
              </a:rPr>
              <a:t> 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Wide spectrum of radio programs 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Popular Formats of spoken 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i-IN" dirty="0" smtClean="0"/>
              <a:t>Talk</a:t>
            </a:r>
          </a:p>
          <a:p>
            <a:r>
              <a:rPr lang="en-US" dirty="0" smtClean="0"/>
              <a:t>Quiz</a:t>
            </a:r>
          </a:p>
          <a:p>
            <a:r>
              <a:rPr lang="en-US" dirty="0" smtClean="0"/>
              <a:t>Interview</a:t>
            </a:r>
          </a:p>
          <a:p>
            <a:r>
              <a:rPr lang="en-US" dirty="0" err="1" smtClean="0"/>
              <a:t>Vox</a:t>
            </a:r>
            <a:r>
              <a:rPr lang="en-US" dirty="0" smtClean="0"/>
              <a:t> </a:t>
            </a:r>
            <a:r>
              <a:rPr lang="en-US" dirty="0" err="1" smtClean="0"/>
              <a:t>populi</a:t>
            </a:r>
            <a:r>
              <a:rPr lang="en-US" dirty="0" smtClean="0"/>
              <a:t> or Opinion Poll</a:t>
            </a:r>
          </a:p>
          <a:p>
            <a:r>
              <a:rPr lang="en-US" dirty="0" smtClean="0"/>
              <a:t>Story and Prose</a:t>
            </a:r>
          </a:p>
          <a:p>
            <a:r>
              <a:rPr lang="en-US" dirty="0" smtClean="0"/>
              <a:t>Poetry Recitation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Popular Formats of Spoken and Musical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Panel Programs-</a:t>
            </a:r>
          </a:p>
          <a:p>
            <a:r>
              <a:rPr lang="en-US" dirty="0" smtClean="0"/>
              <a:t>1-</a:t>
            </a:r>
            <a:r>
              <a:rPr lang="en-US" dirty="0" err="1" smtClean="0"/>
              <a:t>Pannel</a:t>
            </a:r>
            <a:r>
              <a:rPr lang="en-US" dirty="0" smtClean="0"/>
              <a:t> Discussion</a:t>
            </a:r>
          </a:p>
          <a:p>
            <a:r>
              <a:rPr lang="en-US" dirty="0" smtClean="0"/>
              <a:t>2-Symposium</a:t>
            </a:r>
          </a:p>
          <a:p>
            <a:r>
              <a:rPr lang="en-US" dirty="0" smtClean="0"/>
              <a:t>Documentary</a:t>
            </a:r>
          </a:p>
          <a:p>
            <a:r>
              <a:rPr lang="en-US" dirty="0" smtClean="0"/>
              <a:t>Magazine</a:t>
            </a:r>
          </a:p>
          <a:p>
            <a:r>
              <a:rPr lang="en-US" dirty="0" err="1" smtClean="0"/>
              <a:t>DocuDrama</a:t>
            </a:r>
            <a:endParaRPr lang="en-US" dirty="0" smtClean="0"/>
          </a:p>
          <a:p>
            <a:r>
              <a:rPr lang="en-US" dirty="0" smtClean="0"/>
              <a:t>Classical, Light classical, Instrumental </a:t>
            </a:r>
          </a:p>
          <a:p>
            <a:r>
              <a:rPr lang="en-US" dirty="0"/>
              <a:t>Song Stories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9788" y="5934670"/>
            <a:ext cx="99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Various formats 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Radio programs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एक विचार ....या मंत्र .....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32" y="1690688"/>
            <a:ext cx="9188246" cy="5260800"/>
          </a:xfrm>
        </p:spPr>
      </p:pic>
      <p:sp>
        <p:nvSpPr>
          <p:cNvPr id="5" name="Rectangle 4"/>
          <p:cNvSpPr/>
          <p:nvPr/>
        </p:nvSpPr>
        <p:spPr>
          <a:xfrm rot="19529758">
            <a:off x="166001" y="3123641"/>
            <a:ext cx="60562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200" b="1" i="0" u="none" strike="noStrike" kern="1200" cap="none" spc="0" normalizeH="0" baseline="0" noProof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Mangal" panose="02040503050203030202" pitchFamily="18" charset="0"/>
              </a:rPr>
              <a:t>यदि समस्या one click away है </a:t>
            </a:r>
            <a:endParaRPr kumimoji="0" lang="en-US" sz="3200" b="1" i="0" u="none" strike="noStrike" kern="1200" cap="none" spc="0" normalizeH="0" baseline="0" noProof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 rot="19138371">
            <a:off x="4800124" y="4578897"/>
            <a:ext cx="59762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2400" b="1" i="0" u="none" strike="noStrike" kern="1200" cap="none" spc="0" normalizeH="0" baseline="0" noProof="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Mangal" panose="02040503050203030202" pitchFamily="18" charset="0"/>
              </a:rPr>
              <a:t>तो समाधान भी one click away होना चाहिए </a:t>
            </a:r>
            <a:endParaRPr kumimoji="0" lang="en-US" sz="2400" b="1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7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Content Placeholder 6" descr="A picture containing object, sky, antenna, wall&#10;&#10;Description generated with high confidence">
            <a:extLst>
              <a:ext uri="{FF2B5EF4-FFF2-40B4-BE49-F238E27FC236}">
                <a16:creationId xmlns:a16="http://schemas.microsoft.com/office/drawing/2014/main" id="{825C5809-DAB9-4023-BC30-43ECF4599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9"/>
          <a:stretch/>
        </p:blipFill>
        <p:spPr>
          <a:xfrm>
            <a:off x="1166191" y="916884"/>
            <a:ext cx="9501808" cy="5344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563E79D-1351-48E9-BFFC-96822089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i-IN" sz="3600" b="1" dirty="0" smtClean="0">
                <a:solidFill>
                  <a:schemeClr val="bg1"/>
                </a:solidFill>
              </a:rPr>
              <a:t>रेडियो कार्यक्रमों के प्रारूप - </a:t>
            </a:r>
            <a:r>
              <a:rPr lang="en-US" sz="3600" b="1" dirty="0" smtClean="0">
                <a:solidFill>
                  <a:schemeClr val="bg1"/>
                </a:solidFill>
              </a:rPr>
              <a:t>Formats </a:t>
            </a:r>
            <a:r>
              <a:rPr lang="en-US" sz="3600" b="1" dirty="0">
                <a:solidFill>
                  <a:schemeClr val="bg1"/>
                </a:solidFill>
              </a:rPr>
              <a:t>of Radio </a:t>
            </a:r>
            <a:r>
              <a:rPr lang="en-US" sz="3600" b="1" dirty="0" err="1">
                <a:solidFill>
                  <a:schemeClr val="bg1"/>
                </a:solidFill>
              </a:rPr>
              <a:t>Programmes</a:t>
            </a:r>
            <a:r>
              <a:rPr lang="en-US" sz="3600" b="1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31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9CA4FF-D8CD-4762-8045-7FEEF35F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Documentary !!One of the Most popular formats in Radio </a:t>
            </a:r>
            <a:r>
              <a:rPr lang="hi-IN" b="1" dirty="0" smtClean="0">
                <a:solidFill>
                  <a:srgbClr val="FF0000"/>
                </a:solidFill>
              </a:rPr>
              <a:t>– </a:t>
            </a:r>
            <a:r>
              <a:rPr lang="hi-IN" sz="3600" b="1" dirty="0" smtClean="0">
                <a:solidFill>
                  <a:srgbClr val="FF0000"/>
                </a:solidFill>
              </a:rPr>
              <a:t>रेडियो दस्तावेज़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A close up of a sign&#10;&#10;Description generated with high confidence">
            <a:extLst>
              <a:ext uri="{FF2B5EF4-FFF2-40B4-BE49-F238E27FC236}">
                <a16:creationId xmlns:a16="http://schemas.microsoft.com/office/drawing/2014/main" id="{EB221B88-D370-4FA4-813D-A7D0F87C4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258" y="1825625"/>
            <a:ext cx="7701483" cy="4351338"/>
          </a:xfrm>
        </p:spPr>
      </p:pic>
    </p:spTree>
    <p:extLst>
      <p:ext uri="{BB962C8B-B14F-4D97-AF65-F5344CB8AC3E}">
        <p14:creationId xmlns:p14="http://schemas.microsoft.com/office/powerpoint/2010/main" val="37552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1E26-FB4C-420C-AD02-354EA11FFE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Essential Elements in Audio Documentary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808F-EABD-4235-9A85-3196E107D8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Radio documentary is a spoken word with supportive music radio format devoted to non-fiction narrative.</a:t>
            </a:r>
          </a:p>
          <a:p>
            <a:r>
              <a:rPr lang="en-US" b="1" dirty="0"/>
              <a:t>It is obvious by the word that this format essentially requires the documented evidences for production.</a:t>
            </a:r>
          </a:p>
          <a:p>
            <a:r>
              <a:rPr lang="en-US" b="1" dirty="0"/>
              <a:t>We need to have-</a:t>
            </a:r>
          </a:p>
          <a:p>
            <a:r>
              <a:rPr lang="en-US" b="1" dirty="0"/>
              <a:t>Authentic documents, archival audio contents</a:t>
            </a:r>
          </a:p>
          <a:p>
            <a:r>
              <a:rPr lang="en-US" b="1" dirty="0"/>
              <a:t>Music to support the content spoken</a:t>
            </a:r>
          </a:p>
          <a:p>
            <a:r>
              <a:rPr lang="en-US" b="1" dirty="0" smtClean="0"/>
              <a:t>Deep Seated  research</a:t>
            </a:r>
          </a:p>
          <a:p>
            <a:r>
              <a:rPr lang="hi-IN" b="1" dirty="0" smtClean="0">
                <a:solidFill>
                  <a:srgbClr val="FF0000"/>
                </a:solidFill>
              </a:rPr>
              <a:t>सत्यापित दस्तावेज़, प्रलेखित ध्वनि सामग्री, संगीत, शिलालेख, इलेक्ट्रोनिक रिकार्डिंग, ऐतिहासिक सामग्री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2426109" y="1415845"/>
            <a:ext cx="7698658" cy="429178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13870-136D-476B-AC24-4A86ADE0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One of the most entertaining radio formats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257" y="2544995"/>
            <a:ext cx="812636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Radio Magazine </a:t>
            </a:r>
            <a:r>
              <a:rPr lang="hi-IN" sz="7200" b="0" cap="none" spc="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रेडियो पत्रिका </a:t>
            </a:r>
            <a:endParaRPr lang="en-US" sz="72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8471" y="5950113"/>
            <a:ext cx="1755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/>
              <a:t>Show रील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37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66E6-D4B7-49C1-AFF1-1B063C84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Why it is so entertaining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9FBC-DE8A-40AB-8FE6-61635C42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Have a look at a magazine !! What do you observe ??</a:t>
            </a:r>
          </a:p>
          <a:p>
            <a:r>
              <a:rPr lang="en-US" b="1" dirty="0">
                <a:solidFill>
                  <a:srgbClr val="002060"/>
                </a:solidFill>
              </a:rPr>
              <a:t>We see a variety in any magazine page to page…you will have…</a:t>
            </a:r>
          </a:p>
          <a:p>
            <a:r>
              <a:rPr lang="en-US" b="1" dirty="0">
                <a:solidFill>
                  <a:srgbClr val="002060"/>
                </a:solidFill>
              </a:rPr>
              <a:t>Editorial</a:t>
            </a:r>
          </a:p>
          <a:p>
            <a:r>
              <a:rPr lang="en-US" b="1" dirty="0">
                <a:solidFill>
                  <a:srgbClr val="002060"/>
                </a:solidFill>
              </a:rPr>
              <a:t>Poems</a:t>
            </a:r>
          </a:p>
          <a:p>
            <a:r>
              <a:rPr lang="en-US" b="1" dirty="0">
                <a:solidFill>
                  <a:srgbClr val="002060"/>
                </a:solidFill>
              </a:rPr>
              <a:t>Essays</a:t>
            </a:r>
          </a:p>
          <a:p>
            <a:r>
              <a:rPr lang="en-US" b="1" dirty="0">
                <a:solidFill>
                  <a:srgbClr val="002060"/>
                </a:solidFill>
              </a:rPr>
              <a:t>Cartoons </a:t>
            </a:r>
          </a:p>
          <a:p>
            <a:r>
              <a:rPr lang="en-US" b="1" dirty="0">
                <a:solidFill>
                  <a:srgbClr val="002060"/>
                </a:solidFill>
              </a:rPr>
              <a:t>Drama</a:t>
            </a:r>
          </a:p>
          <a:p>
            <a:r>
              <a:rPr lang="en-US" b="1" dirty="0">
                <a:solidFill>
                  <a:srgbClr val="002060"/>
                </a:solidFill>
              </a:rPr>
              <a:t>Any thing else suited to your interest… Radio Magazine is interesting because of it’s variety….SOUND EFFECTS ARE MUST 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575C-9FED-43A9-AD0A-7D960208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Feature…is a very specific format in Radio </a:t>
            </a:r>
          </a:p>
        </p:txBody>
      </p:sp>
      <p:pic>
        <p:nvPicPr>
          <p:cNvPr id="9" name="Content Placeholder 8" descr="A screenshot of a stereo&#10;&#10;Description generated with high confidence">
            <a:extLst>
              <a:ext uri="{FF2B5EF4-FFF2-40B4-BE49-F238E27FC236}">
                <a16:creationId xmlns:a16="http://schemas.microsoft.com/office/drawing/2014/main" id="{9BA94B02-E705-42ED-9E4F-8BF92D208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043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3F5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026057-BBDB-48D4-81BB-2DBEB475F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4354" y="643467"/>
            <a:ext cx="2624667" cy="2624667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6949" y="3170001"/>
            <a:ext cx="2228851" cy="1483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7ED63-4745-4BD7-851E-785FFE13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05" y="3429000"/>
            <a:ext cx="6413500" cy="13598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hi-IN" sz="5400" b="1" dirty="0" smtClean="0">
                <a:solidFill>
                  <a:srgbClr val="FF0000"/>
                </a:solidFill>
              </a:rPr>
              <a:t/>
            </a:r>
            <a:br>
              <a:rPr lang="hi-IN" sz="5400" b="1" dirty="0" smtClean="0">
                <a:solidFill>
                  <a:srgbClr val="FF0000"/>
                </a:solidFill>
              </a:rPr>
            </a:br>
            <a:r>
              <a:rPr lang="hi-IN" sz="5400" b="1" dirty="0">
                <a:solidFill>
                  <a:srgbClr val="FF0000"/>
                </a:solidFill>
              </a:rPr>
              <a:t/>
            </a:r>
            <a:br>
              <a:rPr lang="hi-IN" sz="5400" b="1" dirty="0">
                <a:solidFill>
                  <a:srgbClr val="FF0000"/>
                </a:solidFill>
              </a:rPr>
            </a:br>
            <a:r>
              <a:rPr lang="hi-IN" sz="5400" b="1" dirty="0" smtClean="0">
                <a:solidFill>
                  <a:srgbClr val="FF0000"/>
                </a:solidFill>
              </a:rPr>
              <a:t/>
            </a:r>
            <a:br>
              <a:rPr lang="hi-IN" sz="5400" b="1" dirty="0" smtClean="0">
                <a:solidFill>
                  <a:srgbClr val="FF0000"/>
                </a:solidFill>
              </a:rPr>
            </a:br>
            <a:r>
              <a:rPr lang="hi-IN" sz="5400" b="1" dirty="0">
                <a:solidFill>
                  <a:srgbClr val="FF0000"/>
                </a:solidFill>
              </a:rPr>
              <a:t/>
            </a:r>
            <a:br>
              <a:rPr lang="hi-IN" sz="5400" b="1" dirty="0">
                <a:solidFill>
                  <a:srgbClr val="FF0000"/>
                </a:solidFill>
              </a:rPr>
            </a:br>
            <a:r>
              <a:rPr lang="hi-IN" dirty="0">
                <a:solidFill>
                  <a:srgbClr val="002060"/>
                </a:solidFill>
              </a:rPr>
              <a:t>क्या रेडियो अलोकप्रिय है ? </a:t>
            </a:r>
            <a:r>
              <a:rPr lang="hi-IN" sz="5400" dirty="0" smtClean="0">
                <a:solidFill>
                  <a:srgbClr val="002060"/>
                </a:solidFill>
              </a:rPr>
              <a:t/>
            </a:r>
            <a:br>
              <a:rPr lang="hi-IN" sz="5400" dirty="0" smtClean="0">
                <a:solidFill>
                  <a:srgbClr val="00206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Is </a:t>
            </a:r>
            <a:r>
              <a:rPr lang="en-US" sz="5400" b="1" dirty="0">
                <a:solidFill>
                  <a:srgbClr val="FF0000"/>
                </a:solidFill>
              </a:rPr>
              <a:t>Radio Unpopular </a:t>
            </a:r>
            <a:r>
              <a:rPr lang="en-US" sz="5400" b="1" dirty="0" smtClean="0">
                <a:solidFill>
                  <a:srgbClr val="FF0000"/>
                </a:solidFill>
              </a:rPr>
              <a:t>??</a:t>
            </a:r>
            <a:br>
              <a:rPr lang="en-US" sz="5400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78F8-2B4B-488A-B65E-E8E06259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How to understand a FEATURE?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FB7D-569E-46B7-8481-1F9E108D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 distinctive attribute or aspect of something.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Feature focuses on only one aspect out of many aspects of a place, personality, music, flora and fauna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Example-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Bahuroop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Gandhi is a book published by NCERT which showcases his versatile personality such as- Gandhi as a writer, Commander, Saint, Auctioneer, Satyagrahi etc.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Feature will highlight only one aspect not all whereas in documentary more aspects can be dealt.</a:t>
            </a:r>
          </a:p>
        </p:txBody>
      </p:sp>
    </p:spTree>
    <p:extLst>
      <p:ext uri="{BB962C8B-B14F-4D97-AF65-F5344CB8AC3E}">
        <p14:creationId xmlns:p14="http://schemas.microsoft.com/office/powerpoint/2010/main" val="28054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7E6A-C731-4F2A-9D57-68089B1A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Radio Talk is most commonly used in Education….</a:t>
            </a:r>
          </a:p>
        </p:txBody>
      </p:sp>
      <p:pic>
        <p:nvPicPr>
          <p:cNvPr id="5" name="Content Placeholder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3D0E8C69-F283-49C5-9824-B3BC3753B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20" y="1825625"/>
            <a:ext cx="4316359" cy="4351338"/>
          </a:xfrm>
        </p:spPr>
      </p:pic>
    </p:spTree>
    <p:extLst>
      <p:ext uri="{BB962C8B-B14F-4D97-AF65-F5344CB8AC3E}">
        <p14:creationId xmlns:p14="http://schemas.microsoft.com/office/powerpoint/2010/main" val="15261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68D0-D4B1-41DB-A441-4235E2AF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What is a talk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A601-1E17-440F-94C1-151574DA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radio talk requires a presenter and a subject expert.</a:t>
            </a:r>
          </a:p>
          <a:p>
            <a:r>
              <a:rPr lang="en-US" b="1" dirty="0">
                <a:solidFill>
                  <a:srgbClr val="0070C0"/>
                </a:solidFill>
              </a:rPr>
              <a:t>Presenter will introduce the subject expert and invite the expert to speak on the subject of her or his expertise.</a:t>
            </a:r>
          </a:p>
          <a:p>
            <a:r>
              <a:rPr lang="en-US" b="1" dirty="0">
                <a:solidFill>
                  <a:srgbClr val="0070C0"/>
                </a:solidFill>
              </a:rPr>
              <a:t>Prior to the recording the expert is expected to have interesting research findings and to prepare the script.</a:t>
            </a:r>
          </a:p>
          <a:p>
            <a:r>
              <a:rPr lang="en-US" b="1" dirty="0">
                <a:solidFill>
                  <a:srgbClr val="0070C0"/>
                </a:solidFill>
              </a:rPr>
              <a:t>It can either be pre recorded and edited before broadcast or can be broadcast live on air.</a:t>
            </a:r>
          </a:p>
          <a:p>
            <a:r>
              <a:rPr lang="en-US" b="1" dirty="0">
                <a:solidFill>
                  <a:srgbClr val="0070C0"/>
                </a:solidFill>
              </a:rPr>
              <a:t>Normally it is suggested to pre record the talk to validate the content.</a:t>
            </a:r>
          </a:p>
        </p:txBody>
      </p:sp>
    </p:spTree>
    <p:extLst>
      <p:ext uri="{BB962C8B-B14F-4D97-AF65-F5344CB8AC3E}">
        <p14:creationId xmlns:p14="http://schemas.microsoft.com/office/powerpoint/2010/main" val="2843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2F60-FD59-450C-B726-4DE8DD5F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This format is also called the “Voice of the people”</a:t>
            </a:r>
          </a:p>
        </p:txBody>
      </p:sp>
      <p:pic>
        <p:nvPicPr>
          <p:cNvPr id="5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B397C8D-2B3B-41DA-8E36-1C29FB35A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31" y="2343150"/>
            <a:ext cx="8814436" cy="3400425"/>
          </a:xfrm>
        </p:spPr>
      </p:pic>
    </p:spTree>
    <p:extLst>
      <p:ext uri="{BB962C8B-B14F-4D97-AF65-F5344CB8AC3E}">
        <p14:creationId xmlns:p14="http://schemas.microsoft.com/office/powerpoint/2010/main" val="4576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AC62B-C188-4539-A14B-F5529E549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43391"/>
            <a:ext cx="7188199" cy="4367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6494E-7900-4606-8308-6BE2EF9D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What’s your view ????</a:t>
            </a:r>
          </a:p>
        </p:txBody>
      </p:sp>
    </p:spTree>
    <p:extLst>
      <p:ext uri="{BB962C8B-B14F-4D97-AF65-F5344CB8AC3E}">
        <p14:creationId xmlns:p14="http://schemas.microsoft.com/office/powerpoint/2010/main" val="18038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7A1A-0C7B-411E-812B-C6CDB8E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Vox- </a:t>
            </a:r>
            <a:r>
              <a:rPr lang="en-US" sz="5400" b="1" dirty="0" err="1">
                <a:solidFill>
                  <a:srgbClr val="FF0000"/>
                </a:solidFill>
              </a:rPr>
              <a:t>Populi</a:t>
            </a:r>
            <a:r>
              <a:rPr lang="en-US" sz="5400" b="1" dirty="0">
                <a:solidFill>
                  <a:srgbClr val="FF0000"/>
                </a:solidFill>
              </a:rPr>
              <a:t>…the elements…!!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D9C5-7CA9-4AE3-BA57-280A5D75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Vox </a:t>
            </a:r>
            <a:r>
              <a:rPr lang="en-US" sz="3600" b="1" dirty="0" err="1">
                <a:solidFill>
                  <a:srgbClr val="FF0000"/>
                </a:solidFill>
              </a:rPr>
              <a:t>Populi</a:t>
            </a:r>
            <a:r>
              <a:rPr lang="en-US" sz="3600" b="1" dirty="0">
                <a:solidFill>
                  <a:srgbClr val="FF0000"/>
                </a:solidFill>
              </a:rPr>
              <a:t> is mostly the outdoor recording in which the producer goes into the real situation.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Producer takes the public opinion on a particular topic such as the Price hike, Elections, Pollution, Sanitation and cleanliness, Public health or any other common problem.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Producer comes back to the studio for editing, adds some narration and cast the program on air.</a:t>
            </a:r>
          </a:p>
        </p:txBody>
      </p:sp>
    </p:spTree>
    <p:extLst>
      <p:ext uri="{BB962C8B-B14F-4D97-AF65-F5344CB8AC3E}">
        <p14:creationId xmlns:p14="http://schemas.microsoft.com/office/powerpoint/2010/main" val="35446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F892A75B-C7F6-48B2-B02D-DD89D439C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4D997B-0671-43D8-82D6-2090F869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For Being here and Listening…..</a:t>
            </a:r>
          </a:p>
        </p:txBody>
      </p:sp>
    </p:spTree>
    <p:extLst>
      <p:ext uri="{BB962C8B-B14F-4D97-AF65-F5344CB8AC3E}">
        <p14:creationId xmlns:p14="http://schemas.microsoft.com/office/powerpoint/2010/main" val="14793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एक विचार ....या मंत्र .....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32" y="1690688"/>
            <a:ext cx="9188246" cy="5260800"/>
          </a:xfrm>
        </p:spPr>
      </p:pic>
      <p:sp>
        <p:nvSpPr>
          <p:cNvPr id="5" name="Rectangle 4"/>
          <p:cNvSpPr/>
          <p:nvPr/>
        </p:nvSpPr>
        <p:spPr>
          <a:xfrm rot="19529758">
            <a:off x="166001" y="3123641"/>
            <a:ext cx="60562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3200" b="1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यदि समस्या one click away है </a:t>
            </a:r>
            <a:endParaRPr lang="en-US" sz="32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9138371">
            <a:off x="4800124" y="4578897"/>
            <a:ext cx="59762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तो समाधान भी one click away होना चाहिए 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51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D6AEE70-DCD9-414C-9DA3-A121E75B5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r="-1" b="-1"/>
          <a:stretch/>
        </p:blipFill>
        <p:spPr>
          <a:xfrm>
            <a:off x="20" y="1490726"/>
            <a:ext cx="4778457" cy="5367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6D3A1-D3C8-4B6D-B69E-32345BDD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697921">
            <a:off x="4151737" y="2241030"/>
            <a:ext cx="7509608" cy="2796893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i-IN" sz="4800" b="1" dirty="0" smtClean="0">
                <a:solidFill>
                  <a:srgbClr val="002060"/>
                </a:solidFill>
              </a:rPr>
              <a:t>यदि </a:t>
            </a:r>
            <a:r>
              <a:rPr lang="hi-IN" sz="4800" b="1" dirty="0">
                <a:solidFill>
                  <a:srgbClr val="002060"/>
                </a:solidFill>
              </a:rPr>
              <a:t>शोध परिणामों को देखें तो ऐसा बिलकुल नहीं है </a:t>
            </a:r>
            <a:r>
              <a:rPr lang="hi-IN" sz="4800" b="1" dirty="0" smtClean="0">
                <a:solidFill>
                  <a:srgbClr val="002060"/>
                </a:solidFill>
              </a:rPr>
              <a:t/>
            </a:r>
            <a:br>
              <a:rPr lang="hi-IN" sz="4800" b="1" dirty="0" smtClean="0">
                <a:solidFill>
                  <a:srgbClr val="00206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>Not </a:t>
            </a:r>
            <a:r>
              <a:rPr lang="en-US" sz="4800" b="1" dirty="0">
                <a:solidFill>
                  <a:srgbClr val="FF0000"/>
                </a:solidFill>
              </a:rPr>
              <a:t>At All…Look at the Research </a:t>
            </a:r>
            <a:r>
              <a:rPr lang="en-US" sz="4800" b="1" dirty="0" smtClean="0">
                <a:solidFill>
                  <a:srgbClr val="FF0000"/>
                </a:solidFill>
              </a:rPr>
              <a:t>findings…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3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713A3F-DC14-4E95-977A-218EB758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365125"/>
            <a:ext cx="10763865" cy="2496062"/>
          </a:xfrm>
        </p:spPr>
        <p:txBody>
          <a:bodyPr>
            <a:normAutofit fontScale="90000"/>
          </a:bodyPr>
          <a:lstStyle/>
          <a:p>
            <a:r>
              <a:rPr lang="hi-IN" sz="3600" b="1" dirty="0" smtClean="0">
                <a:solidFill>
                  <a:srgbClr val="002060"/>
                </a:solidFill>
              </a:rPr>
              <a:t>मध्य भारत में 4 राज्यों के शोध और सर्वेक्षण कुछ और ही कहानी कहते हैं...</a:t>
            </a:r>
            <a:br>
              <a:rPr lang="hi-IN" sz="3600" b="1" dirty="0" smtClean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/>
            </a:r>
            <a:br>
              <a:rPr lang="en-US" sz="3600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Survey </a:t>
            </a:r>
            <a:r>
              <a:rPr lang="en-US" b="1" dirty="0">
                <a:solidFill>
                  <a:srgbClr val="FF0000"/>
                </a:solidFill>
              </a:rPr>
              <a:t>findings about Radio in Mid </a:t>
            </a:r>
            <a:r>
              <a:rPr lang="en-US" b="1" dirty="0" smtClean="0">
                <a:solidFill>
                  <a:srgbClr val="FF0000"/>
                </a:solidFill>
              </a:rPr>
              <a:t>India</a:t>
            </a:r>
            <a:r>
              <a:rPr lang="hi-IN" b="1" dirty="0" smtClean="0">
                <a:solidFill>
                  <a:srgbClr val="FF0000"/>
                </a:solidFill>
              </a:rPr>
              <a:t> tell different story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CB044C-5C70-4279-A467-2B348A20C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19" y="2359741"/>
            <a:ext cx="7000566" cy="3937819"/>
          </a:xfrm>
        </p:spPr>
      </p:pic>
    </p:spTree>
    <p:extLst>
      <p:ext uri="{BB962C8B-B14F-4D97-AF65-F5344CB8AC3E}">
        <p14:creationId xmlns:p14="http://schemas.microsoft.com/office/powerpoint/2010/main" val="34420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72CBB9-A67D-41CA-B742-358AD8EF13A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2881383" y="2507227"/>
            <a:ext cx="9310617" cy="43507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51C564-D839-4E80-AC76-F6C91F6880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6628" y="2507226"/>
            <a:ext cx="4203700" cy="392271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i-IN" sz="2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एक अत्यंत महत्वपूर्ण प्रश्न – प्रसारण किसे कहते हैं ?  </a:t>
            </a:r>
            <a:br>
              <a:rPr lang="hi-IN" sz="2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hi-IN" sz="2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hi-IN" sz="2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2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is Broadcasting..</a:t>
            </a:r>
            <a:br>
              <a:rPr lang="en-US" sz="2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Broad</a:t>
            </a:r>
            <a:r>
              <a:rPr lang="hi-IN" sz="2600" b="1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+</a:t>
            </a:r>
            <a:r>
              <a:rPr lang="en-US" sz="2600" b="1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Casting </a:t>
            </a:r>
            <a:r>
              <a:rPr lang="hi-IN" sz="2600" b="1" dirty="0" smtClean="0">
                <a:solidFill>
                  <a:srgbClr val="FFFF00"/>
                </a:solidFill>
              </a:rPr>
              <a:t>? </a:t>
            </a:r>
            <a:endParaRPr lang="en-US" sz="2600" b="1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3377382" y="914400"/>
            <a:ext cx="1113758" cy="19690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4230" y="194638"/>
            <a:ext cx="78969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 MUST ASK QUESTION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2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2B-E53F-4333-B697-46C6F71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Broadcast=</a:t>
            </a:r>
            <a:r>
              <a:rPr lang="en-US" sz="8000" b="1" dirty="0" err="1">
                <a:solidFill>
                  <a:srgbClr val="FF0000"/>
                </a:solidFill>
              </a:rPr>
              <a:t>Broad+Cast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15A0-4D5B-4F00-B574-6D4505D9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Broad means- Wide AND Cast means- To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put</a:t>
            </a:r>
          </a:p>
          <a:p>
            <a:r>
              <a:rPr lang="hi-IN" b="1" dirty="0" smtClean="0">
                <a:solidFill>
                  <a:schemeClr val="accent1">
                    <a:lumMod val="75000"/>
                  </a:schemeClr>
                </a:solidFill>
              </a:rPr>
              <a:t>ब्रॉड का अर्थ होता है –विस्तृत और कास्ट का अर्थ –डालना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When electronic magnetic signals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cast on vast geographical area covering overseas distances or a vast land mass, it is Broadcast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i-I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i-IN" b="1" dirty="0" smtClean="0">
                <a:solidFill>
                  <a:schemeClr val="accent1">
                    <a:lumMod val="75000"/>
                  </a:schemeClr>
                </a:solidFill>
              </a:rPr>
              <a:t>जब विद्युतीय चुम्बकीय तरंगें किसी विस्तृत क्षेत्र में डाली जाती हैं तो इसे ब्रॉडकास्ट कहते हैं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 simple language, BROADCAST covers a vast distance of Land mass.</a:t>
            </a:r>
          </a:p>
          <a:p>
            <a:r>
              <a:rPr lang="hi-IN" b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 international news, cultural propaganda and exposer of a particular country to other nations.</a:t>
            </a:r>
          </a:p>
        </p:txBody>
      </p:sp>
    </p:spTree>
    <p:extLst>
      <p:ext uri="{BB962C8B-B14F-4D97-AF65-F5344CB8AC3E}">
        <p14:creationId xmlns:p14="http://schemas.microsoft.com/office/powerpoint/2010/main" val="40609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7CE8C-4F68-4EC3-90CD-E5B7C4F0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Narrow Casting….</a:t>
            </a:r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308A8E-E6B5-4BA0-BD3A-17B5E23D2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73118">
            <a:off x="3164275" y="1791514"/>
            <a:ext cx="6664544" cy="3901229"/>
          </a:xfrm>
        </p:spPr>
      </p:pic>
    </p:spTree>
    <p:extLst>
      <p:ext uri="{BB962C8B-B14F-4D97-AF65-F5344CB8AC3E}">
        <p14:creationId xmlns:p14="http://schemas.microsoft.com/office/powerpoint/2010/main" val="13151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DB82-45C9-4E97-B809-5306DDA1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Narrowcast= Narrow +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AC2A7-2E32-46B7-B026-4BFE1803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When Radio signals are cast or thrown or put in short geographical distances or to a narrow land mass, it is called NARROWCAST.</a:t>
            </a:r>
          </a:p>
          <a:p>
            <a:r>
              <a:rPr lang="en-US" b="1" dirty="0">
                <a:solidFill>
                  <a:srgbClr val="002060"/>
                </a:solidFill>
              </a:rPr>
              <a:t>These stations are also called the FM stations or Community Radio.</a:t>
            </a:r>
          </a:p>
          <a:p>
            <a:r>
              <a:rPr lang="en-US" b="1" dirty="0">
                <a:solidFill>
                  <a:srgbClr val="002060"/>
                </a:solidFill>
              </a:rPr>
              <a:t>They narrowcast focusing a specific area.</a:t>
            </a:r>
          </a:p>
          <a:p>
            <a:r>
              <a:rPr lang="en-US" b="1" dirty="0">
                <a:solidFill>
                  <a:srgbClr val="002060"/>
                </a:solidFill>
              </a:rPr>
              <a:t>They are more need based because every area has a specific mind set or common problems. </a:t>
            </a:r>
            <a:endParaRPr lang="hi-IN" b="1" dirty="0" smtClean="0">
              <a:solidFill>
                <a:srgbClr val="002060"/>
              </a:solidFill>
            </a:endParaRPr>
          </a:p>
          <a:p>
            <a:r>
              <a:rPr lang="hi-IN" b="1" dirty="0" smtClean="0">
                <a:solidFill>
                  <a:srgbClr val="002060"/>
                </a:solidFill>
              </a:rPr>
              <a:t>इसी प्रकार जब रेडियो तरंगें किसी सीमित क्षेत्र में प्रसारित की जाती हैं तो वे नैरो कास्ट कहलाती हैं. इसका उदाहरण है FM रेडियो और सामुदायिक रेडियो – इन दिनों 255 सामुदायिक प्रसारण केन्द्रों से हमारे कार्यक्रम प्रसारित हो रहे हैं. 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812</Words>
  <Application>Microsoft Office PowerPoint</Application>
  <PresentationFormat>Widescreen</PresentationFormat>
  <Paragraphs>103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Mangal</vt:lpstr>
      <vt:lpstr>Office Theme</vt:lpstr>
      <vt:lpstr>We are happy to have you HERE</vt:lpstr>
      <vt:lpstr>    क्या रेडियो अलोकप्रिय है ?  Is Radio Unpopular ?? </vt:lpstr>
      <vt:lpstr>एक विचार ....या मंत्र .....</vt:lpstr>
      <vt:lpstr>यदि शोध परिणामों को देखें तो ऐसा बिलकुल नहीं है  Not At All…Look at the Research findings…</vt:lpstr>
      <vt:lpstr>मध्य भारत में 4 राज्यों के शोध और सर्वेक्षण कुछ और ही कहानी कहते हैं...  Survey findings about Radio in Mid India tell different story</vt:lpstr>
      <vt:lpstr>एक अत्यंत महत्वपूर्ण प्रश्न – प्रसारण किसे कहते हैं ?    What is Broadcasting.. Broad+Casting ? </vt:lpstr>
      <vt:lpstr>Broadcast=Broad+Cast</vt:lpstr>
      <vt:lpstr>Narrow Casting….</vt:lpstr>
      <vt:lpstr>Narrowcast= Narrow + Cast</vt:lpstr>
      <vt:lpstr>Some Examples of Narrowcasting agencies-</vt:lpstr>
      <vt:lpstr> रेडियो कार्यक्रम के मुख्य दो प्रकार हैं - </vt:lpstr>
      <vt:lpstr>Wide spectrum of radio programs </vt:lpstr>
      <vt:lpstr>एक विचार ....या मंत्र .....</vt:lpstr>
      <vt:lpstr>रेडियो कार्यक्रमों के प्रारूप - Formats of Radio Programmes…</vt:lpstr>
      <vt:lpstr>Documentary !!One of the Most popular formats in Radio – रेडियो दस्तावेज़ </vt:lpstr>
      <vt:lpstr>Essential Elements in Audio Documentary</vt:lpstr>
      <vt:lpstr>One of the most entertaining radio formats</vt:lpstr>
      <vt:lpstr>Why it is so entertaining ??</vt:lpstr>
      <vt:lpstr>Feature…is a very specific format in Radio </vt:lpstr>
      <vt:lpstr>How to understand a FEATURE?</vt:lpstr>
      <vt:lpstr>Radio Talk is most commonly used in Education….</vt:lpstr>
      <vt:lpstr>What is a talk ??</vt:lpstr>
      <vt:lpstr>This format is also called the “Voice of the people”</vt:lpstr>
      <vt:lpstr>What’s your view ????</vt:lpstr>
      <vt:lpstr>Vox- Populi…the elements…!!</vt:lpstr>
      <vt:lpstr>For Being here and Listening…..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the Most popular formats in Radio</dc:title>
  <dc:creator>User</dc:creator>
  <cp:lastModifiedBy>Ajit Horo</cp:lastModifiedBy>
  <cp:revision>78</cp:revision>
  <dcterms:created xsi:type="dcterms:W3CDTF">2017-09-25T05:45:36Z</dcterms:created>
  <dcterms:modified xsi:type="dcterms:W3CDTF">2022-09-29T11:09:24Z</dcterms:modified>
</cp:coreProperties>
</file>