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nva Sans Bold" panose="020B0604020202020204" charset="0"/>
      <p:regular r:id="rId16"/>
    </p:embeddedFont>
    <p:embeddedFont>
      <p:font typeface="Canva Sans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65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49461" y="1408290"/>
            <a:ext cx="16989078" cy="72799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44"/>
              </a:lnSpc>
            </a:pPr>
            <a:r>
              <a:rPr lang="en-US" sz="10389">
                <a:solidFill>
                  <a:srgbClr val="000000"/>
                </a:solidFill>
                <a:latin typeface="Canva Sans Bold"/>
              </a:rPr>
              <a:t>Developing Predictive Models to Identify At-Risk Customers and Reduce Churn Rate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952232" y="571500"/>
            <a:ext cx="6383536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4AAD"/>
                </a:solidFill>
                <a:latin typeface="Canva Sans Bold"/>
              </a:rPr>
              <a:t>Dashboard Analysis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89674" y="1705177"/>
            <a:ext cx="16108652" cy="70237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4" lvl="1" indent="-280672" algn="just">
              <a:lnSpc>
                <a:spcPts val="429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Churn Rate: </a:t>
            </a:r>
            <a:r>
              <a:rPr lang="en-US" sz="2600">
                <a:solidFill>
                  <a:srgbClr val="000000"/>
                </a:solidFill>
                <a:latin typeface="Canva Sans"/>
              </a:rPr>
              <a:t>The churn rate, represented by "Exit Customers" as a percentage of "Total Customers", fluctuates throughout the year. It's generally higher in the first half of the year, reaching peaks in April (26.71% in 2017) and May (23.02% in 2016). December tends to have the lowest churn rates, with December 2019 having the lowest at 12.00%.</a:t>
            </a:r>
          </a:p>
          <a:p>
            <a:pPr algn="just">
              <a:lnSpc>
                <a:spcPts val="4290"/>
              </a:lnSpc>
            </a:pPr>
            <a:endParaRPr lang="en-US" sz="2600">
              <a:solidFill>
                <a:srgbClr val="000000"/>
              </a:solidFill>
              <a:latin typeface="Canva Sans"/>
            </a:endParaRPr>
          </a:p>
          <a:p>
            <a:pPr marL="561344" lvl="1" indent="-280672" algn="just">
              <a:lnSpc>
                <a:spcPts val="429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Credit Card Holders vs Non-Credit Card Holders:</a:t>
            </a:r>
            <a:r>
              <a:rPr lang="en-US" sz="2600">
                <a:solidFill>
                  <a:srgbClr val="000000"/>
                </a:solidFill>
                <a:latin typeface="Canva Sans"/>
              </a:rPr>
              <a:t> Customers who have credit cards tend to churn less than those who don't. For instance, in December 2019, the churn rate for non-credit card holders was 39.96%, whereas it was only 21.36% for credit card holders.</a:t>
            </a:r>
          </a:p>
          <a:p>
            <a:pPr algn="just">
              <a:lnSpc>
                <a:spcPts val="4290"/>
              </a:lnSpc>
            </a:pPr>
            <a:endParaRPr lang="en-US" sz="2600">
              <a:solidFill>
                <a:srgbClr val="000000"/>
              </a:solidFill>
              <a:latin typeface="Canva Sans"/>
            </a:endParaRPr>
          </a:p>
          <a:p>
            <a:pPr marL="561344" lvl="1" indent="-280672" algn="just">
              <a:lnSpc>
                <a:spcPts val="429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Active vs Inactive Members:</a:t>
            </a:r>
            <a:r>
              <a:rPr lang="en-US" sz="2600">
                <a:solidFill>
                  <a:srgbClr val="000000"/>
                </a:solidFill>
                <a:latin typeface="Canva Sans"/>
              </a:rPr>
              <a:t> Active members churn less than inactive members. In December 2019, for example, the churn rate for inactive members was 21.60%, whereas it was only 16.22% for active members.</a:t>
            </a:r>
          </a:p>
          <a:p>
            <a:pPr algn="just">
              <a:lnSpc>
                <a:spcPts val="4290"/>
              </a:lnSpc>
            </a:pPr>
            <a:endParaRPr lang="en-US" sz="2600">
              <a:solidFill>
                <a:srgbClr val="000000"/>
              </a:solidFill>
              <a:latin typeface="Canv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981402" y="723900"/>
            <a:ext cx="632519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u="sng" dirty="0">
                <a:solidFill>
                  <a:srgbClr val="000000"/>
                </a:solidFill>
                <a:latin typeface="Canva Sans Bold"/>
              </a:rPr>
              <a:t>Problem Statement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813705"/>
            <a:ext cx="16230600" cy="6974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9291" lvl="1" indent="-334646" algn="just">
              <a:lnSpc>
                <a:spcPts val="5053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Canva Sans"/>
              </a:rPr>
              <a:t>As a Data Analyst, the project aims to delve into extensive datasets from both banking and telecom domains to understand customer churn dynamics. </a:t>
            </a:r>
          </a:p>
          <a:p>
            <a:pPr algn="just">
              <a:lnSpc>
                <a:spcPts val="5053"/>
              </a:lnSpc>
            </a:pPr>
            <a:endParaRPr lang="en-US" sz="3100">
              <a:solidFill>
                <a:srgbClr val="000000"/>
              </a:solidFill>
              <a:latin typeface="Canva Sans"/>
            </a:endParaRPr>
          </a:p>
          <a:p>
            <a:pPr marL="669291" lvl="1" indent="-334646" algn="just">
              <a:lnSpc>
                <a:spcPts val="5053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Canva Sans"/>
              </a:rPr>
              <a:t>By leveraging various customer-related features such as demographics, transaction history, and activity status, the goal is to analyze patterns and build predictive models capable of forecasting customer churn. </a:t>
            </a:r>
          </a:p>
          <a:p>
            <a:pPr algn="just">
              <a:lnSpc>
                <a:spcPts val="5053"/>
              </a:lnSpc>
            </a:pPr>
            <a:endParaRPr lang="en-US" sz="3100">
              <a:solidFill>
                <a:srgbClr val="000000"/>
              </a:solidFill>
              <a:latin typeface="Canva Sans"/>
            </a:endParaRPr>
          </a:p>
          <a:p>
            <a:pPr marL="669291" lvl="1" indent="-334646" algn="just">
              <a:lnSpc>
                <a:spcPts val="5053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Canva Sans"/>
              </a:rPr>
              <a:t>Through comprehensive data analysis, feature engineering, and model development, the project seeks to empower businesses with actionable insights to implement targeted retention strategies and enhance customer loyalty.</a:t>
            </a:r>
          </a:p>
          <a:p>
            <a:pPr algn="just">
              <a:lnSpc>
                <a:spcPts val="5053"/>
              </a:lnSpc>
            </a:pPr>
            <a:endParaRPr lang="en-US" sz="3100">
              <a:solidFill>
                <a:srgbClr val="000000"/>
              </a:solidFill>
              <a:latin typeface="Canv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638800" y="488713"/>
            <a:ext cx="6819900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u="sng" dirty="0">
                <a:solidFill>
                  <a:srgbClr val="000000"/>
                </a:solidFill>
                <a:latin typeface="Canva Sans Bold"/>
              </a:rPr>
              <a:t>Analysis Objectives: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89674" y="1657552"/>
            <a:ext cx="16108652" cy="3551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84"/>
              </a:lnSpc>
            </a:pPr>
            <a:r>
              <a:rPr lang="en-US" sz="2600" dirty="0">
                <a:solidFill>
                  <a:srgbClr val="000000"/>
                </a:solidFill>
                <a:latin typeface="Canva Sans Bold"/>
              </a:rPr>
              <a:t>1.Identifying Key Churn Drivers</a:t>
            </a:r>
          </a:p>
          <a:p>
            <a:pPr marL="1122688" lvl="2" indent="-374229" algn="just">
              <a:lnSpc>
                <a:spcPts val="4784"/>
              </a:lnSpc>
              <a:buFont typeface="Arial"/>
              <a:buChar char="•"/>
            </a:pPr>
            <a:r>
              <a:rPr lang="en-US" sz="2600" dirty="0">
                <a:solidFill>
                  <a:srgbClr val="000000"/>
                </a:solidFill>
                <a:latin typeface="Canva Sans"/>
              </a:rPr>
              <a:t>Determine which factors contribute most significantly to customer churn within the banking and telecom industries.</a:t>
            </a:r>
          </a:p>
          <a:p>
            <a:pPr marL="1122688" lvl="2" indent="-374229" algn="just">
              <a:lnSpc>
                <a:spcPts val="4784"/>
              </a:lnSpc>
              <a:buFont typeface="Arial"/>
              <a:buChar char="•"/>
            </a:pPr>
            <a:r>
              <a:rPr lang="en-US" sz="2600" dirty="0">
                <a:solidFill>
                  <a:srgbClr val="000000"/>
                </a:solidFill>
                <a:latin typeface="Canva Sans"/>
              </a:rPr>
              <a:t>Analyze the correlation between different customer attributes and the likelihood of churn.</a:t>
            </a:r>
          </a:p>
          <a:p>
            <a:pPr marL="1122688" lvl="2" indent="-374229" algn="just">
              <a:lnSpc>
                <a:spcPts val="4784"/>
              </a:lnSpc>
              <a:buFont typeface="Arial"/>
              <a:buChar char="•"/>
            </a:pPr>
            <a:r>
              <a:rPr lang="en-US" sz="2600" dirty="0">
                <a:solidFill>
                  <a:srgbClr val="000000"/>
                </a:solidFill>
                <a:latin typeface="Canva Sans"/>
              </a:rPr>
              <a:t>Identify patterns or trends that distinguish churned customers from those who remain active.</a:t>
            </a:r>
          </a:p>
          <a:p>
            <a:pPr algn="just">
              <a:lnSpc>
                <a:spcPts val="4784"/>
              </a:lnSpc>
            </a:pPr>
            <a:endParaRPr lang="en-US" sz="2600" dirty="0">
              <a:solidFill>
                <a:srgbClr val="000000"/>
              </a:solidFill>
              <a:latin typeface="Canva San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98597" y="5441283"/>
            <a:ext cx="16299729" cy="3613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30"/>
              </a:lnSpc>
            </a:pPr>
            <a:r>
              <a:rPr lang="en-US" sz="2611">
                <a:solidFill>
                  <a:srgbClr val="000000"/>
                </a:solidFill>
                <a:latin typeface="Canva Sans Bold"/>
              </a:rPr>
              <a:t>2. Segmentation of Customer Base</a:t>
            </a:r>
          </a:p>
          <a:p>
            <a:pPr marL="1127552" lvl="2" indent="-375851" algn="just">
              <a:lnSpc>
                <a:spcPts val="4830"/>
              </a:lnSpc>
              <a:buFont typeface="Arial"/>
              <a:buChar char="•"/>
            </a:pPr>
            <a:r>
              <a:rPr lang="en-US" sz="2611">
                <a:solidFill>
                  <a:srgbClr val="000000"/>
                </a:solidFill>
                <a:latin typeface="Canva Sans"/>
              </a:rPr>
              <a:t>Segment customers based on their demographic characteristics, transactional behavior, and activity status.</a:t>
            </a:r>
          </a:p>
          <a:p>
            <a:pPr marL="1127552" lvl="2" indent="-375851" algn="just">
              <a:lnSpc>
                <a:spcPts val="4830"/>
              </a:lnSpc>
              <a:buFont typeface="Arial"/>
              <a:buChar char="•"/>
            </a:pPr>
            <a:r>
              <a:rPr lang="en-US" sz="2611">
                <a:solidFill>
                  <a:srgbClr val="000000"/>
                </a:solidFill>
                <a:latin typeface="Canva Sans"/>
              </a:rPr>
              <a:t>Explore distinct customer segments and their respective churn rates.</a:t>
            </a:r>
          </a:p>
          <a:p>
            <a:pPr marL="1127552" lvl="2" indent="-375851" algn="just">
              <a:lnSpc>
                <a:spcPts val="4830"/>
              </a:lnSpc>
              <a:buFont typeface="Arial"/>
              <a:buChar char="•"/>
            </a:pPr>
            <a:r>
              <a:rPr lang="en-US" sz="2611">
                <a:solidFill>
                  <a:srgbClr val="000000"/>
                </a:solidFill>
                <a:latin typeface="Canva Sans"/>
              </a:rPr>
              <a:t>Identify high-value segments that are more prone to churn and those that are more loyal.</a:t>
            </a:r>
          </a:p>
          <a:p>
            <a:pPr algn="just">
              <a:lnSpc>
                <a:spcPts val="4830"/>
              </a:lnSpc>
            </a:pPr>
            <a:endParaRPr lang="en-US" sz="2611">
              <a:solidFill>
                <a:srgbClr val="000000"/>
              </a:solidFill>
              <a:latin typeface="Canv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638800" y="495300"/>
            <a:ext cx="6819900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u="sng" dirty="0">
                <a:solidFill>
                  <a:srgbClr val="000000"/>
                </a:solidFill>
                <a:latin typeface="Canva Sans Bold"/>
              </a:rPr>
              <a:t>Analysis Objectives: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89674" y="1657552"/>
            <a:ext cx="16108652" cy="41511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84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3. Predictive Modeling for Churn Prediction</a:t>
            </a:r>
          </a:p>
          <a:p>
            <a:pPr marL="1122688" lvl="2" indent="-374229" algn="just">
              <a:lnSpc>
                <a:spcPts val="4784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Develop predictive models using machine learning algorithms to forecast which customers are likely to churn in the future.</a:t>
            </a:r>
          </a:p>
          <a:p>
            <a:pPr marL="1122688" lvl="2" indent="-374229" algn="just">
              <a:lnSpc>
                <a:spcPts val="4784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Evaluate the performance of various models and select the most accurate and reliable one for deployment.</a:t>
            </a:r>
          </a:p>
          <a:p>
            <a:pPr marL="1122688" lvl="2" indent="-374229" algn="just">
              <a:lnSpc>
                <a:spcPts val="4784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Assess the predictive power of different features and their impact on model performance.</a:t>
            </a:r>
          </a:p>
          <a:p>
            <a:pPr algn="just">
              <a:lnSpc>
                <a:spcPts val="4784"/>
              </a:lnSpc>
            </a:pPr>
            <a:endParaRPr lang="en-US" sz="2600">
              <a:solidFill>
                <a:srgbClr val="000000"/>
              </a:solidFill>
              <a:latin typeface="Canva San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98597" y="5441283"/>
            <a:ext cx="16299729" cy="3613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30"/>
              </a:lnSpc>
            </a:pPr>
            <a:r>
              <a:rPr lang="en-US" sz="2611">
                <a:solidFill>
                  <a:srgbClr val="000000"/>
                </a:solidFill>
                <a:latin typeface="Canva Sans Bold"/>
              </a:rPr>
              <a:t>4. Customer Lifetime Value (CLV) Analysis</a:t>
            </a:r>
          </a:p>
          <a:p>
            <a:pPr marL="1127552" lvl="2" indent="-375851" algn="just">
              <a:lnSpc>
                <a:spcPts val="4830"/>
              </a:lnSpc>
              <a:buFont typeface="Arial"/>
              <a:buChar char="•"/>
            </a:pPr>
            <a:r>
              <a:rPr lang="en-US" sz="2611">
                <a:solidFill>
                  <a:srgbClr val="000000"/>
                </a:solidFill>
                <a:latin typeface="Canva Sans"/>
              </a:rPr>
              <a:t>Calculate the CLV for different customer segments to understand the revenue potential associated with each group.</a:t>
            </a:r>
          </a:p>
          <a:p>
            <a:pPr marL="1127552" lvl="2" indent="-375851" algn="just">
              <a:lnSpc>
                <a:spcPts val="4830"/>
              </a:lnSpc>
              <a:buFont typeface="Arial"/>
              <a:buChar char="•"/>
            </a:pPr>
            <a:r>
              <a:rPr lang="en-US" sz="2611">
                <a:solidFill>
                  <a:srgbClr val="000000"/>
                </a:solidFill>
                <a:latin typeface="Canva Sans"/>
              </a:rPr>
              <a:t>Determine how churn rates affect the CLV of different customer segments.</a:t>
            </a:r>
          </a:p>
          <a:p>
            <a:pPr marL="1127552" lvl="2" indent="-375851" algn="just">
              <a:lnSpc>
                <a:spcPts val="4830"/>
              </a:lnSpc>
              <a:buFont typeface="Arial"/>
              <a:buChar char="•"/>
            </a:pPr>
            <a:r>
              <a:rPr lang="en-US" sz="2611">
                <a:solidFill>
                  <a:srgbClr val="000000"/>
                </a:solidFill>
                <a:latin typeface="Canva Sans"/>
              </a:rPr>
              <a:t>Explore strategies to maximize CLV while minimizing churn.</a:t>
            </a:r>
          </a:p>
          <a:p>
            <a:pPr algn="just">
              <a:lnSpc>
                <a:spcPts val="4830"/>
              </a:lnSpc>
            </a:pPr>
            <a:endParaRPr lang="en-US" sz="2611">
              <a:solidFill>
                <a:srgbClr val="000000"/>
              </a:solidFill>
              <a:latin typeface="Canv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657850" y="495300"/>
            <a:ext cx="6972300" cy="9578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u="sng" dirty="0">
                <a:solidFill>
                  <a:srgbClr val="000000"/>
                </a:solidFill>
                <a:latin typeface="Canva Sans Bold"/>
              </a:rPr>
              <a:t>Analysis Objectives: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89674" y="1657552"/>
            <a:ext cx="16108652" cy="41511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84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5. Retention Strategy Recommendations</a:t>
            </a:r>
          </a:p>
          <a:p>
            <a:pPr marL="1122688" lvl="2" indent="-374229" algn="just">
              <a:lnSpc>
                <a:spcPts val="4784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Develop predictive models using machine learning algorithms to forecast which customers are likely to churn in the future.</a:t>
            </a:r>
          </a:p>
          <a:p>
            <a:pPr marL="1122688" lvl="2" indent="-374229" algn="just">
              <a:lnSpc>
                <a:spcPts val="4784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Evaluate the performance of various models and select the most accurate and reliable one for deployment.</a:t>
            </a:r>
          </a:p>
          <a:p>
            <a:pPr marL="1122688" lvl="2" indent="-374229" algn="just">
              <a:lnSpc>
                <a:spcPts val="4784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Assess the predictive power of different features and their impact on model performance.</a:t>
            </a:r>
          </a:p>
          <a:p>
            <a:pPr algn="just">
              <a:lnSpc>
                <a:spcPts val="4784"/>
              </a:lnSpc>
            </a:pPr>
            <a:endParaRPr lang="en-US" sz="2600">
              <a:solidFill>
                <a:srgbClr val="000000"/>
              </a:solidFill>
              <a:latin typeface="Canva San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98597" y="5441283"/>
            <a:ext cx="16299729" cy="4223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30"/>
              </a:lnSpc>
            </a:pPr>
            <a:r>
              <a:rPr lang="en-US" sz="2611">
                <a:solidFill>
                  <a:srgbClr val="000000"/>
                </a:solidFill>
                <a:latin typeface="Canva Sans Bold"/>
              </a:rPr>
              <a:t>6. Continuous Monitoring and Iterative Improvement</a:t>
            </a:r>
          </a:p>
          <a:p>
            <a:pPr marL="1127552" lvl="2" indent="-375851" algn="just">
              <a:lnSpc>
                <a:spcPts val="4830"/>
              </a:lnSpc>
              <a:buFont typeface="Arial"/>
              <a:buChar char="•"/>
            </a:pPr>
            <a:r>
              <a:rPr lang="en-US" sz="2611">
                <a:solidFill>
                  <a:srgbClr val="000000"/>
                </a:solidFill>
                <a:latin typeface="Canva Sans"/>
              </a:rPr>
              <a:t>Establish mechanisms for ongoing monitoring of churn rates and customer behavior patterns.</a:t>
            </a:r>
          </a:p>
          <a:p>
            <a:pPr marL="1127552" lvl="2" indent="-375851" algn="just">
              <a:lnSpc>
                <a:spcPts val="4830"/>
              </a:lnSpc>
              <a:buFont typeface="Arial"/>
              <a:buChar char="•"/>
            </a:pPr>
            <a:r>
              <a:rPr lang="en-US" sz="2611">
                <a:solidFill>
                  <a:srgbClr val="000000"/>
                </a:solidFill>
                <a:latin typeface="Canva Sans"/>
              </a:rPr>
              <a:t>Implement feedback loops to continuously refine predictive models and retention strategies based on real-time data.</a:t>
            </a:r>
          </a:p>
          <a:p>
            <a:pPr marL="1127552" lvl="2" indent="-375851" algn="just">
              <a:lnSpc>
                <a:spcPts val="4830"/>
              </a:lnSpc>
              <a:buFont typeface="Arial"/>
              <a:buChar char="•"/>
            </a:pPr>
            <a:r>
              <a:rPr lang="en-US" sz="2611">
                <a:solidFill>
                  <a:srgbClr val="000000"/>
                </a:solidFill>
                <a:latin typeface="Canva Sans"/>
              </a:rPr>
              <a:t>Track the impact of implemented strategies on reducing churn and increasing customer loyalty over time.</a:t>
            </a:r>
          </a:p>
          <a:p>
            <a:pPr algn="just">
              <a:lnSpc>
                <a:spcPts val="4830"/>
              </a:lnSpc>
            </a:pPr>
            <a:endParaRPr lang="en-US" sz="2611">
              <a:solidFill>
                <a:srgbClr val="000000"/>
              </a:solidFill>
              <a:latin typeface="Canv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98376" y="507335"/>
            <a:ext cx="17491247" cy="9272329"/>
          </a:xfrm>
          <a:custGeom>
            <a:avLst/>
            <a:gdLst/>
            <a:ahLst/>
            <a:cxnLst/>
            <a:rect l="l" t="t" r="r" b="b"/>
            <a:pathLst>
              <a:path w="17491247" h="9272329">
                <a:moveTo>
                  <a:pt x="0" y="0"/>
                </a:moveTo>
                <a:lnTo>
                  <a:pt x="17491248" y="0"/>
                </a:lnTo>
                <a:lnTo>
                  <a:pt x="17491248" y="9272330"/>
                </a:lnTo>
                <a:lnTo>
                  <a:pt x="0" y="92723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952232" y="495300"/>
            <a:ext cx="6383536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4AAD"/>
                </a:solidFill>
                <a:latin typeface="Canva Sans Bold"/>
              </a:rPr>
              <a:t>Dashboard Analysis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89674" y="1705177"/>
            <a:ext cx="16108652" cy="7566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4" lvl="1" indent="-280672" algn="just">
              <a:lnSpc>
                <a:spcPts val="429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Total Customers:</a:t>
            </a:r>
            <a:r>
              <a:rPr lang="en-US" sz="2600">
                <a:solidFill>
                  <a:srgbClr val="000000"/>
                </a:solidFill>
                <a:latin typeface="Canva Sans"/>
              </a:rPr>
              <a:t> The number of total customers is increasing. In November there were 715,733 customers and this number increased to 733,731 in December. This is an increase of around 18,000 customers.</a:t>
            </a:r>
          </a:p>
          <a:p>
            <a:pPr algn="just">
              <a:lnSpc>
                <a:spcPts val="4290"/>
              </a:lnSpc>
            </a:pPr>
            <a:endParaRPr lang="en-US" sz="2600">
              <a:solidFill>
                <a:srgbClr val="000000"/>
              </a:solidFill>
              <a:latin typeface="Canva Sans"/>
            </a:endParaRPr>
          </a:p>
          <a:p>
            <a:pPr marL="561344" lvl="1" indent="-280672" algn="just">
              <a:lnSpc>
                <a:spcPts val="429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Exit Customers:</a:t>
            </a:r>
            <a:r>
              <a:rPr lang="en-US" sz="2600">
                <a:solidFill>
                  <a:srgbClr val="000000"/>
                </a:solidFill>
                <a:latin typeface="Canva Sans"/>
              </a:rPr>
              <a:t> The number of exit customers is also increasing. There were 1,400 exit customers in November and 1,700 in December. This is an increase of around 300 customers.</a:t>
            </a:r>
          </a:p>
          <a:p>
            <a:pPr algn="just">
              <a:lnSpc>
                <a:spcPts val="4290"/>
              </a:lnSpc>
            </a:pPr>
            <a:endParaRPr lang="en-US" sz="2600">
              <a:solidFill>
                <a:srgbClr val="000000"/>
              </a:solidFill>
              <a:latin typeface="Canva Sans"/>
            </a:endParaRPr>
          </a:p>
          <a:p>
            <a:pPr marL="561344" lvl="1" indent="-280672" algn="just">
              <a:lnSpc>
                <a:spcPts val="429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Customer Demographics:</a:t>
            </a:r>
            <a:r>
              <a:rPr lang="en-US" sz="2600">
                <a:solidFill>
                  <a:srgbClr val="000000"/>
                </a:solidFill>
                <a:latin typeface="Canva Sans"/>
              </a:rPr>
              <a:t> The majority of the exit customers are male (55.92%) and in the "fair" credit category (44.08%).</a:t>
            </a:r>
          </a:p>
          <a:p>
            <a:pPr algn="just">
              <a:lnSpc>
                <a:spcPts val="4290"/>
              </a:lnSpc>
            </a:pPr>
            <a:endParaRPr lang="en-US" sz="2600">
              <a:solidFill>
                <a:srgbClr val="000000"/>
              </a:solidFill>
              <a:latin typeface="Canva Sans"/>
            </a:endParaRPr>
          </a:p>
          <a:p>
            <a:pPr marL="561344" lvl="1" indent="-280672" algn="just">
              <a:lnSpc>
                <a:spcPts val="429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Active Customers:</a:t>
            </a:r>
            <a:r>
              <a:rPr lang="en-US" sz="2600">
                <a:solidFill>
                  <a:srgbClr val="000000"/>
                </a:solidFill>
                <a:latin typeface="Canva Sans"/>
              </a:rPr>
              <a:t> The number of active customers is also increasing. There were 429,000 active customers in November and 484,900 in December. This is an increase of around 56,000 customers.</a:t>
            </a:r>
          </a:p>
          <a:p>
            <a:pPr algn="just">
              <a:lnSpc>
                <a:spcPts val="4290"/>
              </a:lnSpc>
            </a:pPr>
            <a:endParaRPr lang="en-US" sz="2600">
              <a:solidFill>
                <a:srgbClr val="000000"/>
              </a:solidFill>
              <a:latin typeface="Canva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338255" y="571500"/>
            <a:ext cx="5611490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4AAD"/>
                </a:solidFill>
                <a:latin typeface="Canva Sans Bold"/>
              </a:rPr>
              <a:t>Overall Analysis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89674" y="1705177"/>
            <a:ext cx="16108652" cy="70237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4" lvl="1" indent="-280672" algn="just">
              <a:lnSpc>
                <a:spcPts val="429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Overall, the dashboard suggests that the company is acquiring new customers at a faster rate than it is losing them. However, the number of exit customers is also increasing, so it is important to investigate the reasons for this churn.</a:t>
            </a:r>
          </a:p>
          <a:p>
            <a:pPr algn="just">
              <a:lnSpc>
                <a:spcPts val="4290"/>
              </a:lnSpc>
            </a:pPr>
            <a:endParaRPr lang="en-US" sz="2600">
              <a:solidFill>
                <a:srgbClr val="000000"/>
              </a:solidFill>
              <a:latin typeface="Canva Sans"/>
            </a:endParaRPr>
          </a:p>
          <a:p>
            <a:pPr algn="just">
              <a:lnSpc>
                <a:spcPts val="4290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Here are some additional questions that the dashboard could help answer:</a:t>
            </a:r>
          </a:p>
          <a:p>
            <a:pPr algn="just">
              <a:lnSpc>
                <a:spcPts val="4290"/>
              </a:lnSpc>
            </a:pPr>
            <a:endParaRPr lang="en-US" sz="2600">
              <a:solidFill>
                <a:srgbClr val="000000"/>
              </a:solidFill>
              <a:latin typeface="Canva Sans Bold"/>
            </a:endParaRPr>
          </a:p>
          <a:p>
            <a:pPr marL="561344" lvl="1" indent="-280672" algn="just">
              <a:lnSpc>
                <a:spcPts val="429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What are the reasons why customers are exiting?</a:t>
            </a:r>
          </a:p>
          <a:p>
            <a:pPr algn="just">
              <a:lnSpc>
                <a:spcPts val="4290"/>
              </a:lnSpc>
            </a:pPr>
            <a:endParaRPr lang="en-US" sz="2600">
              <a:solidFill>
                <a:srgbClr val="000000"/>
              </a:solidFill>
              <a:latin typeface="Canva Sans"/>
            </a:endParaRPr>
          </a:p>
          <a:p>
            <a:pPr marL="561344" lvl="1" indent="-280672" algn="just">
              <a:lnSpc>
                <a:spcPts val="429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Are there any particular demographics or customer segments that are more likely to exit?</a:t>
            </a:r>
          </a:p>
          <a:p>
            <a:pPr algn="just">
              <a:lnSpc>
                <a:spcPts val="4290"/>
              </a:lnSpc>
            </a:pPr>
            <a:endParaRPr lang="en-US" sz="2600">
              <a:solidFill>
                <a:srgbClr val="000000"/>
              </a:solidFill>
              <a:latin typeface="Canva Sans"/>
            </a:endParaRPr>
          </a:p>
          <a:p>
            <a:pPr marL="561344" lvl="1" indent="-280672" algn="just">
              <a:lnSpc>
                <a:spcPts val="429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What can be done to reduce churn?</a:t>
            </a:r>
          </a:p>
          <a:p>
            <a:pPr algn="just">
              <a:lnSpc>
                <a:spcPts val="4290"/>
              </a:lnSpc>
            </a:pPr>
            <a:endParaRPr lang="en-US" sz="2600">
              <a:solidFill>
                <a:srgbClr val="000000"/>
              </a:solidFill>
              <a:latin typeface="Canva Sans"/>
            </a:endParaRPr>
          </a:p>
          <a:p>
            <a:pPr algn="just">
              <a:lnSpc>
                <a:spcPts val="4290"/>
              </a:lnSpc>
            </a:pPr>
            <a:endParaRPr lang="en-US" sz="2600">
              <a:solidFill>
                <a:srgbClr val="000000"/>
              </a:solidFill>
              <a:latin typeface="Canv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89395" y="320061"/>
            <a:ext cx="16509210" cy="9646878"/>
          </a:xfrm>
          <a:custGeom>
            <a:avLst/>
            <a:gdLst/>
            <a:ahLst/>
            <a:cxnLst/>
            <a:rect l="l" t="t" r="r" b="b"/>
            <a:pathLst>
              <a:path w="16509210" h="9646878">
                <a:moveTo>
                  <a:pt x="0" y="0"/>
                </a:moveTo>
                <a:lnTo>
                  <a:pt x="16509210" y="0"/>
                </a:lnTo>
                <a:lnTo>
                  <a:pt x="16509210" y="9646878"/>
                </a:lnTo>
                <a:lnTo>
                  <a:pt x="0" y="96468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798</Words>
  <Application>Microsoft Office PowerPoint</Application>
  <PresentationFormat>Custom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Canva Sans Bold</vt:lpstr>
      <vt:lpstr>Canva Sans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Predictive Models to Identify At-Risk Customers and Reduce Churn Rate_doc</dc:title>
  <cp:lastModifiedBy>Manan Desai</cp:lastModifiedBy>
  <cp:revision>2</cp:revision>
  <dcterms:created xsi:type="dcterms:W3CDTF">2006-08-16T00:00:00Z</dcterms:created>
  <dcterms:modified xsi:type="dcterms:W3CDTF">2024-04-05T09:05:58Z</dcterms:modified>
  <dc:identifier>DAF92gwjAKQ</dc:identifier>
</cp:coreProperties>
</file>