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13860" y="1563835"/>
            <a:ext cx="8691554" cy="7159330"/>
          </a:xfrm>
          <a:custGeom>
            <a:avLst/>
            <a:gdLst/>
            <a:ahLst/>
            <a:cxnLst/>
            <a:rect l="l" t="t" r="r" b="b"/>
            <a:pathLst>
              <a:path w="8691554" h="7159330">
                <a:moveTo>
                  <a:pt x="0" y="0"/>
                </a:moveTo>
                <a:lnTo>
                  <a:pt x="8691554" y="0"/>
                </a:lnTo>
                <a:lnTo>
                  <a:pt x="8691554" y="7159330"/>
                </a:lnTo>
                <a:lnTo>
                  <a:pt x="0" y="715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1" r="-148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45500"/>
            <a:ext cx="7440419" cy="727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Digital </a:t>
            </a:r>
          </a:p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Marketing Analysis with DAX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32582" y="952500"/>
            <a:ext cx="67437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0648" y="2277398"/>
            <a:ext cx="15507568" cy="4421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53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As a Data Analyst at a Digital Marketing Agency, the primary objective is to optimize the performance of advertising campaigns across various platforms to achieve maximum return on investment (ROI) for clients. 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5053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To accomplish this, we have access to multiple datasets containing features related to ad campaigns, impressions, clicks, conversions, sales, and advertising budgets.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23950" y="1028700"/>
            <a:ext cx="160401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2105660"/>
            <a:ext cx="16108652" cy="775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anva Sans Bold"/>
              </a:rPr>
              <a:t>Campaign Performance Analysis:</a:t>
            </a:r>
            <a:r>
              <a:rPr lang="en-US" sz="2900" dirty="0">
                <a:solidFill>
                  <a:srgbClr val="000000"/>
                </a:solidFill>
                <a:latin typeface="Canva Sans"/>
              </a:rPr>
              <a:t> Evaluate the performance of each ad campaign by analyzing metrics such as impressions, clicks, conversions, and ROI across different platforms and ad formats.</a:t>
            </a:r>
          </a:p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anva Sans Bold"/>
              </a:rPr>
              <a:t>Platform Comparison:</a:t>
            </a:r>
            <a:r>
              <a:rPr lang="en-US" sz="2900" dirty="0">
                <a:solidFill>
                  <a:srgbClr val="000000"/>
                </a:solidFill>
                <a:latin typeface="Canva Sans"/>
              </a:rPr>
              <a:t> Compare the performance of advertising campaigns across different platforms to identify the most effective platforms in terms of cost efficiency and conversion rates.</a:t>
            </a:r>
          </a:p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anva Sans Bold"/>
              </a:rPr>
              <a:t>Optimization of Ad Formats:</a:t>
            </a:r>
            <a:r>
              <a:rPr lang="en-US" sz="2900" dirty="0">
                <a:solidFill>
                  <a:srgbClr val="000000"/>
                </a:solidFill>
                <a:latin typeface="Canva Sans"/>
              </a:rPr>
              <a:t> Determine the effectiveness of different ad formats (e.g., display ads, </a:t>
            </a:r>
            <a:r>
              <a:rPr lang="en-US" sz="2900" dirty="0" err="1">
                <a:solidFill>
                  <a:srgbClr val="000000"/>
                </a:solidFill>
                <a:latin typeface="Canva Sans"/>
              </a:rPr>
              <a:t>skippable</a:t>
            </a:r>
            <a:r>
              <a:rPr lang="en-US" sz="2900" dirty="0">
                <a:solidFill>
                  <a:srgbClr val="000000"/>
                </a:solidFill>
                <a:latin typeface="Canva Sans"/>
              </a:rPr>
              <a:t> ads) and optimize their usage to maximize user engagement and conversion rates.</a:t>
            </a:r>
          </a:p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anva Sans Bold"/>
              </a:rPr>
              <a:t>Budget Allocation Optimization:</a:t>
            </a:r>
            <a:r>
              <a:rPr lang="en-US" sz="2900" dirty="0">
                <a:solidFill>
                  <a:srgbClr val="000000"/>
                </a:solidFill>
                <a:latin typeface="Canva Sans"/>
              </a:rPr>
              <a:t> Optimize the allocation of advertising budgets across campaigns, platforms, and ad formats to achieve the highest possible ROI while meeting sales targets.</a:t>
            </a:r>
          </a:p>
          <a:p>
            <a:pPr algn="just">
              <a:lnSpc>
                <a:spcPts val="4785"/>
              </a:lnSpc>
            </a:pPr>
            <a:endParaRPr lang="en-US" sz="29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3450" y="1028700"/>
            <a:ext cx="164211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2038985"/>
            <a:ext cx="16108652" cy="602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Temporal Analysis: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Identify temporal patterns and seasonality trends in ad performance to optimize campaign scheduling and budget allocation throughout the year.</a:t>
            </a:r>
          </a:p>
          <a:p>
            <a:pPr marL="604523" lvl="1" indent="-302261" algn="just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User Engagement Analysis: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Analyze user engagement metrics such as average pages visited and average time on site to understand the quality of traffic driven by advertising campaigns and optimize targeting strategies accordingly.</a:t>
            </a:r>
          </a:p>
          <a:p>
            <a:pPr marL="604523" lvl="1" indent="-302261" algn="just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Cost Efficiency Analysis: 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Evaluate the cost efficiency of advertising campaigns by analyzing metrics such as CPM and CPC, identifying opportunities to reduce costs while maintaining or improving campaign performance.</a:t>
            </a:r>
          </a:p>
          <a:p>
            <a:pPr algn="just">
              <a:lnSpc>
                <a:spcPts val="5376"/>
              </a:lnSpc>
            </a:pPr>
            <a:endParaRPr lang="en-US" sz="28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0402" y="1028700"/>
            <a:ext cx="15647197" cy="9039478"/>
          </a:xfrm>
          <a:custGeom>
            <a:avLst/>
            <a:gdLst/>
            <a:ahLst/>
            <a:cxnLst/>
            <a:rect l="l" t="t" r="r" b="b"/>
            <a:pathLst>
              <a:path w="15647197" h="9039478">
                <a:moveTo>
                  <a:pt x="0" y="0"/>
                </a:moveTo>
                <a:lnTo>
                  <a:pt x="15647196" y="0"/>
                </a:lnTo>
                <a:lnTo>
                  <a:pt x="15647196" y="9039478"/>
                </a:lnTo>
                <a:lnTo>
                  <a:pt x="0" y="903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9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51909" y="92546"/>
            <a:ext cx="678418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Marketing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40868"/>
            <a:ext cx="16230600" cy="906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Total conversions are significantly higher than total sales revenue.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is likely because the average conversion rate is higher than the average order value. In other words, more people are converting on the ads than are making a purchase. This could be due to a number of factors, such as the ads being effective at generating interest but not necessarily at driving sales, or the products or services being sold being expensive or complex.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cost per click (CPC) is lower than the cost per mille (CPM).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it is cheaper to get someone to click on an ad than it is to show them the ad 1,000 times. This is a good sign, as it means that the ads are being targeted to the right people and that they are effective at generating clicks.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conversion rate is highest for platform A.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platform A is the most effective at driving conversions. This could be due to a number of factors, such as the platform's targeting capabilities, the creative of the ads, or the placement of the ads.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bounce rate is highest in January and December. 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This means that more people are leaving the website without converting in these months. This could be due to a number of factors, such as the seasonality of the business, the quality of the website, or the relevance of the ads.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average time spent on website is highest for campaign 2.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people are more engaged with the content on campaign 2. This could be due to a number of factors, such as the quality of the content, the relevance of the content to the target audience, or the length of the content.</a:t>
            </a:r>
          </a:p>
          <a:p>
            <a:pPr algn="just">
              <a:lnSpc>
                <a:spcPts val="4024"/>
              </a:lnSpc>
            </a:pPr>
            <a:endParaRPr lang="en-US" sz="24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07540" y="253773"/>
            <a:ext cx="112729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Marketing Analysis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139" y="674333"/>
            <a:ext cx="15807722" cy="9251896"/>
          </a:xfrm>
          <a:custGeom>
            <a:avLst/>
            <a:gdLst/>
            <a:ahLst/>
            <a:cxnLst/>
            <a:rect l="l" t="t" r="r" b="b"/>
            <a:pathLst>
              <a:path w="15807722" h="9251896">
                <a:moveTo>
                  <a:pt x="0" y="0"/>
                </a:moveTo>
                <a:lnTo>
                  <a:pt x="15807722" y="0"/>
                </a:lnTo>
                <a:lnTo>
                  <a:pt x="15807722" y="9251896"/>
                </a:lnTo>
                <a:lnTo>
                  <a:pt x="0" y="925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75648" y="192685"/>
            <a:ext cx="4936703" cy="963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Sales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38275" y="1104900"/>
            <a:ext cx="5251883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Sales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8917" y="2386474"/>
            <a:ext cx="16230600" cy="623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Canva Sans Bold"/>
              </a:rPr>
              <a:t>Overall sales are above target.</a:t>
            </a:r>
            <a:r>
              <a:rPr lang="en-US" sz="2499" dirty="0">
                <a:solidFill>
                  <a:srgbClr val="000000"/>
                </a:solidFill>
                <a:latin typeface="Canva Sans"/>
              </a:rPr>
              <a:t> Total sales for the year were $27.06 million, which is 150.3% of the target of $18 million.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Canva Sans Bold"/>
              </a:rPr>
              <a:t>Sales are up year-over-year.</a:t>
            </a:r>
            <a:r>
              <a:rPr lang="en-US" sz="2499" dirty="0">
                <a:solidFill>
                  <a:srgbClr val="000000"/>
                </a:solidFill>
                <a:latin typeface="Canva Sans"/>
              </a:rPr>
              <a:t> Total sales in 2020 were $27.06 million, compared to $18 million in 2019. This is an increase of 50.4%.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Canva Sans Bold"/>
              </a:rPr>
              <a:t>Campaign 3 is the top-performing campaign.</a:t>
            </a:r>
            <a:r>
              <a:rPr lang="en-US" sz="2499" dirty="0">
                <a:solidFill>
                  <a:srgbClr val="000000"/>
                </a:solidFill>
                <a:latin typeface="Canva Sans"/>
              </a:rPr>
              <a:t> Campaign 3 had sales of $10.4 million, which is 38.8% of total sales. It also exceeded its target of $9.3 million by 118%.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Canva Sans Bold"/>
              </a:rPr>
              <a:t>Platform A is the top-performing platform.</a:t>
            </a:r>
            <a:r>
              <a:rPr lang="en-US" sz="2499" dirty="0">
                <a:solidFill>
                  <a:srgbClr val="000000"/>
                </a:solidFill>
                <a:latin typeface="Canva Sans"/>
              </a:rPr>
              <a:t> Platform A had sales of $10.2 million, which is 37.7% of total sales. It also exceeded its target of $18 million by 46.7%.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Canva Sans Bold"/>
              </a:rPr>
              <a:t>Profit is also up year-over-year.</a:t>
            </a:r>
            <a:r>
              <a:rPr lang="en-US" sz="2499" dirty="0">
                <a:solidFill>
                  <a:srgbClr val="000000"/>
                </a:solidFill>
                <a:latin typeface="Canva Sans"/>
              </a:rPr>
              <a:t> Total profit for the year was $50.7 million, compared to $117.65 thousand in 2019. This is an increase of 42,978.4%.</a:t>
            </a:r>
          </a:p>
          <a:p>
            <a:pPr algn="just">
              <a:lnSpc>
                <a:spcPts val="4574"/>
              </a:lnSpc>
            </a:pPr>
            <a:endParaRPr lang="en-US" sz="2499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776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Canva Sans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Analysis_report_file</dc:title>
  <dc:creator>Manan Desai</dc:creator>
  <cp:lastModifiedBy>Manan Desai</cp:lastModifiedBy>
  <cp:revision>3</cp:revision>
  <dcterms:created xsi:type="dcterms:W3CDTF">2006-08-16T00:00:00Z</dcterms:created>
  <dcterms:modified xsi:type="dcterms:W3CDTF">2024-04-05T08:39:13Z</dcterms:modified>
  <dc:identifier>DAF87t6WcTY</dc:identifier>
</cp:coreProperties>
</file>