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nva Sans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nva Sans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04977" y="3780538"/>
            <a:ext cx="6000437" cy="4942627"/>
          </a:xfrm>
          <a:custGeom>
            <a:avLst/>
            <a:gdLst/>
            <a:ahLst/>
            <a:cxnLst/>
            <a:rect l="l" t="t" r="r" b="b"/>
            <a:pathLst>
              <a:path w="6000437" h="4942627">
                <a:moveTo>
                  <a:pt x="0" y="0"/>
                </a:moveTo>
                <a:lnTo>
                  <a:pt x="6000437" y="0"/>
                </a:lnTo>
                <a:lnTo>
                  <a:pt x="6000437" y="4942627"/>
                </a:lnTo>
                <a:lnTo>
                  <a:pt x="0" y="49426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81" r="-148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245500"/>
            <a:ext cx="11768228" cy="5441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44"/>
              </a:lnSpc>
            </a:pPr>
            <a:r>
              <a:rPr lang="en-US" sz="10389">
                <a:solidFill>
                  <a:srgbClr val="000000"/>
                </a:solidFill>
                <a:latin typeface="Canva Sans Bold"/>
              </a:rPr>
              <a:t>Order and Shipping Analysis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41834" y="1104900"/>
            <a:ext cx="632519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Problem Statement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50648" y="2296448"/>
            <a:ext cx="15507568" cy="6654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4" lvl="1" indent="-269877" algn="just">
              <a:lnSpc>
                <a:spcPts val="4075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anva Sans"/>
              </a:rPr>
              <a:t>As a Data Analyst specializing in logistics and supply chain management, I led multifaceted initiatives focused on enhancing operational efficiency and supply chain performance. </a:t>
            </a:r>
          </a:p>
          <a:p>
            <a:pPr algn="just">
              <a:lnSpc>
                <a:spcPts val="4075"/>
              </a:lnSpc>
            </a:pPr>
            <a:endParaRPr lang="en-US" sz="2500">
              <a:solidFill>
                <a:srgbClr val="000000"/>
              </a:solidFill>
              <a:latin typeface="Canva Sans"/>
            </a:endParaRPr>
          </a:p>
          <a:p>
            <a:pPr marL="539754" lvl="1" indent="-269877" algn="just">
              <a:lnSpc>
                <a:spcPts val="4075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anva Sans"/>
              </a:rPr>
              <a:t>Developed and implemented an Order and Shipping Dashboard to streamline order processing, optimize shipping logistics, and enhance customer satisfaction within the organization.</a:t>
            </a:r>
          </a:p>
          <a:p>
            <a:pPr algn="just">
              <a:lnSpc>
                <a:spcPts val="4075"/>
              </a:lnSpc>
            </a:pPr>
            <a:endParaRPr lang="en-US" sz="2500">
              <a:solidFill>
                <a:srgbClr val="000000"/>
              </a:solidFill>
              <a:latin typeface="Canva Sans"/>
            </a:endParaRPr>
          </a:p>
          <a:p>
            <a:pPr marL="539754" lvl="1" indent="-269877" algn="just">
              <a:lnSpc>
                <a:spcPts val="4075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anva Sans"/>
              </a:rPr>
              <a:t>I conducted thorough analyses to uncover insights driving strategic decisions and process improvements. </a:t>
            </a:r>
          </a:p>
          <a:p>
            <a:pPr algn="just">
              <a:lnSpc>
                <a:spcPts val="4075"/>
              </a:lnSpc>
            </a:pPr>
            <a:endParaRPr lang="en-US" sz="2500">
              <a:solidFill>
                <a:srgbClr val="000000"/>
              </a:solidFill>
              <a:latin typeface="Canva Sans"/>
            </a:endParaRPr>
          </a:p>
          <a:p>
            <a:pPr marL="539754" lvl="1" indent="-269877" algn="just">
              <a:lnSpc>
                <a:spcPts val="4075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anva Sans"/>
              </a:rPr>
              <a:t>Utilizing advanced analytics techniques and visualization tools, I provided actionable recommendations to streamline inventory management, optimize procurement processes, mitigate supply chain risks, and enhance overall operational resilience. </a:t>
            </a:r>
          </a:p>
          <a:p>
            <a:pPr algn="just">
              <a:lnSpc>
                <a:spcPts val="4075"/>
              </a:lnSpc>
            </a:pPr>
            <a:endParaRPr lang="en-US" sz="250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15000" y="642845"/>
            <a:ext cx="6667500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"/>
              </a:rPr>
              <a:t>Analysis Objectives: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89674" y="1743277"/>
            <a:ext cx="16108652" cy="3551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84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1.Customer Insights</a:t>
            </a:r>
          </a:p>
          <a:p>
            <a:pPr marL="1122688" lvl="2" indent="-374229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Analyze customer satisfaction data to identify factors influencing customer experience, such as order accuracy, delivery timeliness, and product quality.</a:t>
            </a:r>
          </a:p>
          <a:p>
            <a:pPr marL="1122688" lvl="2" indent="-374229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Segment customers based on their purchasing behavior, geographic location, and order frequency to tailor marketing strategies and promotions.</a:t>
            </a:r>
          </a:p>
          <a:p>
            <a:pPr algn="just">
              <a:lnSpc>
                <a:spcPts val="4784"/>
              </a:lnSpc>
            </a:pPr>
            <a:endParaRPr lang="en-US" sz="260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98597" y="5441283"/>
            <a:ext cx="16299729" cy="3613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0"/>
              </a:lnSpc>
            </a:pPr>
            <a:r>
              <a:rPr lang="en-US" sz="2611">
                <a:solidFill>
                  <a:srgbClr val="000000"/>
                </a:solidFill>
                <a:latin typeface="Canva Sans Bold"/>
              </a:rPr>
              <a:t>2. Product Analysis</a:t>
            </a:r>
          </a:p>
          <a:p>
            <a:pPr marL="1127552" lvl="2" indent="-375851" algn="just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Analyze sales data to identify top-performing products, seasonal trends, and product preferences across different demographics and regions.</a:t>
            </a:r>
          </a:p>
          <a:p>
            <a:pPr marL="1127552" lvl="2" indent="-375851" algn="just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Determine the profitability of products by comparing unit prices with costs and analyzing sales volumes.</a:t>
            </a:r>
          </a:p>
          <a:p>
            <a:pPr algn="just">
              <a:lnSpc>
                <a:spcPts val="4830"/>
              </a:lnSpc>
            </a:pPr>
            <a:endParaRPr lang="en-US" sz="2611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00411" y="638419"/>
            <a:ext cx="6896100" cy="9578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"/>
              </a:rPr>
              <a:t>Analysis Objectives: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89674" y="1743277"/>
            <a:ext cx="16108652" cy="3551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84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3. Location Optimization</a:t>
            </a:r>
          </a:p>
          <a:p>
            <a:pPr marL="1122688" lvl="2" indent="-374229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Analyze customer satisfaction data to identify factors influencing customer experience, such as order accuracy, delivery timeliness, and product quality.</a:t>
            </a:r>
          </a:p>
          <a:p>
            <a:pPr marL="1122688" lvl="2" indent="-374229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Segment customers based on their purchasing behavior, geographic location, and order frequency to tailor marketing strategies and promotions.</a:t>
            </a:r>
          </a:p>
          <a:p>
            <a:pPr algn="just">
              <a:lnSpc>
                <a:spcPts val="4784"/>
              </a:lnSpc>
            </a:pPr>
            <a:endParaRPr lang="en-US" sz="260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98597" y="5441283"/>
            <a:ext cx="16299729" cy="3613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0"/>
              </a:lnSpc>
            </a:pPr>
            <a:r>
              <a:rPr lang="en-US" sz="2611">
                <a:solidFill>
                  <a:srgbClr val="000000"/>
                </a:solidFill>
                <a:latin typeface="Canva Sans Bold"/>
              </a:rPr>
              <a:t>4. Performance Evaluation</a:t>
            </a:r>
          </a:p>
          <a:p>
            <a:pPr marL="1127552" lvl="2" indent="-375851" algn="just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Assess the performance of agents based on order processing time, customer satisfaction ratings, and adherence to shipping schedules.</a:t>
            </a:r>
          </a:p>
          <a:p>
            <a:pPr marL="1127552" lvl="2" indent="-375851" algn="just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Evaluate the efficiency of warehouses in terms of order fulfillment and inventory management.</a:t>
            </a:r>
          </a:p>
          <a:p>
            <a:pPr algn="just">
              <a:lnSpc>
                <a:spcPts val="4830"/>
              </a:lnSpc>
            </a:pPr>
            <a:endParaRPr lang="en-US" sz="2611">
              <a:solidFill>
                <a:srgbClr val="000000"/>
              </a:solidFill>
              <a:latin typeface="Canva Sans"/>
            </a:endParaRPr>
          </a:p>
          <a:p>
            <a:pPr algn="just">
              <a:lnSpc>
                <a:spcPts val="4830"/>
              </a:lnSpc>
            </a:pPr>
            <a:endParaRPr lang="en-US" sz="2611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72150" y="638419"/>
            <a:ext cx="6743700" cy="9578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"/>
              </a:rPr>
              <a:t>Analysis Objectives: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89674" y="1743277"/>
            <a:ext cx="16108652" cy="3551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84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5. Trend Identification</a:t>
            </a:r>
          </a:p>
          <a:p>
            <a:pPr marL="1122688" lvl="2" indent="-374229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Identify emerging trends and patterns in order and shipping data, such as peak ordering periods, popular product categories, and fluctuations in demand.</a:t>
            </a:r>
          </a:p>
          <a:p>
            <a:pPr marL="1122688" lvl="2" indent="-374229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Monitor changes in customer preferences and market dynamics to anticipate future demand and adjust inventory levels accordingly.</a:t>
            </a:r>
          </a:p>
          <a:p>
            <a:pPr algn="just">
              <a:lnSpc>
                <a:spcPts val="4784"/>
              </a:lnSpc>
            </a:pPr>
            <a:endParaRPr lang="en-US" sz="260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98597" y="5441283"/>
            <a:ext cx="16299729" cy="4223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0"/>
              </a:lnSpc>
            </a:pPr>
            <a:r>
              <a:rPr lang="en-US" sz="2611">
                <a:solidFill>
                  <a:srgbClr val="000000"/>
                </a:solidFill>
                <a:latin typeface="Canva Sans Bold"/>
              </a:rPr>
              <a:t>6. Cost Analysis</a:t>
            </a:r>
          </a:p>
          <a:p>
            <a:pPr marL="1127552" lvl="2" indent="-375851" algn="just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Conduct cost-benefit analysis to evaluate the impact of shipping methods, warehouse locations, and inventory management strategies on overall operational costs.</a:t>
            </a:r>
          </a:p>
          <a:p>
            <a:pPr marL="1127552" lvl="2" indent="-375851" algn="just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Identify opportunities for cost savings and efficiency improvements without compromising service quality.</a:t>
            </a:r>
          </a:p>
          <a:p>
            <a:pPr algn="just">
              <a:lnSpc>
                <a:spcPts val="4830"/>
              </a:lnSpc>
            </a:pPr>
            <a:endParaRPr lang="en-US" sz="2611">
              <a:solidFill>
                <a:srgbClr val="000000"/>
              </a:solidFill>
              <a:latin typeface="Canva Sans"/>
            </a:endParaRPr>
          </a:p>
          <a:p>
            <a:pPr algn="just">
              <a:lnSpc>
                <a:spcPts val="4830"/>
              </a:lnSpc>
            </a:pPr>
            <a:endParaRPr lang="en-US" sz="2611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76611" y="571500"/>
            <a:ext cx="6743700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"/>
              </a:rPr>
              <a:t>Analysis Objectives: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89674" y="1743277"/>
            <a:ext cx="16108652" cy="3551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84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7. Forecasting and Planning</a:t>
            </a:r>
          </a:p>
          <a:p>
            <a:pPr marL="1122688" lvl="2" indent="-374229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Develop predictive models to forecast future order volumes, sales revenues, and inventory requirements based on historical data and market trends.</a:t>
            </a:r>
          </a:p>
          <a:p>
            <a:pPr marL="1122688" lvl="2" indent="-374229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Generate actionable insights to support strategic decision-making and resource allocation, such as staffing levels, inventory investments, and marketing campaigns.</a:t>
            </a:r>
          </a:p>
          <a:p>
            <a:pPr algn="just">
              <a:lnSpc>
                <a:spcPts val="4784"/>
              </a:lnSpc>
            </a:pPr>
            <a:endParaRPr lang="en-US" sz="260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98597" y="5441283"/>
            <a:ext cx="16299729" cy="4223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0"/>
              </a:lnSpc>
            </a:pPr>
            <a:r>
              <a:rPr lang="en-US" sz="2611">
                <a:solidFill>
                  <a:srgbClr val="000000"/>
                </a:solidFill>
                <a:latin typeface="Canva Sans Bold"/>
              </a:rPr>
              <a:t>8. Risk Management</a:t>
            </a:r>
          </a:p>
          <a:p>
            <a:pPr marL="1127552" lvl="2" indent="-375851" algn="just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Identify potential risks and vulnerabilities in the order and shipping process, such as supply chain disruptions, inventory shortages, and quality control issues.</a:t>
            </a:r>
          </a:p>
          <a:p>
            <a:pPr marL="1127552" lvl="2" indent="-375851" algn="just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Develop contingency plans and mitigation strategies to minimize the impact of unforeseen events on customer satisfaction and operational performance.</a:t>
            </a:r>
          </a:p>
          <a:p>
            <a:pPr algn="just">
              <a:lnSpc>
                <a:spcPts val="4830"/>
              </a:lnSpc>
            </a:pPr>
            <a:endParaRPr lang="en-US" sz="2611">
              <a:solidFill>
                <a:srgbClr val="000000"/>
              </a:solidFill>
              <a:latin typeface="Canva Sans"/>
            </a:endParaRPr>
          </a:p>
          <a:p>
            <a:pPr algn="just">
              <a:lnSpc>
                <a:spcPts val="4830"/>
              </a:lnSpc>
            </a:pPr>
            <a:endParaRPr lang="en-US" sz="2611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6530" y="811643"/>
            <a:ext cx="17294939" cy="8446657"/>
          </a:xfrm>
          <a:custGeom>
            <a:avLst/>
            <a:gdLst/>
            <a:ahLst/>
            <a:cxnLst/>
            <a:rect l="l" t="t" r="r" b="b"/>
            <a:pathLst>
              <a:path w="17294939" h="8446657">
                <a:moveTo>
                  <a:pt x="0" y="0"/>
                </a:moveTo>
                <a:lnTo>
                  <a:pt x="17294940" y="0"/>
                </a:lnTo>
                <a:lnTo>
                  <a:pt x="17294940" y="8446657"/>
                </a:lnTo>
                <a:lnTo>
                  <a:pt x="0" y="84466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51178" y="342900"/>
            <a:ext cx="5985644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"/>
              </a:rPr>
              <a:t>Analysis Insights: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89674" y="1505152"/>
            <a:ext cx="16108652" cy="8351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4" lvl="1" indent="-280672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Revenue: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 The store generated $26,42,331 in revenue.</a:t>
            </a:r>
          </a:p>
          <a:p>
            <a:pPr marL="561344" lvl="1" indent="-280672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Cost of Goods Sold (COGS):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 The cost of goods sold was $36,80,931. This suggests a cost of goods sold percentage (COGS/Revenue) of around 139%, which is high and indicates a need to investigate potential cost reduction strategies.</a:t>
            </a:r>
          </a:p>
          <a:p>
            <a:pPr marL="561344" lvl="1" indent="-280672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Gross Profit: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 The store's gross profit is $9,95,835, highlighting a need for cost management to improve profitability.</a:t>
            </a:r>
          </a:p>
          <a:p>
            <a:pPr marL="561344" lvl="1" indent="-280672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Quantity of Orders: 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The store received 3,462 orders in the displayed timeframe.</a:t>
            </a:r>
          </a:p>
          <a:p>
            <a:pPr marL="561344" lvl="1" indent="-280672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Top Selling Products: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 Shoes, Chopines, Galesh Elevators, and Blucher Shoes are the top-performing products, offering insights into customer preferences and potential upselling/cross-selling opportunities.</a:t>
            </a:r>
          </a:p>
          <a:p>
            <a:pPr marL="561344" lvl="1" indent="-280672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Shipping Costs: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 The dashboard provides a breakdown of shipping costs by carrier (e.g., DHL, FedEx). This information can be used to negotiate better rates or optimize carrier selection based on cost and delivery speed.</a:t>
            </a:r>
          </a:p>
          <a:p>
            <a:pPr algn="just">
              <a:lnSpc>
                <a:spcPts val="4784"/>
              </a:lnSpc>
            </a:pPr>
            <a:endParaRPr lang="en-US" sz="260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303578" y="436059"/>
            <a:ext cx="5680844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"/>
              </a:rPr>
              <a:t>Analysis Insights: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89674" y="1505152"/>
            <a:ext cx="16108652" cy="4751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4" lvl="1" indent="-280672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Profitable Locations: 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The dashboard identifies Illinois and Georgia as the most profitable states, suggesting potential regional differences in customer base or marketing effectiveness. Further analysis is needed to understand these variations.</a:t>
            </a:r>
          </a:p>
          <a:p>
            <a:pPr marL="561344" lvl="1" indent="-280672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Day-wise Performance: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 Sundays appear to be the least profitable day. Analyzing customer behavior and marketing efforts on Sundays might reveal areas for improvement.</a:t>
            </a:r>
          </a:p>
          <a:p>
            <a:pPr marL="561344" lvl="1" indent="-280672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Product Category Performance: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 Shoes are the top-selling category, which can guide future buying decisions and store layout optimization.</a:t>
            </a:r>
          </a:p>
          <a:p>
            <a:pPr algn="just">
              <a:lnSpc>
                <a:spcPts val="4784"/>
              </a:lnSpc>
            </a:pPr>
            <a:endParaRPr lang="en-US" sz="260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12934" y="7273256"/>
            <a:ext cx="16076469" cy="1784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0"/>
              </a:lnSpc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This dashboard provides a good overview of the retail store's performance, highlighting areas like profitability and top-selling products. However, a more comprehensive analysis requires additional data points and deeper exploration of trends and variations.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382732" y="5921210"/>
            <a:ext cx="5522536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"/>
              </a:rPr>
              <a:t>Overall Insights: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766</Words>
  <Application>Microsoft Office PowerPoint</Application>
  <PresentationFormat>Custom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Canva Sans</vt:lpstr>
      <vt:lpstr>Calibri</vt:lpstr>
      <vt:lpstr>Arial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and Shipping Analysis Project</dc:title>
  <dc:creator>Manan Desai</dc:creator>
  <cp:lastModifiedBy>Manan Desai</cp:lastModifiedBy>
  <cp:revision>4</cp:revision>
  <dcterms:created xsi:type="dcterms:W3CDTF">2006-08-16T00:00:00Z</dcterms:created>
  <dcterms:modified xsi:type="dcterms:W3CDTF">2024-04-05T10:01:31Z</dcterms:modified>
  <dc:identifier>DAF-c89w0jI</dc:identifier>
</cp:coreProperties>
</file>