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nva Sans" panose="020B0604020202020204" charset="0"/>
      <p:regular r:id="rId13"/>
    </p:embeddedFont>
    <p:embeddedFont>
      <p:font typeface="Calibri" panose="020F0502020204030204" pitchFamily="34" charset="0"/>
      <p:regular r:id="rId14"/>
      <p:bold r:id="rId15"/>
      <p:italic r:id="rId16"/>
      <p:boldItalic r:id="rId17"/>
    </p:embeddedFont>
    <p:embeddedFont>
      <p:font typeface="Canva Sans Bold" panose="020B0604020202020204" charset="0"/>
      <p:regular r:id="rId18"/>
    </p:embeddedFont>
    <p:embeddedFont>
      <p:font typeface="Canva Sans Bold Italics"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055868" y="2329348"/>
            <a:ext cx="7463216" cy="6147534"/>
          </a:xfrm>
          <a:custGeom>
            <a:avLst/>
            <a:gdLst/>
            <a:ahLst/>
            <a:cxnLst/>
            <a:rect l="l" t="t" r="r" b="b"/>
            <a:pathLst>
              <a:path w="7463216" h="6147534">
                <a:moveTo>
                  <a:pt x="0" y="0"/>
                </a:moveTo>
                <a:lnTo>
                  <a:pt x="7463215" y="0"/>
                </a:lnTo>
                <a:lnTo>
                  <a:pt x="7463215" y="6147534"/>
                </a:lnTo>
                <a:lnTo>
                  <a:pt x="0" y="6147534"/>
                </a:lnTo>
                <a:lnTo>
                  <a:pt x="0" y="0"/>
                </a:lnTo>
                <a:close/>
              </a:path>
            </a:pathLst>
          </a:custGeom>
          <a:blipFill>
            <a:blip r:embed="rId2"/>
            <a:stretch>
              <a:fillRect l="-1481" r="-1481"/>
            </a:stretch>
          </a:blipFill>
        </p:spPr>
      </p:sp>
      <p:sp>
        <p:nvSpPr>
          <p:cNvPr id="3" name="TextBox 3"/>
          <p:cNvSpPr txBox="1"/>
          <p:nvPr/>
        </p:nvSpPr>
        <p:spPr>
          <a:xfrm>
            <a:off x="1028700" y="1408290"/>
            <a:ext cx="9960084" cy="7279919"/>
          </a:xfrm>
          <a:prstGeom prst="rect">
            <a:avLst/>
          </a:prstGeom>
        </p:spPr>
        <p:txBody>
          <a:bodyPr lIns="0" tIns="0" rIns="0" bIns="0" rtlCol="0" anchor="t">
            <a:spAutoFit/>
          </a:bodyPr>
          <a:lstStyle/>
          <a:p>
            <a:pPr algn="ctr">
              <a:lnSpc>
                <a:spcPts val="14544"/>
              </a:lnSpc>
            </a:pPr>
            <a:r>
              <a:rPr lang="en-US" sz="10389">
                <a:solidFill>
                  <a:srgbClr val="000000"/>
                </a:solidFill>
                <a:latin typeface="Canva Sans Bold"/>
              </a:rPr>
              <a:t>Task Performance and Defect Analysis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35347"/>
            <a:ext cx="16550679" cy="9616307"/>
          </a:xfrm>
          <a:custGeom>
            <a:avLst/>
            <a:gdLst/>
            <a:ahLst/>
            <a:cxnLst/>
            <a:rect l="l" t="t" r="r" b="b"/>
            <a:pathLst>
              <a:path w="16550679" h="9616307">
                <a:moveTo>
                  <a:pt x="0" y="0"/>
                </a:moveTo>
                <a:lnTo>
                  <a:pt x="16550679" y="0"/>
                </a:lnTo>
                <a:lnTo>
                  <a:pt x="16550679" y="9616306"/>
                </a:lnTo>
                <a:lnTo>
                  <a:pt x="0" y="9616306"/>
                </a:lnTo>
                <a:lnTo>
                  <a:pt x="0" y="0"/>
                </a:lnTo>
                <a:close/>
              </a:path>
            </a:pathLst>
          </a:custGeom>
          <a:blipFill>
            <a:blip r:embed="rId2"/>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927521" y="495300"/>
            <a:ext cx="8696420" cy="887095"/>
          </a:xfrm>
          <a:prstGeom prst="rect">
            <a:avLst/>
          </a:prstGeom>
        </p:spPr>
        <p:txBody>
          <a:bodyPr lIns="0" tIns="0" rIns="0" bIns="0" rtlCol="0" anchor="t">
            <a:spAutoFit/>
          </a:bodyPr>
          <a:lstStyle/>
          <a:p>
            <a:pPr algn="ctr">
              <a:lnSpc>
                <a:spcPts val="7279"/>
              </a:lnSpc>
            </a:pPr>
            <a:r>
              <a:rPr lang="en-US" sz="5199" dirty="0">
                <a:solidFill>
                  <a:srgbClr val="004AAD"/>
                </a:solidFill>
                <a:latin typeface="Canva Sans Bold"/>
              </a:rPr>
              <a:t>Analysis Insights</a:t>
            </a:r>
          </a:p>
        </p:txBody>
      </p:sp>
      <p:sp>
        <p:nvSpPr>
          <p:cNvPr id="3" name="TextBox 3"/>
          <p:cNvSpPr txBox="1"/>
          <p:nvPr/>
        </p:nvSpPr>
        <p:spPr>
          <a:xfrm>
            <a:off x="1028700" y="1732659"/>
            <a:ext cx="16494062" cy="7678212"/>
          </a:xfrm>
          <a:prstGeom prst="rect">
            <a:avLst/>
          </a:prstGeom>
        </p:spPr>
        <p:txBody>
          <a:bodyPr lIns="0" tIns="0" rIns="0" bIns="0" rtlCol="0" anchor="t">
            <a:spAutoFit/>
          </a:bodyPr>
          <a:lstStyle/>
          <a:p>
            <a:pPr marL="548511" lvl="1" indent="-274256" algn="just">
              <a:lnSpc>
                <a:spcPts val="4090"/>
              </a:lnSpc>
              <a:buFont typeface="Arial"/>
              <a:buChar char="•"/>
            </a:pPr>
            <a:r>
              <a:rPr lang="en-US" sz="2540">
                <a:solidFill>
                  <a:srgbClr val="000000"/>
                </a:solidFill>
                <a:latin typeface="Canva Sans Bold"/>
              </a:rPr>
              <a:t>Quality Score by Department:</a:t>
            </a:r>
            <a:r>
              <a:rPr lang="en-US" sz="2540">
                <a:solidFill>
                  <a:srgbClr val="000000"/>
                </a:solidFill>
                <a:latin typeface="Canva Sans"/>
              </a:rPr>
              <a:t> The Sales department has the highest quality score (83.94%), followed by Backoffice (79.90%) and Finance (79.55%).</a:t>
            </a:r>
          </a:p>
          <a:p>
            <a:pPr algn="just">
              <a:lnSpc>
                <a:spcPts val="4090"/>
              </a:lnSpc>
            </a:pPr>
            <a:endParaRPr lang="en-US" sz="2540">
              <a:solidFill>
                <a:srgbClr val="000000"/>
              </a:solidFill>
              <a:latin typeface="Canva Sans"/>
            </a:endParaRPr>
          </a:p>
          <a:p>
            <a:pPr marL="548511" lvl="1" indent="-274256" algn="just">
              <a:lnSpc>
                <a:spcPts val="4090"/>
              </a:lnSpc>
              <a:buFont typeface="Arial"/>
              <a:buChar char="•"/>
            </a:pPr>
            <a:r>
              <a:rPr lang="en-US" sz="2540">
                <a:solidFill>
                  <a:srgbClr val="000000"/>
                </a:solidFill>
                <a:latin typeface="Canva Sans Bold"/>
              </a:rPr>
              <a:t>Quality Score by Location:</a:t>
            </a:r>
            <a:r>
              <a:rPr lang="en-US" sz="2540">
                <a:solidFill>
                  <a:srgbClr val="000000"/>
                </a:solidFill>
                <a:latin typeface="Canva Sans"/>
              </a:rPr>
              <a:t> China has the highest quality score (86.76%), followed by the United States (78.90%), the United Kingdom (78.13%), and Australia (77.55%).</a:t>
            </a:r>
          </a:p>
          <a:p>
            <a:pPr algn="just">
              <a:lnSpc>
                <a:spcPts val="4090"/>
              </a:lnSpc>
            </a:pPr>
            <a:endParaRPr lang="en-US" sz="2540">
              <a:solidFill>
                <a:srgbClr val="000000"/>
              </a:solidFill>
              <a:latin typeface="Canva Sans"/>
            </a:endParaRPr>
          </a:p>
          <a:p>
            <a:pPr marL="548511" lvl="1" indent="-274256" algn="just">
              <a:lnSpc>
                <a:spcPts val="4090"/>
              </a:lnSpc>
              <a:buFont typeface="Arial"/>
              <a:buChar char="•"/>
            </a:pPr>
            <a:r>
              <a:rPr lang="en-US" sz="2540">
                <a:solidFill>
                  <a:srgbClr val="000000"/>
                </a:solidFill>
                <a:latin typeface="Canva Sans Bold"/>
              </a:rPr>
              <a:t>Quality Score by Employee Name:</a:t>
            </a:r>
            <a:r>
              <a:rPr lang="en-US" sz="2540">
                <a:solidFill>
                  <a:srgbClr val="000000"/>
                </a:solidFill>
                <a:latin typeface="Canva Sans"/>
              </a:rPr>
              <a:t> The employee with the highest quality score is Anthony Noah (93.72%), followed by Lauren Justin (93.48%) and Diana Eric (92.12%).</a:t>
            </a:r>
          </a:p>
          <a:p>
            <a:pPr algn="just">
              <a:lnSpc>
                <a:spcPts val="4090"/>
              </a:lnSpc>
            </a:pPr>
            <a:endParaRPr lang="en-US" sz="2540">
              <a:solidFill>
                <a:srgbClr val="000000"/>
              </a:solidFill>
              <a:latin typeface="Canva Sans"/>
            </a:endParaRPr>
          </a:p>
          <a:p>
            <a:pPr marL="548511" lvl="1" indent="-274256" algn="just">
              <a:lnSpc>
                <a:spcPts val="4090"/>
              </a:lnSpc>
              <a:buFont typeface="Arial"/>
              <a:buChar char="•"/>
            </a:pPr>
            <a:r>
              <a:rPr lang="en-US" sz="2540">
                <a:solidFill>
                  <a:srgbClr val="000000"/>
                </a:solidFill>
                <a:latin typeface="Canva Sans Bold"/>
              </a:rPr>
              <a:t>Quality Score by Manager:</a:t>
            </a:r>
            <a:r>
              <a:rPr lang="en-US" sz="2540">
                <a:solidFill>
                  <a:srgbClr val="000000"/>
                </a:solidFill>
                <a:latin typeface="Canva Sans"/>
              </a:rPr>
              <a:t> The manager with the highest quality score is Kelly James (84.59%), followed by Karen Nathan (87.37%) and Nicholas Justin (88.37%).</a:t>
            </a:r>
          </a:p>
          <a:p>
            <a:pPr algn="just">
              <a:lnSpc>
                <a:spcPts val="4090"/>
              </a:lnSpc>
            </a:pPr>
            <a:endParaRPr lang="en-US" sz="2540">
              <a:solidFill>
                <a:srgbClr val="000000"/>
              </a:solidFill>
              <a:latin typeface="Canva Sans"/>
            </a:endParaRPr>
          </a:p>
          <a:p>
            <a:pPr algn="just">
              <a:lnSpc>
                <a:spcPts val="4090"/>
              </a:lnSpc>
            </a:pPr>
            <a:r>
              <a:rPr lang="en-US" sz="2540">
                <a:solidFill>
                  <a:srgbClr val="000000"/>
                </a:solidFill>
                <a:latin typeface="Canva Sans"/>
              </a:rPr>
              <a:t>Overall, the data suggests that the Sales department, China, and Anthony Noah have the highest quality scores</a:t>
            </a:r>
          </a:p>
          <a:p>
            <a:pPr algn="just">
              <a:lnSpc>
                <a:spcPts val="4090"/>
              </a:lnSpc>
            </a:pPr>
            <a:endParaRPr lang="en-US" sz="2540">
              <a:solidFill>
                <a:srgbClr val="000000"/>
              </a:solidFill>
              <a:latin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981402" y="647700"/>
            <a:ext cx="6325195" cy="887095"/>
          </a:xfrm>
          <a:prstGeom prst="rect">
            <a:avLst/>
          </a:prstGeom>
        </p:spPr>
        <p:txBody>
          <a:bodyPr lIns="0" tIns="0" rIns="0" bIns="0" rtlCol="0" anchor="t">
            <a:spAutoFit/>
          </a:bodyPr>
          <a:lstStyle/>
          <a:p>
            <a:pPr algn="ctr">
              <a:lnSpc>
                <a:spcPts val="7279"/>
              </a:lnSpc>
            </a:pPr>
            <a:r>
              <a:rPr lang="en-US" sz="5199" u="sng" dirty="0">
                <a:solidFill>
                  <a:srgbClr val="004AAD"/>
                </a:solidFill>
                <a:latin typeface="Canva Sans Bold"/>
              </a:rPr>
              <a:t>Problem Statement</a:t>
            </a:r>
          </a:p>
        </p:txBody>
      </p:sp>
      <p:sp>
        <p:nvSpPr>
          <p:cNvPr id="3" name="TextBox 3"/>
          <p:cNvSpPr txBox="1"/>
          <p:nvPr/>
        </p:nvSpPr>
        <p:spPr>
          <a:xfrm>
            <a:off x="1028700" y="1813705"/>
            <a:ext cx="16230600" cy="8250809"/>
          </a:xfrm>
          <a:prstGeom prst="rect">
            <a:avLst/>
          </a:prstGeom>
        </p:spPr>
        <p:txBody>
          <a:bodyPr lIns="0" tIns="0" rIns="0" bIns="0" rtlCol="0" anchor="t">
            <a:spAutoFit/>
          </a:bodyPr>
          <a:lstStyle/>
          <a:p>
            <a:pPr marL="669291" lvl="1" indent="-334646" algn="just">
              <a:lnSpc>
                <a:spcPts val="5053"/>
              </a:lnSpc>
              <a:buFont typeface="Arial"/>
              <a:buChar char="•"/>
            </a:pPr>
            <a:r>
              <a:rPr lang="en-US" sz="3100">
                <a:solidFill>
                  <a:srgbClr val="000000"/>
                </a:solidFill>
                <a:latin typeface="Canva Sans"/>
              </a:rPr>
              <a:t>As a Data Analyst, the task is to analyze and derive insights from a dataset containing various features related to tasks, samples, defects, errors, and employee information within a company. </a:t>
            </a:r>
          </a:p>
          <a:p>
            <a:pPr algn="just">
              <a:lnSpc>
                <a:spcPts val="5053"/>
              </a:lnSpc>
            </a:pPr>
            <a:endParaRPr lang="en-US" sz="3100">
              <a:solidFill>
                <a:srgbClr val="000000"/>
              </a:solidFill>
              <a:latin typeface="Canva Sans"/>
            </a:endParaRPr>
          </a:p>
          <a:p>
            <a:pPr marL="669291" lvl="1" indent="-334646" algn="just">
              <a:lnSpc>
                <a:spcPts val="5053"/>
              </a:lnSpc>
              <a:buFont typeface="Arial"/>
              <a:buChar char="•"/>
            </a:pPr>
            <a:r>
              <a:rPr lang="en-US" sz="3100">
                <a:solidFill>
                  <a:srgbClr val="000000"/>
                </a:solidFill>
                <a:latin typeface="Canva Sans"/>
              </a:rPr>
              <a:t>Company operates across multiple departments, each responsible for executing various tasks critical to the company's operations. These tasks encompass a wide range of activities, from production processes to administrative functions.</a:t>
            </a:r>
          </a:p>
          <a:p>
            <a:pPr algn="just">
              <a:lnSpc>
                <a:spcPts val="5053"/>
              </a:lnSpc>
            </a:pPr>
            <a:endParaRPr lang="en-US" sz="3100">
              <a:solidFill>
                <a:srgbClr val="000000"/>
              </a:solidFill>
              <a:latin typeface="Canva Sans"/>
            </a:endParaRPr>
          </a:p>
          <a:p>
            <a:pPr marL="669291" lvl="1" indent="-334646" algn="just">
              <a:lnSpc>
                <a:spcPts val="5053"/>
              </a:lnSpc>
              <a:buFont typeface="Arial"/>
              <a:buChar char="•"/>
            </a:pPr>
            <a:r>
              <a:rPr lang="en-US" sz="3100">
                <a:solidFill>
                  <a:srgbClr val="000000"/>
                </a:solidFill>
                <a:latin typeface="Canva Sans"/>
              </a:rPr>
              <a:t>However, the company faces challenges in maintaining consistent task quality and efficiency, as evidenced by varying defect rates and error occurrences across departments and employee teams.</a:t>
            </a:r>
          </a:p>
          <a:p>
            <a:pPr algn="just">
              <a:lnSpc>
                <a:spcPts val="5053"/>
              </a:lnSpc>
            </a:pPr>
            <a:endParaRPr lang="en-US" sz="3100">
              <a:solidFill>
                <a:srgbClr val="000000"/>
              </a:solidFill>
              <a:latin typeface="Canva Sans"/>
            </a:endParaRPr>
          </a:p>
          <a:p>
            <a:pPr algn="just">
              <a:lnSpc>
                <a:spcPts val="5053"/>
              </a:lnSpc>
            </a:pPr>
            <a:endParaRPr lang="en-US" sz="3100">
              <a:solidFill>
                <a:srgbClr val="000000"/>
              </a:solidFill>
              <a:latin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19750" y="571500"/>
            <a:ext cx="7048500" cy="957898"/>
          </a:xfrm>
          <a:prstGeom prst="rect">
            <a:avLst/>
          </a:prstGeom>
        </p:spPr>
        <p:txBody>
          <a:bodyPr wrap="square" lIns="0" tIns="0" rIns="0" bIns="0" rtlCol="0" anchor="t">
            <a:spAutoFit/>
          </a:bodyPr>
          <a:lstStyle/>
          <a:p>
            <a:pPr algn="ctr">
              <a:lnSpc>
                <a:spcPts val="7279"/>
              </a:lnSpc>
            </a:pPr>
            <a:r>
              <a:rPr lang="en-US" sz="5199" u="sng" dirty="0">
                <a:solidFill>
                  <a:srgbClr val="004AAD"/>
                </a:solidFill>
                <a:latin typeface="Canva Sans Bold"/>
              </a:rPr>
              <a:t>Analysis Objectives:</a:t>
            </a:r>
          </a:p>
        </p:txBody>
      </p:sp>
      <p:sp>
        <p:nvSpPr>
          <p:cNvPr id="3" name="TextBox 3"/>
          <p:cNvSpPr txBox="1"/>
          <p:nvPr/>
        </p:nvSpPr>
        <p:spPr>
          <a:xfrm>
            <a:off x="1089674" y="1657552"/>
            <a:ext cx="16108652" cy="8351646"/>
          </a:xfrm>
          <a:prstGeom prst="rect">
            <a:avLst/>
          </a:prstGeom>
        </p:spPr>
        <p:txBody>
          <a:bodyPr lIns="0" tIns="0" rIns="0" bIns="0" rtlCol="0" anchor="t">
            <a:spAutoFit/>
          </a:bodyPr>
          <a:lstStyle/>
          <a:p>
            <a:pPr algn="just">
              <a:lnSpc>
                <a:spcPts val="4784"/>
              </a:lnSpc>
            </a:pPr>
            <a:r>
              <a:rPr lang="en-US" sz="2600" dirty="0">
                <a:solidFill>
                  <a:srgbClr val="000000"/>
                </a:solidFill>
                <a:latin typeface="Canva Sans Bold"/>
              </a:rPr>
              <a:t>Task Performance Analysis: </a:t>
            </a:r>
          </a:p>
          <a:p>
            <a:pPr marL="561344" lvl="1" indent="-280672" algn="just">
              <a:lnSpc>
                <a:spcPts val="4784"/>
              </a:lnSpc>
              <a:buFont typeface="Arial"/>
              <a:buChar char="•"/>
            </a:pPr>
            <a:r>
              <a:rPr lang="en-US" sz="2600" dirty="0">
                <a:solidFill>
                  <a:srgbClr val="000000"/>
                </a:solidFill>
                <a:latin typeface="Canva Sans"/>
              </a:rPr>
              <a:t>Evaluate the frequency and types of tasks performed over time. Identify trends in task completion rates and variations across departments and auditors.</a:t>
            </a:r>
          </a:p>
          <a:p>
            <a:pPr algn="just">
              <a:lnSpc>
                <a:spcPts val="4784"/>
              </a:lnSpc>
            </a:pPr>
            <a:endParaRPr lang="en-US" sz="2600" dirty="0">
              <a:solidFill>
                <a:srgbClr val="000000"/>
              </a:solidFill>
              <a:latin typeface="Canva Sans"/>
            </a:endParaRPr>
          </a:p>
          <a:p>
            <a:pPr algn="just">
              <a:lnSpc>
                <a:spcPts val="4784"/>
              </a:lnSpc>
            </a:pPr>
            <a:r>
              <a:rPr lang="en-US" sz="2600" dirty="0">
                <a:solidFill>
                  <a:srgbClr val="000000"/>
                </a:solidFill>
                <a:latin typeface="Canva Sans Bold"/>
              </a:rPr>
              <a:t>Defect and Error Analysis: </a:t>
            </a:r>
          </a:p>
          <a:p>
            <a:pPr marL="561344" lvl="1" indent="-280672" algn="just">
              <a:lnSpc>
                <a:spcPts val="4784"/>
              </a:lnSpc>
              <a:buFont typeface="Arial"/>
              <a:buChar char="•"/>
            </a:pPr>
            <a:r>
              <a:rPr lang="en-US" sz="2600" dirty="0">
                <a:solidFill>
                  <a:srgbClr val="000000"/>
                </a:solidFill>
                <a:latin typeface="Canva Sans"/>
              </a:rPr>
              <a:t>Investigate the relationship between defects, errors, and task types. Determine which tasks are more prone to defects and errors. Assess the impact of defects and errors on overall productivity.</a:t>
            </a:r>
          </a:p>
          <a:p>
            <a:pPr algn="just">
              <a:lnSpc>
                <a:spcPts val="4784"/>
              </a:lnSpc>
            </a:pPr>
            <a:endParaRPr lang="en-US" sz="2600" dirty="0">
              <a:solidFill>
                <a:srgbClr val="000000"/>
              </a:solidFill>
              <a:latin typeface="Canva Sans"/>
            </a:endParaRPr>
          </a:p>
          <a:p>
            <a:pPr algn="just">
              <a:lnSpc>
                <a:spcPts val="4784"/>
              </a:lnSpc>
            </a:pPr>
            <a:r>
              <a:rPr lang="en-US" sz="2600" dirty="0">
                <a:solidFill>
                  <a:srgbClr val="000000"/>
                </a:solidFill>
                <a:latin typeface="Canva Sans Bold"/>
              </a:rPr>
              <a:t>Employee Productivity and Performance: </a:t>
            </a:r>
          </a:p>
          <a:p>
            <a:pPr marL="561344" lvl="1" indent="-280672" algn="just">
              <a:lnSpc>
                <a:spcPts val="4784"/>
              </a:lnSpc>
              <a:buFont typeface="Arial"/>
              <a:buChar char="•"/>
            </a:pPr>
            <a:r>
              <a:rPr lang="en-US" sz="2600" dirty="0">
                <a:solidFill>
                  <a:srgbClr val="000000"/>
                </a:solidFill>
                <a:latin typeface="Canva Sans"/>
              </a:rPr>
              <a:t>Analyze employee performance based on task completion rates, defects, and errors. Identify high-performing employees and areas for improvement.</a:t>
            </a:r>
          </a:p>
          <a:p>
            <a:pPr algn="just">
              <a:lnSpc>
                <a:spcPts val="4784"/>
              </a:lnSpc>
            </a:pPr>
            <a:endParaRPr lang="en-US" sz="2600" dirty="0">
              <a:solidFill>
                <a:srgbClr val="000000"/>
              </a:solidFill>
              <a:latin typeface="Canva Sans"/>
            </a:endParaRPr>
          </a:p>
          <a:p>
            <a:pPr algn="just">
              <a:lnSpc>
                <a:spcPts val="4784"/>
              </a:lnSpc>
            </a:pPr>
            <a:endParaRPr lang="en-US" sz="2600" dirty="0">
              <a:solidFill>
                <a:srgbClr val="00000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57850" y="571500"/>
            <a:ext cx="6972300" cy="936154"/>
          </a:xfrm>
          <a:prstGeom prst="rect">
            <a:avLst/>
          </a:prstGeom>
        </p:spPr>
        <p:txBody>
          <a:bodyPr wrap="square" lIns="0" tIns="0" rIns="0" bIns="0" rtlCol="0" anchor="t">
            <a:spAutoFit/>
          </a:bodyPr>
          <a:lstStyle/>
          <a:p>
            <a:pPr algn="ctr">
              <a:lnSpc>
                <a:spcPts val="7279"/>
              </a:lnSpc>
            </a:pPr>
            <a:r>
              <a:rPr lang="en-US" sz="5199" u="sng" dirty="0">
                <a:solidFill>
                  <a:srgbClr val="004AAD"/>
                </a:solidFill>
                <a:latin typeface="Canva Sans Bold"/>
              </a:rPr>
              <a:t>Analysis Objectives:</a:t>
            </a:r>
          </a:p>
        </p:txBody>
      </p:sp>
      <p:sp>
        <p:nvSpPr>
          <p:cNvPr id="3" name="TextBox 3"/>
          <p:cNvSpPr txBox="1"/>
          <p:nvPr/>
        </p:nvSpPr>
        <p:spPr>
          <a:xfrm>
            <a:off x="1089674" y="1657552"/>
            <a:ext cx="16108652" cy="7151496"/>
          </a:xfrm>
          <a:prstGeom prst="rect">
            <a:avLst/>
          </a:prstGeom>
        </p:spPr>
        <p:txBody>
          <a:bodyPr lIns="0" tIns="0" rIns="0" bIns="0" rtlCol="0" anchor="t">
            <a:spAutoFit/>
          </a:bodyPr>
          <a:lstStyle/>
          <a:p>
            <a:pPr algn="just">
              <a:lnSpc>
                <a:spcPts val="4784"/>
              </a:lnSpc>
            </a:pPr>
            <a:r>
              <a:rPr lang="en-US" sz="2600" dirty="0">
                <a:solidFill>
                  <a:srgbClr val="000000"/>
                </a:solidFill>
                <a:latin typeface="Canva Sans Bold"/>
              </a:rPr>
              <a:t>Managerial Oversight: </a:t>
            </a:r>
          </a:p>
          <a:p>
            <a:pPr marL="561344" lvl="1" indent="-280672" algn="just">
              <a:lnSpc>
                <a:spcPts val="4784"/>
              </a:lnSpc>
              <a:buFont typeface="Arial"/>
              <a:buChar char="•"/>
            </a:pPr>
            <a:r>
              <a:rPr lang="en-US" sz="2600" dirty="0">
                <a:solidFill>
                  <a:srgbClr val="000000"/>
                </a:solidFill>
                <a:latin typeface="Canva Sans"/>
              </a:rPr>
              <a:t>Evaluate the effectiveness of managers in overseeing tasks and addressing defects and errors. Assess managerial responsiveness to issues identified during tasks.</a:t>
            </a:r>
          </a:p>
          <a:p>
            <a:pPr algn="just">
              <a:lnSpc>
                <a:spcPts val="4784"/>
              </a:lnSpc>
            </a:pPr>
            <a:endParaRPr lang="en-US" sz="2600" dirty="0">
              <a:solidFill>
                <a:srgbClr val="000000"/>
              </a:solidFill>
              <a:latin typeface="Canva Sans"/>
            </a:endParaRPr>
          </a:p>
          <a:p>
            <a:pPr algn="just">
              <a:lnSpc>
                <a:spcPts val="4784"/>
              </a:lnSpc>
            </a:pPr>
            <a:r>
              <a:rPr lang="en-US" sz="2600" dirty="0">
                <a:solidFill>
                  <a:srgbClr val="000000"/>
                </a:solidFill>
                <a:latin typeface="Canva Sans Bold"/>
              </a:rPr>
              <a:t>Departmental Efficiency:</a:t>
            </a:r>
            <a:r>
              <a:rPr lang="en-US" sz="2600" dirty="0">
                <a:solidFill>
                  <a:srgbClr val="000000"/>
                </a:solidFill>
                <a:latin typeface="Canva Sans"/>
              </a:rPr>
              <a:t> </a:t>
            </a:r>
          </a:p>
          <a:p>
            <a:pPr marL="561344" lvl="1" indent="-280672" algn="just">
              <a:lnSpc>
                <a:spcPts val="4784"/>
              </a:lnSpc>
              <a:buFont typeface="Arial"/>
              <a:buChar char="•"/>
            </a:pPr>
            <a:r>
              <a:rPr lang="en-US" sz="2600" dirty="0">
                <a:solidFill>
                  <a:srgbClr val="000000"/>
                </a:solidFill>
                <a:latin typeface="Canva Sans"/>
              </a:rPr>
              <a:t>Compare the performance and efficiency of different departments based on task completion rates, defects, and errors. Identify departments that may require additional resources or process improvements.</a:t>
            </a:r>
          </a:p>
          <a:p>
            <a:pPr algn="just">
              <a:lnSpc>
                <a:spcPts val="4784"/>
              </a:lnSpc>
            </a:pPr>
            <a:endParaRPr lang="en-US" sz="2600" dirty="0">
              <a:solidFill>
                <a:srgbClr val="000000"/>
              </a:solidFill>
              <a:latin typeface="Canva Sans"/>
            </a:endParaRPr>
          </a:p>
          <a:p>
            <a:pPr algn="just">
              <a:lnSpc>
                <a:spcPts val="4784"/>
              </a:lnSpc>
            </a:pPr>
            <a:r>
              <a:rPr lang="en-US" sz="2600" dirty="0">
                <a:solidFill>
                  <a:srgbClr val="000000"/>
                </a:solidFill>
                <a:latin typeface="Canva Sans Bold"/>
              </a:rPr>
              <a:t>Auditor Performance: </a:t>
            </a:r>
          </a:p>
          <a:p>
            <a:pPr marL="561344" lvl="1" indent="-280672" algn="just">
              <a:lnSpc>
                <a:spcPts val="4784"/>
              </a:lnSpc>
              <a:buFont typeface="Arial"/>
              <a:buChar char="•"/>
            </a:pPr>
            <a:r>
              <a:rPr lang="en-US" sz="2600" dirty="0">
                <a:solidFill>
                  <a:srgbClr val="000000"/>
                </a:solidFill>
                <a:latin typeface="Canva Sans"/>
              </a:rPr>
              <a:t>Assess the performance of auditors in identifying defects and errors during tasks. Determine whether certain auditors consistently perform better than others.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75635"/>
            <a:ext cx="16275891" cy="9535729"/>
          </a:xfrm>
          <a:custGeom>
            <a:avLst/>
            <a:gdLst/>
            <a:ahLst/>
            <a:cxnLst/>
            <a:rect l="l" t="t" r="r" b="b"/>
            <a:pathLst>
              <a:path w="16275891" h="9535729">
                <a:moveTo>
                  <a:pt x="0" y="0"/>
                </a:moveTo>
                <a:lnTo>
                  <a:pt x="16275891" y="0"/>
                </a:lnTo>
                <a:lnTo>
                  <a:pt x="16275891" y="9535730"/>
                </a:lnTo>
                <a:lnTo>
                  <a:pt x="0" y="9535730"/>
                </a:lnTo>
                <a:lnTo>
                  <a:pt x="0" y="0"/>
                </a:lnTo>
                <a:close/>
              </a:path>
            </a:pathLst>
          </a:custGeom>
          <a:blipFill>
            <a:blip r:embed="rId2"/>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927521" y="495300"/>
            <a:ext cx="8696420" cy="887095"/>
          </a:xfrm>
          <a:prstGeom prst="rect">
            <a:avLst/>
          </a:prstGeom>
        </p:spPr>
        <p:txBody>
          <a:bodyPr lIns="0" tIns="0" rIns="0" bIns="0" rtlCol="0" anchor="t">
            <a:spAutoFit/>
          </a:bodyPr>
          <a:lstStyle/>
          <a:p>
            <a:pPr algn="ctr">
              <a:lnSpc>
                <a:spcPts val="7279"/>
              </a:lnSpc>
            </a:pPr>
            <a:r>
              <a:rPr lang="en-US" sz="5199" dirty="0">
                <a:solidFill>
                  <a:srgbClr val="004AAD"/>
                </a:solidFill>
                <a:latin typeface="Canva Sans Bold"/>
              </a:rPr>
              <a:t>Analysis Insights</a:t>
            </a:r>
          </a:p>
        </p:txBody>
      </p:sp>
      <p:sp>
        <p:nvSpPr>
          <p:cNvPr id="3" name="TextBox 3"/>
          <p:cNvSpPr txBox="1"/>
          <p:nvPr/>
        </p:nvSpPr>
        <p:spPr>
          <a:xfrm>
            <a:off x="1028700" y="1732659"/>
            <a:ext cx="16494062" cy="7658255"/>
          </a:xfrm>
          <a:prstGeom prst="rect">
            <a:avLst/>
          </a:prstGeom>
        </p:spPr>
        <p:txBody>
          <a:bodyPr lIns="0" tIns="0" rIns="0" bIns="0" rtlCol="0" anchor="t">
            <a:spAutoFit/>
          </a:bodyPr>
          <a:lstStyle/>
          <a:p>
            <a:pPr marL="548511" lvl="1" indent="-274255" algn="just">
              <a:lnSpc>
                <a:spcPts val="4090"/>
              </a:lnSpc>
              <a:buFont typeface="Arial"/>
              <a:buChar char="•"/>
            </a:pPr>
            <a:r>
              <a:rPr lang="en-US" sz="2540">
                <a:solidFill>
                  <a:srgbClr val="000000"/>
                </a:solidFill>
                <a:latin typeface="Canva Sans Bold"/>
              </a:rPr>
              <a:t>Overall quality score: </a:t>
            </a:r>
            <a:r>
              <a:rPr lang="en-US" sz="2540">
                <a:solidFill>
                  <a:srgbClr val="000000"/>
                </a:solidFill>
                <a:latin typeface="Canva Sans"/>
              </a:rPr>
              <a:t>79.90%</a:t>
            </a:r>
          </a:p>
          <a:p>
            <a:pPr algn="just">
              <a:lnSpc>
                <a:spcPts val="4090"/>
              </a:lnSpc>
            </a:pPr>
            <a:endParaRPr lang="en-US" sz="2540">
              <a:solidFill>
                <a:srgbClr val="000000"/>
              </a:solidFill>
              <a:latin typeface="Canva Sans"/>
            </a:endParaRPr>
          </a:p>
          <a:p>
            <a:pPr marL="548511" lvl="1" indent="-274255" algn="just">
              <a:lnSpc>
                <a:spcPts val="4090"/>
              </a:lnSpc>
              <a:buFont typeface="Arial"/>
              <a:buChar char="•"/>
            </a:pPr>
            <a:r>
              <a:rPr lang="en-US" sz="2540">
                <a:solidFill>
                  <a:srgbClr val="000000"/>
                </a:solidFill>
                <a:latin typeface="Canva Sans Bold"/>
              </a:rPr>
              <a:t>Defect % and Error % by Month:</a:t>
            </a:r>
            <a:r>
              <a:rPr lang="en-US" sz="2540">
                <a:solidFill>
                  <a:srgbClr val="000000"/>
                </a:solidFill>
                <a:latin typeface="Canva Sans"/>
              </a:rPr>
              <a:t> This section shows the number of defects and errors, as well as the defect and error rates, for each month. The defect rate is the number of defects divided by the total number of tasks, while the error rate is the number of errors divided by the total number of tasks. The month with the highest defect rate is March (23.81%) and the month with the highest error rate is December (26.53%).</a:t>
            </a:r>
          </a:p>
          <a:p>
            <a:pPr algn="just">
              <a:lnSpc>
                <a:spcPts val="4090"/>
              </a:lnSpc>
            </a:pPr>
            <a:endParaRPr lang="en-US" sz="2540">
              <a:solidFill>
                <a:srgbClr val="000000"/>
              </a:solidFill>
              <a:latin typeface="Canva Sans"/>
            </a:endParaRPr>
          </a:p>
          <a:p>
            <a:pPr marL="548511" lvl="1" indent="-274255" algn="just">
              <a:lnSpc>
                <a:spcPts val="4090"/>
              </a:lnSpc>
              <a:buFont typeface="Arial"/>
              <a:buChar char="•"/>
            </a:pPr>
            <a:r>
              <a:rPr lang="en-US" sz="2540">
                <a:solidFill>
                  <a:srgbClr val="000000"/>
                </a:solidFill>
                <a:latin typeface="Canva Sans Bold"/>
              </a:rPr>
              <a:t>All tasks total:</a:t>
            </a:r>
            <a:r>
              <a:rPr lang="en-US" sz="2540">
                <a:solidFill>
                  <a:srgbClr val="000000"/>
                </a:solidFill>
                <a:latin typeface="Canva Sans"/>
              </a:rPr>
              <a:t> This section shows the total number of defects, errors, and tasks for all tasks. There are a total of 15,000 tasks, 3,667 defects, and 1,737 errors.</a:t>
            </a:r>
          </a:p>
          <a:p>
            <a:pPr algn="just">
              <a:lnSpc>
                <a:spcPts val="4090"/>
              </a:lnSpc>
            </a:pPr>
            <a:endParaRPr lang="en-US" sz="2540">
              <a:solidFill>
                <a:srgbClr val="000000"/>
              </a:solidFill>
              <a:latin typeface="Canva Sans"/>
            </a:endParaRPr>
          </a:p>
          <a:p>
            <a:pPr marL="548511" lvl="1" indent="-274255" algn="just">
              <a:lnSpc>
                <a:spcPts val="4090"/>
              </a:lnSpc>
              <a:buFont typeface="Arial"/>
              <a:buChar char="•"/>
            </a:pPr>
            <a:r>
              <a:rPr lang="en-US" sz="2540">
                <a:solidFill>
                  <a:srgbClr val="000000"/>
                </a:solidFill>
                <a:latin typeface="Canva Sans Bold"/>
              </a:rPr>
              <a:t>Sample total: </a:t>
            </a:r>
            <a:r>
              <a:rPr lang="en-US" sz="2540">
                <a:solidFill>
                  <a:srgbClr val="000000"/>
                </a:solidFill>
                <a:latin typeface="Canva Sans"/>
              </a:rPr>
              <a:t>This section shows the same information as the "All tasks total" section, but for a sample of the data. There are a total of 366 samples, 362 errors, and 737 defects.</a:t>
            </a:r>
          </a:p>
          <a:p>
            <a:pPr algn="just">
              <a:lnSpc>
                <a:spcPts val="4090"/>
              </a:lnSpc>
            </a:pPr>
            <a:endParaRPr lang="en-US" sz="2540">
              <a:solidFill>
                <a:srgbClr val="000000"/>
              </a:solidFill>
              <a:latin typeface="Canva Sans"/>
            </a:endParaRPr>
          </a:p>
          <a:p>
            <a:pPr algn="just">
              <a:lnSpc>
                <a:spcPts val="4090"/>
              </a:lnSpc>
            </a:pPr>
            <a:endParaRPr lang="en-US" sz="2540">
              <a:solidFill>
                <a:srgbClr val="000000"/>
              </a:solidFill>
              <a:latin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927521" y="571500"/>
            <a:ext cx="8696420" cy="887095"/>
          </a:xfrm>
          <a:prstGeom prst="rect">
            <a:avLst/>
          </a:prstGeom>
        </p:spPr>
        <p:txBody>
          <a:bodyPr lIns="0" tIns="0" rIns="0" bIns="0" rtlCol="0" anchor="t">
            <a:spAutoFit/>
          </a:bodyPr>
          <a:lstStyle/>
          <a:p>
            <a:pPr algn="ctr">
              <a:lnSpc>
                <a:spcPts val="7279"/>
              </a:lnSpc>
            </a:pPr>
            <a:r>
              <a:rPr lang="en-US" sz="5199" dirty="0">
                <a:solidFill>
                  <a:srgbClr val="004AAD"/>
                </a:solidFill>
                <a:latin typeface="Canva Sans Bold"/>
              </a:rPr>
              <a:t>Analysis Insights</a:t>
            </a:r>
          </a:p>
        </p:txBody>
      </p:sp>
      <p:sp>
        <p:nvSpPr>
          <p:cNvPr id="3" name="TextBox 3"/>
          <p:cNvSpPr txBox="1"/>
          <p:nvPr/>
        </p:nvSpPr>
        <p:spPr>
          <a:xfrm>
            <a:off x="1028700" y="1732659"/>
            <a:ext cx="16494062" cy="7163862"/>
          </a:xfrm>
          <a:prstGeom prst="rect">
            <a:avLst/>
          </a:prstGeom>
        </p:spPr>
        <p:txBody>
          <a:bodyPr lIns="0" tIns="0" rIns="0" bIns="0" rtlCol="0" anchor="t">
            <a:spAutoFit/>
          </a:bodyPr>
          <a:lstStyle/>
          <a:p>
            <a:pPr algn="just">
              <a:lnSpc>
                <a:spcPts val="4090"/>
              </a:lnSpc>
            </a:pPr>
            <a:endParaRPr/>
          </a:p>
          <a:p>
            <a:pPr marL="548511" lvl="1" indent="-274256" algn="just">
              <a:lnSpc>
                <a:spcPts val="4090"/>
              </a:lnSpc>
              <a:buFont typeface="Arial"/>
              <a:buChar char="•"/>
            </a:pPr>
            <a:r>
              <a:rPr lang="en-US" sz="2540">
                <a:solidFill>
                  <a:srgbClr val="000000"/>
                </a:solidFill>
                <a:latin typeface="Canva Sans Bold"/>
              </a:rPr>
              <a:t>Defect % by Month:</a:t>
            </a:r>
            <a:r>
              <a:rPr lang="en-US" sz="2540">
                <a:solidFill>
                  <a:srgbClr val="000000"/>
                </a:solidFill>
                <a:latin typeface="Canva Sans"/>
              </a:rPr>
              <a:t> This section shows the defect rate for each month. The month with the highest defect rate is March (23.81%) and the month with the lowest defect rate is September (15.23%).</a:t>
            </a:r>
          </a:p>
          <a:p>
            <a:pPr algn="just">
              <a:lnSpc>
                <a:spcPts val="4090"/>
              </a:lnSpc>
            </a:pPr>
            <a:endParaRPr lang="en-US" sz="2540">
              <a:solidFill>
                <a:srgbClr val="000000"/>
              </a:solidFill>
              <a:latin typeface="Canva Sans"/>
            </a:endParaRPr>
          </a:p>
          <a:p>
            <a:pPr marL="548511" lvl="1" indent="-274256" algn="just">
              <a:lnSpc>
                <a:spcPts val="4090"/>
              </a:lnSpc>
              <a:buFont typeface="Arial"/>
              <a:buChar char="•"/>
            </a:pPr>
            <a:r>
              <a:rPr lang="en-US" sz="2540">
                <a:solidFill>
                  <a:srgbClr val="000000"/>
                </a:solidFill>
                <a:latin typeface="Canva Sans Bold"/>
              </a:rPr>
              <a:t>Error % by Month: </a:t>
            </a:r>
            <a:r>
              <a:rPr lang="en-US" sz="2540">
                <a:solidFill>
                  <a:srgbClr val="000000"/>
                </a:solidFill>
                <a:latin typeface="Canva Sans"/>
              </a:rPr>
              <a:t>This section shows the error rate for each month. The month with the highest error rate is December (26.53%) and the month with the lowest error rate is January (0%).</a:t>
            </a:r>
          </a:p>
          <a:p>
            <a:pPr algn="just">
              <a:lnSpc>
                <a:spcPts val="4090"/>
              </a:lnSpc>
            </a:pPr>
            <a:endParaRPr lang="en-US" sz="2540">
              <a:solidFill>
                <a:srgbClr val="000000"/>
              </a:solidFill>
              <a:latin typeface="Canva Sans"/>
            </a:endParaRPr>
          </a:p>
          <a:p>
            <a:pPr marL="548511" lvl="1" indent="-274256" algn="just">
              <a:lnSpc>
                <a:spcPts val="4090"/>
              </a:lnSpc>
              <a:buFont typeface="Arial"/>
              <a:buChar char="•"/>
            </a:pPr>
            <a:r>
              <a:rPr lang="en-US" sz="2540">
                <a:solidFill>
                  <a:srgbClr val="000000"/>
                </a:solidFill>
                <a:latin typeface="Canva Sans Bold"/>
              </a:rPr>
              <a:t>Department: </a:t>
            </a:r>
            <a:r>
              <a:rPr lang="en-US" sz="2540">
                <a:solidFill>
                  <a:srgbClr val="000000"/>
                </a:solidFill>
                <a:latin typeface="Canva Sans"/>
              </a:rPr>
              <a:t>This section shows the department, auditor name, and manager for each auditor.</a:t>
            </a:r>
          </a:p>
          <a:p>
            <a:pPr algn="just">
              <a:lnSpc>
                <a:spcPts val="4090"/>
              </a:lnSpc>
            </a:pPr>
            <a:endParaRPr lang="en-US" sz="2540">
              <a:solidFill>
                <a:srgbClr val="000000"/>
              </a:solidFill>
              <a:latin typeface="Canva Sans"/>
            </a:endParaRPr>
          </a:p>
          <a:p>
            <a:pPr algn="just">
              <a:lnSpc>
                <a:spcPts val="4090"/>
              </a:lnSpc>
            </a:pPr>
            <a:r>
              <a:rPr lang="en-US" sz="2540" u="sng">
                <a:solidFill>
                  <a:srgbClr val="000000"/>
                </a:solidFill>
                <a:latin typeface="Canva Sans Bold Italics"/>
              </a:rPr>
              <a:t>Over All Analysis:</a:t>
            </a:r>
          </a:p>
          <a:p>
            <a:pPr algn="just">
              <a:lnSpc>
                <a:spcPts val="4090"/>
              </a:lnSpc>
            </a:pPr>
            <a:endParaRPr lang="en-US" sz="2540" u="sng">
              <a:solidFill>
                <a:srgbClr val="000000"/>
              </a:solidFill>
              <a:latin typeface="Canva Sans Bold Italics"/>
            </a:endParaRPr>
          </a:p>
          <a:p>
            <a:pPr algn="just">
              <a:lnSpc>
                <a:spcPts val="4090"/>
              </a:lnSpc>
            </a:pPr>
            <a:r>
              <a:rPr lang="en-US" sz="2540">
                <a:solidFill>
                  <a:srgbClr val="000000"/>
                </a:solidFill>
                <a:latin typeface="Canva Sans"/>
              </a:rPr>
              <a:t>Overall, the quality score is good, but there is room for improvement. The defect rate and error rate are highest in March and December, respectively. It is important to investigate why these rates are higher in these months and take steps to improve the quality of work in these months.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92587" y="386028"/>
            <a:ext cx="16302827" cy="9514944"/>
          </a:xfrm>
          <a:custGeom>
            <a:avLst/>
            <a:gdLst/>
            <a:ahLst/>
            <a:cxnLst/>
            <a:rect l="l" t="t" r="r" b="b"/>
            <a:pathLst>
              <a:path w="16302827" h="9514944">
                <a:moveTo>
                  <a:pt x="0" y="0"/>
                </a:moveTo>
                <a:lnTo>
                  <a:pt x="16302826" y="0"/>
                </a:lnTo>
                <a:lnTo>
                  <a:pt x="16302826" y="9514944"/>
                </a:lnTo>
                <a:lnTo>
                  <a:pt x="0" y="9514944"/>
                </a:lnTo>
                <a:lnTo>
                  <a:pt x="0" y="0"/>
                </a:lnTo>
                <a:close/>
              </a:path>
            </a:pathLst>
          </a:custGeom>
          <a:blipFill>
            <a:blip r:embed="rId2"/>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927521" y="571500"/>
            <a:ext cx="8696420" cy="887095"/>
          </a:xfrm>
          <a:prstGeom prst="rect">
            <a:avLst/>
          </a:prstGeom>
        </p:spPr>
        <p:txBody>
          <a:bodyPr lIns="0" tIns="0" rIns="0" bIns="0" rtlCol="0" anchor="t">
            <a:spAutoFit/>
          </a:bodyPr>
          <a:lstStyle/>
          <a:p>
            <a:pPr algn="ctr">
              <a:lnSpc>
                <a:spcPts val="7279"/>
              </a:lnSpc>
            </a:pPr>
            <a:r>
              <a:rPr lang="en-US" sz="5199" dirty="0">
                <a:solidFill>
                  <a:srgbClr val="004AAD"/>
                </a:solidFill>
                <a:latin typeface="Canva Sans Bold"/>
              </a:rPr>
              <a:t>Analysis Insights</a:t>
            </a:r>
          </a:p>
        </p:txBody>
      </p:sp>
      <p:sp>
        <p:nvSpPr>
          <p:cNvPr id="3" name="TextBox 3"/>
          <p:cNvSpPr txBox="1"/>
          <p:nvPr/>
        </p:nvSpPr>
        <p:spPr>
          <a:xfrm>
            <a:off x="1028700" y="1732659"/>
            <a:ext cx="16494062" cy="7163862"/>
          </a:xfrm>
          <a:prstGeom prst="rect">
            <a:avLst/>
          </a:prstGeom>
        </p:spPr>
        <p:txBody>
          <a:bodyPr lIns="0" tIns="0" rIns="0" bIns="0" rtlCol="0" anchor="t">
            <a:spAutoFit/>
          </a:bodyPr>
          <a:lstStyle/>
          <a:p>
            <a:pPr algn="just">
              <a:lnSpc>
                <a:spcPts val="4090"/>
              </a:lnSpc>
            </a:pPr>
            <a:r>
              <a:rPr lang="en-US" sz="2540">
                <a:solidFill>
                  <a:srgbClr val="000000"/>
                </a:solidFill>
                <a:latin typeface="Canva Sans"/>
              </a:rPr>
              <a:t>The report shows the quality score of samples, defects, and errors, as well as a breakdown by managers, departments, employees, and locations.</a:t>
            </a:r>
          </a:p>
          <a:p>
            <a:pPr algn="just">
              <a:lnSpc>
                <a:spcPts val="4090"/>
              </a:lnSpc>
            </a:pPr>
            <a:endParaRPr lang="en-US" sz="2540">
              <a:solidFill>
                <a:srgbClr val="000000"/>
              </a:solidFill>
              <a:latin typeface="Canva Sans"/>
            </a:endParaRPr>
          </a:p>
          <a:p>
            <a:pPr marL="548511" lvl="1" indent="-274256" algn="just">
              <a:lnSpc>
                <a:spcPts val="4090"/>
              </a:lnSpc>
              <a:buFont typeface="Arial"/>
              <a:buChar char="•"/>
            </a:pPr>
            <a:r>
              <a:rPr lang="en-US" sz="2540">
                <a:solidFill>
                  <a:srgbClr val="000000"/>
                </a:solidFill>
                <a:latin typeface="Canva Sans"/>
              </a:rPr>
              <a:t>Overall quality score: 84.63%</a:t>
            </a:r>
          </a:p>
          <a:p>
            <a:pPr marL="548511" lvl="1" indent="-274256" algn="just">
              <a:lnSpc>
                <a:spcPts val="4090"/>
              </a:lnSpc>
              <a:buFont typeface="Arial"/>
              <a:buChar char="•"/>
            </a:pPr>
            <a:r>
              <a:rPr lang="en-US" sz="2540">
                <a:solidFill>
                  <a:srgbClr val="000000"/>
                </a:solidFill>
                <a:latin typeface="Canva Sans"/>
              </a:rPr>
              <a:t>Defect rate: 15.37%</a:t>
            </a:r>
          </a:p>
          <a:p>
            <a:pPr marL="548511" lvl="1" indent="-274256" algn="just">
              <a:lnSpc>
                <a:spcPts val="4090"/>
              </a:lnSpc>
              <a:buFont typeface="Arial"/>
              <a:buChar char="•"/>
            </a:pPr>
            <a:r>
              <a:rPr lang="en-US" sz="2540">
                <a:solidFill>
                  <a:srgbClr val="000000"/>
                </a:solidFill>
                <a:latin typeface="Canva Sans"/>
              </a:rPr>
              <a:t>Error rate: 5.46%</a:t>
            </a:r>
          </a:p>
          <a:p>
            <a:pPr algn="just">
              <a:lnSpc>
                <a:spcPts val="4090"/>
              </a:lnSpc>
            </a:pPr>
            <a:endParaRPr lang="en-US" sz="2540">
              <a:solidFill>
                <a:srgbClr val="000000"/>
              </a:solidFill>
              <a:latin typeface="Canva Sans"/>
            </a:endParaRPr>
          </a:p>
          <a:p>
            <a:pPr algn="just">
              <a:lnSpc>
                <a:spcPts val="4090"/>
              </a:lnSpc>
            </a:pPr>
            <a:r>
              <a:rPr lang="en-US" sz="2540">
                <a:solidFill>
                  <a:srgbClr val="000000"/>
                </a:solidFill>
                <a:latin typeface="Canva Sans"/>
              </a:rPr>
              <a:t>The report also shows that the quality score is higher for managers than for employees, and that the quality score is highest for the Sales department. The quality score is also higher for locations in China and the United Kingdom than for locations in the United States.</a:t>
            </a:r>
          </a:p>
          <a:p>
            <a:pPr algn="just">
              <a:lnSpc>
                <a:spcPts val="4090"/>
              </a:lnSpc>
            </a:pPr>
            <a:endParaRPr lang="en-US" sz="2540">
              <a:solidFill>
                <a:srgbClr val="000000"/>
              </a:solidFill>
              <a:latin typeface="Canva Sans"/>
            </a:endParaRPr>
          </a:p>
          <a:p>
            <a:pPr algn="just">
              <a:lnSpc>
                <a:spcPts val="4090"/>
              </a:lnSpc>
            </a:pPr>
            <a:r>
              <a:rPr lang="en-US" sz="2540">
                <a:solidFill>
                  <a:srgbClr val="000000"/>
                </a:solidFill>
                <a:latin typeface="Canva Sans"/>
              </a:rPr>
              <a:t>It is important to note that this report only shows a snapshot of the quality data at a specific point in time. It is possible that the quality of the data has changed since the report was generated.</a:t>
            </a:r>
          </a:p>
          <a:p>
            <a:pPr algn="just">
              <a:lnSpc>
                <a:spcPts val="4090"/>
              </a:lnSpc>
            </a:pPr>
            <a:endParaRPr lang="en-US" sz="2540">
              <a:solidFill>
                <a:srgbClr val="000000"/>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906</Words>
  <Application>Microsoft Office PowerPoint</Application>
  <PresentationFormat>Custom</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Canva Sans</vt:lpstr>
      <vt:lpstr>Calibri</vt:lpstr>
      <vt:lpstr>Canva Sans Bold</vt:lpstr>
      <vt:lpstr>Canva Sans Bold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Performance and Defect Analysis in XYZ Company_PPT</dc:title>
  <dc:creator>Manan Desai</dc:creator>
  <cp:lastModifiedBy>Manan Desai</cp:lastModifiedBy>
  <cp:revision>3</cp:revision>
  <dcterms:created xsi:type="dcterms:W3CDTF">2006-08-16T00:00:00Z</dcterms:created>
  <dcterms:modified xsi:type="dcterms:W3CDTF">2024-04-05T08:59:35Z</dcterms:modified>
  <dc:identifier>DAF-LPZ-BJg</dc:identifier>
</cp:coreProperties>
</file>