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66" r:id="rId5"/>
    <p:sldId id="259" r:id="rId6"/>
    <p:sldId id="260" r:id="rId7"/>
    <p:sldId id="261" r:id="rId8"/>
    <p:sldId id="262" r:id="rId9"/>
    <p:sldId id="267" r:id="rId10"/>
    <p:sldId id="268" r:id="rId11"/>
    <p:sldId id="269" r:id="rId12"/>
    <p:sldId id="263" r:id="rId13"/>
    <p:sldId id="264" r:id="rId14"/>
    <p:sldId id="265"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A401"/>
    <a:srgbClr val="DD7302"/>
    <a:srgbClr val="FF8500"/>
    <a:srgbClr val="DE5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1448"/>
  </p:normalViewPr>
  <p:slideViewPr>
    <p:cSldViewPr snapToGrid="0">
      <p:cViewPr varScale="1">
        <p:scale>
          <a:sx n="136" d="100"/>
          <a:sy n="136" d="100"/>
        </p:scale>
        <p:origin x="72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54D478-1AA6-4D1E-97FC-0DB0A24B3B2F}" type="doc">
      <dgm:prSet loTypeId="urn:microsoft.com/office/officeart/2005/8/layout/vList2" loCatId="list" qsTypeId="urn:microsoft.com/office/officeart/2005/8/quickstyle/simple5" qsCatId="simple" csTypeId="urn:microsoft.com/office/officeart/2005/8/colors/accent3_2" csCatId="accent3"/>
      <dgm:spPr/>
      <dgm:t>
        <a:bodyPr/>
        <a:lstStyle/>
        <a:p>
          <a:endParaRPr lang="en-US"/>
        </a:p>
      </dgm:t>
    </dgm:pt>
    <dgm:pt modelId="{EF887F6F-0A51-4A81-B595-384AC5191DA5}">
      <dgm:prSet/>
      <dgm:spPr/>
      <dgm:t>
        <a:bodyPr/>
        <a:lstStyle/>
        <a:p>
          <a:r>
            <a:rPr lang="en-IN" b="0" i="0"/>
            <a:t>The primary objective of this analysis is to identify primary sources of ideology towards ISIS and track how that ideology spreads within the network of Twitter users.</a:t>
          </a:r>
          <a:endParaRPr lang="en-US"/>
        </a:p>
      </dgm:t>
    </dgm:pt>
    <dgm:pt modelId="{D77DA71E-EE89-45AD-B5DB-3012002E8750}" type="parTrans" cxnId="{4E5DF3D9-0BA4-42D2-8FFE-B0AAFCBF8198}">
      <dgm:prSet/>
      <dgm:spPr/>
      <dgm:t>
        <a:bodyPr/>
        <a:lstStyle/>
        <a:p>
          <a:endParaRPr lang="en-US"/>
        </a:p>
      </dgm:t>
    </dgm:pt>
    <dgm:pt modelId="{B0A8988E-6E37-47E5-A40F-0D805B19ABE0}" type="sibTrans" cxnId="{4E5DF3D9-0BA4-42D2-8FFE-B0AAFCBF8198}">
      <dgm:prSet/>
      <dgm:spPr/>
      <dgm:t>
        <a:bodyPr/>
        <a:lstStyle/>
        <a:p>
          <a:endParaRPr lang="en-US"/>
        </a:p>
      </dgm:t>
    </dgm:pt>
    <dgm:pt modelId="{91297754-DC46-4714-B1A3-0576BF8C49B5}">
      <dgm:prSet/>
      <dgm:spPr/>
      <dgm:t>
        <a:bodyPr/>
        <a:lstStyle/>
        <a:p>
          <a:r>
            <a:rPr lang="en-IN" b="0" i="0"/>
            <a:t>The analysis will be conducted using a combination of data collection ,sentimental analysis ,network analysis and visualization techniques. </a:t>
          </a:r>
          <a:endParaRPr lang="en-US"/>
        </a:p>
      </dgm:t>
    </dgm:pt>
    <dgm:pt modelId="{F9FA096D-CAD5-4890-87D7-B5CF1E44CB83}" type="parTrans" cxnId="{EDE9D2D5-BB59-412F-8287-6DD4B436E78A}">
      <dgm:prSet/>
      <dgm:spPr/>
      <dgm:t>
        <a:bodyPr/>
        <a:lstStyle/>
        <a:p>
          <a:endParaRPr lang="en-US"/>
        </a:p>
      </dgm:t>
    </dgm:pt>
    <dgm:pt modelId="{E3E9DE1C-88DB-4A20-A6AB-3C74905EBCD0}" type="sibTrans" cxnId="{EDE9D2D5-BB59-412F-8287-6DD4B436E78A}">
      <dgm:prSet/>
      <dgm:spPr/>
      <dgm:t>
        <a:bodyPr/>
        <a:lstStyle/>
        <a:p>
          <a:endParaRPr lang="en-US"/>
        </a:p>
      </dgm:t>
    </dgm:pt>
    <dgm:pt modelId="{7FBB9E6B-BE44-F14D-A252-61C5D353696F}" type="pres">
      <dgm:prSet presAssocID="{1754D478-1AA6-4D1E-97FC-0DB0A24B3B2F}" presName="linear" presStyleCnt="0">
        <dgm:presLayoutVars>
          <dgm:animLvl val="lvl"/>
          <dgm:resizeHandles val="exact"/>
        </dgm:presLayoutVars>
      </dgm:prSet>
      <dgm:spPr/>
    </dgm:pt>
    <dgm:pt modelId="{230DCCE6-F2BC-6240-BB32-FF16D521F294}" type="pres">
      <dgm:prSet presAssocID="{EF887F6F-0A51-4A81-B595-384AC5191DA5}" presName="parentText" presStyleLbl="node1" presStyleIdx="0" presStyleCnt="2">
        <dgm:presLayoutVars>
          <dgm:chMax val="0"/>
          <dgm:bulletEnabled val="1"/>
        </dgm:presLayoutVars>
      </dgm:prSet>
      <dgm:spPr/>
    </dgm:pt>
    <dgm:pt modelId="{8DE38811-54B2-3B4F-8DF9-04D54FA19636}" type="pres">
      <dgm:prSet presAssocID="{B0A8988E-6E37-47E5-A40F-0D805B19ABE0}" presName="spacer" presStyleCnt="0"/>
      <dgm:spPr/>
    </dgm:pt>
    <dgm:pt modelId="{154072DA-07BF-704E-ACF0-CE9E8EFA2D76}" type="pres">
      <dgm:prSet presAssocID="{91297754-DC46-4714-B1A3-0576BF8C49B5}" presName="parentText" presStyleLbl="node1" presStyleIdx="1" presStyleCnt="2">
        <dgm:presLayoutVars>
          <dgm:chMax val="0"/>
          <dgm:bulletEnabled val="1"/>
        </dgm:presLayoutVars>
      </dgm:prSet>
      <dgm:spPr/>
    </dgm:pt>
  </dgm:ptLst>
  <dgm:cxnLst>
    <dgm:cxn modelId="{5133A326-AD70-A541-9544-65DB1D410C6F}" type="presOf" srcId="{EF887F6F-0A51-4A81-B595-384AC5191DA5}" destId="{230DCCE6-F2BC-6240-BB32-FF16D521F294}" srcOrd="0" destOrd="0" presId="urn:microsoft.com/office/officeart/2005/8/layout/vList2"/>
    <dgm:cxn modelId="{DC8CF445-E113-A748-8DF8-F3342B9E93F6}" type="presOf" srcId="{91297754-DC46-4714-B1A3-0576BF8C49B5}" destId="{154072DA-07BF-704E-ACF0-CE9E8EFA2D76}" srcOrd="0" destOrd="0" presId="urn:microsoft.com/office/officeart/2005/8/layout/vList2"/>
    <dgm:cxn modelId="{C48A60D5-04AC-6A49-AD7A-BFFE1B186AC5}" type="presOf" srcId="{1754D478-1AA6-4D1E-97FC-0DB0A24B3B2F}" destId="{7FBB9E6B-BE44-F14D-A252-61C5D353696F}" srcOrd="0" destOrd="0" presId="urn:microsoft.com/office/officeart/2005/8/layout/vList2"/>
    <dgm:cxn modelId="{EDE9D2D5-BB59-412F-8287-6DD4B436E78A}" srcId="{1754D478-1AA6-4D1E-97FC-0DB0A24B3B2F}" destId="{91297754-DC46-4714-B1A3-0576BF8C49B5}" srcOrd="1" destOrd="0" parTransId="{F9FA096D-CAD5-4890-87D7-B5CF1E44CB83}" sibTransId="{E3E9DE1C-88DB-4A20-A6AB-3C74905EBCD0}"/>
    <dgm:cxn modelId="{4E5DF3D9-0BA4-42D2-8FFE-B0AAFCBF8198}" srcId="{1754D478-1AA6-4D1E-97FC-0DB0A24B3B2F}" destId="{EF887F6F-0A51-4A81-B595-384AC5191DA5}" srcOrd="0" destOrd="0" parTransId="{D77DA71E-EE89-45AD-B5DB-3012002E8750}" sibTransId="{B0A8988E-6E37-47E5-A40F-0D805B19ABE0}"/>
    <dgm:cxn modelId="{9BDA2907-62D5-0643-B6BC-1A3A98D19C1E}" type="presParOf" srcId="{7FBB9E6B-BE44-F14D-A252-61C5D353696F}" destId="{230DCCE6-F2BC-6240-BB32-FF16D521F294}" srcOrd="0" destOrd="0" presId="urn:microsoft.com/office/officeart/2005/8/layout/vList2"/>
    <dgm:cxn modelId="{433877C3-5E6A-3F4B-93D0-3CD62F652834}" type="presParOf" srcId="{7FBB9E6B-BE44-F14D-A252-61C5D353696F}" destId="{8DE38811-54B2-3B4F-8DF9-04D54FA19636}" srcOrd="1" destOrd="0" presId="urn:microsoft.com/office/officeart/2005/8/layout/vList2"/>
    <dgm:cxn modelId="{68A97F20-BC62-144B-9CEF-177F824B423D}" type="presParOf" srcId="{7FBB9E6B-BE44-F14D-A252-61C5D353696F}" destId="{154072DA-07BF-704E-ACF0-CE9E8EFA2D7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42A666-6140-4332-AB16-776918B82D60}" type="doc">
      <dgm:prSet loTypeId="urn:microsoft.com/office/officeart/2005/8/layout/vProcess5" loCatId="process" qsTypeId="urn:microsoft.com/office/officeart/2005/8/quickstyle/simple2" qsCatId="simple" csTypeId="urn:microsoft.com/office/officeart/2005/8/colors/accent1_2" csCatId="accent1"/>
      <dgm:spPr/>
      <dgm:t>
        <a:bodyPr/>
        <a:lstStyle/>
        <a:p>
          <a:endParaRPr lang="en-US"/>
        </a:p>
      </dgm:t>
    </dgm:pt>
    <dgm:pt modelId="{9AE2E886-66CB-422E-9ABE-5FA2A1220C91}">
      <dgm:prSet/>
      <dgm:spPr/>
      <dgm:t>
        <a:bodyPr/>
        <a:lstStyle/>
        <a:p>
          <a:r>
            <a:rPr lang="en-IN" b="0" i="0"/>
            <a:t>Sentiment analysis is a natural language processing technique used to classify the sentiment of text data into categories such as positive, negative, or neutral.</a:t>
          </a:r>
          <a:endParaRPr lang="en-US"/>
        </a:p>
      </dgm:t>
    </dgm:pt>
    <dgm:pt modelId="{B9E4336D-4A46-4070-8778-B9A0EDD5B73E}" type="parTrans" cxnId="{1F55997A-69D8-45FB-A463-AE3A213A69BB}">
      <dgm:prSet/>
      <dgm:spPr/>
      <dgm:t>
        <a:bodyPr/>
        <a:lstStyle/>
        <a:p>
          <a:endParaRPr lang="en-US"/>
        </a:p>
      </dgm:t>
    </dgm:pt>
    <dgm:pt modelId="{AF1073B6-E9C0-43D4-9D80-AD8FD8753F95}" type="sibTrans" cxnId="{1F55997A-69D8-45FB-A463-AE3A213A69BB}">
      <dgm:prSet/>
      <dgm:spPr/>
      <dgm:t>
        <a:bodyPr/>
        <a:lstStyle/>
        <a:p>
          <a:endParaRPr lang="en-US"/>
        </a:p>
      </dgm:t>
    </dgm:pt>
    <dgm:pt modelId="{D724E690-912C-44DA-8307-F3715BFFD5DF}">
      <dgm:prSet/>
      <dgm:spPr/>
      <dgm:t>
        <a:bodyPr/>
        <a:lstStyle/>
        <a:p>
          <a:r>
            <a:rPr lang="en-IN" b="0" i="0"/>
            <a:t>Use of natural language processing techniques to classify sentiment: We utilize tools like the VADER sentiment analyzer to automatically classify tweets as expressing positive, negative, or neutral sentiment towards ISIS.</a:t>
          </a:r>
          <a:endParaRPr lang="en-US"/>
        </a:p>
      </dgm:t>
    </dgm:pt>
    <dgm:pt modelId="{6F848463-560E-4A8A-882B-F7DEAD0836C4}" type="parTrans" cxnId="{8840790A-9633-4465-849B-8CE465C56ECB}">
      <dgm:prSet/>
      <dgm:spPr/>
      <dgm:t>
        <a:bodyPr/>
        <a:lstStyle/>
        <a:p>
          <a:endParaRPr lang="en-US"/>
        </a:p>
      </dgm:t>
    </dgm:pt>
    <dgm:pt modelId="{8E223CAE-B31B-4AD9-8ECE-928AE2A710E3}" type="sibTrans" cxnId="{8840790A-9633-4465-849B-8CE465C56ECB}">
      <dgm:prSet/>
      <dgm:spPr/>
      <dgm:t>
        <a:bodyPr/>
        <a:lstStyle/>
        <a:p>
          <a:endParaRPr lang="en-US"/>
        </a:p>
      </dgm:t>
    </dgm:pt>
    <dgm:pt modelId="{E2507D36-3412-468E-8200-810FB1D811B9}">
      <dgm:prSet/>
      <dgm:spPr/>
      <dgm:t>
        <a:bodyPr/>
        <a:lstStyle/>
        <a:p>
          <a:r>
            <a:rPr lang="en-IN" b="0" i="0"/>
            <a:t>Examples of tweets expressing different sentiments towards : Positive sentiment tweets may include messages of support or admiration, while negative sentiment tweets may contain criticism or opposition.</a:t>
          </a:r>
          <a:endParaRPr lang="en-US"/>
        </a:p>
      </dgm:t>
    </dgm:pt>
    <dgm:pt modelId="{C2691989-186C-4605-A5E6-A6C43AE3A1B9}" type="parTrans" cxnId="{186B4E3A-5EE9-40F0-B529-3CB7D50C4F86}">
      <dgm:prSet/>
      <dgm:spPr/>
      <dgm:t>
        <a:bodyPr/>
        <a:lstStyle/>
        <a:p>
          <a:endParaRPr lang="en-US"/>
        </a:p>
      </dgm:t>
    </dgm:pt>
    <dgm:pt modelId="{6A1FE518-DDA4-44AD-B800-65E5E62FC7FF}" type="sibTrans" cxnId="{186B4E3A-5EE9-40F0-B529-3CB7D50C4F86}">
      <dgm:prSet/>
      <dgm:spPr/>
      <dgm:t>
        <a:bodyPr/>
        <a:lstStyle/>
        <a:p>
          <a:endParaRPr lang="en-US"/>
        </a:p>
      </dgm:t>
    </dgm:pt>
    <dgm:pt modelId="{5CFEF0F7-0ED3-E14B-8F7B-A7D1E4F6F5C6}" type="pres">
      <dgm:prSet presAssocID="{7842A666-6140-4332-AB16-776918B82D60}" presName="outerComposite" presStyleCnt="0">
        <dgm:presLayoutVars>
          <dgm:chMax val="5"/>
          <dgm:dir/>
          <dgm:resizeHandles val="exact"/>
        </dgm:presLayoutVars>
      </dgm:prSet>
      <dgm:spPr/>
    </dgm:pt>
    <dgm:pt modelId="{C8CF27F3-42F1-1D43-BB75-6E31A6885623}" type="pres">
      <dgm:prSet presAssocID="{7842A666-6140-4332-AB16-776918B82D60}" presName="dummyMaxCanvas" presStyleCnt="0">
        <dgm:presLayoutVars/>
      </dgm:prSet>
      <dgm:spPr/>
    </dgm:pt>
    <dgm:pt modelId="{0110D15D-EFE9-1540-928C-30E81D8B0C00}" type="pres">
      <dgm:prSet presAssocID="{7842A666-6140-4332-AB16-776918B82D60}" presName="ThreeNodes_1" presStyleLbl="node1" presStyleIdx="0" presStyleCnt="3">
        <dgm:presLayoutVars>
          <dgm:bulletEnabled val="1"/>
        </dgm:presLayoutVars>
      </dgm:prSet>
      <dgm:spPr/>
    </dgm:pt>
    <dgm:pt modelId="{150D1B41-7A6D-D541-A8CC-61150FFC6E1C}" type="pres">
      <dgm:prSet presAssocID="{7842A666-6140-4332-AB16-776918B82D60}" presName="ThreeNodes_2" presStyleLbl="node1" presStyleIdx="1" presStyleCnt="3">
        <dgm:presLayoutVars>
          <dgm:bulletEnabled val="1"/>
        </dgm:presLayoutVars>
      </dgm:prSet>
      <dgm:spPr/>
    </dgm:pt>
    <dgm:pt modelId="{8C529A06-FB00-AD4C-97B2-CBFAAE330DD4}" type="pres">
      <dgm:prSet presAssocID="{7842A666-6140-4332-AB16-776918B82D60}" presName="ThreeNodes_3" presStyleLbl="node1" presStyleIdx="2" presStyleCnt="3">
        <dgm:presLayoutVars>
          <dgm:bulletEnabled val="1"/>
        </dgm:presLayoutVars>
      </dgm:prSet>
      <dgm:spPr/>
    </dgm:pt>
    <dgm:pt modelId="{B59D2D7F-FE9D-5640-95A7-D9C2ADACE133}" type="pres">
      <dgm:prSet presAssocID="{7842A666-6140-4332-AB16-776918B82D60}" presName="ThreeConn_1-2" presStyleLbl="fgAccFollowNode1" presStyleIdx="0" presStyleCnt="2">
        <dgm:presLayoutVars>
          <dgm:bulletEnabled val="1"/>
        </dgm:presLayoutVars>
      </dgm:prSet>
      <dgm:spPr/>
    </dgm:pt>
    <dgm:pt modelId="{C8456F12-3435-DF4A-B252-C7985E9DEDDD}" type="pres">
      <dgm:prSet presAssocID="{7842A666-6140-4332-AB16-776918B82D60}" presName="ThreeConn_2-3" presStyleLbl="fgAccFollowNode1" presStyleIdx="1" presStyleCnt="2">
        <dgm:presLayoutVars>
          <dgm:bulletEnabled val="1"/>
        </dgm:presLayoutVars>
      </dgm:prSet>
      <dgm:spPr/>
    </dgm:pt>
    <dgm:pt modelId="{4777E5DB-3EDF-D747-84C5-73DDD69AEABE}" type="pres">
      <dgm:prSet presAssocID="{7842A666-6140-4332-AB16-776918B82D60}" presName="ThreeNodes_1_text" presStyleLbl="node1" presStyleIdx="2" presStyleCnt="3">
        <dgm:presLayoutVars>
          <dgm:bulletEnabled val="1"/>
        </dgm:presLayoutVars>
      </dgm:prSet>
      <dgm:spPr/>
    </dgm:pt>
    <dgm:pt modelId="{D2B6C10F-64AC-2A40-B01C-1AE43F016FFF}" type="pres">
      <dgm:prSet presAssocID="{7842A666-6140-4332-AB16-776918B82D60}" presName="ThreeNodes_2_text" presStyleLbl="node1" presStyleIdx="2" presStyleCnt="3">
        <dgm:presLayoutVars>
          <dgm:bulletEnabled val="1"/>
        </dgm:presLayoutVars>
      </dgm:prSet>
      <dgm:spPr/>
    </dgm:pt>
    <dgm:pt modelId="{B88029D8-8EC4-7547-A52A-02A8E3B0E3E4}" type="pres">
      <dgm:prSet presAssocID="{7842A666-6140-4332-AB16-776918B82D60}" presName="ThreeNodes_3_text" presStyleLbl="node1" presStyleIdx="2" presStyleCnt="3">
        <dgm:presLayoutVars>
          <dgm:bulletEnabled val="1"/>
        </dgm:presLayoutVars>
      </dgm:prSet>
      <dgm:spPr/>
    </dgm:pt>
  </dgm:ptLst>
  <dgm:cxnLst>
    <dgm:cxn modelId="{8840790A-9633-4465-849B-8CE465C56ECB}" srcId="{7842A666-6140-4332-AB16-776918B82D60}" destId="{D724E690-912C-44DA-8307-F3715BFFD5DF}" srcOrd="1" destOrd="0" parTransId="{6F848463-560E-4A8A-882B-F7DEAD0836C4}" sibTransId="{8E223CAE-B31B-4AD9-8ECE-928AE2A710E3}"/>
    <dgm:cxn modelId="{186B4E3A-5EE9-40F0-B529-3CB7D50C4F86}" srcId="{7842A666-6140-4332-AB16-776918B82D60}" destId="{E2507D36-3412-468E-8200-810FB1D811B9}" srcOrd="2" destOrd="0" parTransId="{C2691989-186C-4605-A5E6-A6C43AE3A1B9}" sibTransId="{6A1FE518-DDA4-44AD-B800-65E5E62FC7FF}"/>
    <dgm:cxn modelId="{35BB9D61-A64E-8542-BA35-512FFEAEDD9B}" type="presOf" srcId="{9AE2E886-66CB-422E-9ABE-5FA2A1220C91}" destId="{4777E5DB-3EDF-D747-84C5-73DDD69AEABE}" srcOrd="1" destOrd="0" presId="urn:microsoft.com/office/officeart/2005/8/layout/vProcess5"/>
    <dgm:cxn modelId="{1F55997A-69D8-45FB-A463-AE3A213A69BB}" srcId="{7842A666-6140-4332-AB16-776918B82D60}" destId="{9AE2E886-66CB-422E-9ABE-5FA2A1220C91}" srcOrd="0" destOrd="0" parTransId="{B9E4336D-4A46-4070-8778-B9A0EDD5B73E}" sibTransId="{AF1073B6-E9C0-43D4-9D80-AD8FD8753F95}"/>
    <dgm:cxn modelId="{B8D81488-FD35-2B4C-BB78-5BE8C58A34D9}" type="presOf" srcId="{7842A666-6140-4332-AB16-776918B82D60}" destId="{5CFEF0F7-0ED3-E14B-8F7B-A7D1E4F6F5C6}" srcOrd="0" destOrd="0" presId="urn:microsoft.com/office/officeart/2005/8/layout/vProcess5"/>
    <dgm:cxn modelId="{4F11018E-AFB6-754A-B152-68031A48E3F5}" type="presOf" srcId="{D724E690-912C-44DA-8307-F3715BFFD5DF}" destId="{D2B6C10F-64AC-2A40-B01C-1AE43F016FFF}" srcOrd="1" destOrd="0" presId="urn:microsoft.com/office/officeart/2005/8/layout/vProcess5"/>
    <dgm:cxn modelId="{F247008F-7DB3-3A44-8B86-ED91B499A5AF}" type="presOf" srcId="{9AE2E886-66CB-422E-9ABE-5FA2A1220C91}" destId="{0110D15D-EFE9-1540-928C-30E81D8B0C00}" srcOrd="0" destOrd="0" presId="urn:microsoft.com/office/officeart/2005/8/layout/vProcess5"/>
    <dgm:cxn modelId="{29F70197-9053-884B-993D-11662A11215A}" type="presOf" srcId="{E2507D36-3412-468E-8200-810FB1D811B9}" destId="{8C529A06-FB00-AD4C-97B2-CBFAAE330DD4}" srcOrd="0" destOrd="0" presId="urn:microsoft.com/office/officeart/2005/8/layout/vProcess5"/>
    <dgm:cxn modelId="{38B9C7B2-98B3-704A-AC1A-EFA1F4FCEEF0}" type="presOf" srcId="{AF1073B6-E9C0-43D4-9D80-AD8FD8753F95}" destId="{B59D2D7F-FE9D-5640-95A7-D9C2ADACE133}" srcOrd="0" destOrd="0" presId="urn:microsoft.com/office/officeart/2005/8/layout/vProcess5"/>
    <dgm:cxn modelId="{752EE3C5-5F37-5C4C-819D-7F5604A76796}" type="presOf" srcId="{D724E690-912C-44DA-8307-F3715BFFD5DF}" destId="{150D1B41-7A6D-D541-A8CC-61150FFC6E1C}" srcOrd="0" destOrd="0" presId="urn:microsoft.com/office/officeart/2005/8/layout/vProcess5"/>
    <dgm:cxn modelId="{0C9965C6-7E5E-E64A-BEE9-246A9CAD031D}" type="presOf" srcId="{E2507D36-3412-468E-8200-810FB1D811B9}" destId="{B88029D8-8EC4-7547-A52A-02A8E3B0E3E4}" srcOrd="1" destOrd="0" presId="urn:microsoft.com/office/officeart/2005/8/layout/vProcess5"/>
    <dgm:cxn modelId="{808FA6D4-DE3B-464E-B80A-057C97DAEB7F}" type="presOf" srcId="{8E223CAE-B31B-4AD9-8ECE-928AE2A710E3}" destId="{C8456F12-3435-DF4A-B252-C7985E9DEDDD}" srcOrd="0" destOrd="0" presId="urn:microsoft.com/office/officeart/2005/8/layout/vProcess5"/>
    <dgm:cxn modelId="{94AF4403-2ECF-B048-BBEE-93A8C7A14FEF}" type="presParOf" srcId="{5CFEF0F7-0ED3-E14B-8F7B-A7D1E4F6F5C6}" destId="{C8CF27F3-42F1-1D43-BB75-6E31A6885623}" srcOrd="0" destOrd="0" presId="urn:microsoft.com/office/officeart/2005/8/layout/vProcess5"/>
    <dgm:cxn modelId="{BA577008-1274-DC40-85A3-9F7EE1808010}" type="presParOf" srcId="{5CFEF0F7-0ED3-E14B-8F7B-A7D1E4F6F5C6}" destId="{0110D15D-EFE9-1540-928C-30E81D8B0C00}" srcOrd="1" destOrd="0" presId="urn:microsoft.com/office/officeart/2005/8/layout/vProcess5"/>
    <dgm:cxn modelId="{E58DE94C-F5E5-A441-B266-E722D4036903}" type="presParOf" srcId="{5CFEF0F7-0ED3-E14B-8F7B-A7D1E4F6F5C6}" destId="{150D1B41-7A6D-D541-A8CC-61150FFC6E1C}" srcOrd="2" destOrd="0" presId="urn:microsoft.com/office/officeart/2005/8/layout/vProcess5"/>
    <dgm:cxn modelId="{0F468922-69CE-D74F-BA5F-73CDA7F63D38}" type="presParOf" srcId="{5CFEF0F7-0ED3-E14B-8F7B-A7D1E4F6F5C6}" destId="{8C529A06-FB00-AD4C-97B2-CBFAAE330DD4}" srcOrd="3" destOrd="0" presId="urn:microsoft.com/office/officeart/2005/8/layout/vProcess5"/>
    <dgm:cxn modelId="{DA6254A1-79C6-6047-B552-469F101CB000}" type="presParOf" srcId="{5CFEF0F7-0ED3-E14B-8F7B-A7D1E4F6F5C6}" destId="{B59D2D7F-FE9D-5640-95A7-D9C2ADACE133}" srcOrd="4" destOrd="0" presId="urn:microsoft.com/office/officeart/2005/8/layout/vProcess5"/>
    <dgm:cxn modelId="{C4C33679-065B-3E40-A358-2218C690D8DB}" type="presParOf" srcId="{5CFEF0F7-0ED3-E14B-8F7B-A7D1E4F6F5C6}" destId="{C8456F12-3435-DF4A-B252-C7985E9DEDDD}" srcOrd="5" destOrd="0" presId="urn:microsoft.com/office/officeart/2005/8/layout/vProcess5"/>
    <dgm:cxn modelId="{663B90FA-CC9C-2843-B8CE-132B41936F42}" type="presParOf" srcId="{5CFEF0F7-0ED3-E14B-8F7B-A7D1E4F6F5C6}" destId="{4777E5DB-3EDF-D747-84C5-73DDD69AEABE}" srcOrd="6" destOrd="0" presId="urn:microsoft.com/office/officeart/2005/8/layout/vProcess5"/>
    <dgm:cxn modelId="{9B698BF0-A736-0249-93F6-7DE5B17C3B73}" type="presParOf" srcId="{5CFEF0F7-0ED3-E14B-8F7B-A7D1E4F6F5C6}" destId="{D2B6C10F-64AC-2A40-B01C-1AE43F016FFF}" srcOrd="7" destOrd="0" presId="urn:microsoft.com/office/officeart/2005/8/layout/vProcess5"/>
    <dgm:cxn modelId="{A27E4B2E-E1C8-6D47-A574-F184ABCD59A4}" type="presParOf" srcId="{5CFEF0F7-0ED3-E14B-8F7B-A7D1E4F6F5C6}" destId="{B88029D8-8EC4-7547-A52A-02A8E3B0E3E4}"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71ABC0-BA02-4F14-9816-66A9CB36E55D}" type="doc">
      <dgm:prSet loTypeId="urn:microsoft.com/office/officeart/2005/8/layout/vProcess5" loCatId="process" qsTypeId="urn:microsoft.com/office/officeart/2005/8/quickstyle/simple5" qsCatId="simple" csTypeId="urn:microsoft.com/office/officeart/2005/8/colors/accent2_2" csCatId="accent2" phldr="1"/>
      <dgm:spPr/>
      <dgm:t>
        <a:bodyPr/>
        <a:lstStyle/>
        <a:p>
          <a:endParaRPr lang="en-US"/>
        </a:p>
      </dgm:t>
    </dgm:pt>
    <dgm:pt modelId="{CCCB3A95-B02B-4DFC-AEAA-207C1065D324}">
      <dgm:prSet/>
      <dgm:spPr/>
      <dgm:t>
        <a:bodyPr/>
        <a:lstStyle/>
        <a:p>
          <a:r>
            <a:rPr lang="en-IN" b="0" i="0" dirty="0"/>
            <a:t>Visualizing sentiment analysis results as a graph: We represent the positive sentiment analysis results as a graph, where nodes represent Twitter users and edges represent interactions between users.</a:t>
          </a:r>
          <a:endParaRPr lang="en-US" dirty="0"/>
        </a:p>
      </dgm:t>
    </dgm:pt>
    <dgm:pt modelId="{717A86A2-DF89-421E-AF52-5147DF8B514F}" type="parTrans" cxnId="{E7B5DA22-A0CF-4238-B5CE-6B783C65B100}">
      <dgm:prSet/>
      <dgm:spPr/>
      <dgm:t>
        <a:bodyPr/>
        <a:lstStyle/>
        <a:p>
          <a:endParaRPr lang="en-US"/>
        </a:p>
      </dgm:t>
    </dgm:pt>
    <dgm:pt modelId="{9FA9AB68-CA0A-4A14-92AA-C6707892490E}" type="sibTrans" cxnId="{E7B5DA22-A0CF-4238-B5CE-6B783C65B100}">
      <dgm:prSet/>
      <dgm:spPr/>
      <dgm:t>
        <a:bodyPr/>
        <a:lstStyle/>
        <a:p>
          <a:endParaRPr lang="en-US"/>
        </a:p>
      </dgm:t>
    </dgm:pt>
    <dgm:pt modelId="{2234BF6D-7E5E-0F4A-8842-23704F189DAC}" type="pres">
      <dgm:prSet presAssocID="{2671ABC0-BA02-4F14-9816-66A9CB36E55D}" presName="outerComposite" presStyleCnt="0">
        <dgm:presLayoutVars>
          <dgm:chMax val="5"/>
          <dgm:dir/>
          <dgm:resizeHandles val="exact"/>
        </dgm:presLayoutVars>
      </dgm:prSet>
      <dgm:spPr/>
    </dgm:pt>
    <dgm:pt modelId="{2F29D91B-E514-8944-A989-2236F9484415}" type="pres">
      <dgm:prSet presAssocID="{2671ABC0-BA02-4F14-9816-66A9CB36E55D}" presName="dummyMaxCanvas" presStyleCnt="0">
        <dgm:presLayoutVars/>
      </dgm:prSet>
      <dgm:spPr/>
    </dgm:pt>
    <dgm:pt modelId="{2C15F7CD-80A5-CD41-AECC-BF989672D5EA}" type="pres">
      <dgm:prSet presAssocID="{2671ABC0-BA02-4F14-9816-66A9CB36E55D}" presName="OneNode_1" presStyleLbl="node1" presStyleIdx="0" presStyleCnt="1">
        <dgm:presLayoutVars>
          <dgm:bulletEnabled val="1"/>
        </dgm:presLayoutVars>
      </dgm:prSet>
      <dgm:spPr/>
    </dgm:pt>
  </dgm:ptLst>
  <dgm:cxnLst>
    <dgm:cxn modelId="{E7B5DA22-A0CF-4238-B5CE-6B783C65B100}" srcId="{2671ABC0-BA02-4F14-9816-66A9CB36E55D}" destId="{CCCB3A95-B02B-4DFC-AEAA-207C1065D324}" srcOrd="0" destOrd="0" parTransId="{717A86A2-DF89-421E-AF52-5147DF8B514F}" sibTransId="{9FA9AB68-CA0A-4A14-92AA-C6707892490E}"/>
    <dgm:cxn modelId="{846BA827-7158-AA46-853E-39F6C7F1D437}" type="presOf" srcId="{CCCB3A95-B02B-4DFC-AEAA-207C1065D324}" destId="{2C15F7CD-80A5-CD41-AECC-BF989672D5EA}" srcOrd="0" destOrd="0" presId="urn:microsoft.com/office/officeart/2005/8/layout/vProcess5"/>
    <dgm:cxn modelId="{392C6875-EC91-874A-89A9-4BB0DAB845A3}" type="presOf" srcId="{2671ABC0-BA02-4F14-9816-66A9CB36E55D}" destId="{2234BF6D-7E5E-0F4A-8842-23704F189DAC}" srcOrd="0" destOrd="0" presId="urn:microsoft.com/office/officeart/2005/8/layout/vProcess5"/>
    <dgm:cxn modelId="{659AFF3D-0F0E-204A-B45E-6F31C64EE8CA}" type="presParOf" srcId="{2234BF6D-7E5E-0F4A-8842-23704F189DAC}" destId="{2F29D91B-E514-8944-A989-2236F9484415}" srcOrd="0" destOrd="0" presId="urn:microsoft.com/office/officeart/2005/8/layout/vProcess5"/>
    <dgm:cxn modelId="{01A60014-97FF-C24A-AE9A-7E1A867F0284}" type="presParOf" srcId="{2234BF6D-7E5E-0F4A-8842-23704F189DAC}" destId="{2C15F7CD-80A5-CD41-AECC-BF989672D5EA}"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477E18-8BD3-4F18-8E4D-728487078427}"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2BB70CD7-71B9-4E21-9167-286FC4D5756A}">
      <dgm:prSet/>
      <dgm:spPr/>
      <dgm:t>
        <a:bodyPr/>
        <a:lstStyle/>
        <a:p>
          <a:r>
            <a:rPr lang="en-IN" b="0" i="0" dirty="0"/>
            <a:t>Interpretation of the graph: We </a:t>
          </a:r>
          <a:r>
            <a:rPr lang="en-IN" b="0" i="0" dirty="0" err="1"/>
            <a:t>analyze</a:t>
          </a:r>
          <a:r>
            <a:rPr lang="en-IN" b="0" i="0" dirty="0"/>
            <a:t> the graph to identify primary sources of positive sentiment towards ISIS and track the spread of sentiment within the network of Twitter users.</a:t>
          </a:r>
          <a:endParaRPr lang="en-US" dirty="0"/>
        </a:p>
      </dgm:t>
    </dgm:pt>
    <dgm:pt modelId="{715D5024-374A-4542-8A76-D656AD79A467}" type="parTrans" cxnId="{7F7ADD19-B08F-450F-86FE-B061EBBF89AA}">
      <dgm:prSet/>
      <dgm:spPr/>
      <dgm:t>
        <a:bodyPr/>
        <a:lstStyle/>
        <a:p>
          <a:endParaRPr lang="en-US"/>
        </a:p>
      </dgm:t>
    </dgm:pt>
    <dgm:pt modelId="{6C371E4A-6E59-49BB-949B-2A65D14F927C}" type="sibTrans" cxnId="{7F7ADD19-B08F-450F-86FE-B061EBBF89AA}">
      <dgm:prSet/>
      <dgm:spPr/>
      <dgm:t>
        <a:bodyPr/>
        <a:lstStyle/>
        <a:p>
          <a:endParaRPr lang="en-US"/>
        </a:p>
      </dgm:t>
    </dgm:pt>
    <dgm:pt modelId="{25C34FBC-478C-4FDC-A2AF-5C93E7BEABB1}">
      <dgm:prSet/>
      <dgm:spPr/>
      <dgm:t>
        <a:bodyPr/>
        <a:lstStyle/>
        <a:p>
          <a:r>
            <a:rPr lang="en-IN" b="0" i="0" dirty="0"/>
            <a:t>Identifying primary sources of positive sentiment towards ISIS: We focus on nodes with the highest degree of connectivity and influence within the network.</a:t>
          </a:r>
          <a:endParaRPr lang="en-US" dirty="0"/>
        </a:p>
      </dgm:t>
    </dgm:pt>
    <dgm:pt modelId="{EEDE7A26-5844-4E9D-AF5D-E72ADE76A5FD}" type="parTrans" cxnId="{E00F0A8A-8C70-42C5-9EB0-2D3A4DFE25A2}">
      <dgm:prSet/>
      <dgm:spPr/>
      <dgm:t>
        <a:bodyPr/>
        <a:lstStyle/>
        <a:p>
          <a:endParaRPr lang="en-US"/>
        </a:p>
      </dgm:t>
    </dgm:pt>
    <dgm:pt modelId="{BA3F6635-F00E-43C5-A8B4-3A7AC243253E}" type="sibTrans" cxnId="{E00F0A8A-8C70-42C5-9EB0-2D3A4DFE25A2}">
      <dgm:prSet/>
      <dgm:spPr/>
      <dgm:t>
        <a:bodyPr/>
        <a:lstStyle/>
        <a:p>
          <a:endParaRPr lang="en-US"/>
        </a:p>
      </dgm:t>
    </dgm:pt>
    <dgm:pt modelId="{343F5E7F-8285-468D-917F-8EE54B907C94}">
      <dgm:prSet/>
      <dgm:spPr/>
      <dgm:t>
        <a:bodyPr/>
        <a:lstStyle/>
        <a:p>
          <a:r>
            <a:rPr lang="en-IN" b="0" i="0"/>
            <a:t>Tracking the spread of sentiment: By examining the receiver nodes connected to the primary sources, we can track how sentiment towards ISIS propagates within the network.</a:t>
          </a:r>
          <a:endParaRPr lang="en-US"/>
        </a:p>
      </dgm:t>
    </dgm:pt>
    <dgm:pt modelId="{B1648692-3EE8-443A-8BD2-59D94172705A}" type="parTrans" cxnId="{EB96ACA6-5AA3-48BC-A1D7-FCDD269AA113}">
      <dgm:prSet/>
      <dgm:spPr/>
      <dgm:t>
        <a:bodyPr/>
        <a:lstStyle/>
        <a:p>
          <a:endParaRPr lang="en-US"/>
        </a:p>
      </dgm:t>
    </dgm:pt>
    <dgm:pt modelId="{E7DEF42F-4DBE-4871-B597-548353AEB9B4}" type="sibTrans" cxnId="{EB96ACA6-5AA3-48BC-A1D7-FCDD269AA113}">
      <dgm:prSet/>
      <dgm:spPr/>
      <dgm:t>
        <a:bodyPr/>
        <a:lstStyle/>
        <a:p>
          <a:endParaRPr lang="en-US"/>
        </a:p>
      </dgm:t>
    </dgm:pt>
    <dgm:pt modelId="{B575629A-CDD2-3946-BD6E-1D1D958B1B9C}" type="pres">
      <dgm:prSet presAssocID="{D9477E18-8BD3-4F18-8E4D-728487078427}" presName="hierChild1" presStyleCnt="0">
        <dgm:presLayoutVars>
          <dgm:chPref val="1"/>
          <dgm:dir/>
          <dgm:animOne val="branch"/>
          <dgm:animLvl val="lvl"/>
          <dgm:resizeHandles/>
        </dgm:presLayoutVars>
      </dgm:prSet>
      <dgm:spPr/>
    </dgm:pt>
    <dgm:pt modelId="{04C1C0C6-B45B-2F49-B8EC-AC27C154480F}" type="pres">
      <dgm:prSet presAssocID="{2BB70CD7-71B9-4E21-9167-286FC4D5756A}" presName="hierRoot1" presStyleCnt="0"/>
      <dgm:spPr/>
    </dgm:pt>
    <dgm:pt modelId="{391A14C8-D8A3-BB41-A298-F6FA8B3BF89A}" type="pres">
      <dgm:prSet presAssocID="{2BB70CD7-71B9-4E21-9167-286FC4D5756A}" presName="composite" presStyleCnt="0"/>
      <dgm:spPr/>
    </dgm:pt>
    <dgm:pt modelId="{2B64F4A4-1E71-4447-A01D-720923A70D4F}" type="pres">
      <dgm:prSet presAssocID="{2BB70CD7-71B9-4E21-9167-286FC4D5756A}" presName="background" presStyleLbl="node0" presStyleIdx="0" presStyleCnt="3"/>
      <dgm:spPr/>
    </dgm:pt>
    <dgm:pt modelId="{7644BDD4-BA63-A349-BA47-9E43006164F4}" type="pres">
      <dgm:prSet presAssocID="{2BB70CD7-71B9-4E21-9167-286FC4D5756A}" presName="text" presStyleLbl="fgAcc0" presStyleIdx="0" presStyleCnt="3">
        <dgm:presLayoutVars>
          <dgm:chPref val="3"/>
        </dgm:presLayoutVars>
      </dgm:prSet>
      <dgm:spPr/>
    </dgm:pt>
    <dgm:pt modelId="{CC5C1DD4-3216-5445-B55D-1025EE4F43B5}" type="pres">
      <dgm:prSet presAssocID="{2BB70CD7-71B9-4E21-9167-286FC4D5756A}" presName="hierChild2" presStyleCnt="0"/>
      <dgm:spPr/>
    </dgm:pt>
    <dgm:pt modelId="{80457DE3-010D-A047-8CB2-9EBE67EBC373}" type="pres">
      <dgm:prSet presAssocID="{25C34FBC-478C-4FDC-A2AF-5C93E7BEABB1}" presName="hierRoot1" presStyleCnt="0"/>
      <dgm:spPr/>
    </dgm:pt>
    <dgm:pt modelId="{21C65C73-1C69-E74E-B51E-3A6ECC7F7663}" type="pres">
      <dgm:prSet presAssocID="{25C34FBC-478C-4FDC-A2AF-5C93E7BEABB1}" presName="composite" presStyleCnt="0"/>
      <dgm:spPr/>
    </dgm:pt>
    <dgm:pt modelId="{A164376E-7BB2-DF4A-9F18-8F3BF65A4AA9}" type="pres">
      <dgm:prSet presAssocID="{25C34FBC-478C-4FDC-A2AF-5C93E7BEABB1}" presName="background" presStyleLbl="node0" presStyleIdx="1" presStyleCnt="3"/>
      <dgm:spPr/>
    </dgm:pt>
    <dgm:pt modelId="{43F1141E-27DF-F34D-B342-EB4E93DD5859}" type="pres">
      <dgm:prSet presAssocID="{25C34FBC-478C-4FDC-A2AF-5C93E7BEABB1}" presName="text" presStyleLbl="fgAcc0" presStyleIdx="1" presStyleCnt="3">
        <dgm:presLayoutVars>
          <dgm:chPref val="3"/>
        </dgm:presLayoutVars>
      </dgm:prSet>
      <dgm:spPr/>
    </dgm:pt>
    <dgm:pt modelId="{84461ADA-8F31-784D-B7F3-E44F1FDD1DE5}" type="pres">
      <dgm:prSet presAssocID="{25C34FBC-478C-4FDC-A2AF-5C93E7BEABB1}" presName="hierChild2" presStyleCnt="0"/>
      <dgm:spPr/>
    </dgm:pt>
    <dgm:pt modelId="{532B0238-7E22-B644-B975-62C4DA9BF299}" type="pres">
      <dgm:prSet presAssocID="{343F5E7F-8285-468D-917F-8EE54B907C94}" presName="hierRoot1" presStyleCnt="0"/>
      <dgm:spPr/>
    </dgm:pt>
    <dgm:pt modelId="{146A642F-57D6-1B46-9B9C-42307EB5BC4A}" type="pres">
      <dgm:prSet presAssocID="{343F5E7F-8285-468D-917F-8EE54B907C94}" presName="composite" presStyleCnt="0"/>
      <dgm:spPr/>
    </dgm:pt>
    <dgm:pt modelId="{F0373323-8877-1A4B-9EFA-76CB416BA4FC}" type="pres">
      <dgm:prSet presAssocID="{343F5E7F-8285-468D-917F-8EE54B907C94}" presName="background" presStyleLbl="node0" presStyleIdx="2" presStyleCnt="3"/>
      <dgm:spPr/>
    </dgm:pt>
    <dgm:pt modelId="{E90B5F7B-B617-B940-B96D-5E78EFE8916B}" type="pres">
      <dgm:prSet presAssocID="{343F5E7F-8285-468D-917F-8EE54B907C94}" presName="text" presStyleLbl="fgAcc0" presStyleIdx="2" presStyleCnt="3">
        <dgm:presLayoutVars>
          <dgm:chPref val="3"/>
        </dgm:presLayoutVars>
      </dgm:prSet>
      <dgm:spPr/>
    </dgm:pt>
    <dgm:pt modelId="{78DC91D0-9E29-A540-B4F7-E8B735795F2E}" type="pres">
      <dgm:prSet presAssocID="{343F5E7F-8285-468D-917F-8EE54B907C94}" presName="hierChild2" presStyleCnt="0"/>
      <dgm:spPr/>
    </dgm:pt>
  </dgm:ptLst>
  <dgm:cxnLst>
    <dgm:cxn modelId="{3CFA2A0F-D99A-0B40-9C02-62D77A2421F7}" type="presOf" srcId="{2BB70CD7-71B9-4E21-9167-286FC4D5756A}" destId="{7644BDD4-BA63-A349-BA47-9E43006164F4}" srcOrd="0" destOrd="0" presId="urn:microsoft.com/office/officeart/2005/8/layout/hierarchy1"/>
    <dgm:cxn modelId="{7F7ADD19-B08F-450F-86FE-B061EBBF89AA}" srcId="{D9477E18-8BD3-4F18-8E4D-728487078427}" destId="{2BB70CD7-71B9-4E21-9167-286FC4D5756A}" srcOrd="0" destOrd="0" parTransId="{715D5024-374A-4542-8A76-D656AD79A467}" sibTransId="{6C371E4A-6E59-49BB-949B-2A65D14F927C}"/>
    <dgm:cxn modelId="{03ADC139-0A8C-2E40-B5E1-12DEFBC10A43}" type="presOf" srcId="{D9477E18-8BD3-4F18-8E4D-728487078427}" destId="{B575629A-CDD2-3946-BD6E-1D1D958B1B9C}" srcOrd="0" destOrd="0" presId="urn:microsoft.com/office/officeart/2005/8/layout/hierarchy1"/>
    <dgm:cxn modelId="{86670186-5069-AB48-90B5-118A8015C06C}" type="presOf" srcId="{343F5E7F-8285-468D-917F-8EE54B907C94}" destId="{E90B5F7B-B617-B940-B96D-5E78EFE8916B}" srcOrd="0" destOrd="0" presId="urn:microsoft.com/office/officeart/2005/8/layout/hierarchy1"/>
    <dgm:cxn modelId="{E00F0A8A-8C70-42C5-9EB0-2D3A4DFE25A2}" srcId="{D9477E18-8BD3-4F18-8E4D-728487078427}" destId="{25C34FBC-478C-4FDC-A2AF-5C93E7BEABB1}" srcOrd="1" destOrd="0" parTransId="{EEDE7A26-5844-4E9D-AF5D-E72ADE76A5FD}" sibTransId="{BA3F6635-F00E-43C5-A8B4-3A7AC243253E}"/>
    <dgm:cxn modelId="{EB96ACA6-5AA3-48BC-A1D7-FCDD269AA113}" srcId="{D9477E18-8BD3-4F18-8E4D-728487078427}" destId="{343F5E7F-8285-468D-917F-8EE54B907C94}" srcOrd="2" destOrd="0" parTransId="{B1648692-3EE8-443A-8BD2-59D94172705A}" sibTransId="{E7DEF42F-4DBE-4871-B597-548353AEB9B4}"/>
    <dgm:cxn modelId="{210D26B2-9448-AF43-822D-BD610B2FA88A}" type="presOf" srcId="{25C34FBC-478C-4FDC-A2AF-5C93E7BEABB1}" destId="{43F1141E-27DF-F34D-B342-EB4E93DD5859}" srcOrd="0" destOrd="0" presId="urn:microsoft.com/office/officeart/2005/8/layout/hierarchy1"/>
    <dgm:cxn modelId="{03FF030D-8FBA-2D4F-BFE7-48079C17268D}" type="presParOf" srcId="{B575629A-CDD2-3946-BD6E-1D1D958B1B9C}" destId="{04C1C0C6-B45B-2F49-B8EC-AC27C154480F}" srcOrd="0" destOrd="0" presId="urn:microsoft.com/office/officeart/2005/8/layout/hierarchy1"/>
    <dgm:cxn modelId="{45DAEBC7-7ABA-0D47-A2F4-9373AC8104ED}" type="presParOf" srcId="{04C1C0C6-B45B-2F49-B8EC-AC27C154480F}" destId="{391A14C8-D8A3-BB41-A298-F6FA8B3BF89A}" srcOrd="0" destOrd="0" presId="urn:microsoft.com/office/officeart/2005/8/layout/hierarchy1"/>
    <dgm:cxn modelId="{2B92D20C-6745-2D46-B129-500064D832ED}" type="presParOf" srcId="{391A14C8-D8A3-BB41-A298-F6FA8B3BF89A}" destId="{2B64F4A4-1E71-4447-A01D-720923A70D4F}" srcOrd="0" destOrd="0" presId="urn:microsoft.com/office/officeart/2005/8/layout/hierarchy1"/>
    <dgm:cxn modelId="{0F4D7190-38C8-EE49-85A0-B7FC7F3209D5}" type="presParOf" srcId="{391A14C8-D8A3-BB41-A298-F6FA8B3BF89A}" destId="{7644BDD4-BA63-A349-BA47-9E43006164F4}" srcOrd="1" destOrd="0" presId="urn:microsoft.com/office/officeart/2005/8/layout/hierarchy1"/>
    <dgm:cxn modelId="{4980368F-89E5-2B41-B686-FFF8E2B13700}" type="presParOf" srcId="{04C1C0C6-B45B-2F49-B8EC-AC27C154480F}" destId="{CC5C1DD4-3216-5445-B55D-1025EE4F43B5}" srcOrd="1" destOrd="0" presId="urn:microsoft.com/office/officeart/2005/8/layout/hierarchy1"/>
    <dgm:cxn modelId="{03A99F2B-A997-4543-8C1C-95C09D4178C1}" type="presParOf" srcId="{B575629A-CDD2-3946-BD6E-1D1D958B1B9C}" destId="{80457DE3-010D-A047-8CB2-9EBE67EBC373}" srcOrd="1" destOrd="0" presId="urn:microsoft.com/office/officeart/2005/8/layout/hierarchy1"/>
    <dgm:cxn modelId="{1BC1F4AF-7E08-2A4D-8A1E-616816928843}" type="presParOf" srcId="{80457DE3-010D-A047-8CB2-9EBE67EBC373}" destId="{21C65C73-1C69-E74E-B51E-3A6ECC7F7663}" srcOrd="0" destOrd="0" presId="urn:microsoft.com/office/officeart/2005/8/layout/hierarchy1"/>
    <dgm:cxn modelId="{EE8F460F-BABF-F942-996A-DBDE4860A579}" type="presParOf" srcId="{21C65C73-1C69-E74E-B51E-3A6ECC7F7663}" destId="{A164376E-7BB2-DF4A-9F18-8F3BF65A4AA9}" srcOrd="0" destOrd="0" presId="urn:microsoft.com/office/officeart/2005/8/layout/hierarchy1"/>
    <dgm:cxn modelId="{F13786D0-FFCE-504B-B385-1F88CBCF738E}" type="presParOf" srcId="{21C65C73-1C69-E74E-B51E-3A6ECC7F7663}" destId="{43F1141E-27DF-F34D-B342-EB4E93DD5859}" srcOrd="1" destOrd="0" presId="urn:microsoft.com/office/officeart/2005/8/layout/hierarchy1"/>
    <dgm:cxn modelId="{78D72246-02F5-1547-8CF9-80B57AB3C2F9}" type="presParOf" srcId="{80457DE3-010D-A047-8CB2-9EBE67EBC373}" destId="{84461ADA-8F31-784D-B7F3-E44F1FDD1DE5}" srcOrd="1" destOrd="0" presId="urn:microsoft.com/office/officeart/2005/8/layout/hierarchy1"/>
    <dgm:cxn modelId="{CBDCD524-BF0E-9649-A6E3-AA9C8CEB7738}" type="presParOf" srcId="{B575629A-CDD2-3946-BD6E-1D1D958B1B9C}" destId="{532B0238-7E22-B644-B975-62C4DA9BF299}" srcOrd="2" destOrd="0" presId="urn:microsoft.com/office/officeart/2005/8/layout/hierarchy1"/>
    <dgm:cxn modelId="{DB08AD27-7ECB-3147-BFD4-365798CE12B0}" type="presParOf" srcId="{532B0238-7E22-B644-B975-62C4DA9BF299}" destId="{146A642F-57D6-1B46-9B9C-42307EB5BC4A}" srcOrd="0" destOrd="0" presId="urn:microsoft.com/office/officeart/2005/8/layout/hierarchy1"/>
    <dgm:cxn modelId="{3888EC3A-A206-D94C-87EF-F1D7DF66E3FA}" type="presParOf" srcId="{146A642F-57D6-1B46-9B9C-42307EB5BC4A}" destId="{F0373323-8877-1A4B-9EFA-76CB416BA4FC}" srcOrd="0" destOrd="0" presId="urn:microsoft.com/office/officeart/2005/8/layout/hierarchy1"/>
    <dgm:cxn modelId="{95FEDD4B-73E7-8D46-9376-47BD8CC34B3B}" type="presParOf" srcId="{146A642F-57D6-1B46-9B9C-42307EB5BC4A}" destId="{E90B5F7B-B617-B940-B96D-5E78EFE8916B}" srcOrd="1" destOrd="0" presId="urn:microsoft.com/office/officeart/2005/8/layout/hierarchy1"/>
    <dgm:cxn modelId="{64850CE1-5AC0-DA43-97EC-261193C74188}" type="presParOf" srcId="{532B0238-7E22-B644-B975-62C4DA9BF299}" destId="{78DC91D0-9E29-A540-B4F7-E8B735795F2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D43BBC-AB8E-4AD8-90CB-858DF6906767}"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D4448E2B-002E-4F66-A21F-331C9BFD9FAE}">
      <dgm:prSet/>
      <dgm:spPr/>
      <dgm:t>
        <a:bodyPr/>
        <a:lstStyle/>
        <a:p>
          <a:r>
            <a:rPr lang="en-IN" b="0" i="0"/>
            <a:t>Possible extensions or improvements to the analysis: We suggest areas for future research and potential enhancements to the analysis methodology.</a:t>
          </a:r>
          <a:endParaRPr lang="en-US"/>
        </a:p>
      </dgm:t>
    </dgm:pt>
    <dgm:pt modelId="{D6B9A100-ABC8-40D5-A7EB-FE81BB4DBE85}" type="parTrans" cxnId="{9A9BCE34-D9A4-441A-8EFD-0B995FAC8986}">
      <dgm:prSet/>
      <dgm:spPr/>
      <dgm:t>
        <a:bodyPr/>
        <a:lstStyle/>
        <a:p>
          <a:endParaRPr lang="en-US"/>
        </a:p>
      </dgm:t>
    </dgm:pt>
    <dgm:pt modelId="{F8CD396B-E35E-49E1-933A-25233E958272}" type="sibTrans" cxnId="{9A9BCE34-D9A4-441A-8EFD-0B995FAC8986}">
      <dgm:prSet/>
      <dgm:spPr/>
      <dgm:t>
        <a:bodyPr/>
        <a:lstStyle/>
        <a:p>
          <a:endParaRPr lang="en-US"/>
        </a:p>
      </dgm:t>
    </dgm:pt>
    <dgm:pt modelId="{2517AE7E-4CB2-4C6B-A1F0-ACAD73CC1BA4}">
      <dgm:prSet/>
      <dgm:spPr/>
      <dgm:t>
        <a:bodyPr/>
        <a:lstStyle/>
        <a:p>
          <a:r>
            <a:rPr lang="en-IN" b="0" i="0"/>
            <a:t>Suggestions for further research in the field of sentiment analysis and social network analysis: We propose avenues for further investigation to deepen our understanding of ideological trends and information diffusion on social media platforms.</a:t>
          </a:r>
          <a:endParaRPr lang="en-US"/>
        </a:p>
      </dgm:t>
    </dgm:pt>
    <dgm:pt modelId="{71738A08-ED68-4B93-A624-E2C9A86566CB}" type="parTrans" cxnId="{1B04B80F-9264-4C81-A028-2D87BCBAFB92}">
      <dgm:prSet/>
      <dgm:spPr/>
      <dgm:t>
        <a:bodyPr/>
        <a:lstStyle/>
        <a:p>
          <a:endParaRPr lang="en-US"/>
        </a:p>
      </dgm:t>
    </dgm:pt>
    <dgm:pt modelId="{744864E0-02A4-471A-B0C7-9A431BA74531}" type="sibTrans" cxnId="{1B04B80F-9264-4C81-A028-2D87BCBAFB92}">
      <dgm:prSet/>
      <dgm:spPr/>
      <dgm:t>
        <a:bodyPr/>
        <a:lstStyle/>
        <a:p>
          <a:endParaRPr lang="en-US"/>
        </a:p>
      </dgm:t>
    </dgm:pt>
    <dgm:pt modelId="{233EA16E-DF70-4957-80DD-1D451FCE47A6}" type="pres">
      <dgm:prSet presAssocID="{D3D43BBC-AB8E-4AD8-90CB-858DF6906767}" presName="root" presStyleCnt="0">
        <dgm:presLayoutVars>
          <dgm:dir/>
          <dgm:resizeHandles val="exact"/>
        </dgm:presLayoutVars>
      </dgm:prSet>
      <dgm:spPr/>
    </dgm:pt>
    <dgm:pt modelId="{EE39B91F-F72F-4F06-B2CC-F735464B2801}" type="pres">
      <dgm:prSet presAssocID="{D4448E2B-002E-4F66-A21F-331C9BFD9FAE}" presName="compNode" presStyleCnt="0"/>
      <dgm:spPr/>
    </dgm:pt>
    <dgm:pt modelId="{2304ACB3-90CE-48C9-A843-7E2526FC128C}" type="pres">
      <dgm:prSet presAssocID="{D4448E2B-002E-4F66-A21F-331C9BFD9FA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E66C376D-D816-4DA8-8AEC-3529F4055DEE}" type="pres">
      <dgm:prSet presAssocID="{D4448E2B-002E-4F66-A21F-331C9BFD9FAE}" presName="spaceRect" presStyleCnt="0"/>
      <dgm:spPr/>
    </dgm:pt>
    <dgm:pt modelId="{EA02E925-5C19-4570-8851-F033164DAC4B}" type="pres">
      <dgm:prSet presAssocID="{D4448E2B-002E-4F66-A21F-331C9BFD9FAE}" presName="textRect" presStyleLbl="revTx" presStyleIdx="0" presStyleCnt="2">
        <dgm:presLayoutVars>
          <dgm:chMax val="1"/>
          <dgm:chPref val="1"/>
        </dgm:presLayoutVars>
      </dgm:prSet>
      <dgm:spPr/>
    </dgm:pt>
    <dgm:pt modelId="{200CECA2-D2AD-448D-B17D-7ABFE7614840}" type="pres">
      <dgm:prSet presAssocID="{F8CD396B-E35E-49E1-933A-25233E958272}" presName="sibTrans" presStyleCnt="0"/>
      <dgm:spPr/>
    </dgm:pt>
    <dgm:pt modelId="{04FB179C-D172-4EBE-A8A0-E7F0966AFCFB}" type="pres">
      <dgm:prSet presAssocID="{2517AE7E-4CB2-4C6B-A1F0-ACAD73CC1BA4}" presName="compNode" presStyleCnt="0"/>
      <dgm:spPr/>
    </dgm:pt>
    <dgm:pt modelId="{FC636E19-5169-47D1-A952-99A7331B428B}" type="pres">
      <dgm:prSet presAssocID="{2517AE7E-4CB2-4C6B-A1F0-ACAD73CC1BA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6AF7FB65-2532-4824-93AE-7E843D3BDF9A}" type="pres">
      <dgm:prSet presAssocID="{2517AE7E-4CB2-4C6B-A1F0-ACAD73CC1BA4}" presName="spaceRect" presStyleCnt="0"/>
      <dgm:spPr/>
    </dgm:pt>
    <dgm:pt modelId="{89CDA409-C24A-42E6-AC5F-3C2A461ABF59}" type="pres">
      <dgm:prSet presAssocID="{2517AE7E-4CB2-4C6B-A1F0-ACAD73CC1BA4}" presName="textRect" presStyleLbl="revTx" presStyleIdx="1" presStyleCnt="2">
        <dgm:presLayoutVars>
          <dgm:chMax val="1"/>
          <dgm:chPref val="1"/>
        </dgm:presLayoutVars>
      </dgm:prSet>
      <dgm:spPr/>
    </dgm:pt>
  </dgm:ptLst>
  <dgm:cxnLst>
    <dgm:cxn modelId="{1B04B80F-9264-4C81-A028-2D87BCBAFB92}" srcId="{D3D43BBC-AB8E-4AD8-90CB-858DF6906767}" destId="{2517AE7E-4CB2-4C6B-A1F0-ACAD73CC1BA4}" srcOrd="1" destOrd="0" parTransId="{71738A08-ED68-4B93-A624-E2C9A86566CB}" sibTransId="{744864E0-02A4-471A-B0C7-9A431BA74531}"/>
    <dgm:cxn modelId="{9A9BCE34-D9A4-441A-8EFD-0B995FAC8986}" srcId="{D3D43BBC-AB8E-4AD8-90CB-858DF6906767}" destId="{D4448E2B-002E-4F66-A21F-331C9BFD9FAE}" srcOrd="0" destOrd="0" parTransId="{D6B9A100-ABC8-40D5-A7EB-FE81BB4DBE85}" sibTransId="{F8CD396B-E35E-49E1-933A-25233E958272}"/>
    <dgm:cxn modelId="{01B1C845-F1EB-469D-AA96-656B1E1A6717}" type="presOf" srcId="{2517AE7E-4CB2-4C6B-A1F0-ACAD73CC1BA4}" destId="{89CDA409-C24A-42E6-AC5F-3C2A461ABF59}" srcOrd="0" destOrd="0" presId="urn:microsoft.com/office/officeart/2018/2/layout/IconLabelList"/>
    <dgm:cxn modelId="{0D648A5B-A1A5-4CD5-8042-7AA1BC904FBD}" type="presOf" srcId="{D3D43BBC-AB8E-4AD8-90CB-858DF6906767}" destId="{233EA16E-DF70-4957-80DD-1D451FCE47A6}" srcOrd="0" destOrd="0" presId="urn:microsoft.com/office/officeart/2018/2/layout/IconLabelList"/>
    <dgm:cxn modelId="{CEB9ACF6-9D89-4BA3-BDF3-6FB700DA6267}" type="presOf" srcId="{D4448E2B-002E-4F66-A21F-331C9BFD9FAE}" destId="{EA02E925-5C19-4570-8851-F033164DAC4B}" srcOrd="0" destOrd="0" presId="urn:microsoft.com/office/officeart/2018/2/layout/IconLabelList"/>
    <dgm:cxn modelId="{57931313-A994-4898-8147-3EDC98B2683E}" type="presParOf" srcId="{233EA16E-DF70-4957-80DD-1D451FCE47A6}" destId="{EE39B91F-F72F-4F06-B2CC-F735464B2801}" srcOrd="0" destOrd="0" presId="urn:microsoft.com/office/officeart/2018/2/layout/IconLabelList"/>
    <dgm:cxn modelId="{ADE3A900-2F14-475C-BFFC-624021C57142}" type="presParOf" srcId="{EE39B91F-F72F-4F06-B2CC-F735464B2801}" destId="{2304ACB3-90CE-48C9-A843-7E2526FC128C}" srcOrd="0" destOrd="0" presId="urn:microsoft.com/office/officeart/2018/2/layout/IconLabelList"/>
    <dgm:cxn modelId="{D78D6948-0826-4C64-A76E-6B021E3C5924}" type="presParOf" srcId="{EE39B91F-F72F-4F06-B2CC-F735464B2801}" destId="{E66C376D-D816-4DA8-8AEC-3529F4055DEE}" srcOrd="1" destOrd="0" presId="urn:microsoft.com/office/officeart/2018/2/layout/IconLabelList"/>
    <dgm:cxn modelId="{0DD35C8B-2E6E-4ED4-84DD-DDC83F28D66D}" type="presParOf" srcId="{EE39B91F-F72F-4F06-B2CC-F735464B2801}" destId="{EA02E925-5C19-4570-8851-F033164DAC4B}" srcOrd="2" destOrd="0" presId="urn:microsoft.com/office/officeart/2018/2/layout/IconLabelList"/>
    <dgm:cxn modelId="{6D053576-0F94-4FCD-A28C-2D8124DAD5B3}" type="presParOf" srcId="{233EA16E-DF70-4957-80DD-1D451FCE47A6}" destId="{200CECA2-D2AD-448D-B17D-7ABFE7614840}" srcOrd="1" destOrd="0" presId="urn:microsoft.com/office/officeart/2018/2/layout/IconLabelList"/>
    <dgm:cxn modelId="{D03D29C1-CA6D-40D3-A82B-383D1BB847FF}" type="presParOf" srcId="{233EA16E-DF70-4957-80DD-1D451FCE47A6}" destId="{04FB179C-D172-4EBE-A8A0-E7F0966AFCFB}" srcOrd="2" destOrd="0" presId="urn:microsoft.com/office/officeart/2018/2/layout/IconLabelList"/>
    <dgm:cxn modelId="{D9270286-9540-4D6A-9E98-56DA0A66A6A7}" type="presParOf" srcId="{04FB179C-D172-4EBE-A8A0-E7F0966AFCFB}" destId="{FC636E19-5169-47D1-A952-99A7331B428B}" srcOrd="0" destOrd="0" presId="urn:microsoft.com/office/officeart/2018/2/layout/IconLabelList"/>
    <dgm:cxn modelId="{CC87C82B-0972-4A8B-A39F-D4567653A572}" type="presParOf" srcId="{04FB179C-D172-4EBE-A8A0-E7F0966AFCFB}" destId="{6AF7FB65-2532-4824-93AE-7E843D3BDF9A}" srcOrd="1" destOrd="0" presId="urn:microsoft.com/office/officeart/2018/2/layout/IconLabelList"/>
    <dgm:cxn modelId="{A4649644-1105-47E3-8BC7-B8A445A874EE}" type="presParOf" srcId="{04FB179C-D172-4EBE-A8A0-E7F0966AFCFB}" destId="{89CDA409-C24A-42E6-AC5F-3C2A461ABF5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DCCE6-F2BC-6240-BB32-FF16D521F294}">
      <dsp:nvSpPr>
        <dsp:cNvPr id="0" name=""/>
        <dsp:cNvSpPr/>
      </dsp:nvSpPr>
      <dsp:spPr>
        <a:xfrm>
          <a:off x="0" y="279953"/>
          <a:ext cx="8520600" cy="1316250"/>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0" i="0" kern="1200"/>
            <a:t>The primary objective of this analysis is to identify primary sources of ideology towards ISIS and track how that ideology spreads within the network of Twitter users.</a:t>
          </a:r>
          <a:endParaRPr lang="en-US" sz="2500" kern="1200"/>
        </a:p>
      </dsp:txBody>
      <dsp:txXfrm>
        <a:off x="64254" y="344207"/>
        <a:ext cx="8392092" cy="1187742"/>
      </dsp:txXfrm>
    </dsp:sp>
    <dsp:sp modelId="{154072DA-07BF-704E-ACF0-CE9E8EFA2D76}">
      <dsp:nvSpPr>
        <dsp:cNvPr id="0" name=""/>
        <dsp:cNvSpPr/>
      </dsp:nvSpPr>
      <dsp:spPr>
        <a:xfrm>
          <a:off x="0" y="1668204"/>
          <a:ext cx="8520600" cy="1316250"/>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0" i="0" kern="1200"/>
            <a:t>The analysis will be conducted using a combination of data collection ,sentimental analysis ,network analysis and visualization techniques. </a:t>
          </a:r>
          <a:endParaRPr lang="en-US" sz="2500" kern="1200"/>
        </a:p>
      </dsp:txBody>
      <dsp:txXfrm>
        <a:off x="64254" y="1732458"/>
        <a:ext cx="8392092" cy="1187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0D15D-EFE9-1540-928C-30E81D8B0C00}">
      <dsp:nvSpPr>
        <dsp:cNvPr id="0" name=""/>
        <dsp:cNvSpPr/>
      </dsp:nvSpPr>
      <dsp:spPr>
        <a:xfrm>
          <a:off x="0" y="0"/>
          <a:ext cx="7242510" cy="97932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0" i="0" kern="1200"/>
            <a:t>Sentiment analysis is a natural language processing technique used to classify the sentiment of text data into categories such as positive, negative, or neutral.</a:t>
          </a:r>
          <a:endParaRPr lang="en-US" sz="1500" kern="1200"/>
        </a:p>
      </dsp:txBody>
      <dsp:txXfrm>
        <a:off x="28683" y="28683"/>
        <a:ext cx="6185745" cy="921956"/>
      </dsp:txXfrm>
    </dsp:sp>
    <dsp:sp modelId="{150D1B41-7A6D-D541-A8CC-61150FFC6E1C}">
      <dsp:nvSpPr>
        <dsp:cNvPr id="0" name=""/>
        <dsp:cNvSpPr/>
      </dsp:nvSpPr>
      <dsp:spPr>
        <a:xfrm>
          <a:off x="639045" y="1142542"/>
          <a:ext cx="7242510" cy="97932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0" i="0" kern="1200"/>
            <a:t>Use of natural language processing techniques to classify sentiment: We utilize tools like the VADER sentiment analyzer to automatically classify tweets as expressing positive, negative, or neutral sentiment towards ISIS.</a:t>
          </a:r>
          <a:endParaRPr lang="en-US" sz="1500" kern="1200"/>
        </a:p>
      </dsp:txBody>
      <dsp:txXfrm>
        <a:off x="667728" y="1171225"/>
        <a:ext cx="5909539" cy="921956"/>
      </dsp:txXfrm>
    </dsp:sp>
    <dsp:sp modelId="{8C529A06-FB00-AD4C-97B2-CBFAAE330DD4}">
      <dsp:nvSpPr>
        <dsp:cNvPr id="0" name=""/>
        <dsp:cNvSpPr/>
      </dsp:nvSpPr>
      <dsp:spPr>
        <a:xfrm>
          <a:off x="1278090" y="2285085"/>
          <a:ext cx="7242510" cy="97932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0" i="0" kern="1200"/>
            <a:t>Examples of tweets expressing different sentiments towards : Positive sentiment tweets may include messages of support or admiration, while negative sentiment tweets may contain criticism or opposition.</a:t>
          </a:r>
          <a:endParaRPr lang="en-US" sz="1500" kern="1200"/>
        </a:p>
      </dsp:txBody>
      <dsp:txXfrm>
        <a:off x="1306773" y="2313768"/>
        <a:ext cx="5909539" cy="921956"/>
      </dsp:txXfrm>
    </dsp:sp>
    <dsp:sp modelId="{B59D2D7F-FE9D-5640-95A7-D9C2ADACE133}">
      <dsp:nvSpPr>
        <dsp:cNvPr id="0" name=""/>
        <dsp:cNvSpPr/>
      </dsp:nvSpPr>
      <dsp:spPr>
        <a:xfrm>
          <a:off x="6605950" y="742652"/>
          <a:ext cx="636559" cy="636559"/>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6749176" y="742652"/>
        <a:ext cx="350107" cy="479011"/>
      </dsp:txXfrm>
    </dsp:sp>
    <dsp:sp modelId="{C8456F12-3435-DF4A-B252-C7985E9DEDDD}">
      <dsp:nvSpPr>
        <dsp:cNvPr id="0" name=""/>
        <dsp:cNvSpPr/>
      </dsp:nvSpPr>
      <dsp:spPr>
        <a:xfrm>
          <a:off x="7244995" y="1878666"/>
          <a:ext cx="636559" cy="636559"/>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388221" y="1878666"/>
        <a:ext cx="350107" cy="4790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5F7CD-80A5-CD41-AECC-BF989672D5EA}">
      <dsp:nvSpPr>
        <dsp:cNvPr id="0" name=""/>
        <dsp:cNvSpPr/>
      </dsp:nvSpPr>
      <dsp:spPr>
        <a:xfrm>
          <a:off x="0" y="816102"/>
          <a:ext cx="8520600" cy="1632204"/>
        </a:xfrm>
        <a:prstGeom prst="roundRect">
          <a:avLst>
            <a:gd name="adj" fmla="val 1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b="0" i="0" kern="1200" dirty="0"/>
            <a:t>Visualizing sentiment analysis results as a graph: We represent the positive sentiment analysis results as a graph, where nodes represent Twitter users and edges represent interactions between users.</a:t>
          </a:r>
          <a:endParaRPr lang="en-US" sz="2500" kern="1200" dirty="0"/>
        </a:p>
      </dsp:txBody>
      <dsp:txXfrm>
        <a:off x="47806" y="863908"/>
        <a:ext cx="8424988" cy="15365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4F4A4-1E71-4447-A01D-720923A70D4F}">
      <dsp:nvSpPr>
        <dsp:cNvPr id="0" name=""/>
        <dsp:cNvSpPr/>
      </dsp:nvSpPr>
      <dsp:spPr>
        <a:xfrm>
          <a:off x="0" y="744863"/>
          <a:ext cx="2396418" cy="152172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644BDD4-BA63-A349-BA47-9E43006164F4}">
      <dsp:nvSpPr>
        <dsp:cNvPr id="0" name=""/>
        <dsp:cNvSpPr/>
      </dsp:nvSpPr>
      <dsp:spPr>
        <a:xfrm>
          <a:off x="266268" y="997818"/>
          <a:ext cx="2396418" cy="152172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0" i="0" kern="1200" dirty="0"/>
            <a:t>Interpretation of the graph: We </a:t>
          </a:r>
          <a:r>
            <a:rPr lang="en-IN" sz="1300" b="0" i="0" kern="1200" dirty="0" err="1"/>
            <a:t>analyze</a:t>
          </a:r>
          <a:r>
            <a:rPr lang="en-IN" sz="1300" b="0" i="0" kern="1200" dirty="0"/>
            <a:t> the graph to identify primary sources of positive sentiment towards ISIS and track the spread of sentiment within the network of Twitter users.</a:t>
          </a:r>
          <a:endParaRPr lang="en-US" sz="1300" kern="1200" dirty="0"/>
        </a:p>
      </dsp:txBody>
      <dsp:txXfrm>
        <a:off x="310838" y="1042388"/>
        <a:ext cx="2307278" cy="1432585"/>
      </dsp:txXfrm>
    </dsp:sp>
    <dsp:sp modelId="{A164376E-7BB2-DF4A-9F18-8F3BF65A4AA9}">
      <dsp:nvSpPr>
        <dsp:cNvPr id="0" name=""/>
        <dsp:cNvSpPr/>
      </dsp:nvSpPr>
      <dsp:spPr>
        <a:xfrm>
          <a:off x="2928956" y="744863"/>
          <a:ext cx="2396418" cy="152172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F1141E-27DF-F34D-B342-EB4E93DD5859}">
      <dsp:nvSpPr>
        <dsp:cNvPr id="0" name=""/>
        <dsp:cNvSpPr/>
      </dsp:nvSpPr>
      <dsp:spPr>
        <a:xfrm>
          <a:off x="3195224" y="997818"/>
          <a:ext cx="2396418" cy="152172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0" i="0" kern="1200" dirty="0"/>
            <a:t>Identifying primary sources of positive sentiment towards ISIS: We focus on nodes with the highest degree of connectivity and influence within the network.</a:t>
          </a:r>
          <a:endParaRPr lang="en-US" sz="1300" kern="1200" dirty="0"/>
        </a:p>
      </dsp:txBody>
      <dsp:txXfrm>
        <a:off x="3239794" y="1042388"/>
        <a:ext cx="2307278" cy="1432585"/>
      </dsp:txXfrm>
    </dsp:sp>
    <dsp:sp modelId="{F0373323-8877-1A4B-9EFA-76CB416BA4FC}">
      <dsp:nvSpPr>
        <dsp:cNvPr id="0" name=""/>
        <dsp:cNvSpPr/>
      </dsp:nvSpPr>
      <dsp:spPr>
        <a:xfrm>
          <a:off x="5857912" y="744863"/>
          <a:ext cx="2396418" cy="152172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90B5F7B-B617-B940-B96D-5E78EFE8916B}">
      <dsp:nvSpPr>
        <dsp:cNvPr id="0" name=""/>
        <dsp:cNvSpPr/>
      </dsp:nvSpPr>
      <dsp:spPr>
        <a:xfrm>
          <a:off x="6124181" y="997818"/>
          <a:ext cx="2396418" cy="152172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0" i="0" kern="1200"/>
            <a:t>Tracking the spread of sentiment: By examining the receiver nodes connected to the primary sources, we can track how sentiment towards ISIS propagates within the network.</a:t>
          </a:r>
          <a:endParaRPr lang="en-US" sz="1300" kern="1200"/>
        </a:p>
      </dsp:txBody>
      <dsp:txXfrm>
        <a:off x="6168751" y="1042388"/>
        <a:ext cx="2307278" cy="14325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4ACB3-90CE-48C9-A843-7E2526FC128C}">
      <dsp:nvSpPr>
        <dsp:cNvPr id="0" name=""/>
        <dsp:cNvSpPr/>
      </dsp:nvSpPr>
      <dsp:spPr>
        <a:xfrm>
          <a:off x="1134206" y="176977"/>
          <a:ext cx="1731375" cy="1731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02E925-5C19-4570-8851-F033164DAC4B}">
      <dsp:nvSpPr>
        <dsp:cNvPr id="0" name=""/>
        <dsp:cNvSpPr/>
      </dsp:nvSpPr>
      <dsp:spPr>
        <a:xfrm>
          <a:off x="76143" y="2344930"/>
          <a:ext cx="38475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IN" sz="1100" b="0" i="0" kern="1200"/>
            <a:t>Possible extensions or improvements to the analysis: We suggest areas for future research and potential enhancements to the analysis methodology.</a:t>
          </a:r>
          <a:endParaRPr lang="en-US" sz="1100" kern="1200"/>
        </a:p>
      </dsp:txBody>
      <dsp:txXfrm>
        <a:off x="76143" y="2344930"/>
        <a:ext cx="3847500" cy="742500"/>
      </dsp:txXfrm>
    </dsp:sp>
    <dsp:sp modelId="{FC636E19-5169-47D1-A952-99A7331B428B}">
      <dsp:nvSpPr>
        <dsp:cNvPr id="0" name=""/>
        <dsp:cNvSpPr/>
      </dsp:nvSpPr>
      <dsp:spPr>
        <a:xfrm>
          <a:off x="5655018" y="176977"/>
          <a:ext cx="1731375" cy="1731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CDA409-C24A-42E6-AC5F-3C2A461ABF59}">
      <dsp:nvSpPr>
        <dsp:cNvPr id="0" name=""/>
        <dsp:cNvSpPr/>
      </dsp:nvSpPr>
      <dsp:spPr>
        <a:xfrm>
          <a:off x="4596956" y="2344930"/>
          <a:ext cx="38475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IN" sz="1100" b="0" i="0" kern="1200"/>
            <a:t>Suggestions for further research in the field of sentiment analysis and social network analysis: We propose avenues for further investigation to deepen our understanding of ideological trends and information diffusion on social media platforms.</a:t>
          </a:r>
          <a:endParaRPr lang="en-US" sz="1100" kern="1200"/>
        </a:p>
      </dsp:txBody>
      <dsp:txXfrm>
        <a:off x="4596956" y="2344930"/>
        <a:ext cx="3847500" cy="742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964d38a6cd_0_1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964d38a6cd_0_1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964d38a6cd_0_1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964d38a6cd_0_1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964d38a6cd_0_1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964d38a6cd_0_1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964d38a6cd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964d38a6cd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964d38a6cd_0_1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964d38a6cd_0_1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964d38a6cd_0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964d38a6cd_0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088" y="1398494"/>
            <a:ext cx="6457136" cy="1215528"/>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Social Network Analysis of a Twitter Dataset</a:t>
            </a:r>
            <a:endParaRPr dirty="0"/>
          </a:p>
        </p:txBody>
      </p:sp>
      <p:sp>
        <p:nvSpPr>
          <p:cNvPr id="86" name="Google Shape;86;p13"/>
          <p:cNvSpPr txBox="1">
            <a:spLocks noGrp="1"/>
          </p:cNvSpPr>
          <p:nvPr>
            <p:ph type="subTitle" idx="1"/>
          </p:nvPr>
        </p:nvSpPr>
        <p:spPr>
          <a:xfrm>
            <a:off x="598088" y="3334477"/>
            <a:ext cx="2960900" cy="121552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Rohan Nitin </a:t>
            </a:r>
            <a:r>
              <a:rPr lang="en-IN" dirty="0" err="1"/>
              <a:t>Khandke</a:t>
            </a:r>
            <a:endParaRPr lang="en-IN" dirty="0"/>
          </a:p>
          <a:p>
            <a:pPr marL="0" lvl="0" indent="0" algn="l" rtl="0">
              <a:spcBef>
                <a:spcPts val="0"/>
              </a:spcBef>
              <a:spcAft>
                <a:spcPts val="0"/>
              </a:spcAft>
              <a:buNone/>
            </a:pPr>
            <a:r>
              <a:rPr lang="en-IN" dirty="0" err="1"/>
              <a:t>Bavinkumar</a:t>
            </a:r>
            <a:r>
              <a:rPr lang="en-IN" dirty="0"/>
              <a:t> Ravikumar</a:t>
            </a:r>
          </a:p>
          <a:p>
            <a:pPr marL="0" lvl="0" indent="0" algn="l" rtl="0">
              <a:spcBef>
                <a:spcPts val="0"/>
              </a:spcBef>
              <a:spcAft>
                <a:spcPts val="0"/>
              </a:spcAft>
              <a:buNone/>
            </a:pPr>
            <a:r>
              <a:rPr lang="en-IN" dirty="0"/>
              <a:t>Manan Pranav Desai</a:t>
            </a:r>
          </a:p>
          <a:p>
            <a:pPr marL="0" lvl="0" indent="0" algn="l" rtl="0">
              <a:spcBef>
                <a:spcPts val="0"/>
              </a:spcBef>
              <a:spcAft>
                <a:spcPts val="0"/>
              </a:spcAft>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network&#10;&#10;Description automatically generated">
            <a:extLst>
              <a:ext uri="{FF2B5EF4-FFF2-40B4-BE49-F238E27FC236}">
                <a16:creationId xmlns:a16="http://schemas.microsoft.com/office/drawing/2014/main" id="{C3645CDF-09A3-123E-68B8-CE4FCE58E346}"/>
              </a:ext>
            </a:extLst>
          </p:cNvPr>
          <p:cNvPicPr>
            <a:picLocks noChangeAspect="1"/>
          </p:cNvPicPr>
          <p:nvPr/>
        </p:nvPicPr>
        <p:blipFill>
          <a:blip r:embed="rId2"/>
          <a:stretch>
            <a:fillRect/>
          </a:stretch>
        </p:blipFill>
        <p:spPr>
          <a:xfrm>
            <a:off x="377072" y="386202"/>
            <a:ext cx="7772400" cy="4371096"/>
          </a:xfrm>
          <a:prstGeom prst="rect">
            <a:avLst/>
          </a:prstGeom>
        </p:spPr>
      </p:pic>
    </p:spTree>
    <p:extLst>
      <p:ext uri="{BB962C8B-B14F-4D97-AF65-F5344CB8AC3E}">
        <p14:creationId xmlns:p14="http://schemas.microsoft.com/office/powerpoint/2010/main" val="329190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network&#10;&#10;Description automatically generated">
            <a:extLst>
              <a:ext uri="{FF2B5EF4-FFF2-40B4-BE49-F238E27FC236}">
                <a16:creationId xmlns:a16="http://schemas.microsoft.com/office/drawing/2014/main" id="{B2320BB0-792A-0B04-B09E-4B61E5F86771}"/>
              </a:ext>
            </a:extLst>
          </p:cNvPr>
          <p:cNvPicPr>
            <a:picLocks noChangeAspect="1"/>
          </p:cNvPicPr>
          <p:nvPr/>
        </p:nvPicPr>
        <p:blipFill>
          <a:blip r:embed="rId2"/>
          <a:stretch>
            <a:fillRect/>
          </a:stretch>
        </p:blipFill>
        <p:spPr>
          <a:xfrm>
            <a:off x="414780" y="386202"/>
            <a:ext cx="7772400" cy="4371096"/>
          </a:xfrm>
          <a:prstGeom prst="rect">
            <a:avLst/>
          </a:prstGeom>
        </p:spPr>
      </p:pic>
    </p:spTree>
    <p:extLst>
      <p:ext uri="{BB962C8B-B14F-4D97-AF65-F5344CB8AC3E}">
        <p14:creationId xmlns:p14="http://schemas.microsoft.com/office/powerpoint/2010/main" val="3925742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605E-5EE5-215F-DC89-DF023ECE426A}"/>
              </a:ext>
            </a:extLst>
          </p:cNvPr>
          <p:cNvSpPr>
            <a:spLocks noGrp="1"/>
          </p:cNvSpPr>
          <p:nvPr>
            <p:ph type="title"/>
          </p:nvPr>
        </p:nvSpPr>
        <p:spPr>
          <a:xfrm>
            <a:off x="311700" y="410000"/>
            <a:ext cx="8520600" cy="607800"/>
          </a:xfrm>
        </p:spPr>
        <p:txBody>
          <a:bodyPr wrap="square" anchor="ctr">
            <a:normAutofit/>
          </a:bodyPr>
          <a:lstStyle/>
          <a:p>
            <a:pPr>
              <a:lnSpc>
                <a:spcPct val="90000"/>
              </a:lnSpc>
            </a:pPr>
            <a:r>
              <a:rPr lang="en-US" dirty="0"/>
              <a:t>GRAPH ANALYSIS</a:t>
            </a:r>
            <a:endParaRPr lang="en-US"/>
          </a:p>
        </p:txBody>
      </p:sp>
      <p:graphicFrame>
        <p:nvGraphicFramePr>
          <p:cNvPr id="5" name="Text Placeholder 2">
            <a:extLst>
              <a:ext uri="{FF2B5EF4-FFF2-40B4-BE49-F238E27FC236}">
                <a16:creationId xmlns:a16="http://schemas.microsoft.com/office/drawing/2014/main" id="{77C245EC-5556-2C28-42E2-AE6F36E745F9}"/>
              </a:ext>
            </a:extLst>
          </p:cNvPr>
          <p:cNvGraphicFramePr/>
          <p:nvPr>
            <p:extLst>
              <p:ext uri="{D42A27DB-BD31-4B8C-83A1-F6EECF244321}">
                <p14:modId xmlns:p14="http://schemas.microsoft.com/office/powerpoint/2010/main" val="1265332122"/>
              </p:ext>
            </p:extLst>
          </p:nvPr>
        </p:nvGraphicFramePr>
        <p:xfrm>
          <a:off x="311700" y="1208300"/>
          <a:ext cx="8520600" cy="3264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294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B84E-9AF9-E441-DAA2-B0C2EA068C34}"/>
              </a:ext>
            </a:extLst>
          </p:cNvPr>
          <p:cNvSpPr>
            <a:spLocks noGrp="1"/>
          </p:cNvSpPr>
          <p:nvPr>
            <p:ph type="title"/>
          </p:nvPr>
        </p:nvSpPr>
        <p:spPr/>
        <p:txBody>
          <a:bodyPr>
            <a:normAutofit fontScale="90000"/>
          </a:bodyPr>
          <a:lstStyle/>
          <a:p>
            <a:r>
              <a:rPr lang="en-US" dirty="0"/>
              <a:t>CONCLUSION</a:t>
            </a:r>
          </a:p>
        </p:txBody>
      </p:sp>
      <p:sp>
        <p:nvSpPr>
          <p:cNvPr id="3" name="Text Placeholder 2">
            <a:extLst>
              <a:ext uri="{FF2B5EF4-FFF2-40B4-BE49-F238E27FC236}">
                <a16:creationId xmlns:a16="http://schemas.microsoft.com/office/drawing/2014/main" id="{F03B167B-627B-B34D-B779-0AC3AE5E25CB}"/>
              </a:ext>
            </a:extLst>
          </p:cNvPr>
          <p:cNvSpPr>
            <a:spLocks noGrp="1"/>
          </p:cNvSpPr>
          <p:nvPr>
            <p:ph type="body" idx="1"/>
          </p:nvPr>
        </p:nvSpPr>
        <p:spPr/>
        <p:txBody>
          <a:bodyPr/>
          <a:lstStyle/>
          <a:p>
            <a:pPr algn="just">
              <a:buFont typeface="Arial" panose="020B0604020202020204" pitchFamily="34" charset="0"/>
              <a:buChar char="•"/>
            </a:pPr>
            <a:r>
              <a:rPr lang="en-IN" b="0" i="0" dirty="0">
                <a:solidFill>
                  <a:srgbClr val="0D0D0D"/>
                </a:solidFill>
                <a:effectLst/>
                <a:highlight>
                  <a:srgbClr val="FFFFFF"/>
                </a:highlight>
                <a:latin typeface="Söhne"/>
              </a:rPr>
              <a:t>Recap of the objectives and methodology: We provide a brief recap of the objectives of the analysis and the methodology used to achieve them.</a:t>
            </a:r>
          </a:p>
          <a:p>
            <a:pPr algn="just">
              <a:buFont typeface="Arial" panose="020B0604020202020204" pitchFamily="34" charset="0"/>
              <a:buChar char="•"/>
            </a:pPr>
            <a:r>
              <a:rPr lang="en-IN" b="0" i="0" dirty="0">
                <a:solidFill>
                  <a:srgbClr val="0D0D0D"/>
                </a:solidFill>
                <a:effectLst/>
                <a:highlight>
                  <a:srgbClr val="FFFFFF"/>
                </a:highlight>
                <a:latin typeface="Söhne"/>
              </a:rPr>
              <a:t>Importance of the analysis in understanding public sentiment towards ISIS: We highlight the significance of the analysis in understanding public perceptions and attitudes towards </a:t>
            </a:r>
            <a:r>
              <a:rPr lang="en-IN" dirty="0">
                <a:solidFill>
                  <a:srgbClr val="0D0D0D"/>
                </a:solidFill>
                <a:highlight>
                  <a:srgbClr val="FFFFFF"/>
                </a:highlight>
                <a:latin typeface="Söhne"/>
              </a:rPr>
              <a:t>ISIS</a:t>
            </a:r>
            <a:r>
              <a:rPr lang="en-IN" b="0" i="0" dirty="0">
                <a:solidFill>
                  <a:srgbClr val="0D0D0D"/>
                </a:solidFill>
                <a:effectLst/>
                <a:highlight>
                  <a:srgbClr val="FFFFFF"/>
                </a:highlight>
                <a:latin typeface="Söhne"/>
              </a:rPr>
              <a:t> Twitter.</a:t>
            </a:r>
          </a:p>
          <a:p>
            <a:pPr algn="just">
              <a:buFont typeface="Arial" panose="020B0604020202020204" pitchFamily="34" charset="0"/>
              <a:buChar char="•"/>
            </a:pPr>
            <a:r>
              <a:rPr lang="en-IN" b="0" i="0" dirty="0">
                <a:solidFill>
                  <a:srgbClr val="0D0D0D"/>
                </a:solidFill>
                <a:effectLst/>
                <a:highlight>
                  <a:srgbClr val="FFFFFF"/>
                </a:highlight>
                <a:latin typeface="Söhne"/>
              </a:rPr>
              <a:t>Implications for policymakers and researchers: We discuss the potential implications of the analysis for policymakers, researchers, and social media platforms in addressing misinformation, polarization, and other societal challenges.</a:t>
            </a:r>
          </a:p>
          <a:p>
            <a:pPr marL="114300" indent="0">
              <a:buNone/>
            </a:pPr>
            <a:endParaRPr lang="en-US" dirty="0"/>
          </a:p>
        </p:txBody>
      </p:sp>
    </p:spTree>
    <p:extLst>
      <p:ext uri="{BB962C8B-B14F-4D97-AF65-F5344CB8AC3E}">
        <p14:creationId xmlns:p14="http://schemas.microsoft.com/office/powerpoint/2010/main" val="2759879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7DD2-6C6E-9F7F-6A31-F95FA8EA57B0}"/>
              </a:ext>
            </a:extLst>
          </p:cNvPr>
          <p:cNvSpPr>
            <a:spLocks noGrp="1"/>
          </p:cNvSpPr>
          <p:nvPr>
            <p:ph type="title"/>
          </p:nvPr>
        </p:nvSpPr>
        <p:spPr>
          <a:xfrm>
            <a:off x="311700" y="410000"/>
            <a:ext cx="8520600" cy="607800"/>
          </a:xfrm>
        </p:spPr>
        <p:txBody>
          <a:bodyPr wrap="square" anchor="ctr">
            <a:normAutofit/>
          </a:bodyPr>
          <a:lstStyle/>
          <a:p>
            <a:pPr>
              <a:lnSpc>
                <a:spcPct val="90000"/>
              </a:lnSpc>
            </a:pPr>
            <a:r>
              <a:rPr lang="en-US" dirty="0"/>
              <a:t>FUTURE WORK</a:t>
            </a:r>
            <a:endParaRPr lang="en-US"/>
          </a:p>
        </p:txBody>
      </p:sp>
      <p:graphicFrame>
        <p:nvGraphicFramePr>
          <p:cNvPr id="5" name="Text Placeholder 2">
            <a:extLst>
              <a:ext uri="{FF2B5EF4-FFF2-40B4-BE49-F238E27FC236}">
                <a16:creationId xmlns:a16="http://schemas.microsoft.com/office/drawing/2014/main" id="{B246D1A2-62DC-CDFF-E04B-80B419D445DC}"/>
              </a:ext>
            </a:extLst>
          </p:cNvPr>
          <p:cNvGraphicFramePr/>
          <p:nvPr>
            <p:extLst>
              <p:ext uri="{D42A27DB-BD31-4B8C-83A1-F6EECF244321}">
                <p14:modId xmlns:p14="http://schemas.microsoft.com/office/powerpoint/2010/main" val="1820488005"/>
              </p:ext>
            </p:extLst>
          </p:nvPr>
        </p:nvGraphicFramePr>
        <p:xfrm>
          <a:off x="311700" y="1208300"/>
          <a:ext cx="8520600" cy="3264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417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endParaRPr dirty="0"/>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algn="just">
              <a:buFont typeface="Arial" panose="020B0604020202020204" pitchFamily="34" charset="0"/>
              <a:buChar char="•"/>
            </a:pPr>
            <a:r>
              <a:rPr lang="en-IN" sz="1800" dirty="0">
                <a:effectLst/>
                <a:highlight>
                  <a:srgbClr val="FFFFFF"/>
                </a:highlight>
                <a:latin typeface="Calibri" panose="020F0502020204030204" pitchFamily="34" charset="0"/>
              </a:rPr>
              <a:t>Social Network Analysis (SNA) is a powerful tool used to study the social structures and relationships between individuals or groups. </a:t>
            </a:r>
            <a:endParaRPr lang="en-IN" dirty="0">
              <a:effectLst/>
              <a:highlight>
                <a:srgbClr val="FFFFFF"/>
              </a:highlight>
            </a:endParaRPr>
          </a:p>
          <a:p>
            <a:pPr algn="just">
              <a:buFont typeface="Arial" panose="020B0604020202020204" pitchFamily="34" charset="0"/>
              <a:buChar char="•"/>
            </a:pPr>
            <a:r>
              <a:rPr lang="en-IN" b="0" i="0" dirty="0">
                <a:solidFill>
                  <a:srgbClr val="0D0D0D"/>
                </a:solidFill>
                <a:effectLst/>
                <a:highlight>
                  <a:srgbClr val="FFFFFF"/>
                </a:highlight>
                <a:latin typeface="Söhne"/>
              </a:rPr>
              <a:t>Brief overview of the project: This project aims to </a:t>
            </a:r>
            <a:r>
              <a:rPr lang="en-IN" b="0" i="0" dirty="0" err="1">
                <a:solidFill>
                  <a:srgbClr val="0D0D0D"/>
                </a:solidFill>
                <a:effectLst/>
                <a:highlight>
                  <a:srgbClr val="FFFFFF"/>
                </a:highlight>
                <a:latin typeface="Söhne"/>
              </a:rPr>
              <a:t>analyze</a:t>
            </a:r>
            <a:r>
              <a:rPr lang="en-IN" b="0" i="0" dirty="0">
                <a:solidFill>
                  <a:srgbClr val="0D0D0D"/>
                </a:solidFill>
                <a:effectLst/>
                <a:highlight>
                  <a:srgbClr val="FFFFFF"/>
                </a:highlight>
                <a:latin typeface="Söhne"/>
              </a:rPr>
              <a:t> sentiment towards ISIS on Twitter to understand ideological trends and information diffusion within the network.</a:t>
            </a:r>
          </a:p>
          <a:p>
            <a:pPr algn="just">
              <a:buFont typeface="Arial" panose="020B0604020202020204" pitchFamily="34" charset="0"/>
              <a:buChar char="•"/>
            </a:pPr>
            <a:r>
              <a:rPr lang="en-IN" b="0" i="0" dirty="0">
                <a:solidFill>
                  <a:srgbClr val="0D0D0D"/>
                </a:solidFill>
                <a:effectLst/>
                <a:highlight>
                  <a:srgbClr val="FFFFFF"/>
                </a:highlight>
                <a:latin typeface="Söhne"/>
              </a:rPr>
              <a:t>Importance of understanding sentiment towards ISIS on Twitter: Social media platforms like Twitter play a significant role in shaping public discourse and opinions. </a:t>
            </a:r>
            <a:r>
              <a:rPr lang="en-IN" b="0" i="0" dirty="0" err="1">
                <a:solidFill>
                  <a:srgbClr val="0D0D0D"/>
                </a:solidFill>
                <a:effectLst/>
                <a:highlight>
                  <a:srgbClr val="FFFFFF"/>
                </a:highlight>
                <a:latin typeface="Söhne"/>
              </a:rPr>
              <a:t>Analyzing</a:t>
            </a:r>
            <a:r>
              <a:rPr lang="en-IN" b="0" i="0" dirty="0">
                <a:solidFill>
                  <a:srgbClr val="0D0D0D"/>
                </a:solidFill>
                <a:effectLst/>
                <a:highlight>
                  <a:srgbClr val="FFFFFF"/>
                </a:highlight>
                <a:latin typeface="Söhne"/>
              </a:rPr>
              <a:t> sentiment on Twitter provides insights into public perceptions and attitudes towards specific topics.</a:t>
            </a:r>
          </a:p>
          <a:p>
            <a:pPr marL="45720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 dirty="0"/>
              <a:t>OBJECTIVE</a:t>
            </a:r>
            <a:endParaRPr lang="en-IN"/>
          </a:p>
        </p:txBody>
      </p:sp>
      <p:graphicFrame>
        <p:nvGraphicFramePr>
          <p:cNvPr id="100" name="Google Shape;98;p15">
            <a:extLst>
              <a:ext uri="{FF2B5EF4-FFF2-40B4-BE49-F238E27FC236}">
                <a16:creationId xmlns:a16="http://schemas.microsoft.com/office/drawing/2014/main" id="{3D61CFC8-2743-A175-A704-8CB3FEB2C8E2}"/>
              </a:ext>
            </a:extLst>
          </p:cNvPr>
          <p:cNvGraphicFramePr/>
          <p:nvPr>
            <p:extLst>
              <p:ext uri="{D42A27DB-BD31-4B8C-83A1-F6EECF244321}">
                <p14:modId xmlns:p14="http://schemas.microsoft.com/office/powerpoint/2010/main" val="2284540127"/>
              </p:ext>
            </p:extLst>
          </p:nvPr>
        </p:nvGraphicFramePr>
        <p:xfrm>
          <a:off x="311700" y="1208300"/>
          <a:ext cx="8520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3161-51D5-E515-6743-9485B0810C2F}"/>
              </a:ext>
            </a:extLst>
          </p:cNvPr>
          <p:cNvSpPr>
            <a:spLocks noGrp="1"/>
          </p:cNvSpPr>
          <p:nvPr>
            <p:ph type="title"/>
          </p:nvPr>
        </p:nvSpPr>
        <p:spPr/>
        <p:txBody>
          <a:bodyPr>
            <a:normAutofit fontScale="90000"/>
          </a:bodyPr>
          <a:lstStyle/>
          <a:p>
            <a:r>
              <a:rPr lang="en-US" dirty="0"/>
              <a:t>PROBLEM STATEMENT</a:t>
            </a:r>
          </a:p>
        </p:txBody>
      </p:sp>
      <p:sp>
        <p:nvSpPr>
          <p:cNvPr id="3" name="Text Placeholder 2">
            <a:extLst>
              <a:ext uri="{FF2B5EF4-FFF2-40B4-BE49-F238E27FC236}">
                <a16:creationId xmlns:a16="http://schemas.microsoft.com/office/drawing/2014/main" id="{2716AA7D-675D-A530-99ED-18D3EF3F7DF4}"/>
              </a:ext>
            </a:extLst>
          </p:cNvPr>
          <p:cNvSpPr>
            <a:spLocks noGrp="1"/>
          </p:cNvSpPr>
          <p:nvPr>
            <p:ph type="body" idx="1"/>
          </p:nvPr>
        </p:nvSpPr>
        <p:spPr/>
        <p:txBody>
          <a:bodyPr/>
          <a:lstStyle/>
          <a:p>
            <a:pPr algn="l"/>
            <a:r>
              <a:rPr lang="en-IN" b="0" i="0" dirty="0">
                <a:solidFill>
                  <a:srgbClr val="0D0D0D"/>
                </a:solidFill>
                <a:effectLst/>
                <a:highlight>
                  <a:srgbClr val="FFFFFF"/>
                </a:highlight>
                <a:latin typeface="Söhne"/>
              </a:rPr>
              <a:t>Description of the problem statement: The task involves </a:t>
            </a:r>
            <a:r>
              <a:rPr lang="en-IN" b="0" i="0" dirty="0" err="1">
                <a:solidFill>
                  <a:srgbClr val="0D0D0D"/>
                </a:solidFill>
                <a:effectLst/>
                <a:highlight>
                  <a:srgbClr val="FFFFFF"/>
                </a:highlight>
                <a:latin typeface="Söhne"/>
              </a:rPr>
              <a:t>analyzing</a:t>
            </a:r>
            <a:r>
              <a:rPr lang="en-IN" b="0" i="0" dirty="0">
                <a:solidFill>
                  <a:srgbClr val="0D0D0D"/>
                </a:solidFill>
                <a:effectLst/>
                <a:highlight>
                  <a:srgbClr val="FFFFFF"/>
                </a:highlight>
                <a:latin typeface="Söhne"/>
              </a:rPr>
              <a:t> tweets related to ISIS to identify the primary sources of ideology towards the group and track how that ideology spreads within the network of Twitter users. </a:t>
            </a:r>
          </a:p>
          <a:p>
            <a:pPr algn="l"/>
            <a:endParaRPr lang="en-IN" dirty="0">
              <a:solidFill>
                <a:srgbClr val="0D0D0D"/>
              </a:solidFill>
              <a:highlight>
                <a:srgbClr val="FFFFFF"/>
              </a:highlight>
              <a:latin typeface="Söhne"/>
            </a:endParaRPr>
          </a:p>
          <a:p>
            <a:pPr algn="l"/>
            <a:r>
              <a:rPr lang="en-IN" b="0" i="0" dirty="0">
                <a:solidFill>
                  <a:srgbClr val="0D0D0D"/>
                </a:solidFill>
                <a:effectLst/>
                <a:highlight>
                  <a:srgbClr val="FFFFFF"/>
                </a:highlight>
                <a:latin typeface="Söhne"/>
              </a:rPr>
              <a:t>The need to identify primary sources of ideology towards ISIS: Understanding the origin and propagation of ideological trends is crucial for policymakers, researchers, and social media platforms to address misinformation, polarization, and other societal challenges.</a:t>
            </a:r>
          </a:p>
          <a:p>
            <a:pPr marL="114300" indent="0">
              <a:buNone/>
            </a:pPr>
            <a:endParaRPr lang="en-US" dirty="0"/>
          </a:p>
        </p:txBody>
      </p:sp>
    </p:spTree>
    <p:extLst>
      <p:ext uri="{BB962C8B-B14F-4D97-AF65-F5344CB8AC3E}">
        <p14:creationId xmlns:p14="http://schemas.microsoft.com/office/powerpoint/2010/main" val="287238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33459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COLLECTION</a:t>
            </a:r>
            <a:endParaRPr dirty="0"/>
          </a:p>
        </p:txBody>
      </p:sp>
      <p:sp>
        <p:nvSpPr>
          <p:cNvPr id="104" name="Google Shape;104;p16"/>
          <p:cNvSpPr txBox="1">
            <a:spLocks noGrp="1"/>
          </p:cNvSpPr>
          <p:nvPr>
            <p:ph type="body" idx="1"/>
          </p:nvPr>
        </p:nvSpPr>
        <p:spPr>
          <a:xfrm>
            <a:off x="311700" y="1017800"/>
            <a:ext cx="4834042" cy="1662647"/>
          </a:xfrm>
          <a:prstGeom prst="rect">
            <a:avLst/>
          </a:prstGeom>
        </p:spPr>
        <p:txBody>
          <a:bodyPr spcFirstLastPara="1" wrap="square" lIns="91425" tIns="91425" rIns="91425" bIns="91425" anchor="t" anchorCtr="0">
            <a:normAutofit fontScale="85000" lnSpcReduction="20000"/>
          </a:bodyPr>
          <a:lstStyle/>
          <a:p>
            <a:r>
              <a:rPr lang="en-IN" sz="1900" dirty="0">
                <a:solidFill>
                  <a:srgbClr val="0D0D0D"/>
                </a:solidFill>
                <a:highlight>
                  <a:srgbClr val="FFFFFF"/>
                </a:highlight>
                <a:latin typeface="Söhne"/>
              </a:rPr>
              <a:t>We will collect a Twitter dataset using the Twitter API, filtered by relevant keywords, hashtags, and users. The data collection period will be limited to a specific time frame, such as a week or a month, to ensure that the analysis captures recent and relevant data. </a:t>
            </a:r>
          </a:p>
        </p:txBody>
      </p:sp>
      <p:sp>
        <p:nvSpPr>
          <p:cNvPr id="2" name="Google Shape;103;p16">
            <a:extLst>
              <a:ext uri="{FF2B5EF4-FFF2-40B4-BE49-F238E27FC236}">
                <a16:creationId xmlns:a16="http://schemas.microsoft.com/office/drawing/2014/main" id="{2DDCB7A1-A899-EDE3-1E60-5EC652E3E761}"/>
              </a:ext>
            </a:extLst>
          </p:cNvPr>
          <p:cNvSpPr txBox="1">
            <a:spLocks/>
          </p:cNvSpPr>
          <p:nvPr/>
        </p:nvSpPr>
        <p:spPr>
          <a:xfrm>
            <a:off x="311700" y="2680447"/>
            <a:ext cx="32004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IN" sz="2800" dirty="0"/>
              <a:t>DATA CLEANING</a:t>
            </a:r>
          </a:p>
        </p:txBody>
      </p:sp>
      <p:sp>
        <p:nvSpPr>
          <p:cNvPr id="3" name="Google Shape;104;p16">
            <a:extLst>
              <a:ext uri="{FF2B5EF4-FFF2-40B4-BE49-F238E27FC236}">
                <a16:creationId xmlns:a16="http://schemas.microsoft.com/office/drawing/2014/main" id="{0910E250-387B-DF50-BEDE-89146BF8A6EF}"/>
              </a:ext>
            </a:extLst>
          </p:cNvPr>
          <p:cNvSpPr txBox="1">
            <a:spLocks/>
          </p:cNvSpPr>
          <p:nvPr/>
        </p:nvSpPr>
        <p:spPr>
          <a:xfrm>
            <a:off x="311699" y="3187395"/>
            <a:ext cx="4385806" cy="166264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r>
              <a:rPr lang="en-IN" sz="1600" dirty="0">
                <a:solidFill>
                  <a:srgbClr val="0D0D0D"/>
                </a:solidFill>
                <a:highlight>
                  <a:srgbClr val="FFFFFF"/>
                </a:highlight>
                <a:latin typeface="Söhne"/>
              </a:rPr>
              <a:t>The collected data will be pre-processed to remove any duplicate or irrelevant tweets, and to extract the relevant network data such as users, mentions, and retweets. </a:t>
            </a:r>
          </a:p>
        </p:txBody>
      </p:sp>
      <p:pic>
        <p:nvPicPr>
          <p:cNvPr id="5" name="Picture 4" descr="A diagram of data cleaning cycle&#10;&#10;Description automatically generated">
            <a:extLst>
              <a:ext uri="{FF2B5EF4-FFF2-40B4-BE49-F238E27FC236}">
                <a16:creationId xmlns:a16="http://schemas.microsoft.com/office/drawing/2014/main" id="{DAE1330C-6392-17D3-3EE9-13531F4F7E2F}"/>
              </a:ext>
            </a:extLst>
          </p:cNvPr>
          <p:cNvPicPr>
            <a:picLocks noChangeAspect="1"/>
          </p:cNvPicPr>
          <p:nvPr/>
        </p:nvPicPr>
        <p:blipFill>
          <a:blip r:embed="rId3"/>
          <a:stretch>
            <a:fillRect/>
          </a:stretch>
        </p:blipFill>
        <p:spPr>
          <a:xfrm>
            <a:off x="5145742" y="613777"/>
            <a:ext cx="3686558" cy="30659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METHODOLOGY</a:t>
            </a:r>
            <a:endParaRPr dirty="0"/>
          </a:p>
        </p:txBody>
      </p:sp>
      <p:sp>
        <p:nvSpPr>
          <p:cNvPr id="110" name="Google Shape;110;p17"/>
          <p:cNvSpPr txBox="1">
            <a:spLocks noGrp="1"/>
          </p:cNvSpPr>
          <p:nvPr>
            <p:ph type="body" idx="1"/>
          </p:nvPr>
        </p:nvSpPr>
        <p:spPr>
          <a:xfrm>
            <a:off x="311700" y="943371"/>
            <a:ext cx="8715342" cy="3873177"/>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IN" sz="1400" b="1" i="0" dirty="0">
                <a:solidFill>
                  <a:srgbClr val="0D0D0D"/>
                </a:solidFill>
                <a:effectLst/>
                <a:highlight>
                  <a:srgbClr val="FFFFFF"/>
                </a:highlight>
                <a:latin typeface="Söhne"/>
              </a:rPr>
              <a:t>Sentiment Analysis:</a:t>
            </a:r>
            <a:r>
              <a:rPr lang="en-IN" sz="1400" b="0" i="0" dirty="0">
                <a:solidFill>
                  <a:srgbClr val="0D0D0D"/>
                </a:solidFill>
                <a:effectLst/>
                <a:highlight>
                  <a:srgbClr val="FFFFFF"/>
                </a:highlight>
                <a:latin typeface="Söhne"/>
              </a:rPr>
              <a:t> We will perform sentiment analysis on the tweet data using the VADER sentiment </a:t>
            </a:r>
            <a:r>
              <a:rPr lang="en-IN" sz="1400" b="0" i="0" dirty="0" err="1">
                <a:solidFill>
                  <a:srgbClr val="0D0D0D"/>
                </a:solidFill>
                <a:effectLst/>
                <a:highlight>
                  <a:srgbClr val="FFFFFF"/>
                </a:highlight>
                <a:latin typeface="Söhne"/>
              </a:rPr>
              <a:t>analyzer</a:t>
            </a:r>
            <a:r>
              <a:rPr lang="en-IN" sz="1400" b="0" i="0" dirty="0">
                <a:solidFill>
                  <a:srgbClr val="0D0D0D"/>
                </a:solidFill>
                <a:effectLst/>
                <a:highlight>
                  <a:srgbClr val="FFFFFF"/>
                </a:highlight>
                <a:latin typeface="Söhne"/>
              </a:rPr>
              <a:t>, a lexicon and rule-based tool specifically designed for sentiment analysis in social media text. Tweets will be classified as expressing positive, negative, or neutral sentiment towards ISIS.</a:t>
            </a:r>
          </a:p>
          <a:p>
            <a:pPr marL="114300" indent="0">
              <a:buNone/>
            </a:pPr>
            <a:endParaRPr lang="en-IN" sz="1400" dirty="0">
              <a:solidFill>
                <a:srgbClr val="0D0D0D"/>
              </a:solidFill>
              <a:highlight>
                <a:srgbClr val="FFFFFF"/>
              </a:highlight>
              <a:latin typeface="Söhne"/>
            </a:endParaRPr>
          </a:p>
          <a:p>
            <a:pPr>
              <a:buFont typeface="Arial" panose="020B0604020202020204" pitchFamily="34" charset="0"/>
              <a:buChar char="•"/>
            </a:pPr>
            <a:r>
              <a:rPr lang="en-IN" sz="1400" b="1" dirty="0">
                <a:solidFill>
                  <a:srgbClr val="0D0D0D"/>
                </a:solidFill>
                <a:highlight>
                  <a:srgbClr val="FFFFFF"/>
                </a:highlight>
                <a:latin typeface="Söhne"/>
              </a:rPr>
              <a:t>Visualization: </a:t>
            </a:r>
            <a:r>
              <a:rPr lang="en-IN" sz="1400" dirty="0">
                <a:solidFill>
                  <a:srgbClr val="0D0D0D"/>
                </a:solidFill>
                <a:highlight>
                  <a:srgbClr val="FFFFFF"/>
                </a:highlight>
                <a:latin typeface="Söhne"/>
              </a:rPr>
              <a:t>The graph will be visualized using the </a:t>
            </a:r>
            <a:r>
              <a:rPr lang="en-IN" sz="1400" dirty="0" err="1">
                <a:solidFill>
                  <a:srgbClr val="0D0D0D"/>
                </a:solidFill>
                <a:highlight>
                  <a:srgbClr val="FFFFFF"/>
                </a:highlight>
                <a:latin typeface="Söhne"/>
              </a:rPr>
              <a:t>NetworkX</a:t>
            </a:r>
            <a:r>
              <a:rPr lang="en-IN" sz="1400" dirty="0">
                <a:solidFill>
                  <a:srgbClr val="0D0D0D"/>
                </a:solidFill>
                <a:highlight>
                  <a:srgbClr val="FFFFFF"/>
                </a:highlight>
                <a:latin typeface="Söhne"/>
              </a:rPr>
              <a:t> and Matplotlib libraries in Python. We will customize the visualization to differentiate nodes based on their sentiment category (positive, negative, or neutral) and attribute values (e.g., node size and </a:t>
            </a:r>
            <a:r>
              <a:rPr lang="en-IN" sz="1400" dirty="0" err="1">
                <a:solidFill>
                  <a:srgbClr val="0D0D0D"/>
                </a:solidFill>
                <a:highlight>
                  <a:srgbClr val="FFFFFF"/>
                </a:highlight>
                <a:latin typeface="Söhne"/>
              </a:rPr>
              <a:t>color</a:t>
            </a:r>
            <a:r>
              <a:rPr lang="en-IN" sz="1400" dirty="0">
                <a:solidFill>
                  <a:srgbClr val="0D0D0D"/>
                </a:solidFill>
                <a:highlight>
                  <a:srgbClr val="FFFFFF"/>
                </a:highlight>
                <a:latin typeface="Söhne"/>
              </a:rPr>
              <a:t>).</a:t>
            </a:r>
          </a:p>
          <a:p>
            <a:pPr>
              <a:buFont typeface="Arial" panose="020B0604020202020204" pitchFamily="34" charset="0"/>
              <a:buChar char="•"/>
            </a:pPr>
            <a:endParaRPr lang="en-IN" sz="1400" dirty="0">
              <a:solidFill>
                <a:srgbClr val="0D0D0D"/>
              </a:solidFill>
              <a:highlight>
                <a:srgbClr val="FFFFFF"/>
              </a:highlight>
              <a:latin typeface="Söhne"/>
            </a:endParaRPr>
          </a:p>
          <a:p>
            <a:pPr>
              <a:buFont typeface="Arial" panose="020B0604020202020204" pitchFamily="34" charset="0"/>
              <a:buChar char="•"/>
            </a:pPr>
            <a:r>
              <a:rPr lang="en-IN" sz="1400" b="1" dirty="0">
                <a:solidFill>
                  <a:srgbClr val="0D0D0D"/>
                </a:solidFill>
                <a:highlight>
                  <a:srgbClr val="FFFFFF"/>
                </a:highlight>
                <a:latin typeface="Söhne"/>
              </a:rPr>
              <a:t>Interpretation: </a:t>
            </a:r>
            <a:r>
              <a:rPr lang="en-IN" sz="1400" dirty="0">
                <a:solidFill>
                  <a:srgbClr val="0D0D0D"/>
                </a:solidFill>
                <a:highlight>
                  <a:srgbClr val="FFFFFF"/>
                </a:highlight>
                <a:latin typeface="Söhne"/>
              </a:rPr>
              <a:t>We will interpret the results of the graph analysis to gain insights into the spread of sentiment towards ISIS within the Twitter network. This will involve identifying primary sources of ideology, tracking the diffusion of sentiment, and understanding the role of influential users in shaping discourse.</a:t>
            </a:r>
          </a:p>
          <a:p>
            <a:pPr>
              <a:buFont typeface="Arial" panose="020B0604020202020204" pitchFamily="34" charset="0"/>
              <a:buChar char="•"/>
            </a:pPr>
            <a:endParaRPr lang="en-IN" sz="1400" b="0" i="0" dirty="0">
              <a:solidFill>
                <a:srgbClr val="0D0D0D"/>
              </a:solidFill>
              <a:effectLst/>
              <a:highlight>
                <a:srgbClr val="FFFFFF"/>
              </a:highlight>
              <a:latin typeface="Söhne"/>
            </a:endParaRPr>
          </a:p>
          <a:p>
            <a:pPr>
              <a:buFont typeface="Arial" panose="020B0604020202020204" pitchFamily="34" charset="0"/>
              <a:buChar char="•"/>
            </a:pPr>
            <a:endParaRPr lang="en-IN" sz="1400" dirty="0">
              <a:solidFill>
                <a:srgbClr val="0D0D0D"/>
              </a:solidFill>
              <a:highlight>
                <a:srgbClr val="FFFFFF"/>
              </a:highlight>
              <a:latin typeface="Söhne"/>
            </a:endParaRPr>
          </a:p>
          <a:p>
            <a:pPr>
              <a:buFont typeface="Arial" panose="020B0604020202020204" pitchFamily="34" charset="0"/>
              <a:buChar char="•"/>
            </a:pPr>
            <a:endParaRPr lang="en-IN" sz="1400" dirty="0">
              <a:effectLst/>
            </a:endParaRPr>
          </a:p>
          <a:p>
            <a:pPr>
              <a:buFont typeface="Arial" panose="020B0604020202020204" pitchFamily="34" charset="0"/>
              <a:buChar char="•"/>
            </a:pPr>
            <a:endParaRPr lang="en-IN" sz="1400" dirty="0">
              <a:effectLst/>
              <a:latin typeface="Calibri" panose="020F0502020204030204" pitchFamily="34" charset="0"/>
            </a:endParaRPr>
          </a:p>
          <a:p>
            <a:pPr>
              <a:buFont typeface="Arial" panose="020B0604020202020204" pitchFamily="34" charset="0"/>
              <a:buChar char="•"/>
            </a:pPr>
            <a:endParaRPr lang="en-IN" sz="1400" dirty="0">
              <a:effectLst/>
              <a:latin typeface="Calibri" panose="020F0502020204030204" pitchFamily="34" charset="0"/>
            </a:endParaRPr>
          </a:p>
          <a:p>
            <a:pPr marL="114300" indent="0">
              <a:buNone/>
            </a:pPr>
            <a:endParaRPr lang="en-IN" sz="1400" b="1" dirty="0">
              <a:effectLst/>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IN" dirty="0"/>
              <a:t>Sentiment Analysis</a:t>
            </a:r>
          </a:p>
        </p:txBody>
      </p:sp>
      <p:graphicFrame>
        <p:nvGraphicFramePr>
          <p:cNvPr id="117" name="Google Shape;98;p15">
            <a:extLst>
              <a:ext uri="{FF2B5EF4-FFF2-40B4-BE49-F238E27FC236}">
                <a16:creationId xmlns:a16="http://schemas.microsoft.com/office/drawing/2014/main" id="{06D28AAF-8485-83DD-BDB4-EBE452CAB5D9}"/>
              </a:ext>
            </a:extLst>
          </p:cNvPr>
          <p:cNvGraphicFramePr/>
          <p:nvPr>
            <p:extLst>
              <p:ext uri="{D42A27DB-BD31-4B8C-83A1-F6EECF244321}">
                <p14:modId xmlns:p14="http://schemas.microsoft.com/office/powerpoint/2010/main" val="3420948367"/>
              </p:ext>
            </p:extLst>
          </p:nvPr>
        </p:nvGraphicFramePr>
        <p:xfrm>
          <a:off x="311700" y="1208300"/>
          <a:ext cx="8520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520600" cy="6078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 dirty="0"/>
              <a:t>GRAPH REPRESENTATION</a:t>
            </a:r>
            <a:endParaRPr lang="en-IN"/>
          </a:p>
        </p:txBody>
      </p:sp>
      <p:graphicFrame>
        <p:nvGraphicFramePr>
          <p:cNvPr id="124" name="Google Shape;122;p19">
            <a:extLst>
              <a:ext uri="{FF2B5EF4-FFF2-40B4-BE49-F238E27FC236}">
                <a16:creationId xmlns:a16="http://schemas.microsoft.com/office/drawing/2014/main" id="{D6F2F0FC-BD65-3CAF-0142-66ADE7E3C37E}"/>
              </a:ext>
            </a:extLst>
          </p:cNvPr>
          <p:cNvGraphicFramePr/>
          <p:nvPr>
            <p:extLst>
              <p:ext uri="{D42A27DB-BD31-4B8C-83A1-F6EECF244321}">
                <p14:modId xmlns:p14="http://schemas.microsoft.com/office/powerpoint/2010/main" val="2158555484"/>
              </p:ext>
            </p:extLst>
          </p:nvPr>
        </p:nvGraphicFramePr>
        <p:xfrm>
          <a:off x="311700" y="1208300"/>
          <a:ext cx="8520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diagram of a graph&#10;&#10;Description automatically generated">
            <a:extLst>
              <a:ext uri="{FF2B5EF4-FFF2-40B4-BE49-F238E27FC236}">
                <a16:creationId xmlns:a16="http://schemas.microsoft.com/office/drawing/2014/main" id="{C1589975-0033-CD37-42B1-C763B8E6D71A}"/>
              </a:ext>
            </a:extLst>
          </p:cNvPr>
          <p:cNvPicPr>
            <a:picLocks noChangeAspect="1"/>
          </p:cNvPicPr>
          <p:nvPr/>
        </p:nvPicPr>
        <p:blipFill>
          <a:blip r:embed="rId2"/>
          <a:stretch>
            <a:fillRect/>
          </a:stretch>
        </p:blipFill>
        <p:spPr>
          <a:xfrm>
            <a:off x="834989" y="0"/>
            <a:ext cx="7474021" cy="5143500"/>
          </a:xfrm>
          <a:prstGeom prst="rect">
            <a:avLst/>
          </a:prstGeom>
        </p:spPr>
      </p:pic>
    </p:spTree>
    <p:extLst>
      <p:ext uri="{BB962C8B-B14F-4D97-AF65-F5344CB8AC3E}">
        <p14:creationId xmlns:p14="http://schemas.microsoft.com/office/powerpoint/2010/main" val="2612021905"/>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3259</TotalTime>
  <Words>836</Words>
  <Application>Microsoft Macintosh PowerPoint</Application>
  <PresentationFormat>On-screen Show (16:9)</PresentationFormat>
  <Paragraphs>46</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Söhne</vt:lpstr>
      <vt:lpstr>Roboto</vt:lpstr>
      <vt:lpstr>Arial</vt:lpstr>
      <vt:lpstr>Geometric</vt:lpstr>
      <vt:lpstr>Social Network Analysis of a Twitter Dataset</vt:lpstr>
      <vt:lpstr>INTRODUCTION</vt:lpstr>
      <vt:lpstr>OBJECTIVE</vt:lpstr>
      <vt:lpstr>PROBLEM STATEMENT</vt:lpstr>
      <vt:lpstr>DATA COLLECTION</vt:lpstr>
      <vt:lpstr>METHODOLOGY</vt:lpstr>
      <vt:lpstr>Sentiment Analysis</vt:lpstr>
      <vt:lpstr>GRAPH REPRESENTATION</vt:lpstr>
      <vt:lpstr>PowerPoint Presentation</vt:lpstr>
      <vt:lpstr>PowerPoint Presentation</vt:lpstr>
      <vt:lpstr>PowerPoint Presentation</vt:lpstr>
      <vt:lpstr>GRAPH ANALYSIS</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 Analysis of a Twitter Dataset</dc:title>
  <cp:lastModifiedBy>Bavinkumar Ravikumar</cp:lastModifiedBy>
  <cp:revision>5</cp:revision>
  <dcterms:modified xsi:type="dcterms:W3CDTF">2024-04-27T01:25:27Z</dcterms:modified>
</cp:coreProperties>
</file>