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Play"/>
      <p:regular r:id="rId27"/>
      <p:bold r:id="rId28"/>
    </p:embeddedFont>
    <p:embeddedFont>
      <p:font typeface="Open Sans Medium"/>
      <p:regular r:id="rId29"/>
      <p:bold r:id="rId30"/>
      <p:italic r:id="rId31"/>
      <p:boldItalic r:id="rId32"/>
    </p:embeddedFont>
    <p:embeddedFont>
      <p:font typeface="Open Sans Light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Medium-italic.fntdata"/><Relationship Id="rId30" Type="http://schemas.openxmlformats.org/officeDocument/2006/relationships/font" Target="fonts/OpenSansMedium-bold.fntdata"/><Relationship Id="rId11" Type="http://schemas.openxmlformats.org/officeDocument/2006/relationships/slide" Target="slides/slide6.xml"/><Relationship Id="rId33" Type="http://schemas.openxmlformats.org/officeDocument/2006/relationships/font" Target="fonts/OpenSansLight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Light-italic.fntdata"/><Relationship Id="rId12" Type="http://schemas.openxmlformats.org/officeDocument/2006/relationships/slide" Target="slides/slide7.xml"/><Relationship Id="rId34" Type="http://schemas.openxmlformats.org/officeDocument/2006/relationships/font" Target="fonts/OpenSansLight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OpenSans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a41ef3ba7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da41ef3ba7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da41ef3ba7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a41ef3ba7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da41ef3ba7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da41ef3ba7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a41ef3ba7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2da41ef3ba7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da41ef3ba7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a41ef3ba7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a41ef3ba7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da41ef3ba7_0_2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a41ef3ba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da41ef3ba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da41ef3ba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a41ef3ba7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da41ef3ba7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da41ef3ba7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a41ef3ba7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da41ef3ba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da41ef3ba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a41ef3ba7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da41ef3ba7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da41ef3ba7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a41ef3ba7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da41ef3ba7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da41ef3ba7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Content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-42863" y="0"/>
            <a:ext cx="4658392" cy="6858000"/>
          </a:xfrm>
          <a:custGeom>
            <a:rect b="b" l="l" r="r" t="t"/>
            <a:pathLst>
              <a:path extrusionOk="0" h="6858000" w="4658392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4" name="Google Shape;24;p2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" name="Google Shape;25;p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" name="Google Shape;26;p2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838200" y="509286"/>
            <a:ext cx="3200400" cy="5617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body"/>
          </p:nvPr>
        </p:nvSpPr>
        <p:spPr>
          <a:xfrm>
            <a:off x="5023412" y="509286"/>
            <a:ext cx="4328932" cy="5617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228600" lvl="1" marL="914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2pPr>
            <a:lvl3pPr indent="-228600" lvl="2" marL="1371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3pPr>
            <a:lvl4pPr indent="-228600" lvl="3" marL="18288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4pPr>
            <a:lvl5pPr indent="-228600" lvl="4" marL="22860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/>
          <p:nvPr>
            <p:ph idx="2" type="pic"/>
          </p:nvPr>
        </p:nvSpPr>
        <p:spPr>
          <a:xfrm>
            <a:off x="9548813" y="-22860"/>
            <a:ext cx="2651760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bg>
      <p:bgPr>
        <a:solidFill>
          <a:srgbClr val="F2E5C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1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1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1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1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1"/>
          <p:cNvSpPr/>
          <p:nvPr>
            <p:ph idx="2" type="pic"/>
          </p:nvPr>
        </p:nvSpPr>
        <p:spPr>
          <a:xfrm>
            <a:off x="3810" y="0"/>
            <a:ext cx="781699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21" name="Google Shape;121;p11"/>
          <p:cNvSpPr txBox="1"/>
          <p:nvPr>
            <p:ph type="title"/>
          </p:nvPr>
        </p:nvSpPr>
        <p:spPr>
          <a:xfrm>
            <a:off x="6080992" y="731562"/>
            <a:ext cx="4902843" cy="3526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6080992" y="4373217"/>
            <a:ext cx="4902843" cy="1753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>
                <a:solidFill>
                  <a:schemeClr val="dk1"/>
                </a:solidFill>
              </a:defRPr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>
                <a:solidFill>
                  <a:schemeClr val="dk1"/>
                </a:solidFill>
              </a:defRPr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>
                <a:solidFill>
                  <a:schemeClr val="dk1"/>
                </a:solidFill>
              </a:defRPr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16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1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7" name="Google Shape;177;p2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3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3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3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3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3"/>
          <p:cNvSpPr txBox="1"/>
          <p:nvPr>
            <p:ph type="ctrTitle"/>
          </p:nvPr>
        </p:nvSpPr>
        <p:spPr>
          <a:xfrm>
            <a:off x="1524000" y="743671"/>
            <a:ext cx="9144000" cy="3361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/>
          <p:nvPr>
            <p:ph idx="2" type="pic"/>
          </p:nvPr>
        </p:nvSpPr>
        <p:spPr>
          <a:xfrm>
            <a:off x="-7620" y="4766434"/>
            <a:ext cx="12207240" cy="21214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4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" name="Google Shape;42;p4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" name="Google Shape;43;p4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" name="Google Shape;44;p4"/>
          <p:cNvSpPr txBox="1"/>
          <p:nvPr>
            <p:ph type="ctrTitle"/>
          </p:nvPr>
        </p:nvSpPr>
        <p:spPr>
          <a:xfrm>
            <a:off x="1215072" y="528320"/>
            <a:ext cx="5028566" cy="3354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subTitle"/>
          </p:nvPr>
        </p:nvSpPr>
        <p:spPr>
          <a:xfrm>
            <a:off x="1215072" y="4027992"/>
            <a:ext cx="5028565" cy="1894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 b="1" sz="18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4"/>
          <p:cNvSpPr/>
          <p:nvPr>
            <p:ph idx="2" type="pic"/>
          </p:nvPr>
        </p:nvSpPr>
        <p:spPr>
          <a:xfrm>
            <a:off x="7257326" y="-11576"/>
            <a:ext cx="4946249" cy="690372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5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" name="Google Shape;49;p5"/>
          <p:cNvCxnSpPr/>
          <p:nvPr/>
        </p:nvCxnSpPr>
        <p:spPr>
          <a:xfrm flipH="1">
            <a:off x="10911820" y="0"/>
            <a:ext cx="913577" cy="68580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>
            <p:ph type="title"/>
          </p:nvPr>
        </p:nvSpPr>
        <p:spPr>
          <a:xfrm>
            <a:off x="3970117" y="185195"/>
            <a:ext cx="6930838" cy="1505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/>
          <p:nvPr>
            <p:ph idx="2" type="pic"/>
          </p:nvPr>
        </p:nvSpPr>
        <p:spPr>
          <a:xfrm>
            <a:off x="-18788" y="-22860"/>
            <a:ext cx="3291840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3970116" y="2022395"/>
            <a:ext cx="6941703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0"/>
            <a:ext cx="7470792" cy="6858000"/>
          </a:xfrm>
          <a:custGeom>
            <a:rect b="b" l="l" r="r" t="t"/>
            <a:pathLst>
              <a:path extrusionOk="0" h="6858000" w="7470792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55" name="Google Shape;55;p6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6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6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6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" name="Google Shape;59;p6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6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6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6"/>
          <p:cNvSpPr txBox="1"/>
          <p:nvPr>
            <p:ph type="ctrTitle"/>
          </p:nvPr>
        </p:nvSpPr>
        <p:spPr>
          <a:xfrm>
            <a:off x="1524000" y="685800"/>
            <a:ext cx="9144000" cy="313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Play"/>
              <a:buNone/>
              <a:defRPr sz="4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1524000" y="3978800"/>
            <a:ext cx="91440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 b="1" sz="18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7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7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7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7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7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7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834961" y="2032663"/>
            <a:ext cx="4463005" cy="406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2" type="body"/>
          </p:nvPr>
        </p:nvSpPr>
        <p:spPr>
          <a:xfrm>
            <a:off x="6141720" y="2032663"/>
            <a:ext cx="5212080" cy="406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 ">
  <p:cSld name="Content + picture 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8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8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" name="Google Shape;81;p8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8"/>
          <p:cNvSpPr txBox="1"/>
          <p:nvPr>
            <p:ph type="title"/>
          </p:nvPr>
        </p:nvSpPr>
        <p:spPr>
          <a:xfrm>
            <a:off x="838199" y="365125"/>
            <a:ext cx="664596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838201" y="2055813"/>
            <a:ext cx="5781261" cy="4067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8"/>
          <p:cNvSpPr/>
          <p:nvPr>
            <p:ph idx="2" type="pic"/>
          </p:nvPr>
        </p:nvSpPr>
        <p:spPr>
          <a:xfrm>
            <a:off x="7566991" y="-22860"/>
            <a:ext cx="4625008" cy="690372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9"/>
          <p:cNvCxnSpPr/>
          <p:nvPr/>
        </p:nvCxnSpPr>
        <p:spPr>
          <a:xfrm flipH="1">
            <a:off x="0" y="11575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9"/>
          <p:cNvCxnSpPr/>
          <p:nvPr/>
        </p:nvCxnSpPr>
        <p:spPr>
          <a:xfrm flipH="1">
            <a:off x="0" y="11575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9"/>
          <p:cNvCxnSpPr/>
          <p:nvPr/>
        </p:nvCxnSpPr>
        <p:spPr>
          <a:xfrm rot="10800000">
            <a:off x="-42863" y="5802775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9"/>
          <p:cNvCxnSpPr/>
          <p:nvPr/>
        </p:nvCxnSpPr>
        <p:spPr>
          <a:xfrm flipH="1">
            <a:off x="8462964" y="5859925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9"/>
          <p:cNvCxnSpPr/>
          <p:nvPr/>
        </p:nvCxnSpPr>
        <p:spPr>
          <a:xfrm flipH="1">
            <a:off x="11543158" y="1659400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9"/>
          <p:cNvCxnSpPr/>
          <p:nvPr/>
        </p:nvCxnSpPr>
        <p:spPr>
          <a:xfrm rot="10800000">
            <a:off x="10781554" y="11575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9"/>
          <p:cNvCxnSpPr/>
          <p:nvPr/>
        </p:nvCxnSpPr>
        <p:spPr>
          <a:xfrm rot="10800000">
            <a:off x="6529388" y="6812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9"/>
          <p:cNvSpPr txBox="1"/>
          <p:nvPr>
            <p:ph type="title"/>
          </p:nvPr>
        </p:nvSpPr>
        <p:spPr>
          <a:xfrm>
            <a:off x="838200" y="365125"/>
            <a:ext cx="103304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838200" y="2137059"/>
            <a:ext cx="2816352" cy="3986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3">
  <p:cSld name="Two Content 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0"/>
          <p:cNvCxnSpPr/>
          <p:nvPr/>
        </p:nvCxnSpPr>
        <p:spPr>
          <a:xfrm flipH="1">
            <a:off x="0" y="11575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10"/>
          <p:cNvCxnSpPr/>
          <p:nvPr/>
        </p:nvCxnSpPr>
        <p:spPr>
          <a:xfrm flipH="1">
            <a:off x="0" y="11575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0"/>
          <p:cNvCxnSpPr/>
          <p:nvPr/>
        </p:nvCxnSpPr>
        <p:spPr>
          <a:xfrm rot="10800000">
            <a:off x="-42863" y="5802775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0"/>
          <p:cNvCxnSpPr/>
          <p:nvPr/>
        </p:nvCxnSpPr>
        <p:spPr>
          <a:xfrm flipH="1">
            <a:off x="8462964" y="5859925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10"/>
          <p:cNvCxnSpPr/>
          <p:nvPr/>
        </p:nvCxnSpPr>
        <p:spPr>
          <a:xfrm flipH="1">
            <a:off x="11543158" y="1659400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0"/>
          <p:cNvCxnSpPr/>
          <p:nvPr/>
        </p:nvCxnSpPr>
        <p:spPr>
          <a:xfrm rot="10800000">
            <a:off x="10781554" y="11575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0"/>
          <p:cNvCxnSpPr/>
          <p:nvPr/>
        </p:nvCxnSpPr>
        <p:spPr>
          <a:xfrm rot="10800000">
            <a:off x="6529388" y="6812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3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10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838200" y="1987669"/>
            <a:ext cx="6974711" cy="429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2" type="body"/>
          </p:nvPr>
        </p:nvSpPr>
        <p:spPr>
          <a:xfrm>
            <a:off x="7917085" y="1987670"/>
            <a:ext cx="3436716" cy="429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1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1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3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3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23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23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23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23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23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5119700" y="170025"/>
            <a:ext cx="6538800" cy="28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i="1" lang="en-US" sz="6600">
                <a:latin typeface="Play"/>
                <a:ea typeface="Play"/>
                <a:cs typeface="Play"/>
                <a:sym typeface="Play"/>
              </a:rPr>
              <a:t>TESLA PERFORMANCE OVER THE YEARS</a:t>
            </a:r>
            <a:endParaRPr i="1" sz="44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esla: Current and upcoming models, prices, specs, and more | Electrek" id="207" name="Google Shape;207;p23"/>
          <p:cNvPicPr preferRelativeResize="0"/>
          <p:nvPr/>
        </p:nvPicPr>
        <p:blipFill rotWithShape="1">
          <a:blip r:embed="rId3">
            <a:alphaModFix/>
          </a:blip>
          <a:srcRect b="0" l="35069" r="28113" t="0"/>
          <a:stretch/>
        </p:blipFill>
        <p:spPr>
          <a:xfrm>
            <a:off x="20" y="2"/>
            <a:ext cx="5049819" cy="6857998"/>
          </a:xfrm>
          <a:custGeom>
            <a:rect b="b" l="l" r="r" t="t"/>
            <a:pathLst>
              <a:path extrusionOk="0" h="6857998" w="5049839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08" name="Google Shape;208;p23"/>
          <p:cNvCxnSpPr/>
          <p:nvPr/>
        </p:nvCxnSpPr>
        <p:spPr>
          <a:xfrm flipH="1" rot="10800000">
            <a:off x="3845859" y="0"/>
            <a:ext cx="699247" cy="685734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23"/>
          <p:cNvCxnSpPr/>
          <p:nvPr/>
        </p:nvCxnSpPr>
        <p:spPr>
          <a:xfrm>
            <a:off x="-59210" y="5788959"/>
            <a:ext cx="7396312" cy="106904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23"/>
          <p:cNvSpPr txBox="1"/>
          <p:nvPr>
            <p:ph idx="4294967295" type="subTitle"/>
          </p:nvPr>
        </p:nvSpPr>
        <p:spPr>
          <a:xfrm>
            <a:off x="5119701" y="3024225"/>
            <a:ext cx="67746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</a:pPr>
            <a:r>
              <a:rPr lang="en-US">
                <a:solidFill>
                  <a:schemeClr val="dk2"/>
                </a:solidFill>
              </a:rPr>
              <a:t>IN TERMS OF SALES, PRODUCTION AND DELIVERIES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8620100" y="4729200"/>
            <a:ext cx="2667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Utkarsh Dubey</a:t>
            </a:r>
            <a:b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Jibran Nakhwa</a:t>
            </a:r>
            <a:b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Manan Desai</a:t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p32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4" name="Google Shape;364;p32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32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32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32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32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32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71" name="Google Shape;371;p32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32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32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32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32"/>
          <p:cNvSpPr txBox="1"/>
          <p:nvPr/>
        </p:nvSpPr>
        <p:spPr>
          <a:xfrm>
            <a:off x="752338" y="60300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050" y="0"/>
            <a:ext cx="8099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2"/>
          <p:cNvSpPr txBox="1"/>
          <p:nvPr/>
        </p:nvSpPr>
        <p:spPr>
          <a:xfrm>
            <a:off x="273850" y="1262075"/>
            <a:ext cx="27741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Tesla has a leading sales </a:t>
            </a: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indicator year by year</a:t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Tesla has received over 6 million in Total Sales in 2023 and Yoy Growth of 25 %</a:t>
            </a:r>
            <a:endParaRPr sz="24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33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4" name="Google Shape;384;p33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5" name="Google Shape;385;p33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6" name="Google Shape;386;p33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33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8" name="Google Shape;388;p33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9" name="Google Shape;389;p33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91" name="Google Shape;391;p33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2" name="Google Shape;392;p33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3" name="Google Shape;393;p33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4" name="Google Shape;394;p33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5" name="Google Shape;395;p33"/>
          <p:cNvSpPr txBox="1"/>
          <p:nvPr/>
        </p:nvSpPr>
        <p:spPr>
          <a:xfrm>
            <a:off x="752338" y="60300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0" y="685801"/>
            <a:ext cx="10976481" cy="3494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" name="Google Shape;402;p34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34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4" name="Google Shape;404;p34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34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34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p34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34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10" name="Google Shape;410;p34"/>
          <p:cNvCxnSpPr/>
          <p:nvPr/>
        </p:nvCxnSpPr>
        <p:spPr>
          <a:xfrm flipH="1">
            <a:off x="0" y="-1"/>
            <a:ext cx="5683516" cy="288556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34"/>
          <p:cNvCxnSpPr/>
          <p:nvPr/>
        </p:nvCxnSpPr>
        <p:spPr>
          <a:xfrm>
            <a:off x="8957835" y="0"/>
            <a:ext cx="3234165" cy="155502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2" name="Google Shape;412;p34"/>
          <p:cNvCxnSpPr/>
          <p:nvPr/>
        </p:nvCxnSpPr>
        <p:spPr>
          <a:xfrm rot="10800000">
            <a:off x="1" y="1242929"/>
            <a:ext cx="3559041" cy="561507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3" name="Google Shape;413;p34"/>
          <p:cNvCxnSpPr/>
          <p:nvPr/>
        </p:nvCxnSpPr>
        <p:spPr>
          <a:xfrm flipH="1">
            <a:off x="8909656" y="3630223"/>
            <a:ext cx="3282344" cy="3227776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34"/>
          <p:cNvSpPr txBox="1"/>
          <p:nvPr/>
        </p:nvSpPr>
        <p:spPr>
          <a:xfrm>
            <a:off x="1339763" y="5585944"/>
            <a:ext cx="976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Sales in United States –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Over 2,289,145 vehicles sold till 2023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670,000 + sold in 2023 alone.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  <p:pic>
        <p:nvPicPr>
          <p:cNvPr id="415" name="Google Shape;4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413" y="359791"/>
            <a:ext cx="8789817" cy="504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35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p35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3" name="Google Shape;423;p35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4" name="Google Shape;424;p35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35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35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35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8" name="Google Shape;428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29" name="Google Shape;429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0" name="Google Shape;430;p35"/>
          <p:cNvSpPr/>
          <p:nvPr/>
        </p:nvSpPr>
        <p:spPr>
          <a:xfrm>
            <a:off x="0" y="1"/>
            <a:ext cx="12192000" cy="485029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1" name="Google Shape;431;p35"/>
          <p:cNvSpPr txBox="1"/>
          <p:nvPr>
            <p:ph type="ctrTitle"/>
          </p:nvPr>
        </p:nvSpPr>
        <p:spPr>
          <a:xfrm>
            <a:off x="1621879" y="891973"/>
            <a:ext cx="7747502" cy="32439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lang="en-US" sz="6600">
                <a:solidFill>
                  <a:schemeClr val="dk2"/>
                </a:solidFill>
              </a:rPr>
              <a:t>POSSIBLE PROBLEMS</a:t>
            </a:r>
            <a:endParaRPr/>
          </a:p>
        </p:txBody>
      </p:sp>
      <p:sp>
        <p:nvSpPr>
          <p:cNvPr id="432" name="Google Shape;432;p35"/>
          <p:cNvSpPr txBox="1"/>
          <p:nvPr>
            <p:ph idx="1" type="subTitle"/>
          </p:nvPr>
        </p:nvSpPr>
        <p:spPr>
          <a:xfrm>
            <a:off x="1956020" y="5286860"/>
            <a:ext cx="9112404" cy="101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</a:pPr>
            <a:r>
              <a:rPr lang="en-US">
                <a:solidFill>
                  <a:schemeClr val="dk2"/>
                </a:solidFill>
              </a:rPr>
              <a:t>ALTHOUGH THE ABOVE SLIDES DEPICT SIGNIFICANT GROWTH, THERE ARE ALSO SOME CONCERNING INDICATORS PRESENT.</a:t>
            </a:r>
            <a:endParaRPr/>
          </a:p>
        </p:txBody>
      </p:sp>
      <p:cxnSp>
        <p:nvCxnSpPr>
          <p:cNvPr id="433" name="Google Shape;433;p35"/>
          <p:cNvCxnSpPr/>
          <p:nvPr/>
        </p:nvCxnSpPr>
        <p:spPr>
          <a:xfrm flipH="1">
            <a:off x="1" y="0"/>
            <a:ext cx="5857239" cy="1437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p35"/>
          <p:cNvCxnSpPr/>
          <p:nvPr/>
        </p:nvCxnSpPr>
        <p:spPr>
          <a:xfrm flipH="1">
            <a:off x="194340" y="-1"/>
            <a:ext cx="1538837" cy="485018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35"/>
          <p:cNvCxnSpPr/>
          <p:nvPr/>
        </p:nvCxnSpPr>
        <p:spPr>
          <a:xfrm flipH="1">
            <a:off x="7437695" y="3096792"/>
            <a:ext cx="4754303" cy="174076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6" name="Google Shape;436;p35"/>
          <p:cNvCxnSpPr/>
          <p:nvPr/>
        </p:nvCxnSpPr>
        <p:spPr>
          <a:xfrm rot="10800000">
            <a:off x="9202029" y="-12624"/>
            <a:ext cx="2103717" cy="4850179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7" name="Google Shape;437;p35"/>
          <p:cNvCxnSpPr/>
          <p:nvPr/>
        </p:nvCxnSpPr>
        <p:spPr>
          <a:xfrm rot="10800000">
            <a:off x="8498840" y="0"/>
            <a:ext cx="3693158" cy="165336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p36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36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36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36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36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36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36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0" name="Google Shape;450;p3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51" name="Google Shape;451;p36"/>
          <p:cNvSpPr txBox="1"/>
          <p:nvPr>
            <p:ph type="title"/>
          </p:nvPr>
        </p:nvSpPr>
        <p:spPr>
          <a:xfrm>
            <a:off x="344519" y="183353"/>
            <a:ext cx="11405681" cy="844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/>
              <a:t>REVENUE AND GROSS PROFIT </a:t>
            </a:r>
            <a:endParaRPr/>
          </a:p>
        </p:txBody>
      </p:sp>
      <p:cxnSp>
        <p:nvCxnSpPr>
          <p:cNvPr id="452" name="Google Shape;452;p36"/>
          <p:cNvCxnSpPr/>
          <p:nvPr/>
        </p:nvCxnSpPr>
        <p:spPr>
          <a:xfrm>
            <a:off x="5638034" y="0"/>
            <a:ext cx="6553966" cy="3542616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36"/>
          <p:cNvCxnSpPr/>
          <p:nvPr/>
        </p:nvCxnSpPr>
        <p:spPr>
          <a:xfrm flipH="1">
            <a:off x="6851108" y="4783369"/>
            <a:ext cx="5340893" cy="207463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36"/>
          <p:cNvCxnSpPr/>
          <p:nvPr/>
        </p:nvCxnSpPr>
        <p:spPr>
          <a:xfrm flipH="1" rot="10800000">
            <a:off x="10021640" y="0"/>
            <a:ext cx="1268175" cy="68580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55" name="Google Shape;45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6951" y="1333501"/>
            <a:ext cx="6971252" cy="534114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6"/>
          <p:cNvSpPr txBox="1"/>
          <p:nvPr/>
        </p:nvSpPr>
        <p:spPr>
          <a:xfrm>
            <a:off x="436228" y="1647824"/>
            <a:ext cx="388233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Quartly revenue –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2023 saw the lowest Automative gross profit of the last 10 quarters.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Automative Gross Profit for 2023 was  26.974% down than 2022.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37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37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37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5" name="Google Shape;465;p37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6" name="Google Shape;466;p37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7" name="Google Shape;467;p37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8" name="Google Shape;468;p37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70" name="Google Shape;470;p37"/>
          <p:cNvCxnSpPr/>
          <p:nvPr/>
        </p:nvCxnSpPr>
        <p:spPr>
          <a:xfrm flipH="1" rot="10800000">
            <a:off x="0" y="0"/>
            <a:ext cx="698360" cy="57024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37"/>
          <p:cNvCxnSpPr/>
          <p:nvPr/>
        </p:nvCxnSpPr>
        <p:spPr>
          <a:xfrm rot="10800000">
            <a:off x="9642143" y="0"/>
            <a:ext cx="2549857" cy="207446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2" name="Google Shape;472;p37"/>
          <p:cNvCxnSpPr/>
          <p:nvPr/>
        </p:nvCxnSpPr>
        <p:spPr>
          <a:xfrm>
            <a:off x="10897737" y="0"/>
            <a:ext cx="1294263" cy="599136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p37"/>
          <p:cNvSpPr txBox="1"/>
          <p:nvPr>
            <p:ph type="title"/>
          </p:nvPr>
        </p:nvSpPr>
        <p:spPr>
          <a:xfrm>
            <a:off x="451884" y="111646"/>
            <a:ext cx="11441350" cy="92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US"/>
              <a:t>DECREASING PROFIT MARGINS</a:t>
            </a:r>
            <a:endParaRPr/>
          </a:p>
        </p:txBody>
      </p:sp>
      <p:cxnSp>
        <p:nvCxnSpPr>
          <p:cNvPr id="474" name="Google Shape;474;p37"/>
          <p:cNvCxnSpPr/>
          <p:nvPr/>
        </p:nvCxnSpPr>
        <p:spPr>
          <a:xfrm flipH="1">
            <a:off x="0" y="0"/>
            <a:ext cx="2403086" cy="103723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5" name="Google Shape;475;p37"/>
          <p:cNvSpPr txBox="1"/>
          <p:nvPr/>
        </p:nvSpPr>
        <p:spPr>
          <a:xfrm>
            <a:off x="298765" y="1556489"/>
            <a:ext cx="4632341" cy="419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Profit Margins – Automative profit down to 18.85% in the last quarter of 2023.</a:t>
            </a:r>
            <a:endParaRPr/>
          </a:p>
          <a:p>
            <a:pPr indent="9144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Automative gross margin lowest since 2019 </a:t>
            </a:r>
            <a:endParaRPr/>
          </a:p>
          <a:p>
            <a:pPr indent="9144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Operating Margin also declined to 8.20%.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Automative profit margin and Operating margin falling since Quarter 1 of 2022.     </a:t>
            </a:r>
            <a:endParaRPr/>
          </a:p>
        </p:txBody>
      </p:sp>
      <p:cxnSp>
        <p:nvCxnSpPr>
          <p:cNvPr id="476" name="Google Shape;476;p37"/>
          <p:cNvCxnSpPr/>
          <p:nvPr/>
        </p:nvCxnSpPr>
        <p:spPr>
          <a:xfrm flipH="1" rot="10800000">
            <a:off x="6807758" y="5501473"/>
            <a:ext cx="5455709" cy="135652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77" name="Google Shape;4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0367" y="1177968"/>
            <a:ext cx="7262868" cy="4959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Google Shape;483;p38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4" name="Google Shape;484;p38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5" name="Google Shape;485;p38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6" name="Google Shape;486;p38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38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38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38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0" name="Google Shape;490;p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91" name="Google Shape;491;p38"/>
          <p:cNvSpPr txBox="1"/>
          <p:nvPr>
            <p:ph type="title"/>
          </p:nvPr>
        </p:nvSpPr>
        <p:spPr>
          <a:xfrm>
            <a:off x="586143" y="77552"/>
            <a:ext cx="9580474" cy="1293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lay"/>
              <a:buNone/>
            </a:pPr>
            <a:r>
              <a:rPr lang="en-US" sz="3700"/>
              <a:t>SLOWER GROWTH IN USA</a:t>
            </a:r>
            <a:endParaRPr/>
          </a:p>
        </p:txBody>
      </p:sp>
      <p:cxnSp>
        <p:nvCxnSpPr>
          <p:cNvPr id="492" name="Google Shape;492;p38"/>
          <p:cNvCxnSpPr/>
          <p:nvPr/>
        </p:nvCxnSpPr>
        <p:spPr>
          <a:xfrm flipH="1">
            <a:off x="0" y="0"/>
            <a:ext cx="4948518" cy="132453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Google Shape;493;p38"/>
          <p:cNvCxnSpPr/>
          <p:nvPr/>
        </p:nvCxnSpPr>
        <p:spPr>
          <a:xfrm flipH="1">
            <a:off x="0" y="0"/>
            <a:ext cx="818708" cy="642738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38"/>
          <p:cNvCxnSpPr/>
          <p:nvPr/>
        </p:nvCxnSpPr>
        <p:spPr>
          <a:xfrm rot="10800000">
            <a:off x="-1" y="2743200"/>
            <a:ext cx="4477872" cy="4114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5" name="Google Shape;4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027" y="1081406"/>
            <a:ext cx="9756396" cy="4788274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8"/>
          <p:cNvSpPr txBox="1"/>
          <p:nvPr/>
        </p:nvSpPr>
        <p:spPr>
          <a:xfrm>
            <a:off x="751820" y="6169010"/>
            <a:ext cx="8039842" cy="54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</a:pPr>
            <a:r>
              <a:rPr lang="en-US"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YoY growth declined from 78% to 25% in 2023 in United States.</a:t>
            </a:r>
            <a:endParaRPr/>
          </a:p>
          <a:p>
            <a:pPr indent="9144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97" name="Google Shape;497;p38"/>
          <p:cNvCxnSpPr/>
          <p:nvPr/>
        </p:nvCxnSpPr>
        <p:spPr>
          <a:xfrm flipH="1">
            <a:off x="11602477" y="2548218"/>
            <a:ext cx="589522" cy="430978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9"/>
          <p:cNvSpPr txBox="1"/>
          <p:nvPr>
            <p:ph type="title"/>
          </p:nvPr>
        </p:nvSpPr>
        <p:spPr>
          <a:xfrm>
            <a:off x="586143" y="77552"/>
            <a:ext cx="10814496" cy="1293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lay"/>
              <a:buNone/>
            </a:pPr>
            <a:r>
              <a:rPr lang="en-US" sz="3700"/>
              <a:t>DECREASE IN EV MARKET SHARE IN USA</a:t>
            </a:r>
            <a:endParaRPr/>
          </a:p>
        </p:txBody>
      </p:sp>
      <p:pic>
        <p:nvPicPr>
          <p:cNvPr id="503" name="Google Shape;5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211" y="1350627"/>
            <a:ext cx="8400997" cy="4563789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9"/>
          <p:cNvSpPr txBox="1"/>
          <p:nvPr/>
        </p:nvSpPr>
        <p:spPr>
          <a:xfrm>
            <a:off x="226503" y="1484851"/>
            <a:ext cx="316264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Tesla Market share dropped to 55.10%</a:t>
            </a: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64.27% in 2023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Seeing a decline of 9.17% in a year in market share.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Whereas companies like Toyota, Genesis, GMC and Lucid saw 666.6%, 283.2%, 279.9% and 122.6% growth from 2022 to 2023 in EV market.  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40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0" name="Google Shape;510;p40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40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40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40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4" name="Google Shape;514;p40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40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6" name="Google Shape;516;p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517" name="Google Shape;517;p40"/>
          <p:cNvCxnSpPr/>
          <p:nvPr/>
        </p:nvCxnSpPr>
        <p:spPr>
          <a:xfrm flipH="1">
            <a:off x="0" y="0"/>
            <a:ext cx="7289975" cy="133894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8" name="Google Shape;518;p40"/>
          <p:cNvSpPr/>
          <p:nvPr/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19" name="Google Shape;519;p40"/>
          <p:cNvSpPr txBox="1"/>
          <p:nvPr>
            <p:ph type="title"/>
          </p:nvPr>
        </p:nvSpPr>
        <p:spPr>
          <a:xfrm>
            <a:off x="451883" y="98838"/>
            <a:ext cx="10912145" cy="675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/>
              <a:t>DECLINING STOCK PRICE</a:t>
            </a:r>
            <a:endParaRPr sz="4000"/>
          </a:p>
        </p:txBody>
      </p:sp>
      <p:cxnSp>
        <p:nvCxnSpPr>
          <p:cNvPr id="520" name="Google Shape;520;p40"/>
          <p:cNvCxnSpPr/>
          <p:nvPr/>
        </p:nvCxnSpPr>
        <p:spPr>
          <a:xfrm flipH="1">
            <a:off x="660990" y="0"/>
            <a:ext cx="863010" cy="485029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40"/>
          <p:cNvCxnSpPr/>
          <p:nvPr/>
        </p:nvCxnSpPr>
        <p:spPr>
          <a:xfrm>
            <a:off x="0" y="3632375"/>
            <a:ext cx="3875314" cy="11954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2" name="Google Shape;522;p40"/>
          <p:cNvCxnSpPr/>
          <p:nvPr/>
        </p:nvCxnSpPr>
        <p:spPr>
          <a:xfrm flipH="1">
            <a:off x="10763624" y="1392865"/>
            <a:ext cx="1428376" cy="345743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40"/>
          <p:cNvCxnSpPr/>
          <p:nvPr/>
        </p:nvCxnSpPr>
        <p:spPr>
          <a:xfrm rot="10800000">
            <a:off x="10367404" y="0"/>
            <a:ext cx="1824596" cy="433891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4" name="Google Shape;524;p40"/>
          <p:cNvSpPr txBox="1"/>
          <p:nvPr/>
        </p:nvSpPr>
        <p:spPr>
          <a:xfrm>
            <a:off x="824174" y="5019472"/>
            <a:ext cx="1074548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Tesla's stock price has fallen 43% YTD(as of 14</a:t>
            </a:r>
            <a:r>
              <a:rPr baseline="30000"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</a:t>
            </a: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April 2023).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Drop of 48% in the last 6 months.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525" name="Google Shape;5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524" y="791033"/>
            <a:ext cx="9135858" cy="407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1" name="Google Shape;531;p41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41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3" name="Google Shape;533;p41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4" name="Google Shape;534;p41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5" name="Google Shape;535;p41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6" name="Google Shape;536;p41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7" name="Google Shape;537;p41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8" name="Google Shape;538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539" name="Google Shape;539;p41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41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1" name="Google Shape;541;p41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41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3" name="Google Shape;543;p41"/>
          <p:cNvSpPr txBox="1"/>
          <p:nvPr/>
        </p:nvSpPr>
        <p:spPr>
          <a:xfrm>
            <a:off x="752338" y="61707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Tesla available in countries</a:t>
            </a:r>
            <a:endParaRPr/>
          </a:p>
        </p:txBody>
      </p:sp>
      <p:pic>
        <p:nvPicPr>
          <p:cNvPr id="544" name="Google Shape;5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59" y="92200"/>
            <a:ext cx="7877380" cy="602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838200" y="509286"/>
            <a:ext cx="3200400" cy="561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5023412" y="509286"/>
            <a:ext cx="4329000" cy="561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Play"/>
                <a:ea typeface="Play"/>
                <a:cs typeface="Play"/>
                <a:sym typeface="Play"/>
              </a:rPr>
              <a:t>AGENDA</a:t>
            </a:r>
            <a:endParaRPr b="1" sz="29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Tesla Overview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Possible Problems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00"/>
              <a:t>Final tips &amp; takeaways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>
            <p:ph idx="2" type="pic"/>
          </p:nvPr>
        </p:nvSpPr>
        <p:spPr>
          <a:xfrm>
            <a:off x="9548813" y="-22860"/>
            <a:ext cx="2651700" cy="6903600"/>
          </a:xfrm>
          <a:prstGeom prst="rect">
            <a:avLst/>
          </a:prstGeom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4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42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42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42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42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42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6" name="Google Shape;556;p42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7" name="Google Shape;557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How Much Is a Tesla? | U.S. News" id="558" name="Google Shape;558;p42"/>
          <p:cNvPicPr preferRelativeResize="0"/>
          <p:nvPr/>
        </p:nvPicPr>
        <p:blipFill rotWithShape="1">
          <a:blip r:embed="rId3">
            <a:alphaModFix/>
          </a:blip>
          <a:srcRect b="0" l="0" r="0" t="14638"/>
          <a:stretch/>
        </p:blipFill>
        <p:spPr>
          <a:xfrm>
            <a:off x="2465408" y="-14280"/>
            <a:ext cx="9729601" cy="688655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2"/>
          <p:cNvSpPr/>
          <p:nvPr/>
        </p:nvSpPr>
        <p:spPr>
          <a:xfrm rot="10800000">
            <a:off x="-33556" y="-14280"/>
            <a:ext cx="4615080" cy="6872278"/>
          </a:xfrm>
          <a:custGeom>
            <a:rect b="b" l="l" r="r" t="t"/>
            <a:pathLst>
              <a:path extrusionOk="0" h="6868625" w="5594726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560" name="Google Shape;560;p42"/>
          <p:cNvSpPr txBox="1"/>
          <p:nvPr>
            <p:ph type="title"/>
          </p:nvPr>
        </p:nvSpPr>
        <p:spPr>
          <a:xfrm>
            <a:off x="102348" y="365125"/>
            <a:ext cx="50649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i="1" lang="en-US" sz="4000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POSSIBLE SOLUTIONS</a:t>
            </a:r>
            <a:endParaRPr/>
          </a:p>
        </p:txBody>
      </p:sp>
      <p:cxnSp>
        <p:nvCxnSpPr>
          <p:cNvPr id="561" name="Google Shape;561;p42"/>
          <p:cNvCxnSpPr/>
          <p:nvPr/>
        </p:nvCxnSpPr>
        <p:spPr>
          <a:xfrm flipH="1">
            <a:off x="-33558" y="0"/>
            <a:ext cx="6705601" cy="80962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42"/>
          <p:cNvCxnSpPr/>
          <p:nvPr/>
        </p:nvCxnSpPr>
        <p:spPr>
          <a:xfrm flipH="1" rot="10800000">
            <a:off x="3514060" y="1"/>
            <a:ext cx="510363" cy="685799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42"/>
          <p:cNvCxnSpPr/>
          <p:nvPr/>
        </p:nvCxnSpPr>
        <p:spPr>
          <a:xfrm flipH="1" rot="10800000">
            <a:off x="11602477" y="365123"/>
            <a:ext cx="589522" cy="649287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4" name="Google Shape;564;p42"/>
          <p:cNvCxnSpPr/>
          <p:nvPr/>
        </p:nvCxnSpPr>
        <p:spPr>
          <a:xfrm rot="10800000">
            <a:off x="9340702" y="-10737"/>
            <a:ext cx="2851297" cy="1680049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5" name="Google Shape;565;p42"/>
          <p:cNvCxnSpPr/>
          <p:nvPr/>
        </p:nvCxnSpPr>
        <p:spPr>
          <a:xfrm rot="10800000">
            <a:off x="-33557" y="6045958"/>
            <a:ext cx="6876857" cy="812042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p42"/>
          <p:cNvSpPr txBox="1"/>
          <p:nvPr/>
        </p:nvSpPr>
        <p:spPr>
          <a:xfrm>
            <a:off x="297650" y="1952625"/>
            <a:ext cx="32163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 Medium"/>
              <a:buAutoNum type="arabicParenR"/>
            </a:pPr>
            <a:r>
              <a:rPr lang="en-US" sz="20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EXPLORING NEW MARKETS</a:t>
            </a:r>
            <a:endParaRPr sz="20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 Medium"/>
              <a:buAutoNum type="arabicParenR"/>
            </a:pPr>
            <a:r>
              <a:rPr lang="en-US" sz="20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DEALING WITH COMPETITION</a:t>
            </a:r>
            <a:endParaRPr sz="20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 Medium"/>
              <a:buAutoNum type="arabicParenR"/>
            </a:pPr>
            <a:r>
              <a:rPr lang="en-US" sz="20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COST BENEFIT ANALYSIS</a:t>
            </a:r>
            <a:endParaRPr sz="20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Open Sans Medium"/>
              <a:buAutoNum type="arabicParenR"/>
            </a:pPr>
            <a:r>
              <a:rPr lang="en-US" sz="20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INVESTING IN CHARGING INFRASTRUCTURE</a:t>
            </a:r>
            <a:endParaRPr sz="2000">
              <a:solidFill>
                <a:schemeClr val="dk2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-up of a bridge with wires" id="572" name="Google Shape;572;p4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" r="19" t="0"/>
          <a:stretch/>
        </p:blipFill>
        <p:spPr>
          <a:xfrm>
            <a:off x="3810" y="0"/>
            <a:ext cx="7816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>
            <p:ph type="title"/>
          </p:nvPr>
        </p:nvSpPr>
        <p:spPr>
          <a:xfrm>
            <a:off x="8212225" y="2131225"/>
            <a:ext cx="2836800" cy="20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en-US"/>
              <a:t>THANK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en-US"/>
              <a:t>YOU 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5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5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25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5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5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25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1" name="Google Shape;231;p25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5230906" y="533401"/>
            <a:ext cx="6427694" cy="1111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0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OVERVIEW OF TESLA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5049839" y="1754841"/>
            <a:ext cx="6481170" cy="4569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Tesla, is an American multinational corporation focused on automotive and sustainable energy solutions. 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Tesla stands among the world's most valuable companies by market capitalization.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October 2021, Tesla briefly achieved a market capitalization of $1 trillion, becoming the sixth U.S. company to reach this milestone.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 2023, ranked 69th in Forbes Global 2000.</a:t>
            </a:r>
            <a:endParaRPr/>
          </a:p>
        </p:txBody>
      </p:sp>
      <p:pic>
        <p:nvPicPr>
          <p:cNvPr descr="Tesla Model Y Review 2024 | Top Gear" id="236" name="Google Shape;236;p2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548" r="29033" t="0"/>
          <a:stretch/>
        </p:blipFill>
        <p:spPr>
          <a:xfrm>
            <a:off x="20" y="2"/>
            <a:ext cx="5049819" cy="6857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5"/>
          <p:cNvCxnSpPr/>
          <p:nvPr/>
        </p:nvCxnSpPr>
        <p:spPr>
          <a:xfrm flipH="1" rot="10800000">
            <a:off x="3845859" y="0"/>
            <a:ext cx="699247" cy="6857347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-59210" y="5788959"/>
            <a:ext cx="7396312" cy="106904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6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26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26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26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26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26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26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52" name="Google Shape;252;p26"/>
          <p:cNvCxnSpPr/>
          <p:nvPr/>
        </p:nvCxnSpPr>
        <p:spPr>
          <a:xfrm flipH="1">
            <a:off x="0" y="-1"/>
            <a:ext cx="5683516" cy="288556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p26"/>
          <p:cNvCxnSpPr/>
          <p:nvPr/>
        </p:nvCxnSpPr>
        <p:spPr>
          <a:xfrm>
            <a:off x="8957835" y="0"/>
            <a:ext cx="3234165" cy="155502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26"/>
          <p:cNvCxnSpPr/>
          <p:nvPr/>
        </p:nvCxnSpPr>
        <p:spPr>
          <a:xfrm rot="10800000">
            <a:off x="1" y="1242929"/>
            <a:ext cx="3559041" cy="561507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26"/>
          <p:cNvCxnSpPr/>
          <p:nvPr/>
        </p:nvCxnSpPr>
        <p:spPr>
          <a:xfrm flipH="1">
            <a:off x="8909656" y="3630223"/>
            <a:ext cx="3282344" cy="3227776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graph on a white sheet&#10;&#10;Description automatically generated" id="256" name="Google Shape;256;p26"/>
          <p:cNvPicPr preferRelativeResize="0"/>
          <p:nvPr/>
        </p:nvPicPr>
        <p:blipFill rotWithShape="1">
          <a:blip r:embed="rId3">
            <a:alphaModFix/>
          </a:blip>
          <a:srcRect b="6208" l="0" r="0" t="0"/>
          <a:stretch/>
        </p:blipFill>
        <p:spPr>
          <a:xfrm>
            <a:off x="903768" y="407353"/>
            <a:ext cx="10373180" cy="527074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1552413" y="5934902"/>
            <a:ext cx="9767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Tesla Delivered over 1.8 million units in 2023 showing 34.78% growth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27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27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27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6" name="Google Shape;266;p27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7" name="Google Shape;267;p27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27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27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71" name="Google Shape;271;p27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27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27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27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27"/>
          <p:cNvSpPr txBox="1"/>
          <p:nvPr/>
        </p:nvSpPr>
        <p:spPr>
          <a:xfrm>
            <a:off x="752338" y="60300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950" y="530200"/>
            <a:ext cx="7409773" cy="57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7"/>
          <p:cNvSpPr txBox="1"/>
          <p:nvPr/>
        </p:nvSpPr>
        <p:spPr>
          <a:xfrm>
            <a:off x="333375" y="857250"/>
            <a:ext cx="3282300" cy="49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Consistent Growth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Production increased from 365,232 units in 2019 to an estimated 1,845,985 units in 2023, demonstrating robust year-over-year growth.</a:t>
            </a:r>
            <a:b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Accelerated Production Post-2020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The production rate significantly accelerated starting in 2020, suggesting operational improvements and increased demand.</a:t>
            </a:r>
            <a:b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Positive Outlook for 2023</a:t>
            </a:r>
            <a:r>
              <a:rPr lang="en-US" sz="16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Projected continued growth in 2023 indicates Tesla's strong market confidence and ongoing expansion efforts.</a:t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28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28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28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28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28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" name="Google Shape;288;p28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28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291" name="Google Shape;291;p28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28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28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28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28"/>
          <p:cNvSpPr txBox="1"/>
          <p:nvPr/>
        </p:nvSpPr>
        <p:spPr>
          <a:xfrm>
            <a:off x="752338" y="60300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175" y="346345"/>
            <a:ext cx="5343275" cy="616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9688" y="233250"/>
            <a:ext cx="2573588" cy="5615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29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29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29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29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29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29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29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0" name="Google Shape;31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11" name="Google Shape;311;p29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29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29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29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29"/>
          <p:cNvSpPr txBox="1"/>
          <p:nvPr/>
        </p:nvSpPr>
        <p:spPr>
          <a:xfrm>
            <a:off x="752338" y="60300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29"/>
          <p:cNvPicPr preferRelativeResize="0"/>
          <p:nvPr/>
        </p:nvPicPr>
        <p:blipFill rotWithShape="1">
          <a:blip r:embed="rId3">
            <a:alphaModFix/>
          </a:blip>
          <a:srcRect b="1429" l="6594" r="0" t="0"/>
          <a:stretch/>
        </p:blipFill>
        <p:spPr>
          <a:xfrm>
            <a:off x="3988600" y="533400"/>
            <a:ext cx="755450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 txBox="1"/>
          <p:nvPr/>
        </p:nvSpPr>
        <p:spPr>
          <a:xfrm>
            <a:off x="369100" y="654850"/>
            <a:ext cx="3012300" cy="5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growth rate of the electric car market in the USA has varied each quarter, with a notable peak in Q3 2022 at 6.10%. </a:t>
            </a:r>
            <a:br>
              <a:rPr lang="en-US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There appears to be a general trend of significant growth within the market, indicating increasing consumer adoption and interest in electric vehicles.</a:t>
            </a:r>
            <a:br>
              <a:rPr lang="en-US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data underscores the need to capitalize on high-growth quarters and possibly investigate the causes of any fluctuations to better predict future market behaviors.</a:t>
            </a:r>
            <a:endParaRPr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p30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30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30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30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0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30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30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31" name="Google Shape;331;p30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30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3" name="Google Shape;333;p30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Google Shape;334;p30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5" name="Google Shape;335;p30"/>
          <p:cNvSpPr txBox="1"/>
          <p:nvPr/>
        </p:nvSpPr>
        <p:spPr>
          <a:xfrm>
            <a:off x="752338" y="60300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574" y="305100"/>
            <a:ext cx="8029302" cy="613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0"/>
          <p:cNvSpPr txBox="1"/>
          <p:nvPr/>
        </p:nvSpPr>
        <p:spPr>
          <a:xfrm>
            <a:off x="416725" y="797725"/>
            <a:ext cx="30717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Tesla's Market Leadership: Tesla has consistently held a large majority of the electric vehicle market in the USA.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The fluctuations in market share among competitors, especially any noticeable increases or decreases, indicate changes in consumer preference or the impact of new model releases.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The presence and position of other key players like Ford, General Motors, and new entrants like Rivian, indicating a competitive but heavily skewed market.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31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31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31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6" name="Google Shape;346;p31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31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31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31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Tesla's Market Leadership: Highlight Tesla's dominant market share, emphasizing that it has consistently held a large majority of the electric vehicle market in the USA.</a:t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Trends Over Time: Note the fluctuations in market share among competitors, especially any noticeable increases or decreases, which might indicate changes in consumer preference or the impact of new model releases.</a:t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Competitive Landscape: Discuss the presence and position of other key players like Ford, General Motors, and new entrants like Rivian, indicating a competitive but heavily skewed market.</a:t>
            </a: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351" name="Google Shape;351;p31"/>
          <p:cNvCxnSpPr/>
          <p:nvPr/>
        </p:nvCxnSpPr>
        <p:spPr>
          <a:xfrm flipH="1">
            <a:off x="16" y="-1"/>
            <a:ext cx="5683500" cy="2885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31"/>
          <p:cNvCxnSpPr/>
          <p:nvPr/>
        </p:nvCxnSpPr>
        <p:spPr>
          <a:xfrm>
            <a:off x="8957835" y="0"/>
            <a:ext cx="3234300" cy="15549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3" name="Google Shape;353;p31"/>
          <p:cNvCxnSpPr/>
          <p:nvPr/>
        </p:nvCxnSpPr>
        <p:spPr>
          <a:xfrm rot="10800000">
            <a:off x="142" y="1242899"/>
            <a:ext cx="3558900" cy="56151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31"/>
          <p:cNvCxnSpPr/>
          <p:nvPr/>
        </p:nvCxnSpPr>
        <p:spPr>
          <a:xfrm flipH="1">
            <a:off x="8909700" y="3630223"/>
            <a:ext cx="3282300" cy="32277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31"/>
          <p:cNvSpPr txBox="1"/>
          <p:nvPr/>
        </p:nvSpPr>
        <p:spPr>
          <a:xfrm>
            <a:off x="752338" y="6030002"/>
            <a:ext cx="976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225" y="469850"/>
            <a:ext cx="8192375" cy="5867951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1"/>
          <p:cNvSpPr txBox="1"/>
          <p:nvPr/>
        </p:nvSpPr>
        <p:spPr>
          <a:xfrm>
            <a:off x="381000" y="1070425"/>
            <a:ext cx="3282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Tesla's Market Leadership: Tesla has consistently held a large majority of the electric vehicle market in the USA.</a:t>
            </a:r>
            <a:br>
              <a:rPr lang="en-US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fluctuations in market share among competitors, especially any noticeable increases or decreases, indicate changes in consumer preference or the impact of new model releases.</a:t>
            </a:r>
            <a:br>
              <a:rPr lang="en-US" sz="1600"/>
            </a:b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presence and position of other key players like Ford, General Motors, and new entrants like Rivian, indicating a competitive but heavily skewed market.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gleLinesVTI">
  <a:themeElements>
    <a:clrScheme name="Custom 34">
      <a:dk1>
        <a:srgbClr val="000000"/>
      </a:dk1>
      <a:lt1>
        <a:srgbClr val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