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77" r:id="rId5"/>
    <p:sldId id="263" r:id="rId6"/>
    <p:sldId id="259" r:id="rId7"/>
    <p:sldId id="261" r:id="rId8"/>
    <p:sldId id="264"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41F0B4-676A-490A-9635-18D3F38ACAC6}" v="54" dt="2023-02-07T15:58:34.591"/>
    <p1510:client id="{F4BE189E-2BBF-4734-97AA-45DA005FD5A6}" vWet="4" dt="2023-02-07T15:48:57.155"/>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varScale="1">
        <p:scale>
          <a:sx n="69" d="100"/>
          <a:sy n="69" d="100"/>
        </p:scale>
        <p:origin x="780" y="60"/>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2/8/2023</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sahris.sahra.org.za/cases/mfanelfile-community-afforestation-project-melmoth-kzn" TargetMode="External"/><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b="1" noProof="0" dirty="0"/>
              <a:t>CYBER Cypher 2.0</a:t>
            </a:r>
            <a:endParaRPr lang="en-US" b="1" dirty="0"/>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954212"/>
          </a:xfrm>
        </p:spPr>
        <p:txBody>
          <a:bodyPr/>
          <a:lstStyle/>
          <a:p>
            <a:r>
              <a:rPr lang="en-US" sz="3200" b="1" dirty="0"/>
              <a:t>Team </a:t>
            </a:r>
            <a:r>
              <a:rPr lang="en-US" sz="3200" b="1" dirty="0" err="1"/>
              <a:t>FooBar</a:t>
            </a:r>
            <a:endParaRPr lang="en-US" sz="3200" b="1" dirty="0"/>
          </a:p>
          <a:p>
            <a:r>
              <a:rPr lang="en-US" dirty="0"/>
              <a:t>-Manan Gandhi, </a:t>
            </a:r>
            <a:r>
              <a:rPr lang="en-US" dirty="0" err="1"/>
              <a:t>Adith</a:t>
            </a:r>
            <a:r>
              <a:rPr lang="en-US" dirty="0"/>
              <a:t> Ramakrishna</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1" y="9842"/>
            <a:ext cx="12191999" cy="2432051"/>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5821521"/>
            <a:ext cx="12192000" cy="107804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2116345" y="2343178"/>
            <a:ext cx="7959308"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389227" y="1005321"/>
            <a:ext cx="2922010" cy="1294534"/>
          </a:xfrm>
        </p:spPr>
        <p:txBody>
          <a:bodyPr/>
          <a:lstStyle/>
          <a:p>
            <a:r>
              <a:rPr lang="en-US" dirty="0"/>
              <a:t>Problem Statement</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
        <p:nvSpPr>
          <p:cNvPr id="3" name="Text Placeholder 2">
            <a:extLst>
              <a:ext uri="{FF2B5EF4-FFF2-40B4-BE49-F238E27FC236}">
                <a16:creationId xmlns:a16="http://schemas.microsoft.com/office/drawing/2014/main" id="{713C4A5A-35A0-7DAF-AA43-1C434CD18FB5}"/>
              </a:ext>
            </a:extLst>
          </p:cNvPr>
          <p:cNvSpPr>
            <a:spLocks noGrp="1"/>
          </p:cNvSpPr>
          <p:nvPr>
            <p:ph type="body" sz="quarter" idx="16"/>
          </p:nvPr>
        </p:nvSpPr>
        <p:spPr>
          <a:xfrm>
            <a:off x="4609253" y="1118716"/>
            <a:ext cx="6109854" cy="426393"/>
          </a:xfrm>
        </p:spPr>
        <p:txBody>
          <a:bodyPr/>
          <a:lstStyle/>
          <a:p>
            <a:r>
              <a:rPr lang="en-US" sz="2000" dirty="0"/>
              <a:t>Afforestation</a:t>
            </a:r>
            <a:endParaRPr lang="en-IN" sz="2000" dirty="0"/>
          </a:p>
        </p:txBody>
      </p:sp>
      <p:sp>
        <p:nvSpPr>
          <p:cNvPr id="5" name="Text Placeholder 4">
            <a:extLst>
              <a:ext uri="{FF2B5EF4-FFF2-40B4-BE49-F238E27FC236}">
                <a16:creationId xmlns:a16="http://schemas.microsoft.com/office/drawing/2014/main" id="{E52ADD06-30FE-87C4-FB65-156BD33FB7EE}"/>
              </a:ext>
            </a:extLst>
          </p:cNvPr>
          <p:cNvSpPr>
            <a:spLocks noGrp="1"/>
          </p:cNvSpPr>
          <p:nvPr>
            <p:ph type="body" sz="quarter" idx="12"/>
          </p:nvPr>
        </p:nvSpPr>
        <p:spPr>
          <a:xfrm>
            <a:off x="4609253" y="1693584"/>
            <a:ext cx="6109854" cy="4514291"/>
          </a:xfrm>
        </p:spPr>
        <p:txBody>
          <a:bodyPr/>
          <a:lstStyle/>
          <a:p>
            <a:r>
              <a:rPr lang="en-US" dirty="0"/>
              <a:t>In today's world, afforestation is becoming an increasingly crucial task in mitigating the effects of climate change. Your goal is to use satellite data to determine the most effective way to promote afforestation in a specific region.</a:t>
            </a:r>
          </a:p>
          <a:p>
            <a:r>
              <a:rPr lang="en-US" dirty="0"/>
              <a:t>You must analyze climate and natural data collected by satellites to identify areas suitable for tree planting and develop a comprehensive plan for implementing afforestation initiatives in the region.</a:t>
            </a:r>
          </a:p>
          <a:p>
            <a:r>
              <a:rPr lang="en-US" dirty="0"/>
              <a:t>The solution could take into account factors such as soil type, rainfall patterns, and temperature, as well as any other relevant data. The objective is to develop a scalable and sustainable afforestation strategy that can be replicated in other regions, contributing to global efforts to combat climate change.</a:t>
            </a:r>
            <a:endParaRPr lang="en-IN" dirty="0"/>
          </a:p>
        </p:txBody>
      </p:sp>
    </p:spTree>
    <p:extLst>
      <p:ext uri="{BB962C8B-B14F-4D97-AF65-F5344CB8AC3E}">
        <p14:creationId xmlns:p14="http://schemas.microsoft.com/office/powerpoint/2010/main" val="217400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7218175" y="1749081"/>
            <a:ext cx="1929607" cy="640698"/>
          </a:xfrm>
        </p:spPr>
        <p:txBody>
          <a:bodyPr/>
          <a:lstStyle/>
          <a:p>
            <a:r>
              <a:rPr lang="en-US" noProof="0" dirty="0"/>
              <a:t>solution</a:t>
            </a:r>
            <a:endParaRPr lang="en-US" dirty="0"/>
          </a:p>
        </p:txBody>
      </p:sp>
      <p:sp>
        <p:nvSpPr>
          <p:cNvPr id="39" name="TextBox 38">
            <a:extLst>
              <a:ext uri="{FF2B5EF4-FFF2-40B4-BE49-F238E27FC236}">
                <a16:creationId xmlns:a16="http://schemas.microsoft.com/office/drawing/2014/main" id="{AD6F5A55-BE4F-19A5-C3C7-BA4C43D7EA00}"/>
              </a:ext>
            </a:extLst>
          </p:cNvPr>
          <p:cNvSpPr txBox="1"/>
          <p:nvPr/>
        </p:nvSpPr>
        <p:spPr>
          <a:xfrm>
            <a:off x="5134979" y="2828835"/>
            <a:ext cx="6096000" cy="120032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all" spc="100" normalizeH="0" baseline="0" noProof="0" dirty="0">
                <a:ln>
                  <a:noFill/>
                </a:ln>
                <a:solidFill>
                  <a:srgbClr val="9ACF21">
                    <a:lumMod val="50000"/>
                  </a:srgbClr>
                </a:solidFill>
                <a:effectLst/>
                <a:uLnTx/>
                <a:uFillTx/>
                <a:latin typeface="Tenorite Bold"/>
                <a:ea typeface="+mn-ea"/>
                <a:cs typeface="+mn-cs"/>
              </a:rPr>
              <a:t>Our solution to the given problem is to promote individuals to plant tree, by educating them through the means of a website</a:t>
            </a:r>
            <a:endParaRPr kumimoji="0" lang="en-IN" sz="2000" b="0" i="0" u="none" strike="noStrike" kern="1200" cap="all" spc="100" normalizeH="0" baseline="0" noProof="0" dirty="0">
              <a:ln>
                <a:noFill/>
              </a:ln>
              <a:solidFill>
                <a:srgbClr val="9ACF21">
                  <a:lumMod val="50000"/>
                </a:srgbClr>
              </a:solidFill>
              <a:effectLst/>
              <a:uLnTx/>
              <a:uFillTx/>
              <a:latin typeface="Tenorite Bold"/>
              <a:ea typeface="+mn-ea"/>
              <a:cs typeface="+mn-cs"/>
            </a:endParaRPr>
          </a:p>
        </p:txBody>
      </p:sp>
    </p:spTree>
    <p:extLst>
      <p:ext uri="{BB962C8B-B14F-4D97-AF65-F5344CB8AC3E}">
        <p14:creationId xmlns:p14="http://schemas.microsoft.com/office/powerpoint/2010/main" val="109430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EE5A625-CF8D-4DB8-B64A-918374A7C3E4}"/>
              </a:ext>
            </a:extLst>
          </p:cNvPr>
          <p:cNvSpPr>
            <a:spLocks noGrp="1"/>
          </p:cNvSpPr>
          <p:nvPr>
            <p:ph type="title"/>
          </p:nvPr>
        </p:nvSpPr>
        <p:spPr>
          <a:xfrm>
            <a:off x="0" y="0"/>
            <a:ext cx="4979988" cy="6858000"/>
          </a:xfrm>
        </p:spPr>
        <p:txBody>
          <a:bodyPr/>
          <a:lstStyle/>
          <a:p>
            <a:r>
              <a:rPr lang="en-US" dirty="0"/>
              <a:t>Benefits of Afforestation</a:t>
            </a:r>
          </a:p>
        </p:txBody>
      </p:sp>
      <p:pic>
        <p:nvPicPr>
          <p:cNvPr id="8" name="Picture Placeholder 7">
            <a:extLst>
              <a:ext uri="{FF2B5EF4-FFF2-40B4-BE49-F238E27FC236}">
                <a16:creationId xmlns:a16="http://schemas.microsoft.com/office/drawing/2014/main" id="{AFB15A2E-E97A-8FAE-8143-F2D909DE1F83}"/>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t="28893" b="28893"/>
          <a:stretch>
            <a:fillRect/>
          </a:stretch>
        </p:blipFill>
        <p:spPr>
          <a:xfrm>
            <a:off x="0" y="-13854"/>
            <a:ext cx="12192000" cy="3429000"/>
          </a:xfrm>
        </p:spPr>
      </p:pic>
      <p:sp>
        <p:nvSpPr>
          <p:cNvPr id="23" name="Text Placeholder 22">
            <a:extLst>
              <a:ext uri="{FF2B5EF4-FFF2-40B4-BE49-F238E27FC236}">
                <a16:creationId xmlns:a16="http://schemas.microsoft.com/office/drawing/2014/main" id="{8662E445-5222-442C-9812-2FA51B852A71}"/>
              </a:ext>
            </a:extLst>
          </p:cNvPr>
          <p:cNvSpPr>
            <a:spLocks noGrp="1"/>
          </p:cNvSpPr>
          <p:nvPr>
            <p:ph type="body" sz="quarter" idx="16"/>
          </p:nvPr>
        </p:nvSpPr>
        <p:spPr>
          <a:xfrm>
            <a:off x="5743575" y="3972253"/>
            <a:ext cx="5859420" cy="1769419"/>
          </a:xfrm>
        </p:spPr>
        <p:txBody>
          <a:bodyPr/>
          <a:lstStyle/>
          <a:p>
            <a:pPr marL="285750" indent="-285750">
              <a:buFont typeface="Arial" panose="020B0604020202020204" pitchFamily="34" charset="0"/>
              <a:buChar char="•"/>
            </a:pPr>
            <a:r>
              <a:rPr lang="en-US" dirty="0"/>
              <a:t>Improves air quality</a:t>
            </a:r>
          </a:p>
          <a:p>
            <a:pPr marL="285750" indent="-285750">
              <a:buFont typeface="Arial" panose="020B0604020202020204" pitchFamily="34" charset="0"/>
              <a:buChar char="•"/>
            </a:pPr>
            <a:r>
              <a:rPr lang="en-US" dirty="0"/>
              <a:t>Enhances Bio-Diversity</a:t>
            </a:r>
          </a:p>
          <a:p>
            <a:pPr marL="285750" indent="-285750">
              <a:buFont typeface="Arial" panose="020B0604020202020204" pitchFamily="34" charset="0"/>
              <a:buChar char="•"/>
            </a:pPr>
            <a:r>
              <a:rPr lang="en-US" dirty="0"/>
              <a:t>Increases water retention and soil health</a:t>
            </a:r>
          </a:p>
        </p:txBody>
      </p:sp>
      <p:sp>
        <p:nvSpPr>
          <p:cNvPr id="127" name="Rectangle 126">
            <a:extLst>
              <a:ext uri="{FF2B5EF4-FFF2-40B4-BE49-F238E27FC236}">
                <a16:creationId xmlns:a16="http://schemas.microsoft.com/office/drawing/2014/main" id="{DD11EA8B-DB5B-4136-99D3-4D19B66922C1}"/>
              </a:ext>
              <a:ext uri="{C183D7F6-B498-43B3-948B-1728B52AA6E4}">
                <adec:decorative xmlns:adec="http://schemas.microsoft.com/office/drawing/2017/decorative" val="1"/>
              </a:ext>
            </a:extLst>
          </p:cNvPr>
          <p:cNvSpPr/>
          <p:nvPr/>
        </p:nvSpPr>
        <p:spPr>
          <a:xfrm>
            <a:off x="272906" y="4683270"/>
            <a:ext cx="4396076" cy="70614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444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noProof="0" dirty="0"/>
              <a:t>Solution Overview</a:t>
            </a:r>
            <a:endParaRPr lang="en-US" dirty="0"/>
          </a:p>
        </p:txBody>
      </p:sp>
      <p:sp>
        <p:nvSpPr>
          <p:cNvPr id="11" name="Text Placeholder 10">
            <a:extLst>
              <a:ext uri="{FF2B5EF4-FFF2-40B4-BE49-F238E27FC236}">
                <a16:creationId xmlns:a16="http://schemas.microsoft.com/office/drawing/2014/main" id="{262F69C3-338A-53FE-C2BE-73CE90F551D8}"/>
              </a:ext>
            </a:extLst>
          </p:cNvPr>
          <p:cNvSpPr>
            <a:spLocks noGrp="1"/>
          </p:cNvSpPr>
          <p:nvPr>
            <p:ph type="body" sz="quarter" idx="16"/>
          </p:nvPr>
        </p:nvSpPr>
        <p:spPr>
          <a:xfrm>
            <a:off x="740800" y="3237325"/>
            <a:ext cx="2351446" cy="491509"/>
          </a:xfrm>
        </p:spPr>
        <p:txBody>
          <a:bodyPr/>
          <a:lstStyle/>
          <a:p>
            <a:r>
              <a:rPr lang="en-US" dirty="0"/>
              <a:t>Benefits</a:t>
            </a:r>
            <a:r>
              <a:rPr lang="en-IN" dirty="0"/>
              <a:t> of Afforestation</a:t>
            </a:r>
          </a:p>
        </p:txBody>
      </p:sp>
      <p:sp>
        <p:nvSpPr>
          <p:cNvPr id="13" name="Text Placeholder 12">
            <a:extLst>
              <a:ext uri="{FF2B5EF4-FFF2-40B4-BE49-F238E27FC236}">
                <a16:creationId xmlns:a16="http://schemas.microsoft.com/office/drawing/2014/main" id="{97C7EAFA-3F91-6DF4-91C8-49A829E0D27A}"/>
              </a:ext>
            </a:extLst>
          </p:cNvPr>
          <p:cNvSpPr>
            <a:spLocks noGrp="1"/>
          </p:cNvSpPr>
          <p:nvPr>
            <p:ph type="body" sz="quarter" idx="12"/>
          </p:nvPr>
        </p:nvSpPr>
        <p:spPr>
          <a:xfrm>
            <a:off x="740800" y="4036042"/>
            <a:ext cx="2351446" cy="1782868"/>
          </a:xfrm>
        </p:spPr>
        <p:txBody>
          <a:bodyPr/>
          <a:lstStyle/>
          <a:p>
            <a:r>
              <a:rPr lang="en-US" dirty="0"/>
              <a:t>The Website informs the user about the numerous number of ways afforestation can help us humans and can enhance our surroundings.</a:t>
            </a:r>
            <a:endParaRPr lang="en-IN" dirty="0"/>
          </a:p>
        </p:txBody>
      </p:sp>
      <p:sp>
        <p:nvSpPr>
          <p:cNvPr id="29" name="Text Placeholder 10">
            <a:extLst>
              <a:ext uri="{FF2B5EF4-FFF2-40B4-BE49-F238E27FC236}">
                <a16:creationId xmlns:a16="http://schemas.microsoft.com/office/drawing/2014/main" id="{4B8AEEF4-0325-F205-8446-3527A9622B1B}"/>
              </a:ext>
            </a:extLst>
          </p:cNvPr>
          <p:cNvSpPr txBox="1">
            <a:spLocks/>
          </p:cNvSpPr>
          <p:nvPr/>
        </p:nvSpPr>
        <p:spPr>
          <a:xfrm>
            <a:off x="4920277" y="3237325"/>
            <a:ext cx="2351446" cy="491509"/>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Machine Learning</a:t>
            </a:r>
            <a:endParaRPr lang="en-IN" dirty="0"/>
          </a:p>
        </p:txBody>
      </p:sp>
      <p:sp>
        <p:nvSpPr>
          <p:cNvPr id="31" name="Text Placeholder 12">
            <a:extLst>
              <a:ext uri="{FF2B5EF4-FFF2-40B4-BE49-F238E27FC236}">
                <a16:creationId xmlns:a16="http://schemas.microsoft.com/office/drawing/2014/main" id="{5BB9930A-8420-9067-2C29-C1E55CD6023F}"/>
              </a:ext>
            </a:extLst>
          </p:cNvPr>
          <p:cNvSpPr txBox="1">
            <a:spLocks/>
          </p:cNvSpPr>
          <p:nvPr/>
        </p:nvSpPr>
        <p:spPr>
          <a:xfrm>
            <a:off x="4920277" y="4036042"/>
            <a:ext cx="2351446" cy="1782868"/>
          </a:xfrm>
          <a:prstGeom prst="rect">
            <a:avLst/>
          </a:prstGeom>
        </p:spPr>
        <p:txBody>
          <a:bodyPr anchor="t"/>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Website helps the user to make informed decisions about which trees would grow the best in their surrounding and locality.</a:t>
            </a:r>
            <a:endParaRPr lang="en-IN" dirty="0"/>
          </a:p>
        </p:txBody>
      </p:sp>
      <p:sp>
        <p:nvSpPr>
          <p:cNvPr id="32" name="Text Placeholder 10">
            <a:extLst>
              <a:ext uri="{FF2B5EF4-FFF2-40B4-BE49-F238E27FC236}">
                <a16:creationId xmlns:a16="http://schemas.microsoft.com/office/drawing/2014/main" id="{975098D5-2823-DA77-C45C-911FDDDFC8A9}"/>
              </a:ext>
            </a:extLst>
          </p:cNvPr>
          <p:cNvSpPr txBox="1">
            <a:spLocks/>
          </p:cNvSpPr>
          <p:nvPr/>
        </p:nvSpPr>
        <p:spPr>
          <a:xfrm>
            <a:off x="9099754" y="3237325"/>
            <a:ext cx="2351446" cy="491509"/>
          </a:xfrm>
          <a:prstGeom prst="rect">
            <a:avLst/>
          </a:prstGeom>
        </p:spPr>
        <p:txBody>
          <a:bodyPr anchor="b"/>
          <a:lstStyle>
            <a:lvl1pPr marL="0" indent="0" algn="ctr" defTabSz="914400" rtl="0" eaLnBrk="1" latinLnBrk="0" hangingPunct="1">
              <a:lnSpc>
                <a:spcPct val="90000"/>
              </a:lnSpc>
              <a:spcBef>
                <a:spcPts val="1000"/>
              </a:spcBef>
              <a:buFont typeface="Arial" panose="020B0604020202020204" pitchFamily="34" charset="0"/>
              <a:buNone/>
              <a:defRPr sz="1800" kern="1200" cap="all" spc="100" baseline="0">
                <a:solidFill>
                  <a:schemeClr val="accent5">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Crowdsourcing</a:t>
            </a:r>
            <a:endParaRPr lang="en-IN" dirty="0"/>
          </a:p>
        </p:txBody>
      </p:sp>
      <p:sp>
        <p:nvSpPr>
          <p:cNvPr id="33" name="Text Placeholder 12">
            <a:extLst>
              <a:ext uri="{FF2B5EF4-FFF2-40B4-BE49-F238E27FC236}">
                <a16:creationId xmlns:a16="http://schemas.microsoft.com/office/drawing/2014/main" id="{2B01BB03-6282-04FE-8CE4-D8900204CAAE}"/>
              </a:ext>
            </a:extLst>
          </p:cNvPr>
          <p:cNvSpPr txBox="1">
            <a:spLocks/>
          </p:cNvSpPr>
          <p:nvPr/>
        </p:nvSpPr>
        <p:spPr>
          <a:xfrm>
            <a:off x="9099754" y="4036042"/>
            <a:ext cx="2351446" cy="1782868"/>
          </a:xfrm>
          <a:prstGeom prst="rect">
            <a:avLst/>
          </a:prstGeom>
        </p:spPr>
        <p:txBody>
          <a:bodyPr anchor="t"/>
          <a:lstStyle>
            <a:lvl1pPr marL="0" indent="0" algn="ctr" defTabSz="914400" rtl="0" eaLnBrk="1" latinLnBrk="0" hangingPunct="1">
              <a:lnSpc>
                <a:spcPct val="100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Website uses crowdsourcing techniques to fund organizations and NGOs. The visitors and users of the website can donate to the noble cause.</a:t>
            </a:r>
            <a:endParaRPr lang="en-IN" dirty="0"/>
          </a:p>
        </p:txBody>
      </p:sp>
    </p:spTree>
    <p:extLst>
      <p:ext uri="{BB962C8B-B14F-4D97-AF65-F5344CB8AC3E}">
        <p14:creationId xmlns:p14="http://schemas.microsoft.com/office/powerpoint/2010/main" val="288355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1186544" y="-1"/>
            <a:ext cx="3944790" cy="1845127"/>
          </a:xfrm>
        </p:spPr>
        <p:txBody>
          <a:bodyPr/>
          <a:lstStyle/>
          <a:p>
            <a:r>
              <a:rPr lang="en-US" noProof="0" dirty="0"/>
              <a:t>summary</a:t>
            </a:r>
            <a:endParaRPr lang="en-US" dirty="0"/>
          </a:p>
        </p:txBody>
      </p:sp>
      <p:pic>
        <p:nvPicPr>
          <p:cNvPr id="12" name="Picture Placeholder 11" descr="A high angle view of a plantation">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845128"/>
            <a:ext cx="12192000" cy="5012871"/>
          </a:xfrm>
        </p:spPr>
      </p:pic>
      <p:sp>
        <p:nvSpPr>
          <p:cNvPr id="2" name="Date Placeholder 1">
            <a:extLst>
              <a:ext uri="{FF2B5EF4-FFF2-40B4-BE49-F238E27FC236}">
                <a16:creationId xmlns:a16="http://schemas.microsoft.com/office/drawing/2014/main" id="{72D2BFB9-EF4C-43BD-82AF-44BB97E87417}"/>
              </a:ext>
            </a:extLst>
          </p:cNvPr>
          <p:cNvSpPr>
            <a:spLocks noGrp="1"/>
          </p:cNvSpPr>
          <p:nvPr>
            <p:ph type="dt" sz="half" idx="10"/>
          </p:nvPr>
        </p:nvSpPr>
        <p:spPr>
          <a:xfrm>
            <a:off x="838200" y="6356350"/>
            <a:ext cx="2743200" cy="365125"/>
          </a:xfrm>
        </p:spPr>
        <p:txBody>
          <a:bodyPr/>
          <a:lstStyle/>
          <a:p>
            <a:r>
              <a:rPr lang="en-US" dirty="0"/>
              <a:t>20XX</a:t>
            </a:r>
          </a:p>
        </p:txBody>
      </p:sp>
      <p:sp>
        <p:nvSpPr>
          <p:cNvPr id="21" name="Text Placeholder 20">
            <a:extLst>
              <a:ext uri="{FF2B5EF4-FFF2-40B4-BE49-F238E27FC236}">
                <a16:creationId xmlns:a16="http://schemas.microsoft.com/office/drawing/2014/main" id="{1ACAAE1E-C644-4F5F-B013-E7D2D2C82E71}"/>
              </a:ext>
            </a:extLst>
          </p:cNvPr>
          <p:cNvSpPr>
            <a:spLocks noGrp="1"/>
          </p:cNvSpPr>
          <p:nvPr>
            <p:ph type="body" sz="quarter" idx="16"/>
          </p:nvPr>
        </p:nvSpPr>
        <p:spPr>
          <a:xfrm>
            <a:off x="5627913" y="0"/>
            <a:ext cx="6564087" cy="3614737"/>
          </a:xfrm>
        </p:spPr>
        <p:txBody>
          <a:bodyPr/>
          <a:lstStyle/>
          <a:p>
            <a:r>
              <a:rPr lang="en-US" dirty="0"/>
              <a:t>At Contoso, we believe in giving 110%. By using ethical farming methods, we help farming communities grow organically and foster a consumer first mindset. We thrive because of our market knowledge and a great team behind our product. As our CEO says, "Efficiencies will come from proactively transforming how we do business."</a:t>
            </a:r>
          </a:p>
        </p:txBody>
      </p:sp>
      <p:sp>
        <p:nvSpPr>
          <p:cNvPr id="3" name="Footer Placeholder 2">
            <a:extLst>
              <a:ext uri="{FF2B5EF4-FFF2-40B4-BE49-F238E27FC236}">
                <a16:creationId xmlns:a16="http://schemas.microsoft.com/office/drawing/2014/main" id="{CEAB7E33-6C5A-49D2-AA9F-51E7DEA11D3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6</a:t>
            </a:fld>
            <a:endParaRPr lang="en-US" dirty="0"/>
          </a:p>
        </p:txBody>
      </p:sp>
    </p:spTree>
    <p:extLst>
      <p:ext uri="{BB962C8B-B14F-4D97-AF65-F5344CB8AC3E}">
        <p14:creationId xmlns:p14="http://schemas.microsoft.com/office/powerpoint/2010/main" val="20461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sp>
        <p:nvSpPr>
          <p:cNvPr id="9" name="Text Placeholder 8">
            <a:extLst>
              <a:ext uri="{FF2B5EF4-FFF2-40B4-BE49-F238E27FC236}">
                <a16:creationId xmlns:a16="http://schemas.microsoft.com/office/drawing/2014/main" id="{0BF8A3EA-3C0A-457C-ACBD-FA9FBF4DCB9F}"/>
              </a:ext>
            </a:extLst>
          </p:cNvPr>
          <p:cNvSpPr>
            <a:spLocks noGrp="1"/>
          </p:cNvSpPr>
          <p:nvPr>
            <p:ph type="body" sz="quarter" idx="14"/>
          </p:nvPr>
        </p:nvSpPr>
        <p:spPr>
          <a:xfrm>
            <a:off x="1704805" y="3959761"/>
            <a:ext cx="2879477" cy="1790164"/>
          </a:xfrm>
        </p:spPr>
        <p:txBody>
          <a:bodyPr/>
          <a:lstStyle/>
          <a:p>
            <a:r>
              <a:rPr lang="pt-BR" dirty="0"/>
              <a:t>Mirjam Nilsson​​</a:t>
            </a:r>
          </a:p>
          <a:p>
            <a:endParaRPr lang="pt-BR" dirty="0"/>
          </a:p>
          <a:p>
            <a:r>
              <a:rPr lang="pt-BR" dirty="0"/>
              <a:t>206-555-0146​</a:t>
            </a:r>
          </a:p>
          <a:p>
            <a:endParaRPr lang="pt-BR" dirty="0"/>
          </a:p>
          <a:p>
            <a:r>
              <a:rPr lang="pt-BR" dirty="0"/>
              <a:t>mirjam@contoso.com​</a:t>
            </a:r>
          </a:p>
          <a:p>
            <a:endParaRPr lang="pt-BR" dirty="0"/>
          </a:p>
          <a:p>
            <a:r>
              <a:rPr lang="pt-BR" dirty="0"/>
              <a:t>www.contoso.com​</a:t>
            </a:r>
            <a:endParaRPr lang="en-US" dirty="0"/>
          </a:p>
        </p:txBody>
      </p:sp>
      <p:sp>
        <p:nvSpPr>
          <p:cNvPr id="2" name="Date Placeholder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a:lstStyle/>
          <a:p>
            <a:r>
              <a:rPr lang="en-US" dirty="0"/>
              <a:t>20XX</a:t>
            </a:r>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7</a:t>
            </a:fld>
            <a:endParaRPr lang="en-US" dirty="0"/>
          </a:p>
        </p:txBody>
      </p:sp>
    </p:spTree>
    <p:extLst>
      <p:ext uri="{BB962C8B-B14F-4D97-AF65-F5344CB8AC3E}">
        <p14:creationId xmlns:p14="http://schemas.microsoft.com/office/powerpoint/2010/main" val="1851646291"/>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2.xml><?xml version="1.0" encoding="utf-8"?>
<ds:datastoreItem xmlns:ds="http://schemas.openxmlformats.org/officeDocument/2006/customXml" ds:itemID="{065F1115-A9D1-4ADF-878E-8B9CEB14168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E439292-23DE-4FBC-B000-AFED89AC64F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{8843819E-78A0-4A0F-B3A9-1915AF46387B}tf16411175_win32</Template>
  <TotalTime>48</TotalTime>
  <Words>342</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Tenorite </vt:lpstr>
      <vt:lpstr>Tenorite Bold</vt:lpstr>
      <vt:lpstr>Office Theme</vt:lpstr>
      <vt:lpstr>CYBER Cypher 2.0</vt:lpstr>
      <vt:lpstr>Problem Statement</vt:lpstr>
      <vt:lpstr>solution</vt:lpstr>
      <vt:lpstr>Benefits of Afforestation</vt:lpstr>
      <vt:lpstr>Solution Overview</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Cypher 2.0</dc:title>
  <dc:creator>Adith Ramakrishna</dc:creator>
  <cp:lastModifiedBy>Manan Gandhi</cp:lastModifiedBy>
  <cp:revision>3</cp:revision>
  <dcterms:created xsi:type="dcterms:W3CDTF">2023-02-07T13:39:43Z</dcterms:created>
  <dcterms:modified xsi:type="dcterms:W3CDTF">2023-02-07T21:34:05Z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