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7" r:id="rId6"/>
    <p:sldId id="263" r:id="rId7"/>
    <p:sldId id="272" r:id="rId8"/>
    <p:sldId id="273" r:id="rId9"/>
    <p:sldId id="277" r:id="rId10"/>
    <p:sldId id="278" r:id="rId11"/>
    <p:sldId id="279" r:id="rId12"/>
    <p:sldId id="28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0" d="100"/>
          <a:sy n="110" d="100"/>
        </p:scale>
        <p:origin x="630"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3D Model</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provide a more realistic representation of the object, allowing users to better visualize its features and dimensions.</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Cost Calculator</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help users understand the total cost of ownership for an electric vehicle, including things like fuel, maintenance, and financing costs.</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EV Finder</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Provide them with useful information about Costs, Seating Capacity, and available models.</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EV Chargers Map</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a:t> It </a:t>
          </a:r>
          <a:r>
            <a:rPr lang="en-US" sz="1800" b="0" i="0" dirty="0"/>
            <a:t>could also be useful for current EV owners to locate charging stations when on a long trip.</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Flask API</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 Used to create a RESTful API that allows users to interact with a web application or service using standard HTTP requests.</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15499" y="142024"/>
          <a:ext cx="2087524" cy="6262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3D Model</a:t>
          </a:r>
          <a:endParaRPr lang="en-US" sz="2100" b="1" kern="1200" dirty="0">
            <a:latin typeface="+mj-lt"/>
          </a:endParaRPr>
        </a:p>
      </dsp:txBody>
      <dsp:txXfrm>
        <a:off x="15499" y="142024"/>
        <a:ext cx="2087524" cy="626257"/>
      </dsp:txXfrm>
    </dsp:sp>
    <dsp:sp modelId="{910C52EF-D1F5-4581-A150-24B263AF9343}">
      <dsp:nvSpPr>
        <dsp:cNvPr id="0" name=""/>
        <dsp:cNvSpPr/>
      </dsp:nvSpPr>
      <dsp:spPr>
        <a:xfrm>
          <a:off x="15499" y="768281"/>
          <a:ext cx="2087524" cy="34315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provide a more realistic representation of the object, allowing users to better visualize its features and dimensions.</a:t>
          </a:r>
          <a:endParaRPr lang="en-US" sz="1800" kern="1200" dirty="0">
            <a:latin typeface="Calibri" charset="0"/>
            <a:ea typeface="Calibri" charset="0"/>
            <a:cs typeface="Calibri" charset="0"/>
          </a:endParaRPr>
        </a:p>
      </dsp:txBody>
      <dsp:txXfrm>
        <a:off x="15499" y="768281"/>
        <a:ext cx="2087524" cy="3431505"/>
      </dsp:txXfrm>
    </dsp:sp>
    <dsp:sp modelId="{1F484571-9C36-4EBC-94E8-740ECF59A9E8}">
      <dsp:nvSpPr>
        <dsp:cNvPr id="0" name=""/>
        <dsp:cNvSpPr/>
      </dsp:nvSpPr>
      <dsp:spPr>
        <a:xfrm>
          <a:off x="2210812" y="142024"/>
          <a:ext cx="2087524" cy="626257"/>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Cost Calculator</a:t>
          </a:r>
        </a:p>
      </dsp:txBody>
      <dsp:txXfrm>
        <a:off x="2210812" y="142024"/>
        <a:ext cx="2087524" cy="626257"/>
      </dsp:txXfrm>
    </dsp:sp>
    <dsp:sp modelId="{8382FB71-379A-4A42-BEC2-AAF439B565D5}">
      <dsp:nvSpPr>
        <dsp:cNvPr id="0" name=""/>
        <dsp:cNvSpPr/>
      </dsp:nvSpPr>
      <dsp:spPr>
        <a:xfrm>
          <a:off x="2210812" y="768281"/>
          <a:ext cx="2087524" cy="3431505"/>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help users understand the total cost of ownership for an electric vehicle, including things like fuel, maintenance, and financing costs.</a:t>
          </a:r>
          <a:endParaRPr lang="en-US" sz="1800" kern="1200" dirty="0">
            <a:latin typeface="Calibri" charset="0"/>
            <a:ea typeface="Calibri" charset="0"/>
            <a:cs typeface="Calibri" charset="0"/>
          </a:endParaRPr>
        </a:p>
      </dsp:txBody>
      <dsp:txXfrm>
        <a:off x="2210812" y="768281"/>
        <a:ext cx="2087524" cy="3431505"/>
      </dsp:txXfrm>
    </dsp:sp>
    <dsp:sp modelId="{6B33ABE5-CEF1-4B39-82C3-F1FC644C0A8F}">
      <dsp:nvSpPr>
        <dsp:cNvPr id="0" name=""/>
        <dsp:cNvSpPr/>
      </dsp:nvSpPr>
      <dsp:spPr>
        <a:xfrm>
          <a:off x="4406125" y="142024"/>
          <a:ext cx="2087524" cy="626257"/>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EV Finder</a:t>
          </a:r>
          <a:endParaRPr lang="en-US" sz="2100" b="1" kern="1200" dirty="0">
            <a:latin typeface="+mj-lt"/>
            <a:ea typeface="Calibri" charset="0"/>
            <a:cs typeface="Calibri" charset="0"/>
          </a:endParaRPr>
        </a:p>
      </dsp:txBody>
      <dsp:txXfrm>
        <a:off x="4406125" y="142024"/>
        <a:ext cx="2087524" cy="626257"/>
      </dsp:txXfrm>
    </dsp:sp>
    <dsp:sp modelId="{D49AD3F7-B2B6-4709-A43B-C22DEB981B39}">
      <dsp:nvSpPr>
        <dsp:cNvPr id="0" name=""/>
        <dsp:cNvSpPr/>
      </dsp:nvSpPr>
      <dsp:spPr>
        <a:xfrm>
          <a:off x="4406125" y="768281"/>
          <a:ext cx="2087524" cy="3431505"/>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Provide them with useful information about Costs, Seating Capacity, and available models.</a:t>
          </a:r>
          <a:endParaRPr lang="en-US" sz="1800" kern="1200" dirty="0">
            <a:latin typeface="Calibri" charset="0"/>
            <a:ea typeface="Calibri" charset="0"/>
            <a:cs typeface="Calibri" charset="0"/>
          </a:endParaRPr>
        </a:p>
      </dsp:txBody>
      <dsp:txXfrm>
        <a:off x="4406125" y="768281"/>
        <a:ext cx="2087524" cy="3431505"/>
      </dsp:txXfrm>
    </dsp:sp>
    <dsp:sp modelId="{4AE355A7-3A54-47B1-8CB5-F35120F77B1B}">
      <dsp:nvSpPr>
        <dsp:cNvPr id="0" name=""/>
        <dsp:cNvSpPr/>
      </dsp:nvSpPr>
      <dsp:spPr>
        <a:xfrm>
          <a:off x="6601438" y="142024"/>
          <a:ext cx="2087524" cy="626257"/>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EV Chargers Map</a:t>
          </a:r>
        </a:p>
      </dsp:txBody>
      <dsp:txXfrm>
        <a:off x="6601438" y="142024"/>
        <a:ext cx="2087524" cy="626257"/>
      </dsp:txXfrm>
    </dsp:sp>
    <dsp:sp modelId="{C0A30CE6-D937-498A-8D1C-AB49CDB4AE52}">
      <dsp:nvSpPr>
        <dsp:cNvPr id="0" name=""/>
        <dsp:cNvSpPr/>
      </dsp:nvSpPr>
      <dsp:spPr>
        <a:xfrm>
          <a:off x="6601438" y="768281"/>
          <a:ext cx="2087524" cy="3431505"/>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a:t> It </a:t>
          </a:r>
          <a:r>
            <a:rPr lang="en-US" sz="1800" b="0" i="0" kern="1200" dirty="0"/>
            <a:t>could also be useful for current EV owners to locate charging stations when on a long trip.</a:t>
          </a:r>
          <a:endParaRPr lang="en-US" sz="1800" kern="1200" dirty="0">
            <a:latin typeface="Calibri" charset="0"/>
            <a:ea typeface="Calibri" charset="0"/>
            <a:cs typeface="Calibri" charset="0"/>
          </a:endParaRPr>
        </a:p>
      </dsp:txBody>
      <dsp:txXfrm>
        <a:off x="6601438" y="768281"/>
        <a:ext cx="2087524" cy="3431505"/>
      </dsp:txXfrm>
    </dsp:sp>
    <dsp:sp modelId="{1D3D5FCC-5789-4468-99A6-5D6A676B6013}">
      <dsp:nvSpPr>
        <dsp:cNvPr id="0" name=""/>
        <dsp:cNvSpPr/>
      </dsp:nvSpPr>
      <dsp:spPr>
        <a:xfrm>
          <a:off x="8796751" y="142024"/>
          <a:ext cx="2087524" cy="626257"/>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961" tIns="164961" rIns="164961" bIns="164961"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Flask API</a:t>
          </a:r>
        </a:p>
      </dsp:txBody>
      <dsp:txXfrm>
        <a:off x="8796751" y="142024"/>
        <a:ext cx="2087524" cy="626257"/>
      </dsp:txXfrm>
    </dsp:sp>
    <dsp:sp modelId="{44C7D37A-568B-4A53-88BE-8330DEF7D4A3}">
      <dsp:nvSpPr>
        <dsp:cNvPr id="0" name=""/>
        <dsp:cNvSpPr/>
      </dsp:nvSpPr>
      <dsp:spPr>
        <a:xfrm>
          <a:off x="8796751" y="768281"/>
          <a:ext cx="2087524" cy="3431505"/>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 Used to create a RESTful API that allows users to interact with a web application or service using standard HTTP requests.</a:t>
          </a:r>
          <a:endParaRPr lang="en-US" sz="1800" kern="1200" dirty="0">
            <a:latin typeface="Calibri" charset="0"/>
            <a:ea typeface="Calibri" charset="0"/>
            <a:cs typeface="Calibri" charset="0"/>
          </a:endParaRPr>
        </a:p>
      </dsp:txBody>
      <dsp:txXfrm>
        <a:off x="8796751" y="768281"/>
        <a:ext cx="2087524" cy="343150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1/22/2023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505811" y="753034"/>
            <a:ext cx="7145313" cy="3887390"/>
          </a:xfrm>
        </p:spPr>
        <p:txBody>
          <a:bodyPr/>
          <a:lstStyle/>
          <a:p>
            <a:pPr algn="ctr"/>
            <a:r>
              <a:rPr lang="en-US" dirty="0" err="1"/>
              <a:t>CyberCypher</a:t>
            </a:r>
            <a:br>
              <a:rPr lang="en-US" dirty="0"/>
            </a:br>
            <a:br>
              <a:rPr lang="en-US" dirty="0"/>
            </a:br>
            <a:r>
              <a:rPr lang="en-US" sz="2800" dirty="0"/>
              <a:t>Elementary Level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normAutofit fontScale="92500" lnSpcReduction="20000"/>
          </a:bodyPr>
          <a:lstStyle/>
          <a:p>
            <a:r>
              <a:rPr lang="en-US" dirty="0"/>
              <a:t>Team Name: </a:t>
            </a:r>
            <a:r>
              <a:rPr lang="en-US" dirty="0" err="1"/>
              <a:t>FooBar</a:t>
            </a:r>
            <a:endParaRPr lang="en-US" dirty="0"/>
          </a:p>
          <a:p>
            <a:r>
              <a:rPr lang="en-US" dirty="0"/>
              <a:t>Team Number: 15</a:t>
            </a:r>
            <a:br>
              <a:rPr lang="en-US" dirty="0"/>
            </a:br>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290650" y="386989"/>
            <a:ext cx="2599098" cy="3758334"/>
          </a:xfrm>
        </p:spPr>
        <p:txBody>
          <a:bodyPr/>
          <a:lstStyle/>
          <a:p>
            <a:r>
              <a:rPr lang="en-US" dirty="0"/>
              <a:t>By:</a:t>
            </a:r>
          </a:p>
          <a:p>
            <a:endParaRPr lang="en-US" dirty="0"/>
          </a:p>
          <a:p>
            <a:r>
              <a:rPr lang="en-US" dirty="0"/>
              <a:t>Manan Gandhi</a:t>
            </a:r>
          </a:p>
          <a:p>
            <a:endParaRPr lang="en-US" dirty="0"/>
          </a:p>
          <a:p>
            <a:r>
              <a:rPr lang="en-US" dirty="0"/>
              <a:t>Adith Ramakrishna</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10</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Problem Statement</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US" dirty="0"/>
              <a:t>Develop a working prototype that addresses one or more of these challenges and enables the cost-effective</a:t>
            </a:r>
          </a:p>
          <a:p>
            <a:r>
              <a:rPr lang="en-US" dirty="0"/>
              <a:t>and time-efficient use of EVs in a developing country.</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Solution</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3</a:t>
            </a:fld>
            <a:endParaRPr lang="en-US" noProof="0" dirty="0"/>
          </a:p>
        </p:txBody>
      </p:sp>
      <p:sp>
        <p:nvSpPr>
          <p:cNvPr id="6" name="Subtitle 5">
            <a:extLst>
              <a:ext uri="{FF2B5EF4-FFF2-40B4-BE49-F238E27FC236}">
                <a16:creationId xmlns:a16="http://schemas.microsoft.com/office/drawing/2014/main" id="{6E3F1336-4B35-2D17-893A-1A78448EB4CA}"/>
              </a:ext>
            </a:extLst>
          </p:cNvPr>
          <p:cNvSpPr>
            <a:spLocks noGrp="1"/>
          </p:cNvSpPr>
          <p:nvPr>
            <p:ph type="subTitle" idx="1"/>
          </p:nvPr>
        </p:nvSpPr>
        <p:spPr/>
        <p:txBody>
          <a:bodyPr/>
          <a:lstStyle/>
          <a:p>
            <a:r>
              <a:rPr lang="en-US" dirty="0"/>
              <a:t>Create an interactive website that allows the users to make informed decisions.</a:t>
            </a:r>
            <a:endParaRPr lang="en-SG" dirty="0"/>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Features</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876405962"/>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3D Model</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Tool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rmAutofit fontScale="85000" lnSpcReduction="20000"/>
          </a:bodyPr>
          <a:lstStyle/>
          <a:p>
            <a:pPr marL="0" indent="0">
              <a:buNone/>
            </a:pPr>
            <a:r>
              <a:rPr lang="en-US" dirty="0"/>
              <a:t>HTML Model Viewer is a tool that allows developers to display and interact with 3D models on a web page using HTML, CSS, and JavaScript. It can be used to create interactive product displays, architectural visualizations, and other types of 3D content that can be viewed in a web browser. The viewer can be integrated into existing web pages and applications and supports a variety of 3D file formats including </a:t>
            </a:r>
            <a:r>
              <a:rPr lang="en-US" dirty="0" err="1"/>
              <a:t>glTF</a:t>
            </a:r>
            <a:r>
              <a:rPr lang="en-US" dirty="0"/>
              <a:t>, OBJ, and STL. It also provides features such as lighting, texturing, and camera controls to help users view and explore the models.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pic>
        <p:nvPicPr>
          <p:cNvPr id="9" name="Picture 8">
            <a:extLst>
              <a:ext uri="{FF2B5EF4-FFF2-40B4-BE49-F238E27FC236}">
                <a16:creationId xmlns:a16="http://schemas.microsoft.com/office/drawing/2014/main" id="{CE4B6464-7F32-65A9-E217-504123F177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4482" y="2361635"/>
            <a:ext cx="5731510" cy="2861945"/>
          </a:xfrm>
          <a:prstGeom prst="rect">
            <a:avLst/>
          </a:prstGeom>
          <a:noFill/>
          <a:ln>
            <a:noFill/>
          </a:ln>
        </p:spPr>
      </p:pic>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Cost Calculator</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Tool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Autofit/>
          </a:bodyPr>
          <a:lstStyle/>
          <a:p>
            <a:pPr marL="0" indent="0">
              <a:buNone/>
            </a:pPr>
            <a:r>
              <a:rPr lang="en-US" sz="1400" dirty="0"/>
              <a:t>A Vehicle Cost Calculator is a tool that calculates the cost of owning and operating an electric vehicle (EV) compared to a traditional gasoline-powered vehicle. It considers factors such as the purchase price of the vehicle, fuel costs, maintenance costs, and other expenses. The goal of the calculator is to provide consumers with a clear and accurate comparison of the total cost of ownership for EVs and gasoline-powered vehicles, helping them to make an informed decision when considering purchasing an EV. Additionally, it can help them to identify the potential savings and benefits of switching to an electric vehicle.</a:t>
            </a:r>
          </a:p>
          <a:p>
            <a:pPr marL="0" indent="0">
              <a:buNone/>
            </a:pPr>
            <a:endParaRPr lang="en-US" sz="1400" dirty="0"/>
          </a:p>
          <a:p>
            <a:pPr marL="0" indent="0">
              <a:buNone/>
            </a:pPr>
            <a:r>
              <a:rPr lang="en-US" sz="1400" dirty="0"/>
              <a:t>We use e-Amrit’s API to get accurate results.</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r>
              <a:rPr lang="en-US"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3" name="Text Placeholder 2">
            <a:extLst>
              <a:ext uri="{FF2B5EF4-FFF2-40B4-BE49-F238E27FC236}">
                <a16:creationId xmlns:a16="http://schemas.microsoft.com/office/drawing/2014/main" id="{347534EE-7C35-CD69-568D-38A816A839A3}"/>
              </a:ext>
            </a:extLst>
          </p:cNvPr>
          <p:cNvSpPr>
            <a:spLocks noGrp="1"/>
          </p:cNvSpPr>
          <p:nvPr>
            <p:ph type="body" sz="quarter" idx="18"/>
          </p:nvPr>
        </p:nvSpPr>
        <p:spPr/>
        <p:txBody>
          <a:bodyPr/>
          <a:lstStyle/>
          <a:p>
            <a:endParaRPr lang="en-SG"/>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2" name="Picture 1">
            <a:extLst>
              <a:ext uri="{FF2B5EF4-FFF2-40B4-BE49-F238E27FC236}">
                <a16:creationId xmlns:a16="http://schemas.microsoft.com/office/drawing/2014/main" id="{AD09D139-DAA6-AEC8-E062-0E0E336B4933}"/>
              </a:ext>
            </a:extLst>
          </p:cNvPr>
          <p:cNvPicPr>
            <a:picLocks noChangeAspect="1"/>
          </p:cNvPicPr>
          <p:nvPr/>
        </p:nvPicPr>
        <p:blipFill>
          <a:blip r:embed="rId2"/>
          <a:stretch>
            <a:fillRect/>
          </a:stretch>
        </p:blipFill>
        <p:spPr>
          <a:xfrm>
            <a:off x="6127630" y="1401445"/>
            <a:ext cx="5731510" cy="4953000"/>
          </a:xfrm>
          <a:prstGeom prst="rect">
            <a:avLst/>
          </a:prstGeom>
        </p:spPr>
      </p:pic>
    </p:spTree>
    <p:extLst>
      <p:ext uri="{BB962C8B-B14F-4D97-AF65-F5344CB8AC3E}">
        <p14:creationId xmlns:p14="http://schemas.microsoft.com/office/powerpoint/2010/main" val="177994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EV Finder</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Tool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527323" cy="3365500"/>
          </a:xfrm>
        </p:spPr>
        <p:txBody>
          <a:bodyPr>
            <a:normAutofit/>
          </a:bodyPr>
          <a:lstStyle/>
          <a:p>
            <a:pPr marL="0" indent="0">
              <a:buNone/>
            </a:pPr>
            <a:r>
              <a:rPr lang="en-US" dirty="0" err="1"/>
              <a:t>Carwale</a:t>
            </a:r>
            <a:r>
              <a:rPr lang="en-US" dirty="0"/>
              <a:t> is an online platform that provides information about cars, including model details, prices, and user reviews. We scrape their website to get a list of all the cars that match the users requirements.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
        <p:nvSpPr>
          <p:cNvPr id="3" name="Text Placeholder 2">
            <a:extLst>
              <a:ext uri="{FF2B5EF4-FFF2-40B4-BE49-F238E27FC236}">
                <a16:creationId xmlns:a16="http://schemas.microsoft.com/office/drawing/2014/main" id="{347534EE-7C35-CD69-568D-38A816A839A3}"/>
              </a:ext>
            </a:extLst>
          </p:cNvPr>
          <p:cNvSpPr>
            <a:spLocks noGrp="1"/>
          </p:cNvSpPr>
          <p:nvPr>
            <p:ph type="body" sz="quarter" idx="18"/>
          </p:nvPr>
        </p:nvSpPr>
        <p:spPr/>
        <p:txBody>
          <a:bodyPr/>
          <a:lstStyle/>
          <a:p>
            <a:endParaRPr lang="en-SG"/>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4" name="Picture 3">
            <a:extLst>
              <a:ext uri="{FF2B5EF4-FFF2-40B4-BE49-F238E27FC236}">
                <a16:creationId xmlns:a16="http://schemas.microsoft.com/office/drawing/2014/main" id="{BF35E740-70CB-4036-5CCC-E308207250EF}"/>
              </a:ext>
            </a:extLst>
          </p:cNvPr>
          <p:cNvPicPr>
            <a:picLocks noChangeAspect="1"/>
          </p:cNvPicPr>
          <p:nvPr/>
        </p:nvPicPr>
        <p:blipFill>
          <a:blip r:embed="rId2"/>
          <a:stretch>
            <a:fillRect/>
          </a:stretch>
        </p:blipFill>
        <p:spPr>
          <a:xfrm>
            <a:off x="5934534" y="1766595"/>
            <a:ext cx="5744610" cy="4109965"/>
          </a:xfrm>
          <a:prstGeom prst="rect">
            <a:avLst/>
          </a:prstGeom>
        </p:spPr>
      </p:pic>
    </p:spTree>
    <p:extLst>
      <p:ext uri="{BB962C8B-B14F-4D97-AF65-F5344CB8AC3E}">
        <p14:creationId xmlns:p14="http://schemas.microsoft.com/office/powerpoint/2010/main" val="304662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EV Chargers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Tool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rmAutofit fontScale="85000" lnSpcReduction="10000"/>
          </a:bodyPr>
          <a:lstStyle/>
          <a:p>
            <a:pPr marL="0" indent="0">
              <a:buNone/>
            </a:pPr>
            <a:r>
              <a:rPr lang="en-US" dirty="0"/>
              <a:t>Google Maps Embeds is a feature that allows users to easily embed a Google Maps map on their website or blog. The embedded map can be customized with different </a:t>
            </a:r>
            <a:r>
              <a:rPr lang="en-US" dirty="0" err="1"/>
              <a:t>colours</a:t>
            </a:r>
            <a:r>
              <a:rPr lang="en-US" dirty="0"/>
              <a:t>, labels, and markers to indicate specific locations. It can also be used to display driving, biking, or walking directions. The map can be embedded using a simple HTML code snippet provided by Google Maps.</a:t>
            </a:r>
          </a:p>
          <a:p>
            <a:pPr marL="0" indent="0">
              <a:buNone/>
            </a:pPr>
            <a:br>
              <a:rPr lang="en-US" dirty="0"/>
            </a:br>
            <a:r>
              <a:rPr lang="en-US" dirty="0"/>
              <a:t>We use it to mark EV Charging stations near the user.</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2" name="Picture 1">
            <a:extLst>
              <a:ext uri="{FF2B5EF4-FFF2-40B4-BE49-F238E27FC236}">
                <a16:creationId xmlns:a16="http://schemas.microsoft.com/office/drawing/2014/main" id="{0C0CB94E-7CF8-D12A-3BE1-CCBF41DC7B89}"/>
              </a:ext>
            </a:extLst>
          </p:cNvPr>
          <p:cNvPicPr>
            <a:picLocks noChangeAspect="1"/>
          </p:cNvPicPr>
          <p:nvPr/>
        </p:nvPicPr>
        <p:blipFill>
          <a:blip r:embed="rId2"/>
          <a:stretch>
            <a:fillRect/>
          </a:stretch>
        </p:blipFill>
        <p:spPr>
          <a:xfrm>
            <a:off x="5965957" y="1760220"/>
            <a:ext cx="5725160" cy="3819525"/>
          </a:xfrm>
          <a:prstGeom prst="rect">
            <a:avLst/>
          </a:prstGeom>
        </p:spPr>
      </p:pic>
    </p:spTree>
    <p:extLst>
      <p:ext uri="{BB962C8B-B14F-4D97-AF65-F5344CB8AC3E}">
        <p14:creationId xmlns:p14="http://schemas.microsoft.com/office/powerpoint/2010/main" val="416769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Flask API</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Framework Used</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normAutofit fontScale="85000" lnSpcReduction="10000"/>
          </a:bodyPr>
          <a:lstStyle/>
          <a:p>
            <a:pPr marL="0" indent="0">
              <a:buNone/>
            </a:pPr>
            <a:r>
              <a:rPr lang="en-US" dirty="0"/>
              <a:t>Python Flask is a lightweight web framework that allows developers to easily create web applications and APIs. </a:t>
            </a:r>
            <a:r>
              <a:rPr lang="en-US" dirty="0" err="1"/>
              <a:t>Gunicorn</a:t>
            </a:r>
            <a:r>
              <a:rPr lang="en-US" dirty="0"/>
              <a:t> is a Python WSGI HTTP Server for UNIX that can be used to run multiple instances of a Flask application in a production environment. Together, these tools can be used to create a robust and scalable API that can handle many requests. It provides a simple and flexible structure for building web applications and allows developers to focus on writing the application logic rather than dealing with low-level details.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
        <p:nvSpPr>
          <p:cNvPr id="3" name="Text Placeholder 2">
            <a:extLst>
              <a:ext uri="{FF2B5EF4-FFF2-40B4-BE49-F238E27FC236}">
                <a16:creationId xmlns:a16="http://schemas.microsoft.com/office/drawing/2014/main" id="{347534EE-7C35-CD69-568D-38A816A839A3}"/>
              </a:ext>
            </a:extLst>
          </p:cNvPr>
          <p:cNvSpPr>
            <a:spLocks noGrp="1"/>
          </p:cNvSpPr>
          <p:nvPr>
            <p:ph type="body" sz="quarter" idx="18"/>
          </p:nvPr>
        </p:nvSpPr>
        <p:spPr/>
        <p:txBody>
          <a:bodyPr/>
          <a:lstStyle/>
          <a:p>
            <a:endParaRPr lang="en-SG"/>
          </a:p>
        </p:txBody>
      </p:sp>
      <p:sp>
        <p:nvSpPr>
          <p:cNvPr id="5" name="Text Placeholder 4">
            <a:extLst>
              <a:ext uri="{FF2B5EF4-FFF2-40B4-BE49-F238E27FC236}">
                <a16:creationId xmlns:a16="http://schemas.microsoft.com/office/drawing/2014/main" id="{BF7F9862-4218-20B2-3B00-D2CC4C0A812E}"/>
              </a:ext>
            </a:extLst>
          </p:cNvPr>
          <p:cNvSpPr>
            <a:spLocks noGrp="1"/>
          </p:cNvSpPr>
          <p:nvPr>
            <p:ph type="body" sz="quarter" idx="16"/>
          </p:nvPr>
        </p:nvSpPr>
        <p:spPr/>
        <p:txBody>
          <a:bodyPr/>
          <a:lstStyle/>
          <a:p>
            <a:endParaRPr lang="en-SG"/>
          </a:p>
        </p:txBody>
      </p:sp>
      <p:pic>
        <p:nvPicPr>
          <p:cNvPr id="4" name="Picture 3">
            <a:extLst>
              <a:ext uri="{FF2B5EF4-FFF2-40B4-BE49-F238E27FC236}">
                <a16:creationId xmlns:a16="http://schemas.microsoft.com/office/drawing/2014/main" id="{19A71B52-C51A-2429-FCE5-EA63BA13746C}"/>
              </a:ext>
            </a:extLst>
          </p:cNvPr>
          <p:cNvPicPr>
            <a:picLocks noChangeAspect="1"/>
          </p:cNvPicPr>
          <p:nvPr/>
        </p:nvPicPr>
        <p:blipFill>
          <a:blip r:embed="rId2"/>
          <a:stretch>
            <a:fillRect/>
          </a:stretch>
        </p:blipFill>
        <p:spPr>
          <a:xfrm>
            <a:off x="6098572" y="1342547"/>
            <a:ext cx="5898356" cy="5011898"/>
          </a:xfrm>
          <a:prstGeom prst="rect">
            <a:avLst/>
          </a:prstGeom>
        </p:spPr>
      </p:pic>
    </p:spTree>
    <p:extLst>
      <p:ext uri="{BB962C8B-B14F-4D97-AF65-F5344CB8AC3E}">
        <p14:creationId xmlns:p14="http://schemas.microsoft.com/office/powerpoint/2010/main" val="29916530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{F09809B4-FCAC-441B-9D20-B836489074A3}tf89117832_win32</Template>
  <TotalTime>21</TotalTime>
  <Words>661</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ColorBlockVTI</vt:lpstr>
      <vt:lpstr>CyberCypher  Elementary Level</vt:lpstr>
      <vt:lpstr>Problem Statement</vt:lpstr>
      <vt:lpstr>Solution</vt:lpstr>
      <vt:lpstr>Features</vt:lpstr>
      <vt:lpstr>3D Model</vt:lpstr>
      <vt:lpstr>Cost Calculator</vt:lpstr>
      <vt:lpstr>EV Finder</vt:lpstr>
      <vt:lpstr>EV Chargers Map</vt:lpstr>
      <vt:lpstr>Flask API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CyberCypher  Elementary Level</dc:title>
  <dc:creator>Adith Ramakrishna</dc:creator>
  <cp:lastModifiedBy>Manan Gandhi</cp:lastModifiedBy>
  <cp:revision>2</cp:revision>
  <dcterms:created xsi:type="dcterms:W3CDTF">2023-01-22T05:23:15Z</dcterms:created>
  <dcterms:modified xsi:type="dcterms:W3CDTF">2023-01-22T05:46:20Z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