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797EC6-D74F-4E5E-875C-6893C082DB59}">
  <a:tblStyle styleId="{04797EC6-D74F-4E5E-875C-6893C082DB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8" Type="http://schemas.openxmlformats.org/officeDocument/2006/relationships/slide" Target="slides/slide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7" Type="http://schemas.openxmlformats.org/officeDocument/2006/relationships/slide" Target="slides/slide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24" Type="http://schemas.openxmlformats.org/officeDocument/2006/relationships/customXml" Target="../customXml/item3.xml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d9eb7f11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d9eb7f11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D8F3F"/>
                </a:solidFill>
                <a:highlight>
                  <a:schemeClr val="lt1"/>
                </a:highlight>
              </a:rPr>
              <a:t>#include 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&lt;iostream&gt;</a:t>
            </a:r>
            <a:endParaRPr sz="2200">
              <a:solidFill>
                <a:srgbClr val="FC6A5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using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namespace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lang="en-GB" sz="2200">
                <a:solidFill>
                  <a:srgbClr val="5DD8FF"/>
                </a:solidFill>
                <a:highlight>
                  <a:schemeClr val="lt1"/>
                </a:highlight>
              </a:rPr>
              <a:t>std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200">
                <a:solidFill>
                  <a:srgbClr val="41A1C0"/>
                </a:solidFill>
                <a:highlight>
                  <a:schemeClr val="lt1"/>
                </a:highlight>
              </a:rPr>
              <a:t> main()</a:t>
            </a:r>
            <a:endParaRPr sz="2200">
              <a:solidFill>
                <a:srgbClr val="41A1C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i,j;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char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k;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(i=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;i&lt;=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4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;i++)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k=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'A'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(j=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;j&lt;=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7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;j++)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if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(j&lt;=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5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-i || j&gt;=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3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+i)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&lt;&lt;k;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6C7986"/>
                </a:solidFill>
                <a:highlight>
                  <a:schemeClr val="lt1"/>
                </a:highlight>
              </a:rPr>
              <a:t>//k=0;</a:t>
            </a:r>
            <a:endParaRPr sz="2200">
              <a:solidFill>
                <a:srgbClr val="6C798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j&lt;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4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?k++:k--; </a:t>
            </a:r>
            <a:r>
              <a:rPr lang="en-GB" sz="2200">
                <a:solidFill>
                  <a:srgbClr val="6C7986"/>
                </a:solidFill>
                <a:highlight>
                  <a:schemeClr val="lt1"/>
                </a:highlight>
              </a:rPr>
              <a:t>//</a:t>
            </a:r>
            <a:endParaRPr sz="2200">
              <a:solidFill>
                <a:srgbClr val="6C798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else</a:t>
            </a:r>
            <a:endParaRPr b="1" sz="220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" "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if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(j==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4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    k--;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6C7986"/>
                </a:solidFill>
                <a:highlight>
                  <a:schemeClr val="lt1"/>
                </a:highlight>
              </a:rPr>
              <a:t>//k=1;</a:t>
            </a:r>
            <a:endParaRPr sz="2200">
              <a:solidFill>
                <a:srgbClr val="6C798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endl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return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0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d9eb7f11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d9eb7f11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D8F3F"/>
                </a:solidFill>
                <a:highlight>
                  <a:schemeClr val="lt1"/>
                </a:highlight>
              </a:rPr>
              <a:t>#include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&lt;iostream&gt;</a:t>
            </a:r>
            <a:endParaRPr sz="2200">
              <a:solidFill>
                <a:srgbClr val="FC6A5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using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namespace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lang="en-GB" sz="2200">
                <a:solidFill>
                  <a:srgbClr val="5DD8FF"/>
                </a:solidFill>
                <a:highlight>
                  <a:schemeClr val="lt1"/>
                </a:highlight>
              </a:rPr>
              <a:t>std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200">
                <a:solidFill>
                  <a:srgbClr val="41A1C0"/>
                </a:solidFill>
                <a:highlight>
                  <a:schemeClr val="lt1"/>
                </a:highlight>
              </a:rPr>
              <a:t> main()</a:t>
            </a:r>
            <a:endParaRPr sz="2200">
              <a:solidFill>
                <a:srgbClr val="41A1C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i, j, k 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0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, rows,n;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&lt;&lt;"Enter number of rows";</a:t>
            </a:r>
            <a:endParaRPr sz="2200">
              <a:solidFill>
                <a:srgbClr val="FC6A5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cin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&gt;&gt;rows;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n = (rows+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)/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2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(i=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 i&lt;=rows; i++)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if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(rows%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2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==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0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if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(i&lt;=n)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k++;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if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(i&gt;n+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2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    k--;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else</a:t>
            </a:r>
            <a:endParaRPr b="1" sz="220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i&lt;=n?k++:k--;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(j=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 j&lt;=rows; j++)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if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(j&gt;=n+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-k &amp;&amp; j&lt;=n-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+k)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"*"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else</a:t>
            </a:r>
            <a:endParaRPr b="1" sz="220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" "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endl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ec93a9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ec93a9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ec93a987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ec93a987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ec93a98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ec93a98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ec93a98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ec93a98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d5a5aca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d5a5aca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rgbClr val="FD8F3F"/>
                </a:solidFill>
                <a:highlight>
                  <a:schemeClr val="lt1"/>
                </a:highlight>
              </a:rPr>
              <a:t>#include </a:t>
            </a:r>
            <a:r>
              <a:rPr lang="en-GB" sz="2050">
                <a:solidFill>
                  <a:srgbClr val="FC6A5D"/>
                </a:solidFill>
                <a:highlight>
                  <a:schemeClr val="lt1"/>
                </a:highlight>
              </a:rPr>
              <a:t>&lt;iostream&gt;</a:t>
            </a:r>
            <a:endParaRPr sz="2050">
              <a:solidFill>
                <a:srgbClr val="FC6A5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using</a:t>
            </a:r>
            <a:r>
              <a:rPr lang="en-GB" sz="205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namespace</a:t>
            </a:r>
            <a:r>
              <a:rPr lang="en-GB" sz="205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lang="en-GB" sz="2050">
                <a:solidFill>
                  <a:srgbClr val="5DD8FF"/>
                </a:solidFill>
                <a:highlight>
                  <a:schemeClr val="lt1"/>
                </a:highlight>
              </a:rPr>
              <a:t>std</a:t>
            </a:r>
            <a:r>
              <a:rPr lang="en-GB" sz="2050">
                <a:solidFill>
                  <a:srgbClr val="FC5FA3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050">
                <a:solidFill>
                  <a:srgbClr val="41A1C0"/>
                </a:solidFill>
                <a:highlight>
                  <a:schemeClr val="lt1"/>
                </a:highlight>
              </a:rPr>
              <a:t> main()</a:t>
            </a:r>
            <a:endParaRPr sz="2050">
              <a:solidFill>
                <a:srgbClr val="41A1C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{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i,j;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(i=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;i&lt;=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5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;i++)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{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(j=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;j&lt;=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5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;j++)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if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(j&lt;=i)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05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050">
                <a:solidFill>
                  <a:srgbClr val="FC6A5D"/>
                </a:solidFill>
                <a:highlight>
                  <a:schemeClr val="lt1"/>
                </a:highlight>
              </a:rPr>
              <a:t>"*"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else</a:t>
            </a:r>
            <a:endParaRPr b="1" sz="205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05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050">
                <a:solidFill>
                  <a:srgbClr val="FC6A5D"/>
                </a:solidFill>
                <a:highlight>
                  <a:schemeClr val="lt1"/>
                </a:highlight>
              </a:rPr>
              <a:t>" "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en-GB" sz="205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050">
                <a:solidFill>
                  <a:srgbClr val="A167E6"/>
                </a:solidFill>
                <a:highlight>
                  <a:schemeClr val="lt1"/>
                </a:highlight>
              </a:rPr>
              <a:t>endl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}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return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0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d9eb7f1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d9eb7f1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rgbClr val="FD8F3F"/>
                </a:solidFill>
                <a:highlight>
                  <a:schemeClr val="lt1"/>
                </a:highlight>
              </a:rPr>
              <a:t>#include </a:t>
            </a:r>
            <a:r>
              <a:rPr lang="en-GB" sz="2050">
                <a:solidFill>
                  <a:srgbClr val="FC6A5D"/>
                </a:solidFill>
                <a:highlight>
                  <a:schemeClr val="lt1"/>
                </a:highlight>
              </a:rPr>
              <a:t>&lt;iostream&gt;</a:t>
            </a:r>
            <a:endParaRPr sz="2050">
              <a:solidFill>
                <a:srgbClr val="FC6A5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using</a:t>
            </a:r>
            <a:r>
              <a:rPr lang="en-GB" sz="205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namespace</a:t>
            </a:r>
            <a:r>
              <a:rPr lang="en-GB" sz="205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lang="en-GB" sz="2050">
                <a:solidFill>
                  <a:srgbClr val="5DD8FF"/>
                </a:solidFill>
                <a:highlight>
                  <a:schemeClr val="lt1"/>
                </a:highlight>
              </a:rPr>
              <a:t>std</a:t>
            </a:r>
            <a:r>
              <a:rPr lang="en-GB" sz="2050">
                <a:solidFill>
                  <a:srgbClr val="FC5FA3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050">
                <a:solidFill>
                  <a:srgbClr val="41A1C0"/>
                </a:solidFill>
                <a:highlight>
                  <a:schemeClr val="lt1"/>
                </a:highlight>
              </a:rPr>
              <a:t> main()</a:t>
            </a:r>
            <a:endParaRPr sz="2050">
              <a:solidFill>
                <a:srgbClr val="41A1C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{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i,j;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(i=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;i&lt;=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5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;i++)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{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(j=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;j&lt;=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5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;j++)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if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(j&gt;=6-i)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05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050">
                <a:solidFill>
                  <a:srgbClr val="FC6A5D"/>
                </a:solidFill>
                <a:highlight>
                  <a:schemeClr val="lt1"/>
                </a:highlight>
              </a:rPr>
              <a:t>"*"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else</a:t>
            </a:r>
            <a:endParaRPr b="1" sz="205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05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050">
                <a:solidFill>
                  <a:srgbClr val="FC6A5D"/>
                </a:solidFill>
                <a:highlight>
                  <a:schemeClr val="lt1"/>
                </a:highlight>
              </a:rPr>
              <a:t>" "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en-GB" sz="205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050">
                <a:solidFill>
                  <a:srgbClr val="A167E6"/>
                </a:solidFill>
                <a:highlight>
                  <a:schemeClr val="lt1"/>
                </a:highlight>
              </a:rPr>
              <a:t>endl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}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return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0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d5a5aca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d5a5aca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rgbClr val="FD8F3F"/>
                </a:solidFill>
                <a:highlight>
                  <a:schemeClr val="lt1"/>
                </a:highlight>
              </a:rPr>
              <a:t>#include </a:t>
            </a:r>
            <a:r>
              <a:rPr lang="en-GB" sz="2050">
                <a:solidFill>
                  <a:srgbClr val="FC6A5D"/>
                </a:solidFill>
                <a:highlight>
                  <a:schemeClr val="lt1"/>
                </a:highlight>
              </a:rPr>
              <a:t>&lt;iostream&gt;</a:t>
            </a:r>
            <a:endParaRPr sz="2050">
              <a:solidFill>
                <a:srgbClr val="FC6A5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using</a:t>
            </a:r>
            <a:r>
              <a:rPr lang="en-GB" sz="205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namespace</a:t>
            </a:r>
            <a:r>
              <a:rPr lang="en-GB" sz="205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lang="en-GB" sz="2050">
                <a:solidFill>
                  <a:srgbClr val="5DD8FF"/>
                </a:solidFill>
                <a:highlight>
                  <a:schemeClr val="lt1"/>
                </a:highlight>
              </a:rPr>
              <a:t>std</a:t>
            </a:r>
            <a:r>
              <a:rPr lang="en-GB" sz="2050">
                <a:solidFill>
                  <a:srgbClr val="FC5FA3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050">
                <a:solidFill>
                  <a:srgbClr val="41A1C0"/>
                </a:solidFill>
                <a:highlight>
                  <a:schemeClr val="lt1"/>
                </a:highlight>
              </a:rPr>
              <a:t> main()</a:t>
            </a:r>
            <a:endParaRPr sz="2050">
              <a:solidFill>
                <a:srgbClr val="41A1C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{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i,j;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(i=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;i&lt;=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5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;i++)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{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(j=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;j&lt;=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5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;j++)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if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(j&gt;=i)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05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050">
                <a:solidFill>
                  <a:srgbClr val="FC6A5D"/>
                </a:solidFill>
                <a:highlight>
                  <a:schemeClr val="lt1"/>
                </a:highlight>
              </a:rPr>
              <a:t>"*"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else</a:t>
            </a:r>
            <a:endParaRPr b="1" sz="205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05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050">
                <a:solidFill>
                  <a:srgbClr val="FC6A5D"/>
                </a:solidFill>
                <a:highlight>
                  <a:schemeClr val="lt1"/>
                </a:highlight>
              </a:rPr>
              <a:t>" "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en-GB" sz="205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050">
                <a:solidFill>
                  <a:srgbClr val="A167E6"/>
                </a:solidFill>
                <a:highlight>
                  <a:schemeClr val="lt1"/>
                </a:highlight>
              </a:rPr>
              <a:t>endl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}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return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0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d5a5aca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d5a5aca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rgbClr val="FD8F3F"/>
                </a:solidFill>
                <a:highlight>
                  <a:schemeClr val="lt1"/>
                </a:highlight>
              </a:rPr>
              <a:t>#include </a:t>
            </a:r>
            <a:r>
              <a:rPr lang="en-GB" sz="2050">
                <a:solidFill>
                  <a:srgbClr val="FC6A5D"/>
                </a:solidFill>
                <a:highlight>
                  <a:schemeClr val="lt1"/>
                </a:highlight>
              </a:rPr>
              <a:t>&lt;iostream&gt;</a:t>
            </a:r>
            <a:endParaRPr sz="2050">
              <a:solidFill>
                <a:srgbClr val="FC6A5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using</a:t>
            </a:r>
            <a:r>
              <a:rPr lang="en-GB" sz="205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namespace</a:t>
            </a:r>
            <a:r>
              <a:rPr lang="en-GB" sz="205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lang="en-GB" sz="2050">
                <a:solidFill>
                  <a:srgbClr val="5DD8FF"/>
                </a:solidFill>
                <a:highlight>
                  <a:schemeClr val="lt1"/>
                </a:highlight>
              </a:rPr>
              <a:t>std</a:t>
            </a:r>
            <a:r>
              <a:rPr lang="en-GB" sz="2050">
                <a:solidFill>
                  <a:srgbClr val="FC5FA3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050">
                <a:solidFill>
                  <a:srgbClr val="41A1C0"/>
                </a:solidFill>
                <a:highlight>
                  <a:schemeClr val="lt1"/>
                </a:highlight>
              </a:rPr>
              <a:t> main()</a:t>
            </a:r>
            <a:endParaRPr sz="2050">
              <a:solidFill>
                <a:srgbClr val="41A1C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{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i,j;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(i=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;i&lt;=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5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;i++)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{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(j=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;j&lt;=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5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;j++)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if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(j&lt;=6-i)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05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050">
                <a:solidFill>
                  <a:srgbClr val="FC6A5D"/>
                </a:solidFill>
                <a:highlight>
                  <a:schemeClr val="lt1"/>
                </a:highlight>
              </a:rPr>
              <a:t>"*"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else</a:t>
            </a:r>
            <a:endParaRPr b="1" sz="205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05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050">
                <a:solidFill>
                  <a:srgbClr val="FC6A5D"/>
                </a:solidFill>
                <a:highlight>
                  <a:schemeClr val="lt1"/>
                </a:highlight>
              </a:rPr>
              <a:t>" "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en-GB" sz="205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050">
                <a:solidFill>
                  <a:srgbClr val="A167E6"/>
                </a:solidFill>
                <a:highlight>
                  <a:schemeClr val="lt1"/>
                </a:highlight>
              </a:rPr>
              <a:t>endl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}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050">
                <a:solidFill>
                  <a:srgbClr val="FC5FA3"/>
                </a:solidFill>
                <a:highlight>
                  <a:schemeClr val="lt1"/>
                </a:highlight>
              </a:rPr>
              <a:t>return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GB" sz="2050">
                <a:solidFill>
                  <a:srgbClr val="D0BF69"/>
                </a:solidFill>
                <a:highlight>
                  <a:schemeClr val="lt1"/>
                </a:highlight>
              </a:rPr>
              <a:t>0</a:t>
            </a: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d5a5aca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d5a5aca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D8F3F"/>
                </a:solidFill>
                <a:highlight>
                  <a:schemeClr val="lt1"/>
                </a:highlight>
              </a:rPr>
              <a:t>#include 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&lt;iostream&gt;</a:t>
            </a:r>
            <a:endParaRPr sz="2200">
              <a:solidFill>
                <a:srgbClr val="FC6A5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using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namespace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lang="en-GB" sz="2200">
                <a:solidFill>
                  <a:srgbClr val="5DD8FF"/>
                </a:solidFill>
                <a:highlight>
                  <a:schemeClr val="lt1"/>
                </a:highlight>
              </a:rPr>
              <a:t>std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200">
                <a:solidFill>
                  <a:srgbClr val="41A1C0"/>
                </a:solidFill>
                <a:highlight>
                  <a:schemeClr val="lt1"/>
                </a:highlight>
              </a:rPr>
              <a:t> main()</a:t>
            </a:r>
            <a:endParaRPr sz="2200">
              <a:solidFill>
                <a:srgbClr val="41A1C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i,j;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(i=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;i&lt;=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5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;i++)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(j=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;j&lt;=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9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;j++)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if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(j&gt;=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6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-i &amp;&amp; j&lt;=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4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+i)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"*"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else</a:t>
            </a:r>
            <a:endParaRPr b="1" sz="220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" "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endl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return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0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d9eb7f11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d9eb7f11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D8F3F"/>
                </a:solidFill>
                <a:highlight>
                  <a:schemeClr val="lt1"/>
                </a:highlight>
              </a:rPr>
              <a:t>#include 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&lt;iostream&gt;</a:t>
            </a:r>
            <a:endParaRPr sz="2200">
              <a:solidFill>
                <a:srgbClr val="FC6A5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using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namespace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lang="en-GB" sz="2200">
                <a:solidFill>
                  <a:srgbClr val="5DD8FF"/>
                </a:solidFill>
                <a:highlight>
                  <a:schemeClr val="lt1"/>
                </a:highlight>
              </a:rPr>
              <a:t>std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200">
                <a:solidFill>
                  <a:srgbClr val="41A1C0"/>
                </a:solidFill>
                <a:highlight>
                  <a:schemeClr val="lt1"/>
                </a:highlight>
              </a:rPr>
              <a:t> main()</a:t>
            </a:r>
            <a:endParaRPr sz="2200">
              <a:solidFill>
                <a:srgbClr val="41A1C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i,j,k;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(i=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;i&lt;=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5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;i++)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k=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(j=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;j&lt;=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9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;j++)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if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(j&gt;=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6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-i &amp;&amp; j&lt;=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4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+i &amp;&amp; k)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"*"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k=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0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else</a:t>
            </a:r>
            <a:endParaRPr b="1" sz="220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" "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k=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endl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return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0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d9eb7f11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d9eb7f11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D8F3F"/>
                </a:solidFill>
                <a:highlight>
                  <a:schemeClr val="lt1"/>
                </a:highlight>
              </a:rPr>
              <a:t>#include 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&lt;iostream&gt;</a:t>
            </a:r>
            <a:endParaRPr sz="2200">
              <a:solidFill>
                <a:srgbClr val="FC6A5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using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namespace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lang="en-GB" sz="2200">
                <a:solidFill>
                  <a:srgbClr val="5DD8FF"/>
                </a:solidFill>
                <a:highlight>
                  <a:schemeClr val="lt1"/>
                </a:highlight>
              </a:rPr>
              <a:t>std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200">
                <a:solidFill>
                  <a:srgbClr val="41A1C0"/>
                </a:solidFill>
                <a:highlight>
                  <a:schemeClr val="lt1"/>
                </a:highlight>
              </a:rPr>
              <a:t> main()</a:t>
            </a:r>
            <a:endParaRPr sz="2200">
              <a:solidFill>
                <a:srgbClr val="41A1C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i,j,k;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(i=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;i&lt;=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5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;i++)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en-GB" sz="2200">
                <a:solidFill>
                  <a:srgbClr val="6C7986"/>
                </a:solidFill>
                <a:highlight>
                  <a:schemeClr val="lt1"/>
                </a:highlight>
              </a:rPr>
              <a:t>//k=1;</a:t>
            </a:r>
            <a:endParaRPr sz="2200">
              <a:solidFill>
                <a:srgbClr val="6C798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(j=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;j&lt;=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9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;j++)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if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(j&lt;=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6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-i || j&gt;=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4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+i)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"*"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6C7986"/>
                </a:solidFill>
                <a:highlight>
                  <a:schemeClr val="lt1"/>
                </a:highlight>
              </a:rPr>
              <a:t>//k=0;</a:t>
            </a:r>
            <a:endParaRPr sz="2200">
              <a:solidFill>
                <a:srgbClr val="6C798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else</a:t>
            </a:r>
            <a:endParaRPr b="1" sz="220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" "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6C7986"/>
                </a:solidFill>
                <a:highlight>
                  <a:schemeClr val="lt1"/>
                </a:highlight>
              </a:rPr>
              <a:t>//k=1;</a:t>
            </a:r>
            <a:endParaRPr sz="2200">
              <a:solidFill>
                <a:srgbClr val="6C798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endl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return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0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9eb7f11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9eb7f11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FD8F3F"/>
                </a:solidFill>
                <a:highlight>
                  <a:schemeClr val="lt1"/>
                </a:highlight>
              </a:rPr>
              <a:t>#include 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&lt;iostream&gt;</a:t>
            </a:r>
            <a:endParaRPr sz="2200">
              <a:solidFill>
                <a:srgbClr val="FC6A5D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using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namespace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 </a:t>
            </a:r>
            <a:r>
              <a:rPr lang="en-GB" sz="2200">
                <a:solidFill>
                  <a:srgbClr val="5DD8FF"/>
                </a:solidFill>
                <a:highlight>
                  <a:schemeClr val="lt1"/>
                </a:highlight>
              </a:rPr>
              <a:t>std</a:t>
            </a:r>
            <a:r>
              <a:rPr lang="en-GB" sz="2200">
                <a:solidFill>
                  <a:srgbClr val="FC5FA3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200">
                <a:solidFill>
                  <a:srgbClr val="41A1C0"/>
                </a:solidFill>
                <a:highlight>
                  <a:schemeClr val="lt1"/>
                </a:highlight>
              </a:rPr>
              <a:t> main()</a:t>
            </a:r>
            <a:endParaRPr sz="2200">
              <a:solidFill>
                <a:srgbClr val="41A1C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int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i,j,k;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(i=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;i&lt;=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4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;i++)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k=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for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(j=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1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;j&lt;=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7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;j++)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if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(j&gt;=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5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-i &amp;&amp; j&lt;=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3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+i)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&lt;&lt;k;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6C7986"/>
                </a:solidFill>
                <a:highlight>
                  <a:schemeClr val="lt1"/>
                </a:highlight>
              </a:rPr>
              <a:t>//k=0;</a:t>
            </a:r>
            <a:endParaRPr sz="2200">
              <a:solidFill>
                <a:srgbClr val="6C798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j&lt;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4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?k++:k--;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else</a:t>
            </a:r>
            <a:endParaRPr b="1" sz="2200">
              <a:solidFill>
                <a:srgbClr val="FC5FA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{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200">
                <a:solidFill>
                  <a:srgbClr val="FC6A5D"/>
                </a:solidFill>
                <a:highlight>
                  <a:schemeClr val="lt1"/>
                </a:highlight>
              </a:rPr>
              <a:t>" "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    </a:t>
            </a:r>
            <a:r>
              <a:rPr lang="en-GB" sz="2200">
                <a:solidFill>
                  <a:srgbClr val="6C7986"/>
                </a:solidFill>
                <a:highlight>
                  <a:schemeClr val="lt1"/>
                </a:highlight>
              </a:rPr>
              <a:t>//k=1;</a:t>
            </a:r>
            <a:endParaRPr sz="2200">
              <a:solidFill>
                <a:srgbClr val="6C798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cout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&lt;&lt;</a:t>
            </a:r>
            <a:r>
              <a:rPr lang="en-GB" sz="2200">
                <a:solidFill>
                  <a:srgbClr val="A167E6"/>
                </a:solidFill>
                <a:highlight>
                  <a:schemeClr val="lt1"/>
                </a:highlight>
              </a:rPr>
              <a:t>endl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b="1" lang="en-GB" sz="2200">
                <a:solidFill>
                  <a:srgbClr val="FC5FA3"/>
                </a:solidFill>
                <a:highlight>
                  <a:schemeClr val="lt1"/>
                </a:highlight>
              </a:rPr>
              <a:t>return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GB" sz="2200">
                <a:solidFill>
                  <a:srgbClr val="D0BF69"/>
                </a:solidFill>
                <a:highlight>
                  <a:schemeClr val="lt1"/>
                </a:highlight>
              </a:rPr>
              <a:t>0</a:t>
            </a: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 Pattern Programs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0" y="58875"/>
            <a:ext cx="1578825" cy="1651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2"/>
          <p:cNvGraphicFramePr/>
          <p:nvPr/>
        </p:nvGraphicFramePr>
        <p:xfrm>
          <a:off x="1254950" y="24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421800"/>
                <a:gridCol w="421800"/>
                <a:gridCol w="421800"/>
                <a:gridCol w="421800"/>
                <a:gridCol w="421800"/>
                <a:gridCol w="421800"/>
                <a:gridCol w="421800"/>
                <a:gridCol w="421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B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C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D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C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22"/>
          <p:cNvSpPr/>
          <p:nvPr/>
        </p:nvSpPr>
        <p:spPr>
          <a:xfrm rot="-5400000">
            <a:off x="2752000" y="333725"/>
            <a:ext cx="566100" cy="322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2735500" y="126507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j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929400" y="2352575"/>
            <a:ext cx="266400" cy="2567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183000" y="343602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i 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171" name="Google Shape;171;p22"/>
          <p:cNvGraphicFramePr/>
          <p:nvPr/>
        </p:nvGraphicFramePr>
        <p:xfrm>
          <a:off x="4880875" y="2471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82850"/>
                <a:gridCol w="1011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to 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1to 3, 5to7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1,2 and 6,7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2" name="Google Shape;172;p22"/>
          <p:cNvGraphicFramePr/>
          <p:nvPr/>
        </p:nvGraphicFramePr>
        <p:xfrm>
          <a:off x="6448175" y="24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407225"/>
                <a:gridCol w="2046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j&lt;=4 || j&gt;=4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j&lt;=3 || j&gt;=5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j&lt;=2||j&gt;=6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j&lt;=1||j&gt;=7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22"/>
          <p:cNvSpPr txBox="1"/>
          <p:nvPr/>
        </p:nvSpPr>
        <p:spPr>
          <a:xfrm>
            <a:off x="3785750" y="741875"/>
            <a:ext cx="392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</a:rPr>
              <a:t>j&lt;=5-i || j&gt;=3+i</a:t>
            </a:r>
            <a:endParaRPr b="1" sz="2200">
              <a:solidFill>
                <a:srgbClr val="0000FF"/>
              </a:solidFill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4520750" y="1377000"/>
            <a:ext cx="392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</a:rPr>
              <a:t>k&lt;4 -&gt; k++, k--</a:t>
            </a:r>
            <a:endParaRPr b="1"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0" y="63625"/>
            <a:ext cx="1040400" cy="22278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23"/>
          <p:cNvGraphicFramePr/>
          <p:nvPr/>
        </p:nvGraphicFramePr>
        <p:xfrm>
          <a:off x="1254950" y="24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562400"/>
                <a:gridCol w="562400"/>
                <a:gridCol w="562400"/>
                <a:gridCol w="562400"/>
                <a:gridCol w="562400"/>
                <a:gridCol w="56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23"/>
          <p:cNvSpPr/>
          <p:nvPr/>
        </p:nvSpPr>
        <p:spPr>
          <a:xfrm rot="-5400000">
            <a:off x="2752000" y="333725"/>
            <a:ext cx="566100" cy="322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2735500" y="126507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j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929400" y="2352575"/>
            <a:ext cx="266400" cy="2567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183000" y="343602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i 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185" name="Google Shape;185;p23"/>
          <p:cNvGraphicFramePr/>
          <p:nvPr/>
        </p:nvGraphicFramePr>
        <p:xfrm>
          <a:off x="4880875" y="2471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82850"/>
                <a:gridCol w="1011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p23"/>
          <p:cNvGraphicFramePr/>
          <p:nvPr/>
        </p:nvGraphicFramePr>
        <p:xfrm>
          <a:off x="6448175" y="24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82850"/>
                <a:gridCol w="703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p23"/>
          <p:cNvSpPr txBox="1"/>
          <p:nvPr/>
        </p:nvSpPr>
        <p:spPr>
          <a:xfrm>
            <a:off x="5616350" y="317675"/>
            <a:ext cx="312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</a:rPr>
              <a:t>j&gt;=5-k &amp;&amp; j&lt;=3+k</a:t>
            </a:r>
            <a:endParaRPr b="1"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Practice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6725"/>
            <a:ext cx="1905000" cy="42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501950"/>
            <a:ext cx="20764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8650" y="645000"/>
            <a:ext cx="2461250" cy="36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2301" y="397250"/>
            <a:ext cx="1859850" cy="44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500" y="152400"/>
            <a:ext cx="63006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5" y="460375"/>
            <a:ext cx="4247550" cy="35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075" y="152400"/>
            <a:ext cx="43815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1386625" y="235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508550"/>
                <a:gridCol w="508550"/>
                <a:gridCol w="508550"/>
                <a:gridCol w="508550"/>
                <a:gridCol w="508550"/>
                <a:gridCol w="508550"/>
              </a:tblGrid>
              <a:tr h="22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24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24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24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24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24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" name="Google Shape;60;p14"/>
          <p:cNvSpPr/>
          <p:nvPr/>
        </p:nvSpPr>
        <p:spPr>
          <a:xfrm rot="-5400000">
            <a:off x="2752000" y="333725"/>
            <a:ext cx="566100" cy="322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735500" y="126507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j</a:t>
            </a:r>
            <a:r>
              <a:rPr b="1" lang="en-GB">
                <a:solidFill>
                  <a:srgbClr val="FF0000"/>
                </a:solidFill>
              </a:rPr>
              <a:t>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929400" y="2352575"/>
            <a:ext cx="266400" cy="2567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83000" y="343602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i</a:t>
            </a:r>
            <a:r>
              <a:rPr b="1" lang="en-GB">
                <a:solidFill>
                  <a:srgbClr val="FF0000"/>
                </a:solidFill>
              </a:rPr>
              <a:t> 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4764350" y="24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82850"/>
                <a:gridCol w="941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1,2,3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1,2,3,4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1,2,3,4,5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" name="Google Shape;65;p14"/>
          <p:cNvGraphicFramePr/>
          <p:nvPr/>
        </p:nvGraphicFramePr>
        <p:xfrm>
          <a:off x="6315000" y="24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82850"/>
                <a:gridCol w="804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j&lt;=1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j&lt;=2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j&lt;=3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j&lt;=4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j&lt;=5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" name="Google Shape;66;p14"/>
          <p:cNvSpPr txBox="1"/>
          <p:nvPr/>
        </p:nvSpPr>
        <p:spPr>
          <a:xfrm>
            <a:off x="7820700" y="3436025"/>
            <a:ext cx="104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</a:rPr>
              <a:t>j&lt;=i</a:t>
            </a:r>
            <a:endParaRPr b="1" sz="2200">
              <a:solidFill>
                <a:srgbClr val="0000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75" y="60950"/>
            <a:ext cx="1349075" cy="18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0" y="35875"/>
            <a:ext cx="1581150" cy="2076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" name="Google Shape;73;p15"/>
          <p:cNvGraphicFramePr/>
          <p:nvPr/>
        </p:nvGraphicFramePr>
        <p:xfrm>
          <a:off x="1254950" y="24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562400"/>
                <a:gridCol w="562400"/>
                <a:gridCol w="562400"/>
                <a:gridCol w="562400"/>
                <a:gridCol w="562400"/>
                <a:gridCol w="56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" name="Google Shape;74;p15"/>
          <p:cNvSpPr/>
          <p:nvPr/>
        </p:nvSpPr>
        <p:spPr>
          <a:xfrm rot="-5400000">
            <a:off x="2752000" y="333725"/>
            <a:ext cx="566100" cy="322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735500" y="126507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j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929400" y="2352575"/>
            <a:ext cx="266400" cy="2567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83000" y="343602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i 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4880875" y="2471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82850"/>
                <a:gridCol w="1011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3,4,5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2,3,4,5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1,2,3,4,5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9" name="Google Shape;79;p15"/>
          <p:cNvGraphicFramePr/>
          <p:nvPr/>
        </p:nvGraphicFramePr>
        <p:xfrm>
          <a:off x="6448175" y="24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82850"/>
                <a:gridCol w="703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j&gt;=5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j&gt;=4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j&gt;=3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j&gt;=2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j&gt;=1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5"/>
          <p:cNvSpPr txBox="1"/>
          <p:nvPr/>
        </p:nvSpPr>
        <p:spPr>
          <a:xfrm>
            <a:off x="7820700" y="3436025"/>
            <a:ext cx="104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</a:rPr>
              <a:t>j&gt;=6-i</a:t>
            </a:r>
            <a:endParaRPr b="1"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581150" cy="2247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6"/>
          <p:cNvGraphicFramePr/>
          <p:nvPr/>
        </p:nvGraphicFramePr>
        <p:xfrm>
          <a:off x="1254950" y="24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562400"/>
                <a:gridCol w="562400"/>
                <a:gridCol w="562400"/>
                <a:gridCol w="562400"/>
                <a:gridCol w="562400"/>
                <a:gridCol w="56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6"/>
          <p:cNvSpPr/>
          <p:nvPr/>
        </p:nvSpPr>
        <p:spPr>
          <a:xfrm rot="-5400000">
            <a:off x="2752000" y="333725"/>
            <a:ext cx="566100" cy="322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2735500" y="126507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j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929400" y="2352575"/>
            <a:ext cx="266400" cy="2567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83000" y="343602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i 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4880875" y="2471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82850"/>
                <a:gridCol w="1011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1,2,3,4,5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2,3,4,5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3,4,5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2" name="Google Shape;92;p16"/>
          <p:cNvGraphicFramePr/>
          <p:nvPr/>
        </p:nvGraphicFramePr>
        <p:xfrm>
          <a:off x="6448175" y="24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82850"/>
                <a:gridCol w="703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j&gt;=1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j&gt;=2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j&gt;=3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j&gt;=4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j&gt;=5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6"/>
          <p:cNvSpPr txBox="1"/>
          <p:nvPr/>
        </p:nvSpPr>
        <p:spPr>
          <a:xfrm>
            <a:off x="7820700" y="3436025"/>
            <a:ext cx="104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</a:rPr>
              <a:t>j&gt;=i</a:t>
            </a:r>
            <a:endParaRPr b="1"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09700" cy="2438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7"/>
          <p:cNvGraphicFramePr/>
          <p:nvPr/>
        </p:nvGraphicFramePr>
        <p:xfrm>
          <a:off x="1254950" y="24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562400"/>
                <a:gridCol w="562400"/>
                <a:gridCol w="562400"/>
                <a:gridCol w="562400"/>
                <a:gridCol w="562400"/>
                <a:gridCol w="56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7"/>
          <p:cNvSpPr/>
          <p:nvPr/>
        </p:nvSpPr>
        <p:spPr>
          <a:xfrm rot="-5400000">
            <a:off x="2752000" y="333725"/>
            <a:ext cx="566100" cy="322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735500" y="126507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j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929400" y="2352575"/>
            <a:ext cx="266400" cy="2567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183000" y="343602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i 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104" name="Google Shape;104;p17"/>
          <p:cNvGraphicFramePr/>
          <p:nvPr/>
        </p:nvGraphicFramePr>
        <p:xfrm>
          <a:off x="4880875" y="2471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82850"/>
                <a:gridCol w="1011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1,2,3,4,5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1,2,3,4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1,2,3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Google Shape;105;p17"/>
          <p:cNvGraphicFramePr/>
          <p:nvPr/>
        </p:nvGraphicFramePr>
        <p:xfrm>
          <a:off x="6448175" y="24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82850"/>
                <a:gridCol w="703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j&lt;=5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j&lt;=4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j&lt;=3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j&lt;=2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j&lt;=1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7"/>
          <p:cNvSpPr txBox="1"/>
          <p:nvPr/>
        </p:nvSpPr>
        <p:spPr>
          <a:xfrm>
            <a:off x="7820700" y="3436025"/>
            <a:ext cx="104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</a:rPr>
              <a:t>j&lt;=6-i</a:t>
            </a:r>
            <a:endParaRPr b="1"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7100"/>
            <a:ext cx="1809025" cy="1732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18"/>
          <p:cNvGraphicFramePr/>
          <p:nvPr/>
        </p:nvGraphicFramePr>
        <p:xfrm>
          <a:off x="1254950" y="24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37450"/>
                <a:gridCol w="337450"/>
                <a:gridCol w="337450"/>
                <a:gridCol w="337450"/>
                <a:gridCol w="337450"/>
                <a:gridCol w="337450"/>
                <a:gridCol w="337450"/>
                <a:gridCol w="337450"/>
                <a:gridCol w="337450"/>
                <a:gridCol w="337450"/>
              </a:tblGrid>
              <a:tr h="4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18"/>
          <p:cNvSpPr/>
          <p:nvPr/>
        </p:nvSpPr>
        <p:spPr>
          <a:xfrm rot="-5400000">
            <a:off x="2752000" y="333725"/>
            <a:ext cx="566100" cy="322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735500" y="126507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j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929400" y="2352575"/>
            <a:ext cx="266400" cy="2567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83000" y="343602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i 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4905775" y="209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460950"/>
                <a:gridCol w="1217475"/>
              </a:tblGrid>
              <a:tr h="42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4,5,6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3,4,5,6,7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2,3,4,5,6,7,8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1,2,3,4,5,6,7,8,9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" name="Google Shape;118;p18"/>
          <p:cNvGraphicFramePr/>
          <p:nvPr/>
        </p:nvGraphicFramePr>
        <p:xfrm>
          <a:off x="6664500" y="2410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765300"/>
                <a:gridCol w="1405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j&gt;=5 &amp;&amp; j&lt;=5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j&gt;=4 &amp;&amp; j&lt;=6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j&gt;=3 &amp;&amp; j&lt;=7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j&gt;=2 &amp;&amp; j&lt;=8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j&gt;=1 &amp;&amp; j&lt;=9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8"/>
          <p:cNvSpPr txBox="1"/>
          <p:nvPr/>
        </p:nvSpPr>
        <p:spPr>
          <a:xfrm>
            <a:off x="5190675" y="186775"/>
            <a:ext cx="250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</a:rPr>
              <a:t>j&gt;=6-i &amp;&amp; j&lt;=4+i</a:t>
            </a:r>
            <a:endParaRPr b="1" sz="2200">
              <a:solidFill>
                <a:srgbClr val="0000FF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243225" y="796925"/>
            <a:ext cx="250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</a:rPr>
              <a:t>j&gt;=6-4 &amp;&amp; j&lt;=4+4</a:t>
            </a:r>
            <a:endParaRPr b="1"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0" y="35875"/>
            <a:ext cx="1566600" cy="18526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19"/>
          <p:cNvGraphicFramePr/>
          <p:nvPr/>
        </p:nvGraphicFramePr>
        <p:xfrm>
          <a:off x="1454700" y="241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37450"/>
                <a:gridCol w="337450"/>
                <a:gridCol w="337450"/>
                <a:gridCol w="337450"/>
                <a:gridCol w="337450"/>
                <a:gridCol w="337450"/>
                <a:gridCol w="337450"/>
                <a:gridCol w="337450"/>
                <a:gridCol w="337450"/>
                <a:gridCol w="337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19"/>
          <p:cNvSpPr/>
          <p:nvPr/>
        </p:nvSpPr>
        <p:spPr>
          <a:xfrm rot="-5400000">
            <a:off x="2951750" y="342050"/>
            <a:ext cx="566100" cy="322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2935250" y="1273400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j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1129150" y="2360900"/>
            <a:ext cx="266400" cy="2567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382750" y="3444350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i 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5213800" y="2467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82850"/>
                <a:gridCol w="1011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4,6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3,5,7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2,4,68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1,3,5,7,9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2" name="Google Shape;132;p19"/>
          <p:cNvGraphicFramePr/>
          <p:nvPr/>
        </p:nvGraphicFramePr>
        <p:xfrm>
          <a:off x="6764450" y="12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816900"/>
                <a:gridCol w="1500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j&gt;=5&amp;&amp; j&lt;=5&amp;&amp;k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j&gt;=4&amp;&amp; j&lt;=6&amp;&amp;k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j&gt;=3&amp;&amp; j&lt;=7&amp;&amp;k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j&gt;=2 &amp;&amp; j&lt;=8&amp;&amp;k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j&gt;=1 &amp;&amp; j&lt;=9 &amp;&amp;k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19"/>
          <p:cNvSpPr txBox="1"/>
          <p:nvPr/>
        </p:nvSpPr>
        <p:spPr>
          <a:xfrm>
            <a:off x="3601050" y="236200"/>
            <a:ext cx="36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</a:rPr>
              <a:t>j&gt;=6-i  &amp;&amp; j&lt;=4+i &amp;&amp; k</a:t>
            </a:r>
            <a:endParaRPr b="1"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475"/>
            <a:ext cx="1834000" cy="1541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" name="Google Shape;139;p20"/>
          <p:cNvGraphicFramePr/>
          <p:nvPr/>
        </p:nvGraphicFramePr>
        <p:xfrm>
          <a:off x="1254950" y="24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37450"/>
                <a:gridCol w="337450"/>
                <a:gridCol w="337450"/>
                <a:gridCol w="337450"/>
                <a:gridCol w="337450"/>
                <a:gridCol w="337450"/>
                <a:gridCol w="337450"/>
                <a:gridCol w="337450"/>
                <a:gridCol w="337450"/>
                <a:gridCol w="337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20"/>
          <p:cNvSpPr/>
          <p:nvPr/>
        </p:nvSpPr>
        <p:spPr>
          <a:xfrm rot="-5400000">
            <a:off x="2752000" y="333725"/>
            <a:ext cx="566100" cy="322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2735500" y="126507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j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929400" y="2352575"/>
            <a:ext cx="266400" cy="2567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183000" y="343602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i 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144" name="Google Shape;144;p20"/>
          <p:cNvGraphicFramePr/>
          <p:nvPr/>
        </p:nvGraphicFramePr>
        <p:xfrm>
          <a:off x="4783538" y="18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478800"/>
                <a:gridCol w="1264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to 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1to4 &amp; 6to9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1to3 &amp; 7to9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1,2 &amp; 8,9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" name="Google Shape;145;p20"/>
          <p:cNvGraphicFramePr/>
          <p:nvPr/>
        </p:nvGraphicFramePr>
        <p:xfrm>
          <a:off x="6686025" y="207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82850"/>
                <a:gridCol w="1360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j&lt;=4 || j&gt;=6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j&lt;=3 || j&gt;=7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j&lt;=2 || j&gt;=8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0"/>
          <p:cNvSpPr txBox="1"/>
          <p:nvPr/>
        </p:nvSpPr>
        <p:spPr>
          <a:xfrm>
            <a:off x="5889800" y="1342525"/>
            <a:ext cx="292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</a:rPr>
              <a:t>j&lt;=6-i || j&gt;=4+i</a:t>
            </a:r>
            <a:endParaRPr b="1" sz="2200">
              <a:solidFill>
                <a:srgbClr val="0000FF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j&lt;=3 || j&gt;=7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5" y="65850"/>
            <a:ext cx="1634250" cy="1620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1"/>
          <p:cNvGraphicFramePr/>
          <p:nvPr/>
        </p:nvGraphicFramePr>
        <p:xfrm>
          <a:off x="1254950" y="24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562400"/>
                <a:gridCol w="562400"/>
                <a:gridCol w="562400"/>
                <a:gridCol w="562400"/>
                <a:gridCol w="562400"/>
                <a:gridCol w="56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21"/>
          <p:cNvSpPr/>
          <p:nvPr/>
        </p:nvSpPr>
        <p:spPr>
          <a:xfrm rot="-5400000">
            <a:off x="2752000" y="333725"/>
            <a:ext cx="566100" cy="322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2735500" y="126507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j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929400" y="2352575"/>
            <a:ext cx="266400" cy="2567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183000" y="3436025"/>
            <a:ext cx="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i 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158" name="Google Shape;158;p21"/>
          <p:cNvGraphicFramePr/>
          <p:nvPr/>
        </p:nvGraphicFramePr>
        <p:xfrm>
          <a:off x="4880875" y="2471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82850"/>
                <a:gridCol w="1011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9" name="Google Shape;159;p21"/>
          <p:cNvGraphicFramePr/>
          <p:nvPr/>
        </p:nvGraphicFramePr>
        <p:xfrm>
          <a:off x="6448175" y="24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{04797EC6-D74F-4E5E-875C-6893C082DB59}</a:tableStyleId>
              </a:tblPr>
              <a:tblGrid>
                <a:gridCol w="382850"/>
                <a:gridCol w="703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21"/>
          <p:cNvSpPr txBox="1"/>
          <p:nvPr/>
        </p:nvSpPr>
        <p:spPr>
          <a:xfrm>
            <a:off x="7820700" y="3436025"/>
            <a:ext cx="104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</a:rPr>
              <a:t>j</a:t>
            </a:r>
            <a:endParaRPr b="1"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12BE3D6C299549A91312C8C16D2CCE" ma:contentTypeVersion="3" ma:contentTypeDescription="Create a new document." ma:contentTypeScope="" ma:versionID="ac029add38fe20652aabb0600cb4f66d">
  <xsd:schema xmlns:xsd="http://www.w3.org/2001/XMLSchema" xmlns:xs="http://www.w3.org/2001/XMLSchema" xmlns:p="http://schemas.microsoft.com/office/2006/metadata/properties" xmlns:ns2="fc6ac81b-1e6d-4ccc-9e04-070b9f11c70a" targetNamespace="http://schemas.microsoft.com/office/2006/metadata/properties" ma:root="true" ma:fieldsID="469ce9ea727da9dbcd5247bf871fd680" ns2:_="">
    <xsd:import namespace="fc6ac81b-1e6d-4ccc-9e04-070b9f11c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ac81b-1e6d-4ccc-9e04-070b9f11c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4A34A8-27BB-4A14-B61F-D72FEB271B70}"/>
</file>

<file path=customXml/itemProps2.xml><?xml version="1.0" encoding="utf-8"?>
<ds:datastoreItem xmlns:ds="http://schemas.openxmlformats.org/officeDocument/2006/customXml" ds:itemID="{614BE4EF-0F65-4198-B671-A987ED52E76C}"/>
</file>

<file path=customXml/itemProps3.xml><?xml version="1.0" encoding="utf-8"?>
<ds:datastoreItem xmlns:ds="http://schemas.openxmlformats.org/officeDocument/2006/customXml" ds:itemID="{1699CD5A-9048-419F-BECC-BD0F65FC973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0x0101002E12BE3D6C299549A91312C8C16D2CCE</vt:lpwstr>
  </property>
</Properties>
</file>