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4"/>
  </p:sldMasterIdLst>
  <p:notesMasterIdLst>
    <p:notesMasterId r:id="rId10"/>
  </p:notesMasterIdLst>
  <p:sldIdLst>
    <p:sldId id="271" r:id="rId5"/>
    <p:sldId id="257" r:id="rId6"/>
    <p:sldId id="258" r:id="rId7"/>
    <p:sldId id="262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16DA210-FB5B-4158-B5E0-FEB733F419B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09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13-Apr-25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13-Apr-25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63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13-Apr-25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9006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13-Apr-25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5398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731520"/>
            <a:ext cx="5261776" cy="3200400"/>
          </a:xfrm>
        </p:spPr>
        <p:txBody>
          <a:bodyPr anchor="b">
            <a:norm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3956278"/>
            <a:ext cx="5261775" cy="2167128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89904" y="768096"/>
            <a:ext cx="4480560" cy="44988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15151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0" y="685800"/>
            <a:ext cx="5212080" cy="2103120"/>
          </a:xfrm>
        </p:spPr>
        <p:txBody>
          <a:bodyPr anchor="b"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6D8770C-634E-CA21-85DC-41D4395BF5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2999232"/>
            <a:ext cx="5212080" cy="3310128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13-Apr-25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89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9840" cy="16459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426464" y="2743200"/>
            <a:ext cx="10149840" cy="34564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13-Apr-25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73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5577840" cy="3840480"/>
          </a:xfrm>
        </p:spPr>
        <p:txBody>
          <a:bodyPr anchor="t">
            <a:no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3528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EBE1C39-C107-91D5-DD19-349AD1A9DEAD}"/>
              </a:ext>
            </a:extLst>
          </p:cNvPr>
          <p:cNvSpPr/>
          <p:nvPr userDrawn="1"/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5648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164FD9-A200-1A27-7217-47AF9DF9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b">
            <a:noAutofit/>
          </a:bodyPr>
          <a:lstStyle>
            <a:lvl1pPr algn="ctr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069080"/>
            <a:ext cx="9144000" cy="1371600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13-Apr-25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6485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13-Apr-25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2718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13-Apr-25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6213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13-Apr-25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9889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13-Apr-25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02185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13-Apr-25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31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13-Apr-25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0977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CB83234-995D-4149-8E1E-BC120E9070D5}" type="datetime1">
              <a:rPr lang="en-US" smtClean="0"/>
              <a:t>13-Apr-25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4180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83234-995D-4149-8E1E-BC120E9070D5}" type="datetime1">
              <a:rPr lang="en-US" smtClean="0"/>
              <a:t>13-Apr-25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44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667" r:id="rId12"/>
    <p:sldLayoutId id="2147483672" r:id="rId13"/>
    <p:sldLayoutId id="2147483675" r:id="rId14"/>
    <p:sldLayoutId id="2147483676" r:id="rId15"/>
    <p:sldLayoutId id="2147483649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F969-8D08-6E61-140C-7D4E6A14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811214"/>
            <a:ext cx="9052560" cy="1526345"/>
          </a:xfrm>
        </p:spPr>
        <p:txBody>
          <a:bodyPr/>
          <a:lstStyle/>
          <a:p>
            <a:r>
              <a:rPr lang="en-US" sz="3600" b="1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A Comprehensive ETL Workflow with Python for Data Engineers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8694B-E953-FB98-53D4-FBCCF31B5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069080"/>
            <a:ext cx="2693260" cy="1371600"/>
          </a:xfrm>
        </p:spPr>
        <p:txBody>
          <a:bodyPr>
            <a:normAutofit/>
          </a:bodyPr>
          <a:lstStyle/>
          <a:p>
            <a:pPr algn="l">
              <a:lnSpc>
                <a:spcPts val="1800"/>
              </a:lnSpc>
              <a:buNone/>
            </a:pPr>
            <a:r>
              <a:rPr lang="en-US" sz="2000" dirty="0"/>
              <a:t>Name : Manan Gupta</a:t>
            </a:r>
          </a:p>
          <a:p>
            <a:pPr algn="l">
              <a:lnSpc>
                <a:spcPts val="1800"/>
              </a:lnSpc>
              <a:buNone/>
            </a:pPr>
            <a:r>
              <a:rPr lang="en-US" sz="2000" dirty="0"/>
              <a:t>Batch : </a:t>
            </a:r>
            <a:r>
              <a:rPr lang="en-US" sz="1800" i="0" dirty="0">
                <a:solidFill>
                  <a:srgbClr val="212529"/>
                </a:solidFill>
                <a:effectLst/>
                <a:latin typeface="+mj-lt"/>
              </a:rPr>
              <a:t>DE-WE-E-B2</a:t>
            </a:r>
          </a:p>
          <a:p>
            <a:pPr>
              <a:buNone/>
            </a:pPr>
            <a:br>
              <a:rPr lang="en-US" sz="2000" b="0" i="0" dirty="0">
                <a:solidFill>
                  <a:srgbClr val="212529"/>
                </a:solidFill>
                <a:effectLst/>
                <a:latin typeface="Wanted Sans Variable"/>
              </a:rPr>
            </a:br>
            <a:endParaRPr lang="en-US" sz="20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4550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Organizations often deal with data in diverse formats like </a:t>
            </a:r>
            <a:r>
              <a:rPr lang="en-US" altLang="en-US" b="1" dirty="0">
                <a:latin typeface="Arial" panose="020B0604020202020204" pitchFamily="34" charset="0"/>
              </a:rPr>
              <a:t>CSV, JSON, and XML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Traditional ETL processes are </a:t>
            </a:r>
            <a:r>
              <a:rPr lang="en-US" altLang="en-US" b="1" dirty="0">
                <a:latin typeface="Arial" panose="020B0604020202020204" pitchFamily="34" charset="0"/>
              </a:rPr>
              <a:t>manual, time-consuming</a:t>
            </a:r>
            <a:r>
              <a:rPr lang="en-US" altLang="en-US" dirty="0">
                <a:latin typeface="Arial" panose="020B0604020202020204" pitchFamily="34" charset="0"/>
              </a:rPr>
              <a:t>, and prone to </a:t>
            </a:r>
            <a:r>
              <a:rPr lang="en-US" altLang="en-US" b="1" dirty="0">
                <a:latin typeface="Arial" panose="020B0604020202020204" pitchFamily="34" charset="0"/>
              </a:rPr>
              <a:t>human error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Extract</a:t>
            </a:r>
            <a:r>
              <a:rPr lang="en-US" altLang="en-US" dirty="0">
                <a:latin typeface="Arial" panose="020B0604020202020204" pitchFamily="34" charset="0"/>
              </a:rPr>
              <a:t> structured and semi-structured data from </a:t>
            </a:r>
            <a:r>
              <a:rPr lang="en-US" altLang="en-US" b="1" dirty="0">
                <a:latin typeface="Arial" panose="020B0604020202020204" pitchFamily="34" charset="0"/>
              </a:rPr>
              <a:t>CSV, JSON, and XML</a:t>
            </a:r>
            <a:r>
              <a:rPr lang="en-US" altLang="en-US" dirty="0">
                <a:latin typeface="Arial" panose="020B0604020202020204" pitchFamily="34" charset="0"/>
              </a:rPr>
              <a:t> files.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Transform</a:t>
            </a:r>
            <a:r>
              <a:rPr lang="en-US" altLang="en-US" dirty="0">
                <a:latin typeface="Arial" panose="020B0604020202020204" pitchFamily="34" charset="0"/>
              </a:rPr>
              <a:t> the extracted data through: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Unit conversions (e.g., </a:t>
            </a:r>
            <a:r>
              <a:rPr lang="en-US" altLang="en-US" b="1" dirty="0">
                <a:latin typeface="Arial" panose="020B0604020202020204" pitchFamily="34" charset="0"/>
              </a:rPr>
              <a:t>inches to meters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b="1" dirty="0">
                <a:latin typeface="Arial" panose="020B0604020202020204" pitchFamily="34" charset="0"/>
              </a:rPr>
              <a:t>pounds to kilograms</a:t>
            </a:r>
            <a:r>
              <a:rPr lang="en-US" altLang="en-US" dirty="0">
                <a:latin typeface="Arial" panose="020B0604020202020204" pitchFamily="34" charset="0"/>
              </a:rPr>
              <a:t>).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Data cleaning and standardization.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Load</a:t>
            </a:r>
            <a:r>
              <a:rPr lang="en-US" altLang="en-US" dirty="0">
                <a:latin typeface="Arial" panose="020B0604020202020204" pitchFamily="34" charset="0"/>
              </a:rPr>
              <a:t> the transformed data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Implement </a:t>
            </a:r>
            <a:r>
              <a:rPr lang="en-US" altLang="en-US" b="1" dirty="0">
                <a:latin typeface="Arial" panose="020B0604020202020204" pitchFamily="34" charset="0"/>
              </a:rPr>
              <a:t>logging</a:t>
            </a:r>
            <a:r>
              <a:rPr lang="en-US" altLang="en-US" dirty="0">
                <a:latin typeface="Arial" panose="020B0604020202020204" pitchFamily="34" charset="0"/>
              </a:rPr>
              <a:t> for traceability, debugging, and auditing across all ETL stages.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19"/>
            <a:ext cx="5554132" cy="1049235"/>
          </a:xfrm>
        </p:spPr>
        <p:txBody>
          <a:bodyPr/>
          <a:lstStyle/>
          <a:p>
            <a:r>
              <a:t>ETL Process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891" y="1703693"/>
            <a:ext cx="5019559" cy="34506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1. Download and Unzip data</a:t>
            </a:r>
          </a:p>
          <a:p>
            <a:r>
              <a:rPr lang="en-US" dirty="0"/>
              <a:t>2. </a:t>
            </a:r>
            <a:r>
              <a:rPr dirty="0"/>
              <a:t>Extract</a:t>
            </a:r>
            <a:r>
              <a:rPr lang="en-US" dirty="0"/>
              <a:t> data </a:t>
            </a:r>
            <a:endParaRPr dirty="0"/>
          </a:p>
          <a:p>
            <a:r>
              <a:rPr lang="en-US" dirty="0"/>
              <a:t>3.</a:t>
            </a:r>
            <a:r>
              <a:rPr dirty="0"/>
              <a:t> </a:t>
            </a:r>
            <a:r>
              <a:rPr lang="en-US" dirty="0"/>
              <a:t>Transform data</a:t>
            </a:r>
          </a:p>
          <a:p>
            <a:r>
              <a:rPr lang="en-US" dirty="0"/>
              <a:t>4. Load data</a:t>
            </a:r>
          </a:p>
          <a:p>
            <a:r>
              <a:rPr lang="en-US" dirty="0"/>
              <a:t>5.</a:t>
            </a:r>
            <a:r>
              <a:rPr dirty="0"/>
              <a:t> Logging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B3DF0-1854-73CF-53A5-18B583263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712" y="310180"/>
            <a:ext cx="4846394" cy="55902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EB37-4239-94A1-1C25-F9FF3C101A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372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8BEDAE-AC7E-4F41-A2BD-A46A860958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60</TotalTime>
  <Words>135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Wanted Sans Variable</vt:lpstr>
      <vt:lpstr>Gallery</vt:lpstr>
      <vt:lpstr>A Comprehensive ETL Workflow with Python for Data Engineers</vt:lpstr>
      <vt:lpstr>Problem Statement</vt:lpstr>
      <vt:lpstr>Project Objectives</vt:lpstr>
      <vt:lpstr>ETL Process Overview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Manan Gupta</dc:creator>
  <cp:lastModifiedBy>Manan Gupta</cp:lastModifiedBy>
  <cp:revision>14</cp:revision>
  <dcterms:created xsi:type="dcterms:W3CDTF">2025-04-13T10:02:12Z</dcterms:created>
  <dcterms:modified xsi:type="dcterms:W3CDTF">2025-04-13T11:30:06Z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