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7" r:id="rId7"/>
    <p:sldId id="313" r:id="rId8"/>
    <p:sldId id="314" r:id="rId9"/>
    <p:sldId id="315" r:id="rId10"/>
    <p:sldId id="312" r:id="rId11"/>
    <p:sldId id="316"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19" autoAdjust="0"/>
  </p:normalViewPr>
  <p:slideViewPr>
    <p:cSldViewPr snapToGrid="0">
      <p:cViewPr varScale="1">
        <p:scale>
          <a:sx n="65" d="100"/>
          <a:sy n="65" d="100"/>
        </p:scale>
        <p:origin x="10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17-Aug-24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17-Aug-24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17-Aug-24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17-Aug-24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17-Aug-24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17-Aug-24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17-Aug-24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17-Aug-24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17-Aug-24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17-Aug-24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20928" y="994696"/>
            <a:ext cx="5999002" cy="4927600"/>
          </a:xfrm>
        </p:spPr>
        <p:txBody>
          <a:bodyPr anchor="ctr">
            <a:normAutofit/>
          </a:bodyPr>
          <a:lstStyle/>
          <a:p>
            <a:r>
              <a:rPr lang="en-US" sz="6000">
                <a:solidFill>
                  <a:schemeClr val="tx2"/>
                </a:solidFill>
              </a:rPr>
              <a:t>Data Ingestion and Store In Hdfs and Hive Integration</a:t>
            </a:r>
          </a:p>
        </p:txBody>
      </p:sp>
      <p:sp>
        <p:nvSpPr>
          <p:cNvPr id="43" name="Rectangle 4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23355" y="1159565"/>
            <a:ext cx="3439646" cy="4439055"/>
          </a:xfrm>
        </p:spPr>
        <p:txBody>
          <a:bodyPr anchor="ctr">
            <a:normAutofit/>
          </a:bodyPr>
          <a:lstStyle/>
          <a:p>
            <a:r>
              <a:rPr lang="en-US">
                <a:solidFill>
                  <a:srgbClr val="FFFFFF"/>
                </a:solidFill>
              </a:rPr>
              <a:t>Name : Manan Gupta</a:t>
            </a:r>
          </a:p>
          <a:p>
            <a:r>
              <a:rPr lang="en-US">
                <a:solidFill>
                  <a:srgbClr val="FFFFFF"/>
                </a:solidFill>
              </a:rPr>
              <a:t>Batch : me-30</a:t>
            </a:r>
          </a:p>
        </p:txBody>
      </p:sp>
    </p:spTree>
    <p:extLst>
      <p:ext uri="{BB962C8B-B14F-4D97-AF65-F5344CB8AC3E}">
        <p14:creationId xmlns:p14="http://schemas.microsoft.com/office/powerpoint/2010/main" val="391274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Introduction </a:t>
            </a:r>
          </a:p>
        </p:txBody>
      </p:sp>
      <p:cxnSp>
        <p:nvCxnSpPr>
          <p:cNvPr id="54" name="Straight Connector 5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81137B3-F265-CD2E-43A3-5607250D2E10}"/>
              </a:ext>
            </a:extLst>
          </p:cNvPr>
          <p:cNvSpPr>
            <a:spLocks noGrp="1"/>
          </p:cNvSpPr>
          <p:nvPr>
            <p:ph idx="1"/>
          </p:nvPr>
        </p:nvSpPr>
        <p:spPr>
          <a:xfrm>
            <a:off x="1097279" y="2546224"/>
            <a:ext cx="5977938" cy="3342747"/>
          </a:xfrm>
        </p:spPr>
        <p:txBody>
          <a:bodyPr>
            <a:normAutofit/>
          </a:bodyPr>
          <a:lstStyle/>
          <a:p>
            <a:r>
              <a:rPr lang="en-US" sz="1800">
                <a:solidFill>
                  <a:srgbClr val="FFFFFF"/>
                </a:solidFill>
              </a:rPr>
              <a:t>This project, </a:t>
            </a:r>
            <a:r>
              <a:rPr lang="en-US" sz="1800" b="1">
                <a:solidFill>
                  <a:srgbClr val="FFFFFF"/>
                </a:solidFill>
              </a:rPr>
              <a:t>"Dynamic Data Ingestion and Storage in HDFS with Automated Hive Integration,"</a:t>
            </a:r>
            <a:r>
              <a:rPr lang="en-US" sz="1800">
                <a:solidFill>
                  <a:srgbClr val="FFFFFF"/>
                </a:solidFill>
              </a:rPr>
              <a:t> focuses on collecting data from the web, storing it in Hadoop's HDFS, and organizing it in Apache Hive for easy analysis.</a:t>
            </a:r>
          </a:p>
          <a:p>
            <a:r>
              <a:rPr lang="en-US" sz="1800">
                <a:solidFill>
                  <a:srgbClr val="FFFFFF"/>
                </a:solidFill>
              </a:rPr>
              <a:t>Using tools like Python, Shell scripting, Hive, Hadoop and Linux, the project automates the process of fetching, storing, and visualizing data. The goal is to make managing large amounts of data easier and more efficient, ensuring that the data is stored securely and can be quickly accessed for analysis.</a:t>
            </a:r>
          </a:p>
        </p:txBody>
      </p:sp>
      <p:pic>
        <p:nvPicPr>
          <p:cNvPr id="34" name="Picture 33" descr="Ethernet cables connected to a networking patch">
            <a:extLst>
              <a:ext uri="{FF2B5EF4-FFF2-40B4-BE49-F238E27FC236}">
                <a16:creationId xmlns:a16="http://schemas.microsoft.com/office/drawing/2014/main" id="{55CDB21A-9A61-9B9D-1172-C0AD2F2E5084}"/>
              </a:ext>
            </a:extLst>
          </p:cNvPr>
          <p:cNvPicPr>
            <a:picLocks noChangeAspect="1"/>
          </p:cNvPicPr>
          <p:nvPr/>
        </p:nvPicPr>
        <p:blipFill>
          <a:blip r:embed="rId3"/>
          <a:srcRect l="12153" r="21062"/>
          <a:stretch/>
        </p:blipFill>
        <p:spPr>
          <a:xfrm>
            <a:off x="7611902" y="10"/>
            <a:ext cx="4580097" cy="6857990"/>
          </a:xfrm>
          <a:prstGeom prst="rect">
            <a:avLst/>
          </a:prstGeom>
        </p:spPr>
      </p:pic>
    </p:spTree>
    <p:extLst>
      <p:ext uri="{BB962C8B-B14F-4D97-AF65-F5344CB8AC3E}">
        <p14:creationId xmlns:p14="http://schemas.microsoft.com/office/powerpoint/2010/main" val="24825468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86DC-9B0A-41DD-3549-1515176B6409}"/>
              </a:ext>
            </a:extLst>
          </p:cNvPr>
          <p:cNvSpPr>
            <a:spLocks noGrp="1"/>
          </p:cNvSpPr>
          <p:nvPr>
            <p:ph type="title"/>
          </p:nvPr>
        </p:nvSpPr>
        <p:spPr>
          <a:xfrm>
            <a:off x="643465" y="1445327"/>
            <a:ext cx="3517567" cy="801447"/>
          </a:xfrm>
        </p:spPr>
        <p:txBody>
          <a:bodyPr/>
          <a:lstStyle/>
          <a:p>
            <a:r>
              <a:rPr lang="en-US" dirty="0"/>
              <a:t>Data Fetching</a:t>
            </a:r>
            <a:endParaRPr lang="en-IN" dirty="0"/>
          </a:p>
        </p:txBody>
      </p:sp>
      <p:pic>
        <p:nvPicPr>
          <p:cNvPr id="6" name="Content Placeholder 5" descr="A computer screen shot of a program&#10;&#10;Description automatically generated">
            <a:extLst>
              <a:ext uri="{FF2B5EF4-FFF2-40B4-BE49-F238E27FC236}">
                <a16:creationId xmlns:a16="http://schemas.microsoft.com/office/drawing/2014/main" id="{8692D615-EC94-8433-CDB0-5906D2569AA8}"/>
              </a:ext>
            </a:extLst>
          </p:cNvPr>
          <p:cNvPicPr>
            <a:picLocks noGrp="1" noChangeAspect="1"/>
          </p:cNvPicPr>
          <p:nvPr>
            <p:ph idx="1"/>
          </p:nvPr>
        </p:nvPicPr>
        <p:blipFill>
          <a:blip r:embed="rId3"/>
          <a:stretch>
            <a:fillRect/>
          </a:stretch>
        </p:blipFill>
        <p:spPr>
          <a:xfrm>
            <a:off x="5459413" y="2842159"/>
            <a:ext cx="5927725" cy="1235594"/>
          </a:xfrm>
        </p:spPr>
      </p:pic>
      <p:sp>
        <p:nvSpPr>
          <p:cNvPr id="4" name="Text Placeholder 3">
            <a:extLst>
              <a:ext uri="{FF2B5EF4-FFF2-40B4-BE49-F238E27FC236}">
                <a16:creationId xmlns:a16="http://schemas.microsoft.com/office/drawing/2014/main" id="{7D7B83FC-C484-0592-0EA4-C2DB70D84716}"/>
              </a:ext>
            </a:extLst>
          </p:cNvPr>
          <p:cNvSpPr>
            <a:spLocks noGrp="1"/>
          </p:cNvSpPr>
          <p:nvPr>
            <p:ph type="body" sz="half" idx="2"/>
          </p:nvPr>
        </p:nvSpPr>
        <p:spPr>
          <a:xfrm>
            <a:off x="643465" y="2656114"/>
            <a:ext cx="3696306" cy="3451441"/>
          </a:xfrm>
        </p:spPr>
        <p:txBody>
          <a:bodyPr/>
          <a:lstStyle/>
          <a:p>
            <a:r>
              <a:rPr lang="en-US" dirty="0"/>
              <a:t>1) Install </a:t>
            </a:r>
            <a:r>
              <a:rPr lang="en-US" dirty="0">
                <a:solidFill>
                  <a:srgbClr val="FFFF00"/>
                </a:solidFill>
              </a:rPr>
              <a:t>Hadoop</a:t>
            </a:r>
            <a:r>
              <a:rPr lang="en-US" dirty="0"/>
              <a:t> and </a:t>
            </a:r>
            <a:r>
              <a:rPr lang="en-US" dirty="0">
                <a:solidFill>
                  <a:srgbClr val="FFFF00"/>
                </a:solidFill>
              </a:rPr>
              <a:t>Hive</a:t>
            </a:r>
            <a:r>
              <a:rPr lang="en-US" dirty="0"/>
              <a:t> in my system.</a:t>
            </a:r>
          </a:p>
          <a:p>
            <a:r>
              <a:rPr lang="en-US" dirty="0"/>
              <a:t>2) Create directory to store the project data files.</a:t>
            </a:r>
          </a:p>
          <a:p>
            <a:r>
              <a:rPr lang="en-US" dirty="0"/>
              <a:t>3) Using `</a:t>
            </a:r>
            <a:r>
              <a:rPr lang="en-US" dirty="0" err="1">
                <a:solidFill>
                  <a:srgbClr val="FFFF00"/>
                </a:solidFill>
              </a:rPr>
              <a:t>wget</a:t>
            </a:r>
            <a:r>
              <a:rPr lang="en-US" dirty="0">
                <a:solidFill>
                  <a:srgbClr val="FFFF00"/>
                </a:solidFill>
              </a:rPr>
              <a:t>`</a:t>
            </a:r>
            <a:r>
              <a:rPr lang="en-US" dirty="0"/>
              <a:t> I fetch data from the specified URL.</a:t>
            </a:r>
            <a:endParaRPr lang="en-IN" dirty="0"/>
          </a:p>
        </p:txBody>
      </p:sp>
      <p:pic>
        <p:nvPicPr>
          <p:cNvPr id="8" name="Picture 7" descr="A computer screen shot of a program&#10;&#10;Description automatically generated">
            <a:extLst>
              <a:ext uri="{FF2B5EF4-FFF2-40B4-BE49-F238E27FC236}">
                <a16:creationId xmlns:a16="http://schemas.microsoft.com/office/drawing/2014/main" id="{750E329D-818C-7073-5718-3B7F33838B2A}"/>
              </a:ext>
            </a:extLst>
          </p:cNvPr>
          <p:cNvPicPr>
            <a:picLocks noChangeAspect="1"/>
          </p:cNvPicPr>
          <p:nvPr/>
        </p:nvPicPr>
        <p:blipFill>
          <a:blip r:embed="rId4"/>
          <a:stretch>
            <a:fillRect/>
          </a:stretch>
        </p:blipFill>
        <p:spPr>
          <a:xfrm>
            <a:off x="4985114" y="307014"/>
            <a:ext cx="7041785" cy="1771897"/>
          </a:xfrm>
          <a:prstGeom prst="rect">
            <a:avLst/>
          </a:prstGeom>
        </p:spPr>
      </p:pic>
      <p:pic>
        <p:nvPicPr>
          <p:cNvPr id="10" name="Picture 9" descr="A computer screen with white text&#10;&#10;Description automatically generated">
            <a:extLst>
              <a:ext uri="{FF2B5EF4-FFF2-40B4-BE49-F238E27FC236}">
                <a16:creationId xmlns:a16="http://schemas.microsoft.com/office/drawing/2014/main" id="{6BA763A9-DF5C-D136-D9B5-B0E11B3FCA8F}"/>
              </a:ext>
            </a:extLst>
          </p:cNvPr>
          <p:cNvPicPr>
            <a:picLocks noChangeAspect="1"/>
          </p:cNvPicPr>
          <p:nvPr/>
        </p:nvPicPr>
        <p:blipFill>
          <a:blip r:embed="rId5"/>
          <a:stretch>
            <a:fillRect/>
          </a:stretch>
        </p:blipFill>
        <p:spPr>
          <a:xfrm>
            <a:off x="4985114" y="2286949"/>
            <a:ext cx="7041785" cy="1762371"/>
          </a:xfrm>
          <a:prstGeom prst="rect">
            <a:avLst/>
          </a:prstGeom>
        </p:spPr>
      </p:pic>
      <p:pic>
        <p:nvPicPr>
          <p:cNvPr id="12" name="Picture 11" descr="A computer screen shot of a program&#10;&#10;Description automatically generated">
            <a:extLst>
              <a:ext uri="{FF2B5EF4-FFF2-40B4-BE49-F238E27FC236}">
                <a16:creationId xmlns:a16="http://schemas.microsoft.com/office/drawing/2014/main" id="{53DA63D9-E672-8E11-900E-3ADBB84CBD71}"/>
              </a:ext>
            </a:extLst>
          </p:cNvPr>
          <p:cNvPicPr>
            <a:picLocks noChangeAspect="1"/>
          </p:cNvPicPr>
          <p:nvPr/>
        </p:nvPicPr>
        <p:blipFill>
          <a:blip r:embed="rId3"/>
          <a:stretch>
            <a:fillRect/>
          </a:stretch>
        </p:blipFill>
        <p:spPr>
          <a:xfrm>
            <a:off x="4985114" y="4286854"/>
            <a:ext cx="7041785" cy="2257740"/>
          </a:xfrm>
          <a:prstGeom prst="rect">
            <a:avLst/>
          </a:prstGeom>
        </p:spPr>
      </p:pic>
      <p:cxnSp>
        <p:nvCxnSpPr>
          <p:cNvPr id="14" name="Straight Connector 13">
            <a:extLst>
              <a:ext uri="{FF2B5EF4-FFF2-40B4-BE49-F238E27FC236}">
                <a16:creationId xmlns:a16="http://schemas.microsoft.com/office/drawing/2014/main" id="{17D35BB5-4E9A-57AB-C869-31C85D996FD6}"/>
              </a:ext>
            </a:extLst>
          </p:cNvPr>
          <p:cNvCxnSpPr/>
          <p:nvPr/>
        </p:nvCxnSpPr>
        <p:spPr>
          <a:xfrm>
            <a:off x="309716" y="2286949"/>
            <a:ext cx="412954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8936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86DC-9B0A-41DD-3549-1515176B6409}"/>
              </a:ext>
            </a:extLst>
          </p:cNvPr>
          <p:cNvSpPr>
            <a:spLocks noGrp="1"/>
          </p:cNvSpPr>
          <p:nvPr>
            <p:ph type="title"/>
          </p:nvPr>
        </p:nvSpPr>
        <p:spPr>
          <a:xfrm>
            <a:off x="643465" y="1445327"/>
            <a:ext cx="3517567" cy="801447"/>
          </a:xfrm>
        </p:spPr>
        <p:txBody>
          <a:bodyPr/>
          <a:lstStyle/>
          <a:p>
            <a:r>
              <a:rPr lang="en-US" dirty="0"/>
              <a:t>Data Storage</a:t>
            </a:r>
            <a:endParaRPr lang="en-IN" dirty="0"/>
          </a:p>
        </p:txBody>
      </p:sp>
      <p:sp>
        <p:nvSpPr>
          <p:cNvPr id="4" name="Text Placeholder 3">
            <a:extLst>
              <a:ext uri="{FF2B5EF4-FFF2-40B4-BE49-F238E27FC236}">
                <a16:creationId xmlns:a16="http://schemas.microsoft.com/office/drawing/2014/main" id="{7D7B83FC-C484-0592-0EA4-C2DB70D84716}"/>
              </a:ext>
            </a:extLst>
          </p:cNvPr>
          <p:cNvSpPr>
            <a:spLocks noGrp="1"/>
          </p:cNvSpPr>
          <p:nvPr>
            <p:ph type="body" sz="half" idx="2"/>
          </p:nvPr>
        </p:nvSpPr>
        <p:spPr>
          <a:xfrm>
            <a:off x="643465" y="2656114"/>
            <a:ext cx="3696306" cy="3451441"/>
          </a:xfrm>
        </p:spPr>
        <p:txBody>
          <a:bodyPr/>
          <a:lstStyle/>
          <a:p>
            <a:r>
              <a:rPr lang="en-US" dirty="0"/>
              <a:t>1) First, I downloaded data into local path.</a:t>
            </a:r>
          </a:p>
          <a:p>
            <a:r>
              <a:rPr lang="en-US" dirty="0"/>
              <a:t>2) Next, I used </a:t>
            </a:r>
            <a:r>
              <a:rPr lang="en-US" dirty="0" err="1">
                <a:solidFill>
                  <a:srgbClr val="FFFF00"/>
                </a:solidFill>
              </a:rPr>
              <a:t>hadoop</a:t>
            </a:r>
            <a:r>
              <a:rPr lang="en-US" dirty="0">
                <a:solidFill>
                  <a:srgbClr val="FFFF00"/>
                </a:solidFill>
              </a:rPr>
              <a:t> fs –put </a:t>
            </a:r>
            <a:r>
              <a:rPr lang="en-US" dirty="0">
                <a:solidFill>
                  <a:schemeClr val="bg1"/>
                </a:solidFill>
              </a:rPr>
              <a:t> command to insert data in HDFS.</a:t>
            </a:r>
          </a:p>
          <a:p>
            <a:r>
              <a:rPr lang="en-US" dirty="0">
                <a:solidFill>
                  <a:schemeClr val="bg1"/>
                </a:solidFill>
              </a:rPr>
              <a:t>3) Then, I mentioned local path and HDFS path in command.</a:t>
            </a:r>
          </a:p>
          <a:p>
            <a:r>
              <a:rPr lang="en-US" dirty="0">
                <a:solidFill>
                  <a:schemeClr val="bg1"/>
                </a:solidFill>
              </a:rPr>
              <a:t>4) Finally, I used </a:t>
            </a:r>
            <a:r>
              <a:rPr lang="en-US" dirty="0" err="1">
                <a:solidFill>
                  <a:srgbClr val="FFFF00"/>
                </a:solidFill>
              </a:rPr>
              <a:t>hadoop</a:t>
            </a:r>
            <a:r>
              <a:rPr lang="en-US" dirty="0">
                <a:solidFill>
                  <a:srgbClr val="FFFF00"/>
                </a:solidFill>
              </a:rPr>
              <a:t> fs –ls </a:t>
            </a:r>
            <a:r>
              <a:rPr lang="en-US" dirty="0">
                <a:solidFill>
                  <a:schemeClr val="bg1"/>
                </a:solidFill>
              </a:rPr>
              <a:t>to see file.</a:t>
            </a:r>
            <a:endParaRPr lang="en-US" dirty="0">
              <a:solidFill>
                <a:srgbClr val="FFFF00"/>
              </a:solidFill>
            </a:endParaRPr>
          </a:p>
        </p:txBody>
      </p:sp>
      <p:pic>
        <p:nvPicPr>
          <p:cNvPr id="9" name="Content Placeholder 8">
            <a:extLst>
              <a:ext uri="{FF2B5EF4-FFF2-40B4-BE49-F238E27FC236}">
                <a16:creationId xmlns:a16="http://schemas.microsoft.com/office/drawing/2014/main" id="{56401132-88FE-068D-52EC-3237AE42124A}"/>
              </a:ext>
            </a:extLst>
          </p:cNvPr>
          <p:cNvPicPr>
            <a:picLocks noGrp="1" noChangeAspect="1"/>
          </p:cNvPicPr>
          <p:nvPr>
            <p:ph idx="1"/>
          </p:nvPr>
        </p:nvPicPr>
        <p:blipFill>
          <a:blip r:embed="rId2"/>
          <a:stretch>
            <a:fillRect/>
          </a:stretch>
        </p:blipFill>
        <p:spPr>
          <a:xfrm>
            <a:off x="4782405" y="2815771"/>
            <a:ext cx="7239438" cy="1537034"/>
          </a:xfrm>
        </p:spPr>
      </p:pic>
      <p:cxnSp>
        <p:nvCxnSpPr>
          <p:cNvPr id="11" name="Straight Connector 10">
            <a:extLst>
              <a:ext uri="{FF2B5EF4-FFF2-40B4-BE49-F238E27FC236}">
                <a16:creationId xmlns:a16="http://schemas.microsoft.com/office/drawing/2014/main" id="{593C6A64-F35F-A6C7-AEB6-512EB064DA0B}"/>
              </a:ext>
            </a:extLst>
          </p:cNvPr>
          <p:cNvCxnSpPr/>
          <p:nvPr/>
        </p:nvCxnSpPr>
        <p:spPr>
          <a:xfrm>
            <a:off x="309716" y="2286949"/>
            <a:ext cx="412954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681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86DC-9B0A-41DD-3549-1515176B6409}"/>
              </a:ext>
            </a:extLst>
          </p:cNvPr>
          <p:cNvSpPr>
            <a:spLocks noGrp="1"/>
          </p:cNvSpPr>
          <p:nvPr>
            <p:ph type="title"/>
          </p:nvPr>
        </p:nvSpPr>
        <p:spPr>
          <a:xfrm>
            <a:off x="541865" y="1445327"/>
            <a:ext cx="3899506" cy="801447"/>
          </a:xfrm>
        </p:spPr>
        <p:txBody>
          <a:bodyPr>
            <a:normAutofit/>
          </a:bodyPr>
          <a:lstStyle/>
          <a:p>
            <a:r>
              <a:rPr lang="en-US" dirty="0"/>
              <a:t>Hive Integration</a:t>
            </a:r>
            <a:endParaRPr lang="en-IN" dirty="0"/>
          </a:p>
        </p:txBody>
      </p:sp>
      <p:sp>
        <p:nvSpPr>
          <p:cNvPr id="4" name="Text Placeholder 3">
            <a:extLst>
              <a:ext uri="{FF2B5EF4-FFF2-40B4-BE49-F238E27FC236}">
                <a16:creationId xmlns:a16="http://schemas.microsoft.com/office/drawing/2014/main" id="{7D7B83FC-C484-0592-0EA4-C2DB70D84716}"/>
              </a:ext>
            </a:extLst>
          </p:cNvPr>
          <p:cNvSpPr>
            <a:spLocks noGrp="1"/>
          </p:cNvSpPr>
          <p:nvPr>
            <p:ph type="body" sz="half" idx="2"/>
          </p:nvPr>
        </p:nvSpPr>
        <p:spPr>
          <a:xfrm>
            <a:off x="643465" y="2656114"/>
            <a:ext cx="3696306" cy="3451441"/>
          </a:xfrm>
        </p:spPr>
        <p:txBody>
          <a:bodyPr/>
          <a:lstStyle/>
          <a:p>
            <a:r>
              <a:rPr lang="en-US" dirty="0"/>
              <a:t>1) In the Hive</a:t>
            </a:r>
            <a:r>
              <a:rPr lang="en-US" dirty="0">
                <a:solidFill>
                  <a:schemeClr val="bg1"/>
                </a:solidFill>
              </a:rPr>
              <a:t>, I </a:t>
            </a:r>
            <a:r>
              <a:rPr lang="en-US" dirty="0">
                <a:solidFill>
                  <a:srgbClr val="FFFF00"/>
                </a:solidFill>
              </a:rPr>
              <a:t>created database and table</a:t>
            </a:r>
            <a:r>
              <a:rPr lang="en-US" dirty="0">
                <a:solidFill>
                  <a:schemeClr val="bg1"/>
                </a:solidFill>
              </a:rPr>
              <a:t>.</a:t>
            </a:r>
          </a:p>
          <a:p>
            <a:r>
              <a:rPr lang="en-US" dirty="0">
                <a:solidFill>
                  <a:schemeClr val="bg1"/>
                </a:solidFill>
              </a:rPr>
              <a:t>2) Next, I mentioned datatype and column name.</a:t>
            </a:r>
          </a:p>
          <a:p>
            <a:r>
              <a:rPr lang="en-US" dirty="0">
                <a:solidFill>
                  <a:schemeClr val="bg1"/>
                </a:solidFill>
              </a:rPr>
              <a:t>3) Finally, I mentioned format, Field and storage type. Then I created table.</a:t>
            </a:r>
            <a:endParaRPr lang="en-US" dirty="0">
              <a:solidFill>
                <a:srgbClr val="FFFF00"/>
              </a:solidFill>
            </a:endParaRPr>
          </a:p>
        </p:txBody>
      </p:sp>
      <p:pic>
        <p:nvPicPr>
          <p:cNvPr id="7" name="Content Placeholder 6" descr="A white rectangular object with text&#10;&#10;Description automatically generated">
            <a:extLst>
              <a:ext uri="{FF2B5EF4-FFF2-40B4-BE49-F238E27FC236}">
                <a16:creationId xmlns:a16="http://schemas.microsoft.com/office/drawing/2014/main" id="{7F3C0E97-DA9D-EFC3-34D8-47DBF9EBFE3F}"/>
              </a:ext>
            </a:extLst>
          </p:cNvPr>
          <p:cNvPicPr>
            <a:picLocks noGrp="1" noChangeAspect="1"/>
          </p:cNvPicPr>
          <p:nvPr>
            <p:ph idx="1"/>
          </p:nvPr>
        </p:nvPicPr>
        <p:blipFill>
          <a:blip r:embed="rId2"/>
          <a:stretch>
            <a:fillRect/>
          </a:stretch>
        </p:blipFill>
        <p:spPr>
          <a:xfrm>
            <a:off x="4766263" y="256211"/>
            <a:ext cx="7280594" cy="2519455"/>
          </a:xfrm>
        </p:spPr>
      </p:pic>
      <p:pic>
        <p:nvPicPr>
          <p:cNvPr id="10" name="Picture 9" descr="A computer screen with white text&#10;&#10;Description automatically generated">
            <a:extLst>
              <a:ext uri="{FF2B5EF4-FFF2-40B4-BE49-F238E27FC236}">
                <a16:creationId xmlns:a16="http://schemas.microsoft.com/office/drawing/2014/main" id="{C057C03C-474E-83B2-D5F1-BA385A1FD01B}"/>
              </a:ext>
            </a:extLst>
          </p:cNvPr>
          <p:cNvPicPr>
            <a:picLocks noChangeAspect="1"/>
          </p:cNvPicPr>
          <p:nvPr/>
        </p:nvPicPr>
        <p:blipFill>
          <a:blip r:embed="rId3"/>
          <a:stretch>
            <a:fillRect/>
          </a:stretch>
        </p:blipFill>
        <p:spPr>
          <a:xfrm>
            <a:off x="4766263" y="2980784"/>
            <a:ext cx="7280594" cy="3753845"/>
          </a:xfrm>
          <a:prstGeom prst="rect">
            <a:avLst/>
          </a:prstGeom>
        </p:spPr>
      </p:pic>
      <p:cxnSp>
        <p:nvCxnSpPr>
          <p:cNvPr id="15" name="Straight Connector 14">
            <a:extLst>
              <a:ext uri="{FF2B5EF4-FFF2-40B4-BE49-F238E27FC236}">
                <a16:creationId xmlns:a16="http://schemas.microsoft.com/office/drawing/2014/main" id="{6027A469-0C8B-F7A2-903D-DAF17A067806}"/>
              </a:ext>
            </a:extLst>
          </p:cNvPr>
          <p:cNvCxnSpPr/>
          <p:nvPr/>
        </p:nvCxnSpPr>
        <p:spPr>
          <a:xfrm>
            <a:off x="309716" y="2286949"/>
            <a:ext cx="412954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37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86DC-9B0A-41DD-3549-1515176B6409}"/>
              </a:ext>
            </a:extLst>
          </p:cNvPr>
          <p:cNvSpPr>
            <a:spLocks noGrp="1"/>
          </p:cNvSpPr>
          <p:nvPr>
            <p:ph type="title"/>
          </p:nvPr>
        </p:nvSpPr>
        <p:spPr>
          <a:xfrm>
            <a:off x="541865" y="1005377"/>
            <a:ext cx="3899506" cy="1384959"/>
          </a:xfrm>
        </p:spPr>
        <p:txBody>
          <a:bodyPr>
            <a:normAutofit/>
          </a:bodyPr>
          <a:lstStyle/>
          <a:p>
            <a:r>
              <a:rPr lang="en-US" dirty="0"/>
              <a:t>Hive Integration     Continue…</a:t>
            </a:r>
            <a:endParaRPr lang="en-IN" dirty="0"/>
          </a:p>
        </p:txBody>
      </p:sp>
      <p:sp>
        <p:nvSpPr>
          <p:cNvPr id="4" name="Text Placeholder 3">
            <a:extLst>
              <a:ext uri="{FF2B5EF4-FFF2-40B4-BE49-F238E27FC236}">
                <a16:creationId xmlns:a16="http://schemas.microsoft.com/office/drawing/2014/main" id="{7D7B83FC-C484-0592-0EA4-C2DB70D84716}"/>
              </a:ext>
            </a:extLst>
          </p:cNvPr>
          <p:cNvSpPr>
            <a:spLocks noGrp="1"/>
          </p:cNvSpPr>
          <p:nvPr>
            <p:ph type="body" sz="half" idx="2"/>
          </p:nvPr>
        </p:nvSpPr>
        <p:spPr>
          <a:xfrm>
            <a:off x="541865" y="3082705"/>
            <a:ext cx="3696306" cy="1384960"/>
          </a:xfrm>
        </p:spPr>
        <p:txBody>
          <a:bodyPr/>
          <a:lstStyle/>
          <a:p>
            <a:r>
              <a:rPr lang="en-US" dirty="0"/>
              <a:t>1) </a:t>
            </a:r>
            <a:r>
              <a:rPr lang="en-US" dirty="0">
                <a:solidFill>
                  <a:srgbClr val="FFFF00"/>
                </a:solidFill>
              </a:rPr>
              <a:t>Load data </a:t>
            </a:r>
            <a:r>
              <a:rPr lang="en-US" dirty="0"/>
              <a:t>in the table</a:t>
            </a:r>
          </a:p>
          <a:p>
            <a:r>
              <a:rPr lang="en-US" dirty="0"/>
              <a:t>2) Used, select query to display data.</a:t>
            </a:r>
          </a:p>
        </p:txBody>
      </p:sp>
      <p:pic>
        <p:nvPicPr>
          <p:cNvPr id="12" name="Picture 11">
            <a:extLst>
              <a:ext uri="{FF2B5EF4-FFF2-40B4-BE49-F238E27FC236}">
                <a16:creationId xmlns:a16="http://schemas.microsoft.com/office/drawing/2014/main" id="{2D817A71-3ACB-34D0-87FB-F73B2D78DF32}"/>
              </a:ext>
            </a:extLst>
          </p:cNvPr>
          <p:cNvPicPr>
            <a:picLocks noChangeAspect="1"/>
          </p:cNvPicPr>
          <p:nvPr/>
        </p:nvPicPr>
        <p:blipFill>
          <a:blip r:embed="rId2"/>
          <a:stretch>
            <a:fillRect/>
          </a:stretch>
        </p:blipFill>
        <p:spPr>
          <a:xfrm>
            <a:off x="4821981" y="483235"/>
            <a:ext cx="7049980" cy="1384959"/>
          </a:xfrm>
          <a:prstGeom prst="rect">
            <a:avLst/>
          </a:prstGeom>
        </p:spPr>
      </p:pic>
      <p:pic>
        <p:nvPicPr>
          <p:cNvPr id="14" name="Picture 13" descr="A computer screen shot of text&#10;&#10;Description automatically generated">
            <a:extLst>
              <a:ext uri="{FF2B5EF4-FFF2-40B4-BE49-F238E27FC236}">
                <a16:creationId xmlns:a16="http://schemas.microsoft.com/office/drawing/2014/main" id="{F000FBC4-0EDE-0EBD-5956-7415E16C91CB}"/>
              </a:ext>
            </a:extLst>
          </p:cNvPr>
          <p:cNvPicPr>
            <a:picLocks noChangeAspect="1"/>
          </p:cNvPicPr>
          <p:nvPr/>
        </p:nvPicPr>
        <p:blipFill>
          <a:blip r:embed="rId3"/>
          <a:stretch>
            <a:fillRect/>
          </a:stretch>
        </p:blipFill>
        <p:spPr>
          <a:xfrm>
            <a:off x="4821981" y="3082705"/>
            <a:ext cx="7227451" cy="2580532"/>
          </a:xfrm>
          <a:prstGeom prst="rect">
            <a:avLst/>
          </a:prstGeom>
        </p:spPr>
      </p:pic>
      <p:cxnSp>
        <p:nvCxnSpPr>
          <p:cNvPr id="6" name="Straight Connector 5">
            <a:extLst>
              <a:ext uri="{FF2B5EF4-FFF2-40B4-BE49-F238E27FC236}">
                <a16:creationId xmlns:a16="http://schemas.microsoft.com/office/drawing/2014/main" id="{EB404076-2092-1FF9-E19A-A010BC0D7FED}"/>
              </a:ext>
            </a:extLst>
          </p:cNvPr>
          <p:cNvCxnSpPr/>
          <p:nvPr/>
        </p:nvCxnSpPr>
        <p:spPr>
          <a:xfrm>
            <a:off x="311822" y="2376537"/>
            <a:ext cx="412954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67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86DC-9B0A-41DD-3549-1515176B6409}"/>
              </a:ext>
            </a:extLst>
          </p:cNvPr>
          <p:cNvSpPr>
            <a:spLocks noGrp="1"/>
          </p:cNvSpPr>
          <p:nvPr>
            <p:ph type="title"/>
          </p:nvPr>
        </p:nvSpPr>
        <p:spPr>
          <a:xfrm>
            <a:off x="1209881" y="2441435"/>
            <a:ext cx="2674922" cy="801447"/>
          </a:xfrm>
        </p:spPr>
        <p:txBody>
          <a:bodyPr/>
          <a:lstStyle/>
          <a:p>
            <a:r>
              <a:rPr lang="en-US" dirty="0"/>
              <a:t>Workflow</a:t>
            </a:r>
            <a:endParaRPr lang="en-IN" dirty="0"/>
          </a:p>
        </p:txBody>
      </p:sp>
      <p:cxnSp>
        <p:nvCxnSpPr>
          <p:cNvPr id="14" name="Straight Connector 13">
            <a:extLst>
              <a:ext uri="{FF2B5EF4-FFF2-40B4-BE49-F238E27FC236}">
                <a16:creationId xmlns:a16="http://schemas.microsoft.com/office/drawing/2014/main" id="{17D35BB5-4E9A-57AB-C869-31C85D996FD6}"/>
              </a:ext>
            </a:extLst>
          </p:cNvPr>
          <p:cNvCxnSpPr/>
          <p:nvPr/>
        </p:nvCxnSpPr>
        <p:spPr>
          <a:xfrm>
            <a:off x="383458" y="3429000"/>
            <a:ext cx="4129549" cy="0"/>
          </a:xfrm>
          <a:prstGeom prst="line">
            <a:avLst/>
          </a:prstGeom>
        </p:spPr>
        <p:style>
          <a:lnRef idx="2">
            <a:schemeClr val="accent1"/>
          </a:lnRef>
          <a:fillRef idx="0">
            <a:schemeClr val="accent1"/>
          </a:fillRef>
          <a:effectRef idx="1">
            <a:schemeClr val="accent1"/>
          </a:effectRef>
          <a:fontRef idx="minor">
            <a:schemeClr val="tx1"/>
          </a:fontRef>
        </p:style>
      </p:cxnSp>
      <p:pic>
        <p:nvPicPr>
          <p:cNvPr id="26" name="Content Placeholder 25" descr="A diagram of a software development process&#10;&#10;Description automatically generated">
            <a:extLst>
              <a:ext uri="{FF2B5EF4-FFF2-40B4-BE49-F238E27FC236}">
                <a16:creationId xmlns:a16="http://schemas.microsoft.com/office/drawing/2014/main" id="{2117E35B-EF73-4DAB-3B2B-488ED77711C6}"/>
              </a:ext>
            </a:extLst>
          </p:cNvPr>
          <p:cNvPicPr>
            <a:picLocks noGrp="1" noChangeAspect="1"/>
          </p:cNvPicPr>
          <p:nvPr>
            <p:ph idx="1"/>
          </p:nvPr>
        </p:nvPicPr>
        <p:blipFill>
          <a:blip r:embed="rId3"/>
          <a:stretch>
            <a:fillRect/>
          </a:stretch>
        </p:blipFill>
        <p:spPr>
          <a:xfrm>
            <a:off x="5823652" y="557399"/>
            <a:ext cx="4967093" cy="5743202"/>
          </a:xfrm>
        </p:spPr>
      </p:pic>
    </p:spTree>
    <p:extLst>
      <p:ext uri="{BB962C8B-B14F-4D97-AF65-F5344CB8AC3E}">
        <p14:creationId xmlns:p14="http://schemas.microsoft.com/office/powerpoint/2010/main" val="32906435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86DC-9B0A-41DD-3549-1515176B6409}"/>
              </a:ext>
            </a:extLst>
          </p:cNvPr>
          <p:cNvSpPr>
            <a:spLocks noGrp="1"/>
          </p:cNvSpPr>
          <p:nvPr>
            <p:ph type="title"/>
          </p:nvPr>
        </p:nvSpPr>
        <p:spPr>
          <a:xfrm>
            <a:off x="1046002" y="1868194"/>
            <a:ext cx="2688032" cy="650026"/>
          </a:xfrm>
        </p:spPr>
        <p:txBody>
          <a:bodyPr>
            <a:normAutofit/>
          </a:bodyPr>
          <a:lstStyle/>
          <a:p>
            <a:r>
              <a:rPr lang="en-US" dirty="0"/>
              <a:t>Auto script </a:t>
            </a:r>
            <a:endParaRPr lang="en-IN" dirty="0"/>
          </a:p>
        </p:txBody>
      </p:sp>
      <p:sp>
        <p:nvSpPr>
          <p:cNvPr id="4" name="Text Placeholder 3">
            <a:extLst>
              <a:ext uri="{FF2B5EF4-FFF2-40B4-BE49-F238E27FC236}">
                <a16:creationId xmlns:a16="http://schemas.microsoft.com/office/drawing/2014/main" id="{7D7B83FC-C484-0592-0EA4-C2DB70D84716}"/>
              </a:ext>
            </a:extLst>
          </p:cNvPr>
          <p:cNvSpPr>
            <a:spLocks noGrp="1"/>
          </p:cNvSpPr>
          <p:nvPr>
            <p:ph type="body" sz="half" idx="2"/>
          </p:nvPr>
        </p:nvSpPr>
        <p:spPr>
          <a:xfrm>
            <a:off x="541865" y="3082705"/>
            <a:ext cx="3696306" cy="1384960"/>
          </a:xfrm>
        </p:spPr>
        <p:txBody>
          <a:bodyPr/>
          <a:lstStyle/>
          <a:p>
            <a:r>
              <a:rPr lang="en-US" dirty="0"/>
              <a:t>1) Create Shell Script </a:t>
            </a:r>
          </a:p>
        </p:txBody>
      </p:sp>
      <p:cxnSp>
        <p:nvCxnSpPr>
          <p:cNvPr id="3" name="Straight Connector 2">
            <a:extLst>
              <a:ext uri="{FF2B5EF4-FFF2-40B4-BE49-F238E27FC236}">
                <a16:creationId xmlns:a16="http://schemas.microsoft.com/office/drawing/2014/main" id="{55B8A4F8-4B35-CCFB-7DCB-8FC58A3C7E84}"/>
              </a:ext>
            </a:extLst>
          </p:cNvPr>
          <p:cNvCxnSpPr/>
          <p:nvPr/>
        </p:nvCxnSpPr>
        <p:spPr>
          <a:xfrm>
            <a:off x="353961" y="2518220"/>
            <a:ext cx="4129549"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computer code on a black background&#10;&#10;Description automatically generated">
            <a:extLst>
              <a:ext uri="{FF2B5EF4-FFF2-40B4-BE49-F238E27FC236}">
                <a16:creationId xmlns:a16="http://schemas.microsoft.com/office/drawing/2014/main" id="{2DFE3BAA-B57B-ACF2-31DE-266DB719FD4F}"/>
              </a:ext>
            </a:extLst>
          </p:cNvPr>
          <p:cNvPicPr>
            <a:picLocks noChangeAspect="1"/>
          </p:cNvPicPr>
          <p:nvPr/>
        </p:nvPicPr>
        <p:blipFill>
          <a:blip r:embed="rId2"/>
          <a:stretch>
            <a:fillRect/>
          </a:stretch>
        </p:blipFill>
        <p:spPr>
          <a:xfrm>
            <a:off x="4803059" y="121056"/>
            <a:ext cx="7187380" cy="3307944"/>
          </a:xfrm>
          <a:prstGeom prst="rect">
            <a:avLst/>
          </a:prstGeom>
        </p:spPr>
      </p:pic>
      <p:pic>
        <p:nvPicPr>
          <p:cNvPr id="8" name="Picture 7" descr="A computer code with many small squares&#10;&#10;Description automatically generated with medium confidence">
            <a:extLst>
              <a:ext uri="{FF2B5EF4-FFF2-40B4-BE49-F238E27FC236}">
                <a16:creationId xmlns:a16="http://schemas.microsoft.com/office/drawing/2014/main" id="{AC66D608-7FC2-503A-3E31-CC6370237596}"/>
              </a:ext>
            </a:extLst>
          </p:cNvPr>
          <p:cNvPicPr>
            <a:picLocks noChangeAspect="1"/>
          </p:cNvPicPr>
          <p:nvPr/>
        </p:nvPicPr>
        <p:blipFill>
          <a:blip r:embed="rId3"/>
          <a:stretch>
            <a:fillRect/>
          </a:stretch>
        </p:blipFill>
        <p:spPr>
          <a:xfrm>
            <a:off x="4803059" y="3625716"/>
            <a:ext cx="7187380" cy="2930067"/>
          </a:xfrm>
          <a:prstGeom prst="rect">
            <a:avLst/>
          </a:prstGeom>
        </p:spPr>
      </p:pic>
    </p:spTree>
    <p:extLst>
      <p:ext uri="{BB962C8B-B14F-4D97-AF65-F5344CB8AC3E}">
        <p14:creationId xmlns:p14="http://schemas.microsoft.com/office/powerpoint/2010/main" val="344953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8CE3FCA-58AD-7536-F9F0-F2CE64BFD58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Thank You</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C3FB3AC9-21FF-8C8B-D7A1-138FF4F27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208179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4.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302</TotalTime>
  <Words>284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Data Ingestion and Store In Hdfs and Hive Integration</vt:lpstr>
      <vt:lpstr>Introduction </vt:lpstr>
      <vt:lpstr>Data Fetching</vt:lpstr>
      <vt:lpstr>Data Storage</vt:lpstr>
      <vt:lpstr>Hive Integration</vt:lpstr>
      <vt:lpstr>Hive Integration     Continue…</vt:lpstr>
      <vt:lpstr>Workflow</vt:lpstr>
      <vt:lpstr>Auto script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Manan Gupta</dc:creator>
  <cp:lastModifiedBy>Manan Gupta</cp:lastModifiedBy>
  <cp:revision>8</cp:revision>
  <dcterms:created xsi:type="dcterms:W3CDTF">2024-08-17T04:40:42Z</dcterms:created>
  <dcterms:modified xsi:type="dcterms:W3CDTF">2024-08-17T09:43:17Z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