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0" r:id="rId4"/>
  </p:sldMasterIdLst>
  <p:notesMasterIdLst>
    <p:notesMasterId r:id="rId10"/>
  </p:notesMasterIdLst>
  <p:sldIdLst>
    <p:sldId id="271" r:id="rId5"/>
    <p:sldId id="257" r:id="rId6"/>
    <p:sldId id="258" r:id="rId7"/>
    <p:sldId id="262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09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63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00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398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48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718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213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89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218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31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977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180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4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667" r:id="rId12"/>
    <p:sldLayoutId id="2147483672" r:id="rId13"/>
    <p:sldLayoutId id="2147483675" r:id="rId14"/>
    <p:sldLayoutId id="2147483676" r:id="rId15"/>
    <p:sldLayoutId id="2147483649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F969-8D08-6E61-140C-7D4E6A14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68548"/>
            <a:ext cx="9052560" cy="2377440"/>
          </a:xfrm>
        </p:spPr>
        <p:txBody>
          <a:bodyPr/>
          <a:lstStyle/>
          <a:p>
            <a:r>
              <a:rPr lang="en-US" sz="4000" dirty="0"/>
              <a:t>Enhanced ETL Workflow with Python, AWS S3, and RDS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694B-E953-FB98-53D4-FBCCF31B5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2693260" cy="1371600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US" sz="2000" dirty="0"/>
              <a:t>Name : Manan Gupta</a:t>
            </a:r>
          </a:p>
          <a:p>
            <a:pPr algn="l">
              <a:lnSpc>
                <a:spcPts val="1800"/>
              </a:lnSpc>
              <a:buNone/>
            </a:pPr>
            <a:r>
              <a:rPr lang="en-US" sz="2000" dirty="0"/>
              <a:t>Batch : </a:t>
            </a:r>
            <a:r>
              <a:rPr lang="en-US" sz="1800" i="0" dirty="0">
                <a:solidFill>
                  <a:srgbClr val="212529"/>
                </a:solidFill>
                <a:effectLst/>
                <a:latin typeface="+mj-lt"/>
              </a:rPr>
              <a:t>DE-WE-E-B2</a:t>
            </a:r>
          </a:p>
          <a:p>
            <a:pPr>
              <a:buNone/>
            </a:pPr>
            <a:br>
              <a:rPr lang="en-US" sz="2000" b="0" i="0" dirty="0">
                <a:solidFill>
                  <a:srgbClr val="212529"/>
                </a:solidFill>
                <a:effectLst/>
                <a:latin typeface="Wanted Sans Variable"/>
              </a:rPr>
            </a:br>
            <a:endParaRPr lang="en-US" sz="20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55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Organizations often deal with data in diverse formats like </a:t>
            </a:r>
            <a:r>
              <a:rPr lang="en-US" altLang="en-US" b="1" dirty="0">
                <a:latin typeface="Arial" panose="020B0604020202020204" pitchFamily="34" charset="0"/>
              </a:rPr>
              <a:t>CSV, JSON, and XML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Traditional ETL processes are </a:t>
            </a:r>
            <a:r>
              <a:rPr lang="en-US" altLang="en-US" b="1" dirty="0">
                <a:latin typeface="Arial" panose="020B0604020202020204" pitchFamily="34" charset="0"/>
              </a:rPr>
              <a:t>manual, time-consuming</a:t>
            </a:r>
            <a:r>
              <a:rPr lang="en-US" altLang="en-US" dirty="0">
                <a:latin typeface="Arial" panose="020B0604020202020204" pitchFamily="34" charset="0"/>
              </a:rPr>
              <a:t>, and prone to </a:t>
            </a:r>
            <a:r>
              <a:rPr lang="en-US" altLang="en-US" b="1" dirty="0">
                <a:latin typeface="Arial" panose="020B0604020202020204" pitchFamily="34" charset="0"/>
              </a:rPr>
              <a:t>human error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Managing large-scale data workflows without cloud-native tools is </a:t>
            </a:r>
            <a:r>
              <a:rPr lang="en-US" altLang="en-US" b="1" dirty="0">
                <a:latin typeface="Arial" panose="020B0604020202020204" pitchFamily="34" charset="0"/>
              </a:rPr>
              <a:t>inefficient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There's a pressing need for a </a:t>
            </a:r>
            <a:r>
              <a:rPr lang="en-US" altLang="en-US" b="1" dirty="0">
                <a:latin typeface="Arial" panose="020B0604020202020204" pitchFamily="34" charset="0"/>
              </a:rPr>
              <a:t>scalable, secure, and automated ETL pipeline</a:t>
            </a:r>
            <a:r>
              <a:rPr lang="en-US" altLang="en-US" dirty="0">
                <a:latin typeface="Arial" panose="020B0604020202020204" pitchFamily="34" charset="0"/>
              </a:rPr>
              <a:t> that leverages cloud technologies.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Extract</a:t>
            </a:r>
            <a:r>
              <a:rPr lang="en-US" altLang="en-US" dirty="0">
                <a:latin typeface="Arial" panose="020B0604020202020204" pitchFamily="34" charset="0"/>
              </a:rPr>
              <a:t> structured and semi-structured data from </a:t>
            </a:r>
            <a:r>
              <a:rPr lang="en-US" altLang="en-US" b="1" dirty="0">
                <a:latin typeface="Arial" panose="020B0604020202020204" pitchFamily="34" charset="0"/>
              </a:rPr>
              <a:t>CSV, JSON, and XML</a:t>
            </a:r>
            <a:r>
              <a:rPr lang="en-US" altLang="en-US" dirty="0">
                <a:latin typeface="Arial" panose="020B0604020202020204" pitchFamily="34" charset="0"/>
              </a:rPr>
              <a:t> files.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Transform</a:t>
            </a:r>
            <a:r>
              <a:rPr lang="en-US" altLang="en-US" dirty="0">
                <a:latin typeface="Arial" panose="020B0604020202020204" pitchFamily="34" charset="0"/>
              </a:rPr>
              <a:t> the extracted data through: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Unit conversions (e.g., </a:t>
            </a:r>
            <a:r>
              <a:rPr lang="en-US" altLang="en-US" b="1" dirty="0">
                <a:latin typeface="Arial" panose="020B0604020202020204" pitchFamily="34" charset="0"/>
              </a:rPr>
              <a:t>inches to meters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b="1" dirty="0">
                <a:latin typeface="Arial" panose="020B0604020202020204" pitchFamily="34" charset="0"/>
              </a:rPr>
              <a:t>pounds to kilograms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Data cleaning and standardization.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Load</a:t>
            </a:r>
            <a:r>
              <a:rPr lang="en-US" altLang="en-US" dirty="0">
                <a:latin typeface="Arial" panose="020B0604020202020204" pitchFamily="34" charset="0"/>
              </a:rPr>
              <a:t> the transformed data into: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AWS S3</a:t>
            </a:r>
            <a:r>
              <a:rPr lang="en-US" altLang="en-US" dirty="0">
                <a:latin typeface="Arial" panose="020B0604020202020204" pitchFamily="34" charset="0"/>
              </a:rPr>
              <a:t> (for storage and archiving).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AWS RDS</a:t>
            </a:r>
            <a:r>
              <a:rPr lang="en-US" altLang="en-US" dirty="0">
                <a:latin typeface="Arial" panose="020B0604020202020204" pitchFamily="34" charset="0"/>
              </a:rPr>
              <a:t> (for querying and analytics).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Implement </a:t>
            </a:r>
            <a:r>
              <a:rPr lang="en-US" altLang="en-US" b="1" dirty="0">
                <a:latin typeface="Arial" panose="020B0604020202020204" pitchFamily="34" charset="0"/>
              </a:rPr>
              <a:t>logging</a:t>
            </a:r>
            <a:r>
              <a:rPr lang="en-US" altLang="en-US" dirty="0">
                <a:latin typeface="Arial" panose="020B0604020202020204" pitchFamily="34" charset="0"/>
              </a:rPr>
              <a:t> for traceability, debugging, and auditing across all ETL stages.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19"/>
            <a:ext cx="5554132" cy="1049235"/>
          </a:xfrm>
        </p:spPr>
        <p:txBody>
          <a:bodyPr/>
          <a:lstStyle/>
          <a:p>
            <a:r>
              <a:t>ETL 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891" y="1703693"/>
            <a:ext cx="5019559" cy="345061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1. Download and Unzip data</a:t>
            </a:r>
          </a:p>
          <a:p>
            <a:r>
              <a:rPr lang="en-US" dirty="0"/>
              <a:t>2. Upload raw files to S3</a:t>
            </a:r>
          </a:p>
          <a:p>
            <a:r>
              <a:rPr lang="en-US" dirty="0"/>
              <a:t>3</a:t>
            </a:r>
            <a:r>
              <a:rPr dirty="0"/>
              <a:t>. Extract &amp; Transform with Python</a:t>
            </a:r>
          </a:p>
          <a:p>
            <a:r>
              <a:rPr lang="en-US" dirty="0"/>
              <a:t>4</a:t>
            </a:r>
            <a:r>
              <a:rPr dirty="0"/>
              <a:t>. Load to RDS &amp; S3</a:t>
            </a:r>
            <a:endParaRPr lang="en-US" dirty="0"/>
          </a:p>
          <a:p>
            <a:r>
              <a:rPr lang="en-US" dirty="0"/>
              <a:t>5.</a:t>
            </a:r>
            <a:r>
              <a:rPr dirty="0"/>
              <a:t>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69D8B-8DD9-6AE2-62DA-EF4ABDF1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5" y="424690"/>
            <a:ext cx="4839286" cy="5487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EB37-4239-94A1-1C25-F9FF3C101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194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Wanted Sans Variable</vt:lpstr>
      <vt:lpstr>Gallery</vt:lpstr>
      <vt:lpstr>Enhanced ETL Workflow with Python, AWS S3, and RDS </vt:lpstr>
      <vt:lpstr>Problem Statement</vt:lpstr>
      <vt:lpstr>Project Objectives</vt:lpstr>
      <vt:lpstr>ETL Process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9</cp:revision>
  <dcterms:created xsi:type="dcterms:W3CDTF">2025-04-13T10:02:12Z</dcterms:created>
  <dcterms:modified xsi:type="dcterms:W3CDTF">2025-04-13T11:00:17Z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