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handoutMasterIdLst>
    <p:handoutMasterId r:id="rId11"/>
  </p:handoutMasterIdLst>
  <p:sldIdLst>
    <p:sldId id="317" r:id="rId5"/>
    <p:sldId id="309" r:id="rId6"/>
    <p:sldId id="263" r:id="rId7"/>
    <p:sldId id="318" r:id="rId8"/>
    <p:sldId id="30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405" autoAdjust="0"/>
  </p:normalViewPr>
  <p:slideViewPr>
    <p:cSldViewPr snapToGrid="0">
      <p:cViewPr varScale="1">
        <p:scale>
          <a:sx n="61" d="100"/>
          <a:sy n="61" d="100"/>
        </p:scale>
        <p:origin x="1098" y="7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15-Dec-24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15-Dec-24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8F374-4505-73F0-2C41-034F0447C3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C85A34-01D5-1DB6-0E74-551E161655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86CE65-D3EC-8EB2-BE09-4F6B5C0448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37E9D0-BB1F-1F65-7770-51D86533B3D8}"/>
              </a:ext>
            </a:extLst>
          </p:cNvPr>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1615882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2171700"/>
            <a:ext cx="10360152" cy="2514600"/>
          </a:xfrm>
        </p:spPr>
        <p:txBody>
          <a:bodyPr anchor="ctr"/>
          <a:lstStyle/>
          <a:p>
            <a:r>
              <a:rPr lang="en-US" dirty="0"/>
              <a:t>Enhancing E-Commerce Agility With Advanced ETL Pipeline</a:t>
            </a:r>
            <a:br>
              <a:rPr lang="en-US" dirty="0"/>
            </a:br>
            <a:endParaRPr lang="en-US" dirty="0"/>
          </a:p>
        </p:txBody>
      </p:sp>
      <p:sp>
        <p:nvSpPr>
          <p:cNvPr id="2" name="TextBox 1">
            <a:extLst>
              <a:ext uri="{FF2B5EF4-FFF2-40B4-BE49-F238E27FC236}">
                <a16:creationId xmlns:a16="http://schemas.microsoft.com/office/drawing/2014/main" id="{7FB054DB-1CA4-38E7-93B6-E42A2B3AC0BC}"/>
              </a:ext>
            </a:extLst>
          </p:cNvPr>
          <p:cNvSpPr txBox="1"/>
          <p:nvPr/>
        </p:nvSpPr>
        <p:spPr>
          <a:xfrm>
            <a:off x="1434662" y="4332357"/>
            <a:ext cx="2271456" cy="707886"/>
          </a:xfrm>
          <a:prstGeom prst="rect">
            <a:avLst/>
          </a:prstGeom>
          <a:noFill/>
        </p:spPr>
        <p:txBody>
          <a:bodyPr wrap="none" rtlCol="0">
            <a:spAutoFit/>
          </a:bodyPr>
          <a:lstStyle/>
          <a:p>
            <a:r>
              <a:rPr lang="en-US" sz="2000" b="1" dirty="0"/>
              <a:t>Name: Manan Gupta</a:t>
            </a:r>
          </a:p>
          <a:p>
            <a:r>
              <a:rPr lang="en-US" sz="2000" b="1" dirty="0"/>
              <a:t>Batch: ME30</a:t>
            </a:r>
            <a:endParaRPr lang="en-IN" sz="2000" b="1" dirty="0"/>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371796" y="618325"/>
            <a:ext cx="3310759" cy="498401"/>
          </a:xfrm>
        </p:spPr>
        <p:txBody>
          <a:bodyPr/>
          <a:lstStyle/>
          <a:p>
            <a:r>
              <a:rPr lang="en-US" dirty="0"/>
              <a:t>Introduction</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a:t>
            </a:fld>
            <a:endParaRPr lang="en-US" dirty="0"/>
          </a:p>
        </p:txBody>
      </p:sp>
      <p:sp>
        <p:nvSpPr>
          <p:cNvPr id="12" name="Rectangle 4">
            <a:extLst>
              <a:ext uri="{FF2B5EF4-FFF2-40B4-BE49-F238E27FC236}">
                <a16:creationId xmlns:a16="http://schemas.microsoft.com/office/drawing/2014/main" id="{CAC0CFCD-3586-ED03-03A5-49D67B5D9497}"/>
              </a:ext>
            </a:extLst>
          </p:cNvPr>
          <p:cNvSpPr>
            <a:spLocks noChangeArrowheads="1"/>
          </p:cNvSpPr>
          <p:nvPr/>
        </p:nvSpPr>
        <p:spPr bwMode="auto">
          <a:xfrm>
            <a:off x="371796" y="1300263"/>
            <a:ext cx="10537942"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Font typeface="Arial" panose="020B0604020202020204" pitchFamily="34" charset="0"/>
              <a:buChar char="•"/>
            </a:pPr>
            <a:r>
              <a:rPr lang="en-US" sz="2500" dirty="0">
                <a:solidFill>
                  <a:schemeClr val="bg2">
                    <a:lumMod val="25000"/>
                  </a:schemeClr>
                </a:solidFill>
              </a:rPr>
              <a:t>This project focuses on addressing the inefficiencies and errors in manual data integration, which often result in delays and inaccuracies in decision-making. The current manual processes can be time-consuming, error-prone, and lack scalability, especially as the volume of data increases. </a:t>
            </a:r>
          </a:p>
          <a:p>
            <a:pPr marL="342900" lvl="0" indent="-342900" eaLnBrk="0" fontAlgn="base" hangingPunct="0">
              <a:spcBef>
                <a:spcPct val="0"/>
              </a:spcBef>
              <a:spcAft>
                <a:spcPct val="0"/>
              </a:spcAft>
              <a:buFont typeface="Arial" panose="020B0604020202020204" pitchFamily="34" charset="0"/>
              <a:buChar char="•"/>
            </a:pPr>
            <a:endParaRPr lang="en-US" sz="2500" dirty="0">
              <a:solidFill>
                <a:schemeClr val="bg2">
                  <a:lumMod val="25000"/>
                </a:schemeClr>
              </a:solidFill>
            </a:endParaRPr>
          </a:p>
          <a:p>
            <a:pPr marL="342900" lvl="0" indent="-342900" eaLnBrk="0" fontAlgn="base" hangingPunct="0">
              <a:spcBef>
                <a:spcPct val="0"/>
              </a:spcBef>
              <a:spcAft>
                <a:spcPct val="0"/>
              </a:spcAft>
              <a:buFont typeface="Arial" panose="020B0604020202020204" pitchFamily="34" charset="0"/>
              <a:buChar char="•"/>
            </a:pPr>
            <a:r>
              <a:rPr lang="en-US" sz="2500" dirty="0">
                <a:solidFill>
                  <a:schemeClr val="bg2">
                    <a:lumMod val="25000"/>
                  </a:schemeClr>
                </a:solidFill>
              </a:rPr>
              <a:t>The goal is to build a fully automated, scalable, and reliable data processing pipeline that not only streamlines operations but also ensures that the data flow is consistent, accurate, and efficient. By automating the data handling process, the project aims to reduce human intervention, minimize errors, and improve the speed at which teams can access actionable insights.</a:t>
            </a:r>
            <a:endParaRPr lang="en-US" altLang="en-US" sz="2500" dirty="0">
              <a:solidFill>
                <a:schemeClr val="bg2">
                  <a:lumMod val="25000"/>
                </a:schemeClr>
              </a:solidFill>
              <a:latin typeface="Arial" panose="020B0604020202020204" pitchFamily="34" charset="0"/>
            </a:endParaRPr>
          </a:p>
        </p:txBody>
      </p:sp>
    </p:spTree>
    <p:extLst>
      <p:ext uri="{BB962C8B-B14F-4D97-AF65-F5344CB8AC3E}">
        <p14:creationId xmlns:p14="http://schemas.microsoft.com/office/powerpoint/2010/main" val="196691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3626069" y="346841"/>
            <a:ext cx="6763407" cy="904624"/>
          </a:xfrm>
        </p:spPr>
        <p:txBody>
          <a:bodyPr anchor="b"/>
          <a:lstStyle/>
          <a:p>
            <a:r>
              <a:rPr lang="en-IN" dirty="0"/>
              <a:t>Solution Architecture</a:t>
            </a:r>
            <a:endParaRPr lang="en-US" dirty="0"/>
          </a:p>
        </p:txBody>
      </p:sp>
      <p:sp>
        <p:nvSpPr>
          <p:cNvPr id="7" name="Rectangle 3">
            <a:extLst>
              <a:ext uri="{FF2B5EF4-FFF2-40B4-BE49-F238E27FC236}">
                <a16:creationId xmlns:a16="http://schemas.microsoft.com/office/drawing/2014/main" id="{D80D33EF-412F-50BB-C079-ABBBBDB7B7D7}"/>
              </a:ext>
            </a:extLst>
          </p:cNvPr>
          <p:cNvSpPr>
            <a:spLocks noChangeArrowheads="1"/>
          </p:cNvSpPr>
          <p:nvPr/>
        </p:nvSpPr>
        <p:spPr bwMode="auto">
          <a:xfrm>
            <a:off x="2824254" y="1835578"/>
            <a:ext cx="9257387"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a:latin typeface="Arial" panose="020B0604020202020204" pitchFamily="34" charset="0"/>
              </a:rPr>
              <a:t>1. Data Upload via </a:t>
            </a:r>
            <a:r>
              <a:rPr lang="en-US" altLang="en-US" b="1" dirty="0" err="1">
                <a:latin typeface="Arial" panose="020B0604020202020204" pitchFamily="34" charset="0"/>
              </a:rPr>
              <a:t>Streamlit</a:t>
            </a:r>
            <a:r>
              <a:rPr lang="en-US" altLang="en-US" b="1" dirty="0">
                <a:latin typeface="Arial" panose="020B0604020202020204" pitchFamily="34" charset="0"/>
              </a:rPr>
              <a:t>:</a:t>
            </a:r>
            <a:endParaRPr lang="en-US" altLang="en-US" dirty="0">
              <a:latin typeface="Arial" panose="020B0604020202020204" pitchFamily="34" charset="0"/>
            </a:endParaRPr>
          </a:p>
          <a:p>
            <a:pPr lvl="1" eaLnBrk="0" fontAlgn="base" hangingPunct="0">
              <a:spcBef>
                <a:spcPct val="0"/>
              </a:spcBef>
              <a:spcAft>
                <a:spcPct val="0"/>
              </a:spcAft>
              <a:buFontTx/>
              <a:buChar char="•"/>
            </a:pPr>
            <a:r>
              <a:rPr lang="en-US" altLang="en-US" b="1" dirty="0" err="1">
                <a:latin typeface="Arial" panose="020B0604020202020204" pitchFamily="34" charset="0"/>
              </a:rPr>
              <a:t>Streamlit</a:t>
            </a:r>
            <a:r>
              <a:rPr lang="en-US" altLang="en-US" b="1" dirty="0">
                <a:latin typeface="Arial" panose="020B0604020202020204" pitchFamily="34" charset="0"/>
              </a:rPr>
              <a:t> Application</a:t>
            </a:r>
            <a:r>
              <a:rPr lang="en-US" altLang="en-US" dirty="0">
                <a:latin typeface="Arial" panose="020B0604020202020204" pitchFamily="34" charset="0"/>
              </a:rPr>
              <a:t>: The Order and Returns teams upload their data files securely through the </a:t>
            </a:r>
            <a:r>
              <a:rPr lang="en-US" altLang="en-US" b="1" dirty="0" err="1">
                <a:latin typeface="Arial" panose="020B0604020202020204" pitchFamily="34" charset="0"/>
              </a:rPr>
              <a:t>Streamlit</a:t>
            </a:r>
            <a:r>
              <a:rPr lang="en-US" altLang="en-US" dirty="0">
                <a:latin typeface="Arial" panose="020B0604020202020204" pitchFamily="34" charset="0"/>
              </a:rPr>
              <a:t> web interface.</a:t>
            </a:r>
          </a:p>
          <a:p>
            <a:pPr lvl="1" eaLnBrk="0" fontAlgn="base" hangingPunct="0">
              <a:spcBef>
                <a:spcPct val="0"/>
              </a:spcBef>
              <a:spcAft>
                <a:spcPct val="0"/>
              </a:spcAft>
              <a:buFontTx/>
              <a:buChar char="•"/>
            </a:pPr>
            <a:r>
              <a:rPr lang="en-US" altLang="en-US" b="1" dirty="0">
                <a:latin typeface="Arial" panose="020B0604020202020204" pitchFamily="34" charset="0"/>
              </a:rPr>
              <a:t>Data Storage in S3</a:t>
            </a:r>
            <a:r>
              <a:rPr lang="en-US" altLang="en-US" dirty="0">
                <a:latin typeface="Arial" panose="020B0604020202020204" pitchFamily="34" charset="0"/>
              </a:rPr>
              <a:t>: Once uploaded, the data is automatically stored in </a:t>
            </a:r>
            <a:r>
              <a:rPr lang="en-US" altLang="en-US" b="1" dirty="0">
                <a:latin typeface="Arial" panose="020B0604020202020204" pitchFamily="34" charset="0"/>
              </a:rPr>
              <a:t>S3 buckets</a:t>
            </a:r>
            <a:r>
              <a:rPr lang="en-US" altLang="en-US" dirty="0">
                <a:latin typeface="Arial" panose="020B0604020202020204" pitchFamily="34" charset="0"/>
              </a:rPr>
              <a:t> designated for "Orders" and "Returns.“</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r>
              <a:rPr lang="en-US" altLang="en-US" b="1" dirty="0">
                <a:latin typeface="Arial" panose="020B0604020202020204" pitchFamily="34" charset="0"/>
              </a:rPr>
              <a:t>2. Glue Crawler:</a:t>
            </a:r>
            <a:endParaRPr lang="en-US" altLang="en-US" dirty="0">
              <a:latin typeface="Arial" panose="020B0604020202020204" pitchFamily="34" charset="0"/>
            </a:endParaRPr>
          </a:p>
          <a:p>
            <a:pPr lvl="1" eaLnBrk="0" fontAlgn="base" hangingPunct="0">
              <a:spcBef>
                <a:spcPct val="0"/>
              </a:spcBef>
              <a:spcAft>
                <a:spcPct val="0"/>
              </a:spcAft>
              <a:buFontTx/>
              <a:buChar char="•"/>
            </a:pPr>
            <a:r>
              <a:rPr lang="en-US" altLang="en-US" b="1" dirty="0">
                <a:latin typeface="Arial" panose="020B0604020202020204" pitchFamily="34" charset="0"/>
              </a:rPr>
              <a:t>Glue Crawler</a:t>
            </a:r>
            <a:r>
              <a:rPr lang="en-US" altLang="en-US" dirty="0">
                <a:latin typeface="Arial" panose="020B0604020202020204" pitchFamily="34" charset="0"/>
              </a:rPr>
              <a:t>: This automatically scans the S3 bucket where the data is stored, infers the schema, and creates a corresponding </a:t>
            </a:r>
            <a:r>
              <a:rPr lang="en-US" altLang="en-US" b="1" dirty="0">
                <a:latin typeface="Arial" panose="020B0604020202020204" pitchFamily="34" charset="0"/>
              </a:rPr>
              <a:t>table in the Glue Data Catalog</a:t>
            </a:r>
            <a:r>
              <a:rPr lang="en-US" altLang="en-US" dirty="0">
                <a:latin typeface="Arial" panose="020B0604020202020204" pitchFamily="34" charset="0"/>
              </a:rPr>
              <a:t>. The metadata is now available for use by other AWS services.</a:t>
            </a:r>
          </a:p>
          <a:p>
            <a:pPr lvl="1" eaLnBrk="0" fontAlgn="base" hangingPunct="0">
              <a:spcBef>
                <a:spcPct val="0"/>
              </a:spcBef>
              <a:spcAft>
                <a:spcPct val="0"/>
              </a:spcAft>
              <a:buFontTx/>
              <a:buChar char="•"/>
            </a:pPr>
            <a:endParaRPr lang="en-US" altLang="en-US" sz="2000" dirty="0">
              <a:latin typeface="Arial" panose="020B0604020202020204" pitchFamily="34" charset="0"/>
            </a:endParaRPr>
          </a:p>
          <a:p>
            <a:pPr lvl="0" eaLnBrk="0" fontAlgn="base" hangingPunct="0">
              <a:spcBef>
                <a:spcPct val="0"/>
              </a:spcBef>
              <a:spcAft>
                <a:spcPct val="0"/>
              </a:spcAft>
              <a:buFontTx/>
              <a:buAutoNum type="arabicPeriod" startAt="3"/>
            </a:pPr>
            <a:r>
              <a:rPr lang="en-US" altLang="en-US" b="1" dirty="0">
                <a:latin typeface="Arial" panose="020B0604020202020204" pitchFamily="34" charset="0"/>
              </a:rPr>
              <a:t>Glue ETL Job:</a:t>
            </a:r>
            <a:endParaRPr lang="en-US" altLang="en-US" dirty="0">
              <a:latin typeface="Arial" panose="020B0604020202020204" pitchFamily="34" charset="0"/>
            </a:endParaRPr>
          </a:p>
          <a:p>
            <a:pPr lvl="1" eaLnBrk="0" fontAlgn="base" hangingPunct="0">
              <a:spcBef>
                <a:spcPct val="0"/>
              </a:spcBef>
              <a:spcAft>
                <a:spcPct val="0"/>
              </a:spcAft>
              <a:buFontTx/>
              <a:buChar char="•"/>
            </a:pPr>
            <a:r>
              <a:rPr lang="en-US" altLang="en-US" b="1" dirty="0">
                <a:latin typeface="Arial" panose="020B0604020202020204" pitchFamily="34" charset="0"/>
              </a:rPr>
              <a:t>Glue Job</a:t>
            </a:r>
            <a:r>
              <a:rPr lang="en-US" altLang="en-US" dirty="0">
                <a:latin typeface="Arial" panose="020B0604020202020204" pitchFamily="34" charset="0"/>
              </a:rPr>
              <a:t>: The Glue job reads the data from the Glue Data Catalog, performs data transformations using </a:t>
            </a:r>
            <a:r>
              <a:rPr lang="en-US" altLang="en-US" b="1" dirty="0" err="1">
                <a:latin typeface="Arial" panose="020B0604020202020204" pitchFamily="34" charset="0"/>
              </a:rPr>
              <a:t>PySpark</a:t>
            </a:r>
            <a:r>
              <a:rPr lang="en-US" altLang="en-US" dirty="0">
                <a:latin typeface="Arial" panose="020B0604020202020204" pitchFamily="34" charset="0"/>
              </a:rPr>
              <a:t>, joins the datasets (e.g., "Order" and "Return" data), and processes the data to ensure it's in the desired format.</a:t>
            </a:r>
          </a:p>
          <a:p>
            <a:pPr lvl="1" eaLnBrk="0" fontAlgn="base" hangingPunct="0">
              <a:spcBef>
                <a:spcPct val="0"/>
              </a:spcBef>
              <a:spcAft>
                <a:spcPct val="0"/>
              </a:spcAft>
              <a:buFontTx/>
              <a:buChar char="•"/>
            </a:pPr>
            <a:r>
              <a:rPr lang="en-US" altLang="en-US" b="1" dirty="0">
                <a:latin typeface="Arial" panose="020B0604020202020204" pitchFamily="34" charset="0"/>
              </a:rPr>
              <a:t>Data Storage</a:t>
            </a:r>
            <a:r>
              <a:rPr lang="en-US" altLang="en-US" dirty="0">
                <a:latin typeface="Arial" panose="020B0604020202020204" pitchFamily="34" charset="0"/>
              </a:rPr>
              <a:t>: The transformed data is then stored into an </a:t>
            </a:r>
            <a:r>
              <a:rPr lang="en-US" altLang="en-US" b="1" dirty="0">
                <a:latin typeface="Arial" panose="020B0604020202020204" pitchFamily="34" charset="0"/>
              </a:rPr>
              <a:t>RDS</a:t>
            </a:r>
            <a:r>
              <a:rPr lang="en-US" altLang="en-US" dirty="0">
                <a:latin typeface="Arial" panose="020B0604020202020204" pitchFamily="34" charset="0"/>
              </a:rPr>
              <a:t> instance for further analysis.</a:t>
            </a:r>
          </a:p>
          <a:p>
            <a:pPr lvl="1" eaLnBrk="0" fontAlgn="base" hangingPunct="0">
              <a:spcBef>
                <a:spcPct val="0"/>
              </a:spcBef>
              <a:spcAft>
                <a:spcPct val="0"/>
              </a:spcAft>
            </a:pPr>
            <a:endParaRPr lang="en-US" altLang="en-US" sz="2000" dirty="0">
              <a:latin typeface="Arial" panose="020B0604020202020204" pitchFamily="34" charset="0"/>
            </a:endParaRPr>
          </a:p>
          <a:p>
            <a:pPr lvl="0" eaLnBrk="0" fontAlgn="base" hangingPunct="0">
              <a:spcBef>
                <a:spcPct val="0"/>
              </a:spcBef>
              <a:spcAft>
                <a:spcPct val="0"/>
              </a:spcAft>
            </a:pPr>
            <a:endParaRPr lang="en-US" altLang="en-US" sz="2000" dirty="0">
              <a:latin typeface="Arial" panose="020B0604020202020204" pitchFamily="34" charset="0"/>
            </a:endParaRPr>
          </a:p>
        </p:txBody>
      </p:sp>
    </p:spTree>
    <p:extLst>
      <p:ext uri="{BB962C8B-B14F-4D97-AF65-F5344CB8AC3E}">
        <p14:creationId xmlns:p14="http://schemas.microsoft.com/office/powerpoint/2010/main" val="1096717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0DD3CCC-DC7C-08C2-839D-6ECC59263076}"/>
            </a:ext>
          </a:extLst>
        </p:cNvPr>
        <p:cNvGrpSpPr/>
        <p:nvPr/>
      </p:nvGrpSpPr>
      <p:grpSpPr>
        <a:xfrm>
          <a:off x="0" y="0"/>
          <a:ext cx="0" cy="0"/>
          <a:chOff x="0" y="0"/>
          <a:chExt cx="0" cy="0"/>
        </a:xfrm>
      </p:grpSpPr>
      <p:sp>
        <p:nvSpPr>
          <p:cNvPr id="11" name="Title 2">
            <a:extLst>
              <a:ext uri="{FF2B5EF4-FFF2-40B4-BE49-F238E27FC236}">
                <a16:creationId xmlns:a16="http://schemas.microsoft.com/office/drawing/2014/main" id="{5B34FDA4-C7DD-7A8A-577B-595423C0B264}"/>
              </a:ext>
            </a:extLst>
          </p:cNvPr>
          <p:cNvSpPr>
            <a:spLocks noGrp="1"/>
          </p:cNvSpPr>
          <p:nvPr>
            <p:ph type="title"/>
          </p:nvPr>
        </p:nvSpPr>
        <p:spPr>
          <a:xfrm>
            <a:off x="3468414" y="772510"/>
            <a:ext cx="6763407" cy="904624"/>
          </a:xfrm>
        </p:spPr>
        <p:txBody>
          <a:bodyPr anchor="b"/>
          <a:lstStyle/>
          <a:p>
            <a:r>
              <a:rPr lang="en-IN" dirty="0"/>
              <a:t>Solution Architecture</a:t>
            </a:r>
            <a:endParaRPr lang="en-US" dirty="0"/>
          </a:p>
        </p:txBody>
      </p:sp>
      <p:sp>
        <p:nvSpPr>
          <p:cNvPr id="14" name="Rectangle 10">
            <a:extLst>
              <a:ext uri="{FF2B5EF4-FFF2-40B4-BE49-F238E27FC236}">
                <a16:creationId xmlns:a16="http://schemas.microsoft.com/office/drawing/2014/main" id="{8B6B7BE2-4602-0DE8-39DF-4BA56546B394}"/>
              </a:ext>
            </a:extLst>
          </p:cNvPr>
          <p:cNvSpPr>
            <a:spLocks noChangeArrowheads="1"/>
          </p:cNvSpPr>
          <p:nvPr/>
        </p:nvSpPr>
        <p:spPr bwMode="auto">
          <a:xfrm>
            <a:off x="2482787" y="1856631"/>
            <a:ext cx="9709213"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en-US" altLang="en-US" sz="1300" b="1" dirty="0">
              <a:latin typeface="Arial" panose="020B0604020202020204" pitchFamily="34" charset="0"/>
            </a:endParaRPr>
          </a:p>
          <a:p>
            <a:pPr lvl="0" eaLnBrk="0" fontAlgn="base" hangingPunct="0">
              <a:spcBef>
                <a:spcPct val="0"/>
              </a:spcBef>
              <a:spcAft>
                <a:spcPct val="0"/>
              </a:spcAft>
              <a:buFontTx/>
              <a:buAutoNum type="arabicPeriod" startAt="4"/>
            </a:pPr>
            <a:r>
              <a:rPr lang="en-US" altLang="en-US" b="1" dirty="0">
                <a:latin typeface="Arial" panose="020B0604020202020204" pitchFamily="34" charset="0"/>
              </a:rPr>
              <a:t>RDS for Final Storage:</a:t>
            </a:r>
            <a:endParaRPr lang="en-US" altLang="en-US" dirty="0">
              <a:latin typeface="Arial" panose="020B0604020202020204" pitchFamily="34" charset="0"/>
            </a:endParaRPr>
          </a:p>
          <a:p>
            <a:pPr lvl="1" eaLnBrk="0" fontAlgn="base" hangingPunct="0">
              <a:spcBef>
                <a:spcPct val="0"/>
              </a:spcBef>
              <a:spcAft>
                <a:spcPct val="0"/>
              </a:spcAft>
              <a:buFontTx/>
              <a:buChar char="•"/>
            </a:pPr>
            <a:r>
              <a:rPr lang="en-US" altLang="en-US" b="1" dirty="0">
                <a:latin typeface="Arial" panose="020B0604020202020204" pitchFamily="34" charset="0"/>
              </a:rPr>
              <a:t>RDS Database</a:t>
            </a:r>
            <a:r>
              <a:rPr lang="en-US" altLang="en-US" dirty="0">
                <a:latin typeface="Arial" panose="020B0604020202020204" pitchFamily="34" charset="0"/>
              </a:rPr>
              <a:t>: The processed data is saved in an </a:t>
            </a:r>
            <a:r>
              <a:rPr lang="en-US" altLang="en-US" b="1" dirty="0">
                <a:latin typeface="Arial" panose="020B0604020202020204" pitchFamily="34" charset="0"/>
              </a:rPr>
              <a:t>RDS table</a:t>
            </a:r>
            <a:r>
              <a:rPr lang="en-US" altLang="en-US" dirty="0">
                <a:latin typeface="Arial" panose="020B0604020202020204" pitchFamily="34" charset="0"/>
              </a:rPr>
              <a:t>, making it available for querying and further business analysis.</a:t>
            </a:r>
          </a:p>
          <a:p>
            <a:pPr lvl="1"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AutoNum type="arabicPeriod" startAt="5"/>
            </a:pPr>
            <a:r>
              <a:rPr lang="en-US" altLang="en-US" b="1" dirty="0">
                <a:latin typeface="Arial" panose="020B0604020202020204" pitchFamily="34" charset="0"/>
              </a:rPr>
              <a:t>EC2 Instance for Connection &amp; Visualization:</a:t>
            </a:r>
            <a:endParaRPr lang="en-US" altLang="en-US" dirty="0">
              <a:latin typeface="Arial" panose="020B0604020202020204" pitchFamily="34" charset="0"/>
            </a:endParaRPr>
          </a:p>
          <a:p>
            <a:pPr lvl="1" eaLnBrk="0" fontAlgn="base" hangingPunct="0">
              <a:spcBef>
                <a:spcPct val="0"/>
              </a:spcBef>
              <a:spcAft>
                <a:spcPct val="0"/>
              </a:spcAft>
              <a:buFontTx/>
              <a:buChar char="•"/>
            </a:pPr>
            <a:r>
              <a:rPr lang="en-US" altLang="en-US" b="1" dirty="0">
                <a:latin typeface="Arial" panose="020B0604020202020204" pitchFamily="34" charset="0"/>
              </a:rPr>
              <a:t>EC2 Instance</a:t>
            </a:r>
            <a:r>
              <a:rPr lang="en-US" altLang="en-US" dirty="0">
                <a:latin typeface="Arial" panose="020B0604020202020204" pitchFamily="34" charset="0"/>
              </a:rPr>
              <a:t>: An </a:t>
            </a:r>
            <a:r>
              <a:rPr lang="en-US" altLang="en-US" b="1" dirty="0">
                <a:latin typeface="Arial" panose="020B0604020202020204" pitchFamily="34" charset="0"/>
              </a:rPr>
              <a:t>EC2 instance</a:t>
            </a:r>
            <a:r>
              <a:rPr lang="en-US" altLang="en-US" dirty="0">
                <a:latin typeface="Arial" panose="020B0604020202020204" pitchFamily="34" charset="0"/>
              </a:rPr>
              <a:t> connects to the RDS database and allows you to view and analyze the final table.</a:t>
            </a:r>
          </a:p>
          <a:p>
            <a:pPr lvl="1" eaLnBrk="0" fontAlgn="base" hangingPunct="0">
              <a:spcBef>
                <a:spcPct val="0"/>
              </a:spcBef>
              <a:spcAft>
                <a:spcPct val="0"/>
              </a:spcAft>
              <a:buFontTx/>
              <a:buChar char="•"/>
            </a:pPr>
            <a:r>
              <a:rPr lang="en-US" altLang="en-US" b="1" dirty="0">
                <a:latin typeface="Arial" panose="020B0604020202020204" pitchFamily="34" charset="0"/>
              </a:rPr>
              <a:t>Querying Data</a:t>
            </a:r>
            <a:r>
              <a:rPr lang="en-US" altLang="en-US" dirty="0">
                <a:latin typeface="Arial" panose="020B0604020202020204" pitchFamily="34" charset="0"/>
              </a:rPr>
              <a:t>: You can query the RDS database via SQL clients or applications running on EC2 to see the final processed dataset.</a:t>
            </a:r>
          </a:p>
          <a:p>
            <a:pPr lvl="1" eaLnBrk="0" fontAlgn="base" hangingPunct="0">
              <a:spcBef>
                <a:spcPct val="0"/>
              </a:spcBef>
              <a:spcAft>
                <a:spcPct val="0"/>
              </a:spcAft>
              <a:buFontTx/>
              <a:buChar char="•"/>
            </a:pPr>
            <a:endParaRPr lang="en-US" altLang="en-US" dirty="0">
              <a:latin typeface="Arial" panose="020B0604020202020204" pitchFamily="34" charset="0"/>
            </a:endParaRPr>
          </a:p>
          <a:p>
            <a:r>
              <a:rPr lang="en-US" b="1" dirty="0">
                <a:latin typeface="Arial" panose="020B0604020202020204" pitchFamily="34" charset="0"/>
                <a:cs typeface="Arial" panose="020B0604020202020204" pitchFamily="34" charset="0"/>
              </a:rPr>
              <a:t>6.SNS for Status Updates:</a:t>
            </a:r>
            <a:endParaRPr lang="en-US"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b="1" dirty="0">
                <a:latin typeface="Arial" panose="020B0604020202020204" pitchFamily="34" charset="0"/>
                <a:cs typeface="Arial" panose="020B0604020202020204" pitchFamily="34" charset="0"/>
              </a:rPr>
              <a:t>SNS Notifications</a:t>
            </a:r>
            <a:r>
              <a:rPr lang="en-US" dirty="0">
                <a:latin typeface="Arial" panose="020B0604020202020204" pitchFamily="34" charset="0"/>
                <a:cs typeface="Arial" panose="020B0604020202020204" pitchFamily="34" charset="0"/>
              </a:rPr>
              <a:t>: Once the Glue ETL job runs, </a:t>
            </a:r>
            <a:r>
              <a:rPr lang="en-US" b="1" dirty="0">
                <a:latin typeface="Arial" panose="020B0604020202020204" pitchFamily="34" charset="0"/>
                <a:cs typeface="Arial" panose="020B0604020202020204" pitchFamily="34" charset="0"/>
              </a:rPr>
              <a:t>SNS</a:t>
            </a:r>
            <a:r>
              <a:rPr lang="en-US" dirty="0">
                <a:latin typeface="Arial" panose="020B0604020202020204" pitchFamily="34" charset="0"/>
                <a:cs typeface="Arial" panose="020B0604020202020204" pitchFamily="34" charset="0"/>
              </a:rPr>
              <a:t> sends notifications about the </a:t>
            </a:r>
            <a:r>
              <a:rPr lang="en-US" b="1" dirty="0">
                <a:latin typeface="Arial" panose="020B0604020202020204" pitchFamily="34" charset="0"/>
                <a:cs typeface="Arial" panose="020B0604020202020204" pitchFamily="34" charset="0"/>
              </a:rPr>
              <a:t>status</a:t>
            </a:r>
            <a:r>
              <a:rPr lang="en-US" dirty="0">
                <a:latin typeface="Arial" panose="020B0604020202020204" pitchFamily="34" charset="0"/>
                <a:cs typeface="Arial" panose="020B0604020202020204" pitchFamily="34" charset="0"/>
              </a:rPr>
              <a:t> (success or failure) of the Glue job to designated email addresses or other endpoints.</a:t>
            </a:r>
          </a:p>
          <a:p>
            <a:pPr lvl="1">
              <a:buFont typeface="Arial" panose="020B0604020202020204" pitchFamily="34" charset="0"/>
              <a:buChar char="•"/>
            </a:pPr>
            <a:r>
              <a:rPr lang="en-US" b="1" dirty="0">
                <a:latin typeface="Arial" panose="020B0604020202020204" pitchFamily="34" charset="0"/>
                <a:cs typeface="Arial" panose="020B0604020202020204" pitchFamily="34" charset="0"/>
              </a:rPr>
              <a:t>Monitoring</a:t>
            </a:r>
            <a:r>
              <a:rPr lang="en-US" dirty="0">
                <a:latin typeface="Arial" panose="020B0604020202020204" pitchFamily="34" charset="0"/>
                <a:cs typeface="Arial" panose="020B0604020202020204" pitchFamily="34" charset="0"/>
              </a:rPr>
              <a:t>: The notifications help teams to monitor the pipeline and take corrective actions quickly in case of failures.</a:t>
            </a:r>
          </a:p>
          <a:p>
            <a:pPr lvl="0"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293741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461641" y="1686910"/>
            <a:ext cx="3610303" cy="3137338"/>
          </a:xfrm>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{012947E2-56BD-47CD-AC2E-DB72870D8FBD}tf11964407_win32</Template>
  <TotalTime>255</TotalTime>
  <Words>450</Words>
  <Application>Microsoft Office PowerPoint</Application>
  <PresentationFormat>Widescreen</PresentationFormat>
  <Paragraphs>37</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Courier New</vt:lpstr>
      <vt:lpstr>Gill Sans Nova Light</vt:lpstr>
      <vt:lpstr>Sagona Book</vt:lpstr>
      <vt:lpstr>Custom</vt:lpstr>
      <vt:lpstr>Enhancing E-Commerce Agility With Advanced ETL Pipeline </vt:lpstr>
      <vt:lpstr>Introduction</vt:lpstr>
      <vt:lpstr>Solution Architecture</vt:lpstr>
      <vt:lpstr>Solution Architecture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Manan Gupta</dc:creator>
  <cp:lastModifiedBy>Manan Gupta</cp:lastModifiedBy>
  <cp:revision>3</cp:revision>
  <dcterms:created xsi:type="dcterms:W3CDTF">2024-12-15T07:02:53Z</dcterms:created>
  <dcterms:modified xsi:type="dcterms:W3CDTF">2024-12-15T11:17:55Z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