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18" r:id="rId7"/>
    <p:sldId id="308" r:id="rId8"/>
    <p:sldId id="278" r:id="rId9"/>
    <p:sldId id="319" r:id="rId10"/>
    <p:sldId id="320" r:id="rId11"/>
    <p:sldId id="321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62F9-EBA7-4CB5-F662-90D84F9E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FA26D-F7B7-FC38-F3F7-B99AECF5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FAC10-91C0-5EC5-9E58-51B12C362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1A81-34DC-BB08-2F6B-9FED2DC81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16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E6CC3-53D9-DD23-CD41-46EE29C6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EFD90-B395-9760-7F0E-06058B410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8AED3-60C6-98F3-1F53-ADFEC4F4B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F224B-0735-C0F1-1D5B-474429C45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93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6A7E9-020A-A63C-2F62-2F3FB32A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7133B-5586-4EED-455F-34B7D962F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AA5A6-AAE2-EF3B-D641-E88D98B25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05070-9BB5-B2F6-14D1-49BC81F4B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14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0356-EAF4-3630-B8F6-DCF83254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7F476-20AC-0D7F-E884-A68AE174C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982A4-1CEC-0345-EA73-3CE894B89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E7E57-3AD2-6C1D-2563-E3FD0C340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09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2104103"/>
          </a:xfrm>
        </p:spPr>
        <p:txBody>
          <a:bodyPr anchor="ctr"/>
          <a:lstStyle/>
          <a:p>
            <a:r>
              <a:rPr lang="en-US" dirty="0"/>
              <a:t>Full-Stack On-Premise Data Pipeline for IoT &amp; Weather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7E4CDE-E989-163F-CD72-C4A49A6FD4AC}"/>
              </a:ext>
            </a:extLst>
          </p:cNvPr>
          <p:cNvSpPr txBox="1"/>
          <p:nvPr/>
        </p:nvSpPr>
        <p:spPr>
          <a:xfrm>
            <a:off x="1297858" y="4670323"/>
            <a:ext cx="211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Name: Manan Gupta</a:t>
            </a:r>
            <a:br>
              <a:rPr lang="en-IN" b="1" dirty="0"/>
            </a:br>
            <a:r>
              <a:rPr lang="en-IN" b="1" dirty="0"/>
              <a:t>Batch : DE-WE-E-B2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08" y="1791929"/>
            <a:ext cx="4190999" cy="3274142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99306-EA30-F5F6-D75D-338315374E9D}"/>
              </a:ext>
            </a:extLst>
          </p:cNvPr>
          <p:cNvSpPr txBox="1"/>
          <p:nvPr/>
        </p:nvSpPr>
        <p:spPr>
          <a:xfrm>
            <a:off x="6613760" y="706960"/>
            <a:ext cx="55782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company requires a </a:t>
            </a:r>
            <a:r>
              <a:rPr lang="en-US" sz="2400" b="1" dirty="0"/>
              <a:t>robust on-premise data engineering pipeline</a:t>
            </a:r>
            <a:r>
              <a:rPr lang="en-US" sz="2400" dirty="0"/>
              <a:t> capable of: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Ingesting real-time weather data</a:t>
            </a:r>
            <a:r>
              <a:rPr lang="en-US" sz="2400" dirty="0"/>
              <a:t> from external APIs for up-to-date environmental metrics.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Simulating IoT sensor data</a:t>
            </a:r>
            <a:r>
              <a:rPr lang="en-US" sz="2400" dirty="0"/>
              <a:t> using synthetic generation to mimic edge devices like weather stations or agricultural field sensors.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Integrating historical data</a:t>
            </a:r>
            <a:r>
              <a:rPr lang="en-US" sz="2400" dirty="0"/>
              <a:t> from relational databases to support trend analysis and long-term reporting.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AAC0-392F-FC67-6953-DDD7D53F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86AB-D4F3-212F-C15E-B5F44F2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08" y="1791929"/>
            <a:ext cx="4190999" cy="3274142"/>
          </a:xfrm>
        </p:spPr>
        <p:txBody>
          <a:bodyPr/>
          <a:lstStyle/>
          <a:p>
            <a:r>
              <a:rPr lang="en-IN" dirty="0"/>
              <a:t>Project Objective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259C85-9EC8-41BB-EB10-11C6E39C29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532504" y="1899969"/>
            <a:ext cx="56594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and batch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weather and sensor data for timely insights and historical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data storage and transformation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industry-standard tools like Hive, MySQL, and Spark.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workflows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Apache Airflow for seamless data ingestion, processing, and loading.</a:t>
            </a:r>
          </a:p>
        </p:txBody>
      </p:sp>
    </p:spTree>
    <p:extLst>
      <p:ext uri="{BB962C8B-B14F-4D97-AF65-F5344CB8AC3E}">
        <p14:creationId xmlns:p14="http://schemas.microsoft.com/office/powerpoint/2010/main" val="41003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IN" dirty="0"/>
              <a:t>Architecture Diagram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AA88A8E-8DDA-E943-FE6F-8FB0DD9DA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1FF260-D08F-0A70-6E70-8D69BF6A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95" y="1982632"/>
            <a:ext cx="6734662" cy="38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E9E447-BBCA-2C89-47EF-9D9FF46A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IN" sz="3000" b="1" dirty="0"/>
              <a:t>Ingestion Layer</a:t>
            </a:r>
            <a:br>
              <a:rPr lang="en-IN" sz="3000" b="1" dirty="0"/>
            </a:br>
            <a:endParaRPr lang="en-IN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201F4-9A38-74BB-2E9E-9AD5B5C561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Weather to Kafka</a:t>
            </a:r>
            <a:r>
              <a:rPr lang="en-IN" dirty="0"/>
              <a:t>: Python script with Airflow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Faker to CSV</a:t>
            </a:r>
            <a:r>
              <a:rPr lang="en-IN" dirty="0"/>
              <a:t>: Background job every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MySQL Mock Data</a:t>
            </a:r>
            <a:r>
              <a:rPr lang="en-IN" dirty="0"/>
              <a:t>: Simulated sensor records via Python</a:t>
            </a:r>
          </a:p>
          <a:p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D781271-87F4-5B54-6783-217F8A666A2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/>
        </p:blipFill>
        <p:spPr>
          <a:xfrm>
            <a:off x="6317583" y="1818968"/>
            <a:ext cx="4209987" cy="3877055"/>
          </a:xfrm>
          <a:noFill/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B66A9A5-A5E8-0685-B971-6696F6309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D492-2075-F66E-A2F6-0314EB2E1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4F2880A-5C81-78CB-69BA-319F51ED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432"/>
            <a:ext cx="10360152" cy="914400"/>
          </a:xfrm>
        </p:spPr>
        <p:txBody>
          <a:bodyPr anchor="b">
            <a:normAutofit/>
          </a:bodyPr>
          <a:lstStyle/>
          <a:p>
            <a:r>
              <a:rPr lang="en-IN" sz="2800" b="1"/>
              <a:t>Processing Layer</a:t>
            </a:r>
            <a:endParaRPr lang="en-IN" sz="2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B030C6-C965-4075-AEC6-5207F4F89D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IN" b="1" dirty="0"/>
              <a:t>A. Spark Streaming</a:t>
            </a:r>
          </a:p>
          <a:p>
            <a:r>
              <a:rPr lang="en-IN" dirty="0"/>
              <a:t>Consumes Kafka topic</a:t>
            </a:r>
          </a:p>
          <a:p>
            <a:r>
              <a:rPr lang="en-IN" dirty="0"/>
              <a:t>Saves Parquet files every 5 minutes</a:t>
            </a:r>
          </a:p>
          <a:p>
            <a:endParaRPr lang="en-IN" dirty="0"/>
          </a:p>
          <a:p>
            <a:r>
              <a:rPr lang="en-IN" b="1" dirty="0"/>
              <a:t>B. Spark Batch ETL</a:t>
            </a:r>
          </a:p>
          <a:p>
            <a:r>
              <a:rPr lang="en-IN" dirty="0"/>
              <a:t>Reads: CSV + MySQL</a:t>
            </a:r>
          </a:p>
          <a:p>
            <a:r>
              <a:rPr lang="en-IN" dirty="0"/>
              <a:t>Transforms: Join, filter</a:t>
            </a:r>
          </a:p>
          <a:p>
            <a:r>
              <a:rPr lang="en-IN" dirty="0"/>
              <a:t>Loads to: Hive table &amp; Final MySQL table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D86EE74B-6EBC-D416-9E54-8B8D7113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56E51-4491-16E8-AF3C-6CC49315A57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292051" y="1533833"/>
            <a:ext cx="3240911" cy="4035094"/>
          </a:xfrm>
        </p:spPr>
      </p:pic>
    </p:spTree>
    <p:extLst>
      <p:ext uri="{BB962C8B-B14F-4D97-AF65-F5344CB8AC3E}">
        <p14:creationId xmlns:p14="http://schemas.microsoft.com/office/powerpoint/2010/main" val="371090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91D0D-37EF-6F6C-3E47-768074C1A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FF50D8-6204-0930-132C-D0DD1775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432"/>
            <a:ext cx="3750197" cy="914400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Storage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904104-FEAF-29EC-4A04-BED35FECD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376687"/>
            <a:ext cx="5729468" cy="21046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Hive Table</a:t>
            </a:r>
            <a:r>
              <a:rPr lang="en-IN" dirty="0"/>
              <a:t> (</a:t>
            </a:r>
            <a:r>
              <a:rPr lang="en-IN" dirty="0" err="1"/>
              <a:t>final_table</a:t>
            </a:r>
            <a:r>
              <a:rPr lang="en-IN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Parquet Files</a:t>
            </a:r>
            <a:r>
              <a:rPr lang="en-US" dirty="0"/>
              <a:t> (staged output from Kafka stream)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MySQL Final Table</a:t>
            </a:r>
            <a:r>
              <a:rPr lang="en-US" dirty="0"/>
              <a:t> (ETL output)</a:t>
            </a:r>
          </a:p>
          <a:p>
            <a:endParaRPr lang="en-IN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1C61CE1F-2D19-69D1-8CF2-6BDE3281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37E3C5-130E-0EC4-2282-9346573047A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755044" y="1533832"/>
            <a:ext cx="2743194" cy="4320784"/>
          </a:xfrm>
        </p:spPr>
      </p:pic>
    </p:spTree>
    <p:extLst>
      <p:ext uri="{BB962C8B-B14F-4D97-AF65-F5344CB8AC3E}">
        <p14:creationId xmlns:p14="http://schemas.microsoft.com/office/powerpoint/2010/main" val="79463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20AC-9379-5CA2-6363-B6AB5EC5C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F33893-1B28-D654-7E9B-7924321A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b="1"/>
              <a:t>Docker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C8A6C-5697-73CF-DE95-BB6A540C597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Services Included in Docker Compose: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Kafka</a:t>
            </a:r>
            <a:r>
              <a:rPr lang="en-US" dirty="0"/>
              <a:t>: For real-time messaging and stream ingestion.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MySQL</a:t>
            </a:r>
            <a:r>
              <a:rPr lang="en-US" dirty="0"/>
              <a:t>: For storing historical weather and transformed batch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Spark</a:t>
            </a:r>
            <a:r>
              <a:rPr lang="en-US" dirty="0"/>
              <a:t>: Handles both streaming and batch ETL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Hive</a:t>
            </a:r>
            <a:r>
              <a:rPr lang="en-US" dirty="0"/>
              <a:t>: Acts as a data lake for structured, </a:t>
            </a:r>
            <a:r>
              <a:rPr lang="en-US" dirty="0" err="1"/>
              <a:t>queryable</a:t>
            </a:r>
            <a:r>
              <a:rPr lang="en-US" dirty="0"/>
              <a:t>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Airflow</a:t>
            </a:r>
            <a:r>
              <a:rPr lang="en-US" dirty="0"/>
              <a:t>: Schedules and orchestrates data workflows.</a:t>
            </a:r>
          </a:p>
          <a:p>
            <a:endParaRPr lang="en-IN" dirty="0"/>
          </a:p>
        </p:txBody>
      </p:sp>
      <p:pic>
        <p:nvPicPr>
          <p:cNvPr id="12" name="Content Placeholder 11" descr="A blue whale with a container ship&#10;&#10;AI-generated content may be incorrect.">
            <a:extLst>
              <a:ext uri="{FF2B5EF4-FFF2-40B4-BE49-F238E27FC236}">
                <a16:creationId xmlns:a16="http://schemas.microsoft.com/office/drawing/2014/main" id="{392F70D7-971D-E4BE-EECD-3C123544FE0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357747" y="2604554"/>
            <a:ext cx="4576953" cy="2746171"/>
          </a:xfrm>
          <a:noFill/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8BFAF92E-6192-F57F-F280-41641992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149" y="763929"/>
            <a:ext cx="3356659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{600043DA-1617-4A19-A1CB-4F28EA767EE1}tf11964407_win32</Template>
  <TotalTime>1104</TotalTime>
  <Words>298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Custom</vt:lpstr>
      <vt:lpstr>Full-Stack On-Premise Data Pipeline for IoT &amp; Weather Data</vt:lpstr>
      <vt:lpstr>Problem Statement</vt:lpstr>
      <vt:lpstr>Project Objective</vt:lpstr>
      <vt:lpstr>Architecture Diagram</vt:lpstr>
      <vt:lpstr>Ingestion Layer </vt:lpstr>
      <vt:lpstr>Processing Layer</vt:lpstr>
      <vt:lpstr>Storage Layer</vt:lpstr>
      <vt:lpstr>Docker Layer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3</cp:revision>
  <dcterms:created xsi:type="dcterms:W3CDTF">2025-07-26T11:50:38Z</dcterms:created>
  <dcterms:modified xsi:type="dcterms:W3CDTF">2025-07-27T06:15:02Z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