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3" r:id="rId9"/>
    <p:sldId id="264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849" autoAdjust="0"/>
  </p:normalViewPr>
  <p:slideViewPr>
    <p:cSldViewPr snapToGrid="0">
      <p:cViewPr varScale="1">
        <p:scale>
          <a:sx n="80" d="100"/>
          <a:sy n="80" d="100"/>
        </p:scale>
        <p:origin x="10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45874-55C3-A94C-BB17-465D4D04DE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7E59BD-8A09-9BF2-F1D5-132376679E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C6BE4-D48A-1A03-733A-1987A094F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3F3C8-22C2-24C0-EB8F-FCD339DBA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76AA7-A0C6-A500-6F0B-6E388E3C3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34708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685B8-27BE-1DBA-87F8-B67D85C5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1978B2-D048-98EA-F08B-7D5BF4DFCC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8FDCB7-FDD8-0098-1D22-C03D691FE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E08FC-D3BF-71AE-D3BE-D31729008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99062-B8FA-D754-6F36-C8EA434BE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77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2F80E4-79CA-585A-D611-D960D936C1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D94F80-51FB-FE47-E89E-1AF05B7EC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BC45A-E51A-72BE-725D-678E530086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2BD5E-24F3-9E40-EC29-4D7982CF9B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D2D276-731B-6E8F-F9EE-C0475EC80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2501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27289-AC62-17B4-7AE2-ED80D4DF4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343F9-44DE-091A-4FAA-1B1DE62A3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4C47A-D8BF-840E-C7EA-5B6C8C8E5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A7379-77A2-5EBA-15A2-8F88E344B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D2CCE4-DFE2-AFA2-42E7-EA8B86FD2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8086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2F7E1-992D-06E7-A74D-E1834D1BD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1FA36E-C7B3-A28A-9263-55FF5398C9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F2835-C2A5-ABB0-0C9E-B20A2926D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4D5FD-AA00-599D-9313-9FCA85D2F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C95CF-529B-A6F2-BF99-F1C47C72F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80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A22F1-F6F8-66DF-375E-974EAD0D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F965B-76FF-A606-52F1-D01DBFE6B0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ED5C58-4401-6EA0-374F-4B03FDDC8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494C6-AB37-6F86-F201-AA4D37918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0619E-7A3A-E31C-EC1A-209DDEB62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0BEE3B-D015-2D92-ADE8-79F9F54CB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9997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EA80C-A567-C0A5-2B2F-EA3079136E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81A040-E2C5-BA1A-7C37-4F4A75B9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3808F2-615A-FC3A-320A-73DF45BDA1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F641D9-5570-CE63-CADD-4695985F1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B46F74-5CA0-ACBC-C8BE-410D2732DC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142BC-C5D3-DB24-844B-2DF2950F0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CFAFBC-5398-E15C-8371-925AD9387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5A089D-5756-B42B-61F6-EE0747182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06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BDE5-95E3-8E75-59D6-CF4867C2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266858-99B6-B374-F0D1-B3A4718A7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566266-0E2D-E538-99FE-F5F10FC3A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10881D-51F2-181F-F5DC-6556D6D17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4183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776C58-C988-3933-7C1C-143C0B435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C45E78-C0E3-A5C6-823F-FA7388AEC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FA2597-7D4A-C213-9A6C-A4F6DB6E4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6419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6417F-F622-8C15-201B-02E479FC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3801E-48C1-C7E6-7A67-7ECF0D925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AD9D5-7445-B74B-EF22-3C7E50904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89AD05-EBC4-4D5C-DE0F-964002EF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A12550-45B5-3E0B-F724-5F40C402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57BCC-D038-5A50-4600-D03E0CCD5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7388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91A1D5-88F1-C208-999A-A9ACABEE12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0167C9-6E4E-A50A-EAC5-D81C55D1F0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759716-E1AF-A91E-780F-284683D53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25155-4A4D-1178-F164-25F78D6F0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4A907C-90F1-4279-2132-2627ADF23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7D9AF-CE93-F1C6-F9FA-1A27587A8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4413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AEF11B9-113E-3B43-968B-C5D27EA1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D1414B-BAFD-900E-41B9-BE858E785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E00C2-DEA6-5B5A-EF7B-37420CA359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578033-F3F7-4943-867F-68124A76FFE4}" type="datetimeFigureOut">
              <a:rPr lang="en-IN" smtClean="0"/>
              <a:t>20-08-2025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EAE00-824F-CFF1-9896-9C7923563B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91ED8-1E1A-8B74-C1A8-2D072A9D04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1A194F-9F6B-4167-B69D-A6002DE4EF9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579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E2806-284F-466F-A04D-8C8EB3CA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EDA OF PHARMA PRESS BENCHMARKING</a:t>
            </a:r>
            <a:b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(INTERNAL DATA)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C1FF4-42A7-AB9C-530F-995CA4BD4D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59479" y="4150580"/>
            <a:ext cx="106017" cy="73550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  <p:pic>
        <p:nvPicPr>
          <p:cNvPr id="10" name="Picture 12" descr="Technology Services">
            <a:extLst>
              <a:ext uri="{FF2B5EF4-FFF2-40B4-BE49-F238E27FC236}">
                <a16:creationId xmlns:a16="http://schemas.microsoft.com/office/drawing/2014/main" id="{F617ED39-8E3C-1C16-FF29-145EAA484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1414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75D1-7821-7B61-C500-982D6669F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u="sng" dirty="0"/>
              <a:t>DISTRIBUTION OF MATERIAL FORMS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F5598F-9BFE-CF5A-52C8-CFAB30394B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218" y="1383976"/>
            <a:ext cx="6110388" cy="49333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15D9552-D4F9-D3FF-CEC7-2D9CCBDB9426}"/>
              </a:ext>
            </a:extLst>
          </p:cNvPr>
          <p:cNvSpPr txBox="1"/>
          <p:nvPr/>
        </p:nvSpPr>
        <p:spPr>
          <a:xfrm>
            <a:off x="508883" y="2003729"/>
            <a:ext cx="341111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crystalline form dominates with 31.8%, making it the most common material type used.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 Granular and Powder forms are almost equal, each contributing 24.5%, showing balanced usage between these two.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 Liquid form is the least represent</a:t>
            </a:r>
            <a:endParaRPr lang="en-IN" sz="1600" dirty="0"/>
          </a:p>
        </p:txBody>
      </p:sp>
      <p:pic>
        <p:nvPicPr>
          <p:cNvPr id="6" name="Picture 12" descr="Technology Services">
            <a:extLst>
              <a:ext uri="{FF2B5EF4-FFF2-40B4-BE49-F238E27FC236}">
                <a16:creationId xmlns:a16="http://schemas.microsoft.com/office/drawing/2014/main" id="{478F591B-B8A0-2146-9249-C18B9E5263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5512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E38F-F7DE-D2E8-F545-2DD92FE95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66765"/>
            <a:ext cx="11353800" cy="1325563"/>
          </a:xfrm>
        </p:spPr>
        <p:txBody>
          <a:bodyPr>
            <a:noAutofit/>
          </a:bodyPr>
          <a:lstStyle/>
          <a:p>
            <a:pPr algn="ctr"/>
            <a:r>
              <a:rPr lang="en-IN" sz="4000" b="1" u="sng" dirty="0"/>
              <a:t>AVERAGE LATEST UNIT PRICE PER MATERIAL(by vendor)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4A206D-04F8-645C-4384-985968076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1604" y="1476893"/>
            <a:ext cx="7485687" cy="5298495"/>
          </a:xfrm>
          <a:prstGeom prst="rect">
            <a:avLst/>
          </a:prstGeom>
        </p:spPr>
      </p:pic>
      <p:sp>
        <p:nvSpPr>
          <p:cNvPr id="23" name="Rectangle 10">
            <a:extLst>
              <a:ext uri="{FF2B5EF4-FFF2-40B4-BE49-F238E27FC236}">
                <a16:creationId xmlns:a16="http://schemas.microsoft.com/office/drawing/2014/main" id="{BC8C2853-2DE4-B353-9489-AE4A96B87BB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9404" y="2361847"/>
            <a:ext cx="382746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Price 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Materials like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186MM WHT OPO PVC-ACLAR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Toluene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stand out with very high unit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Vendor Price Gaps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The same material has noticeably different prices across vendors (e.g.,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Magnesium Stearate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Commodity Chemicals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Common chemicals (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Ethanol, Citric Acid, NaOH, HCl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show lower, more consistent prices across suppliers.</a:t>
            </a:r>
          </a:p>
        </p:txBody>
      </p:sp>
      <p:pic>
        <p:nvPicPr>
          <p:cNvPr id="3084" name="Picture 12" descr="Technology Services">
            <a:extLst>
              <a:ext uri="{FF2B5EF4-FFF2-40B4-BE49-F238E27FC236}">
                <a16:creationId xmlns:a16="http://schemas.microsoft.com/office/drawing/2014/main" id="{0B1E4178-6FA7-3024-BD55-1E6B43BA3D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0469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CE370-35CE-E98E-5272-20D4B9AC7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4" y="20918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PRICE DEVIATION (%) BY PRICE TIER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9AF6F5-0ED5-34E7-2E35-951B13200D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7658" y="1534747"/>
            <a:ext cx="6448867" cy="48197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DF095BB-AF74-146C-A915-584B121127DF}"/>
              </a:ext>
            </a:extLst>
          </p:cNvPr>
          <p:cNvSpPr txBox="1"/>
          <p:nvPr/>
        </p:nvSpPr>
        <p:spPr>
          <a:xfrm>
            <a:off x="381662" y="2421139"/>
            <a:ext cx="41277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High Tier </a:t>
            </a:r>
            <a:r>
              <a:rPr lang="en-US" sz="1600" dirty="0">
                <a:effectLst/>
              </a:rPr>
              <a:t>– Prices in this tier deviate positively, mostly +6% to +9%, meaning they’re generally higher than benchmarks.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b="1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Fair Tier </a:t>
            </a:r>
            <a:r>
              <a:rPr lang="en-US" sz="1600" dirty="0">
                <a:effectLst/>
              </a:rPr>
              <a:t>– Has a wide spread, covering both negative and positive deviations (approx. −5% to +5%), showing mixed alignment with benchmarks.</a:t>
            </a:r>
          </a:p>
          <a:p>
            <a:r>
              <a:rPr lang="en-US" sz="1600" dirty="0">
                <a:effectLst/>
              </a:rPr>
              <a:t>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Low Tier</a:t>
            </a:r>
            <a:r>
              <a:rPr lang="en-US" sz="1600" dirty="0">
                <a:effectLst/>
              </a:rPr>
              <a:t> – Strongly negative deviations (−10% to −5%), meaning these materials are consistently cheaper than benchmarks.</a:t>
            </a:r>
            <a:endParaRPr lang="en-IN" sz="1600" dirty="0"/>
          </a:p>
        </p:txBody>
      </p:sp>
      <p:pic>
        <p:nvPicPr>
          <p:cNvPr id="24" name="Picture 12" descr="Technology Services">
            <a:extLst>
              <a:ext uri="{FF2B5EF4-FFF2-40B4-BE49-F238E27FC236}">
                <a16:creationId xmlns:a16="http://schemas.microsoft.com/office/drawing/2014/main" id="{A91A36E5-201F-BDF6-E040-DAFE57F8AF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3404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56A35-81AF-3F7A-CF2A-9EA3542FF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391" y="155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DISTRIBUTION OF LATEST UNIT PRICES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BAF7D38-6B74-C43C-C2B0-6FA94BD6D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363" y="1272819"/>
            <a:ext cx="7418538" cy="50640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DB5489-1EE5-47C5-EBA9-A299BD23D20F}"/>
              </a:ext>
            </a:extLst>
          </p:cNvPr>
          <p:cNvSpPr txBox="1"/>
          <p:nvPr/>
        </p:nvSpPr>
        <p:spPr>
          <a:xfrm>
            <a:off x="389614" y="1693628"/>
            <a:ext cx="3729162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distribution shows a clear concentration of materials with unit prices under 100, indicating most purchases are relatively low-cost.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There are a few significant outliers with very high unit prices around 1200, suggesting the presence of some expensive specialty materials.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long right tail and sparse distribution at higher prices reflect price volatility and a mix of both low- and high-cost materials in the procurement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/>
          </a:p>
        </p:txBody>
      </p:sp>
      <p:pic>
        <p:nvPicPr>
          <p:cNvPr id="6" name="Picture 12" descr="Technology Services">
            <a:extLst>
              <a:ext uri="{FF2B5EF4-FFF2-40B4-BE49-F238E27FC236}">
                <a16:creationId xmlns:a16="http://schemas.microsoft.com/office/drawing/2014/main" id="{61A22BD8-5225-A85E-6092-5969DB6B2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56780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307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C5F54-29EA-6043-6978-061123303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407" y="57034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UNIT PRICE DISTRIBUTION BY MATERIAL TYPE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BCBE9-BFFE-03DF-5C13-12BC4BD37C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169" y="1895911"/>
            <a:ext cx="6416146" cy="48236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671609-D62F-C929-1067-F6A5D6328C60}"/>
              </a:ext>
            </a:extLst>
          </p:cNvPr>
          <p:cNvSpPr txBox="1"/>
          <p:nvPr/>
        </p:nvSpPr>
        <p:spPr>
          <a:xfrm>
            <a:off x="294198" y="1606163"/>
            <a:ext cx="38007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fkGroteskNeue"/>
              </a:rPr>
              <a:t>All three material types have most unit prices clustered roughly between 40 and 120, indicating this is the typical price range.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fkGroteskNeue"/>
              </a:rPr>
              <a:t>Solvents show several significant high-price outliers, with some prices reaching above 1200, indicating rare but very expensive solvent purchases.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6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600" b="0" i="0" dirty="0">
                <a:effectLst/>
                <a:latin typeface="fkGroteskNeue"/>
              </a:rPr>
              <a:t>Excipients and Reagents also have outliers but less extreme; Reagents have a few higher-priced materials around 300–400, while Excipients show fewer and less extreme outliers.</a:t>
            </a:r>
          </a:p>
        </p:txBody>
      </p:sp>
      <p:pic>
        <p:nvPicPr>
          <p:cNvPr id="6" name="Picture 12" descr="Technology Services">
            <a:extLst>
              <a:ext uri="{FF2B5EF4-FFF2-40B4-BE49-F238E27FC236}">
                <a16:creationId xmlns:a16="http://schemas.microsoft.com/office/drawing/2014/main" id="{774BC6CB-ABD2-8BD0-C6DA-0D3F0BAC5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614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13DE8-ED62-FFBA-4878-35C6FC30D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4" y="527091"/>
            <a:ext cx="11367082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TOP 10 VENDORS BY PURCHASE ORDER AMOUNT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FB7751-508D-A92C-DF37-F261EB1AA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1899" y="1699078"/>
            <a:ext cx="6691326" cy="481686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18483-7EF0-9BAC-1515-C9BE154A59CE}"/>
              </a:ext>
            </a:extLst>
          </p:cNvPr>
          <p:cNvSpPr txBox="1"/>
          <p:nvPr/>
        </p:nvSpPr>
        <p:spPr>
          <a:xfrm>
            <a:off x="276838" y="1852654"/>
            <a:ext cx="33728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SRL is the top vendor with the highest PO spend (&gt; ₹420,000).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Fisher Scientific, CDH, Sigma Aldrich, and Merck follow closely, each around ₹260,000–320,000.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Top 5 vendors contribute over 80% of total spend, showing high vendor concentration.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Other vendors contribute minimal spend (&lt; ₹20,000), likely for niche or backup supply</a:t>
            </a:r>
            <a:endParaRPr lang="en-IN" sz="160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77F51B6-4CB9-A2A9-2A6A-6FA074F05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07722"/>
            <a:ext cx="210314" cy="215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12" descr="Technology Services">
            <a:extLst>
              <a:ext uri="{FF2B5EF4-FFF2-40B4-BE49-F238E27FC236}">
                <a16:creationId xmlns:a16="http://schemas.microsoft.com/office/drawing/2014/main" id="{FFE12814-02AA-33EB-80B6-451DCA6C87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5793" y="48616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3371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A8596-9AC9-A0C9-4C6F-31AEB25D6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056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UNIT PRICE BY GMP COMPLIANCE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8B4D4E-3FB2-F45E-7516-4E83FE8FA8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7660" y="1384664"/>
            <a:ext cx="7497055" cy="48395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CB61541-9D3B-F8FC-B2F8-2D2C4CB8C2FF}"/>
              </a:ext>
            </a:extLst>
          </p:cNvPr>
          <p:cNvSpPr txBox="1"/>
          <p:nvPr/>
        </p:nvSpPr>
        <p:spPr>
          <a:xfrm>
            <a:off x="193151" y="1264257"/>
            <a:ext cx="44345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effectLst/>
              </a:rPr>
              <a:t>AR Grade is the costliest</a:t>
            </a:r>
            <a:r>
              <a:rPr lang="en-US" sz="1600" dirty="0">
                <a:effectLst/>
              </a:rPr>
              <a:t>: Materials with AR Grade have the highest unit prices, mostly clustered between 1200–1250, which is significantly higher than all other categories. This reflects their high purity and lab-grade use, driving costs up.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USP is moderately priced: </a:t>
            </a:r>
            <a:r>
              <a:rPr lang="en-US" sz="1600" dirty="0">
                <a:effectLst/>
              </a:rPr>
              <a:t>The USP grade materials have unit prices ranging roughly between 300–450. This aligns with pharmaceutical use where purity is essential, but costs are lower than AR Grade.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 </a:t>
            </a:r>
            <a:r>
              <a:rPr lang="en-US" sz="1600" b="1" dirty="0">
                <a:effectLst/>
              </a:rPr>
              <a:t>Regular GMP (Yes/No) are the cheapest: </a:t>
            </a:r>
            <a:r>
              <a:rPr lang="en-US" sz="1600" dirty="0">
                <a:effectLst/>
              </a:rPr>
              <a:t>Both GMP Yes and GMP No categories show low unit prices, mostly under 120. These are likely standard/commercial grade materials, not requiring high-end compliance</a:t>
            </a:r>
            <a:endParaRPr lang="en-IN" sz="1600" dirty="0"/>
          </a:p>
        </p:txBody>
      </p:sp>
      <p:pic>
        <p:nvPicPr>
          <p:cNvPr id="7" name="Picture 12" descr="Technology Services">
            <a:extLst>
              <a:ext uri="{FF2B5EF4-FFF2-40B4-BE49-F238E27FC236}">
                <a16:creationId xmlns:a16="http://schemas.microsoft.com/office/drawing/2014/main" id="{31ECF0DD-E652-04B6-5675-A3EBD06C77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6460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5E8A1-A1BD-B486-28B5-D69FACF64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80543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IN" sz="4000" b="1" u="sng" dirty="0"/>
              <a:t>VALID AND INVALID ENTRIES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76F6916-9BEF-E222-860D-39C1ADDC9B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607" y="1439233"/>
            <a:ext cx="5486400" cy="48343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73FD51-6EA1-2963-4B95-7E08826537BC}"/>
              </a:ext>
            </a:extLst>
          </p:cNvPr>
          <p:cNvSpPr txBox="1"/>
          <p:nvPr/>
        </p:nvSpPr>
        <p:spPr>
          <a:xfrm>
            <a:off x="453224" y="1741336"/>
            <a:ext cx="420624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Balanced Distribution </a:t>
            </a:r>
            <a:r>
              <a:rPr lang="en-US" sz="1600" dirty="0"/>
              <a:t>: The dataset contains a near-equal number of valid (57) and invalid (53) records, reflecting an almost 50-50 split.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Slightly More Valid Records </a:t>
            </a:r>
            <a:r>
              <a:rPr lang="en-US" sz="1600" dirty="0"/>
              <a:t>: Valid records represent approximately 52% of the total, indicating a slight positive bias toward data correctness.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/>
              <a:t>Data Quality Concern :  </a:t>
            </a:r>
            <a:r>
              <a:rPr lang="en-US" sz="1600" dirty="0"/>
              <a:t>However, with 48% of records being invalid, there is a notable risk to data reliability, emphasizing the need for thorough data validation and cleansing efforts to enhance overall quality.</a:t>
            </a:r>
          </a:p>
        </p:txBody>
      </p:sp>
      <p:pic>
        <p:nvPicPr>
          <p:cNvPr id="7" name="Picture 12" descr="Technology Services">
            <a:extLst>
              <a:ext uri="{FF2B5EF4-FFF2-40B4-BE49-F238E27FC236}">
                <a16:creationId xmlns:a16="http://schemas.microsoft.com/office/drawing/2014/main" id="{2A30226C-06FD-3ADD-5065-251CD090F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6477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CAB5-FF49-14AF-8C53-25904FE4E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58391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u="sng" dirty="0"/>
              <a:t>AVERAGE PORTAL PRICE BY SITE &amp; CURRENCY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F21D6F-DEE9-D249-7301-7230867C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342607"/>
            <a:ext cx="7264841" cy="506614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B57DF85-BDED-E5E6-5A6D-6B88319E0E7E}"/>
              </a:ext>
            </a:extLst>
          </p:cNvPr>
          <p:cNvSpPr txBox="1"/>
          <p:nvPr/>
        </p:nvSpPr>
        <p:spPr>
          <a:xfrm>
            <a:off x="556591" y="1892410"/>
            <a:ext cx="3729162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err="1">
                <a:effectLst/>
              </a:rPr>
              <a:t>ChemSpider</a:t>
            </a:r>
            <a:r>
              <a:rPr lang="en-US" sz="1600" dirty="0">
                <a:effectLst/>
              </a:rPr>
              <a:t> is the most expensive site – It shows the highest average portal prices across all currencies, especially in INR.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 Currency variation is significant – INR prices are generally the highest, while USD prices are consistently lower across most sites.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effectLst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>
                <a:effectLst/>
              </a:rPr>
              <a:t> Alibaba &amp; </a:t>
            </a:r>
            <a:r>
              <a:rPr lang="en-US" sz="1600" dirty="0" err="1">
                <a:effectLst/>
              </a:rPr>
              <a:t>MolPort</a:t>
            </a:r>
            <a:r>
              <a:rPr lang="en-US" sz="1600" dirty="0">
                <a:effectLst/>
              </a:rPr>
              <a:t> are relatively cheaper – Their prices remain lower compared to other portals, making them more cost-effective options.</a:t>
            </a:r>
            <a:endParaRPr lang="en-IN" sz="1600" dirty="0"/>
          </a:p>
        </p:txBody>
      </p:sp>
      <p:pic>
        <p:nvPicPr>
          <p:cNvPr id="6" name="Picture 12" descr="Technology Services">
            <a:extLst>
              <a:ext uri="{FF2B5EF4-FFF2-40B4-BE49-F238E27FC236}">
                <a16:creationId xmlns:a16="http://schemas.microsoft.com/office/drawing/2014/main" id="{EA97B27F-F31C-15CB-448C-5BF34A5DFF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7629" y="40452"/>
            <a:ext cx="1594757" cy="741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6036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1312</TotalTime>
  <Words>735</Words>
  <Application>Microsoft Office PowerPoint</Application>
  <PresentationFormat>Widescreen</PresentationFormat>
  <Paragraphs>58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fkGroteskNeue</vt:lpstr>
      <vt:lpstr>Wingdings</vt:lpstr>
      <vt:lpstr>Office Theme</vt:lpstr>
      <vt:lpstr>EDA OF PHARMA PRESS BENCHMARKING (INTERNAL DATA)</vt:lpstr>
      <vt:lpstr>AVERAGE LATEST UNIT PRICE PER MATERIAL(by vendor)</vt:lpstr>
      <vt:lpstr>PRICE DEVIATION (%) BY PRICE TIER</vt:lpstr>
      <vt:lpstr>DISTRIBUTION OF LATEST UNIT PRICES</vt:lpstr>
      <vt:lpstr>UNIT PRICE DISTRIBUTION BY MATERIAL TYPE</vt:lpstr>
      <vt:lpstr>TOP 10 VENDORS BY PURCHASE ORDER AMOUNT</vt:lpstr>
      <vt:lpstr>UNIT PRICE BY GMP COMPLIANCE</vt:lpstr>
      <vt:lpstr>VALID AND INVALID ENTRIES</vt:lpstr>
      <vt:lpstr>AVERAGE PORTAL PRICE BY SITE &amp; CURRENCY</vt:lpstr>
      <vt:lpstr>DISTRIBUTION OF MATERIAL FORMS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Manan Rajwanshi</dc:creator>
  <cp:lastModifiedBy>Manan Rajwanshi</cp:lastModifiedBy>
  <cp:revision>1</cp:revision>
  <dcterms:created xsi:type="dcterms:W3CDTF">2025-08-20T12:23:30Z</dcterms:created>
  <dcterms:modified xsi:type="dcterms:W3CDTF">2025-08-21T10:15:48Z</dcterms:modified>
</cp:coreProperties>
</file>