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slides/slide38.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Default Extension="jpeg" ContentType="image/jpeg"/>
  <Override PartName="/ppt/slides/slide22.xml" ContentType="application/vnd.openxmlformats-officedocument.presentationml.slide+xml"/>
  <Override PartName="/ppt/slides/slide30.xml" ContentType="application/vnd.openxmlformats-officedocument.presentationml.slid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42.xml" ContentType="application/vnd.openxmlformats-officedocument.presentationml.slide+xml"/>
  <Override PartName="/ppt/slides/slide15.xml" ContentType="application/vnd.openxmlformats-officedocument.presentationml.slide+xml"/>
  <Override PartName="/ppt/slideLayouts/slideLayout12.xml" ContentType="application/vnd.openxmlformats-officedocument.presentationml.slideLayout+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16.xml" ContentType="application/vnd.openxmlformats-officedocument.presentationml.slide+xml"/>
  <Override PartName="/ppt/slideLayouts/slideLayout13.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44.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9" r:id="rId1"/>
  </p:sldMasterIdLst>
  <p:notesMasterIdLst>
    <p:notesMasterId r:id="rId46"/>
  </p:notesMasterIdLst>
  <p:handoutMasterIdLst>
    <p:handoutMasterId r:id="rId47"/>
  </p:handoutMasterIdLst>
  <p:sldIdLst>
    <p:sldId id="294" r:id="rId2"/>
    <p:sldId id="293" r:id="rId3"/>
    <p:sldId id="295" r:id="rId4"/>
    <p:sldId id="296" r:id="rId5"/>
    <p:sldId id="297" r:id="rId6"/>
    <p:sldId id="298" r:id="rId7"/>
    <p:sldId id="266" r:id="rId8"/>
    <p:sldId id="261" r:id="rId9"/>
    <p:sldId id="299" r:id="rId10"/>
    <p:sldId id="272" r:id="rId11"/>
    <p:sldId id="264" r:id="rId12"/>
    <p:sldId id="300" r:id="rId13"/>
    <p:sldId id="273" r:id="rId14"/>
    <p:sldId id="274" r:id="rId15"/>
    <p:sldId id="275" r:id="rId16"/>
    <p:sldId id="277" r:id="rId17"/>
    <p:sldId id="276" r:id="rId18"/>
    <p:sldId id="279" r:id="rId19"/>
    <p:sldId id="280" r:id="rId20"/>
    <p:sldId id="262" r:id="rId21"/>
    <p:sldId id="301" r:id="rId22"/>
    <p:sldId id="303" r:id="rId23"/>
    <p:sldId id="267" r:id="rId24"/>
    <p:sldId id="304" r:id="rId25"/>
    <p:sldId id="265" r:id="rId26"/>
    <p:sldId id="305" r:id="rId27"/>
    <p:sldId id="306" r:id="rId28"/>
    <p:sldId id="307" r:id="rId29"/>
    <p:sldId id="312" r:id="rId30"/>
    <p:sldId id="313" r:id="rId31"/>
    <p:sldId id="314" r:id="rId32"/>
    <p:sldId id="315" r:id="rId33"/>
    <p:sldId id="263" r:id="rId34"/>
    <p:sldId id="288" r:id="rId35"/>
    <p:sldId id="289" r:id="rId36"/>
    <p:sldId id="285" r:id="rId37"/>
    <p:sldId id="316" r:id="rId38"/>
    <p:sldId id="317" r:id="rId39"/>
    <p:sldId id="281" r:id="rId40"/>
    <p:sldId id="269" r:id="rId41"/>
    <p:sldId id="282" r:id="rId42"/>
    <p:sldId id="283" r:id="rId43"/>
    <p:sldId id="284" r:id="rId44"/>
    <p:sldId id="256" r:id="rId45"/>
  </p:sldIdLst>
  <p:sldSz cx="9144000" cy="6858000" type="screen4x3"/>
  <p:notesSz cx="6854825" cy="90836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DDDDDD"/>
    <a:srgbClr val="33CC33"/>
    <a:srgbClr val="0066FF"/>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5620"/>
    <p:restoredTop sz="94660"/>
  </p:normalViewPr>
  <p:slideViewPr>
    <p:cSldViewPr>
      <p:cViewPr varScale="1">
        <p:scale>
          <a:sx n="165" d="100"/>
          <a:sy n="165" d="100"/>
        </p:scale>
        <p:origin x="-824" y="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printerSettings" Target="printerSettings/printerSettings1.bin"/><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_rels/viewProps.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slide" Target="slides/slide16.xml"/><Relationship Id="rId3"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0213" cy="454025"/>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defTabSz="911225">
              <a:defRPr sz="1200"/>
            </a:lvl1pPr>
          </a:lstStyle>
          <a:p>
            <a:endParaRPr lang="en-US"/>
          </a:p>
        </p:txBody>
      </p:sp>
      <p:sp>
        <p:nvSpPr>
          <p:cNvPr id="37891" name="Rectangle 3"/>
          <p:cNvSpPr>
            <a:spLocks noGrp="1" noChangeArrowheads="1"/>
          </p:cNvSpPr>
          <p:nvPr>
            <p:ph type="dt" sz="quarter" idx="1"/>
          </p:nvPr>
        </p:nvSpPr>
        <p:spPr bwMode="auto">
          <a:xfrm>
            <a:off x="3884613" y="0"/>
            <a:ext cx="2970212" cy="454025"/>
          </a:xfrm>
          <a:prstGeom prst="rect">
            <a:avLst/>
          </a:prstGeom>
          <a:noFill/>
          <a:ln w="9525">
            <a:noFill/>
            <a:miter lim="800000"/>
            <a:headEnd/>
            <a:tailEnd/>
          </a:ln>
          <a:effectLst/>
        </p:spPr>
        <p:txBody>
          <a:bodyPr vert="horz" wrap="square" lIns="91074" tIns="45537" rIns="91074" bIns="45537" numCol="1" anchor="t" anchorCtr="0" compatLnSpc="1">
            <a:prstTxWarp prst="textNoShape">
              <a:avLst/>
            </a:prstTxWarp>
          </a:bodyPr>
          <a:lstStyle>
            <a:lvl1pPr algn="r" defTabSz="911225">
              <a:defRPr sz="1200"/>
            </a:lvl1pPr>
          </a:lstStyle>
          <a:p>
            <a:endParaRPr lang="en-US"/>
          </a:p>
        </p:txBody>
      </p:sp>
      <p:sp>
        <p:nvSpPr>
          <p:cNvPr id="37892" name="Rectangle 4"/>
          <p:cNvSpPr>
            <a:spLocks noGrp="1" noChangeArrowheads="1"/>
          </p:cNvSpPr>
          <p:nvPr>
            <p:ph type="ftr" sz="quarter" idx="2"/>
          </p:nvPr>
        </p:nvSpPr>
        <p:spPr bwMode="auto">
          <a:xfrm>
            <a:off x="0" y="8629650"/>
            <a:ext cx="2970213" cy="454025"/>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defTabSz="911225">
              <a:defRPr sz="1200"/>
            </a:lvl1pPr>
          </a:lstStyle>
          <a:p>
            <a:endParaRPr lang="en-US"/>
          </a:p>
        </p:txBody>
      </p:sp>
      <p:sp>
        <p:nvSpPr>
          <p:cNvPr id="37893" name="Rectangle 5"/>
          <p:cNvSpPr>
            <a:spLocks noGrp="1" noChangeArrowheads="1"/>
          </p:cNvSpPr>
          <p:nvPr>
            <p:ph type="sldNum" sz="quarter" idx="3"/>
          </p:nvPr>
        </p:nvSpPr>
        <p:spPr bwMode="auto">
          <a:xfrm>
            <a:off x="3884613" y="8629650"/>
            <a:ext cx="2970212" cy="454025"/>
          </a:xfrm>
          <a:prstGeom prst="rect">
            <a:avLst/>
          </a:prstGeom>
          <a:noFill/>
          <a:ln w="9525">
            <a:noFill/>
            <a:miter lim="800000"/>
            <a:headEnd/>
            <a:tailEnd/>
          </a:ln>
          <a:effectLst/>
        </p:spPr>
        <p:txBody>
          <a:bodyPr vert="horz" wrap="square" lIns="91074" tIns="45537" rIns="91074" bIns="45537" numCol="1" anchor="b" anchorCtr="0" compatLnSpc="1">
            <a:prstTxWarp prst="textNoShape">
              <a:avLst/>
            </a:prstTxWarp>
          </a:bodyPr>
          <a:lstStyle>
            <a:lvl1pPr algn="r" defTabSz="911225">
              <a:defRPr sz="1200"/>
            </a:lvl1pPr>
          </a:lstStyle>
          <a:p>
            <a:fld id="{1DD16C7F-2849-954C-BDF1-AB22B9151F26}" type="slidenum">
              <a:rPr lang="en-US"/>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0213" cy="454025"/>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3025" y="0"/>
            <a:ext cx="2970213" cy="4540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2AF8DF-93B3-D44A-9CA9-AC4A9A61ACB1}" type="datetime1">
              <a:rPr lang="en-US"/>
              <a:pPr/>
              <a:t>1/13/14</a:t>
            </a:fld>
            <a:endParaRPr lang="en-US"/>
          </a:p>
        </p:txBody>
      </p:sp>
      <p:sp>
        <p:nvSpPr>
          <p:cNvPr id="4" name="Slide Image Placeholder 3"/>
          <p:cNvSpPr>
            <a:spLocks noGrp="1" noRot="1" noChangeAspect="1"/>
          </p:cNvSpPr>
          <p:nvPr>
            <p:ph type="sldImg" idx="2"/>
          </p:nvPr>
        </p:nvSpPr>
        <p:spPr>
          <a:xfrm>
            <a:off x="1155700" y="681038"/>
            <a:ext cx="4543425" cy="340677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685800" y="4314825"/>
            <a:ext cx="5483225" cy="4087813"/>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28063"/>
            <a:ext cx="2970213" cy="454025"/>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3025" y="8628063"/>
            <a:ext cx="2970213" cy="4540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A19A7B4-6914-4642-98E7-7BD827297041}"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blip>
          <a:srcRect/>
          <a:stretch>
            <a:fillRect/>
          </a:stretch>
        </p:blipFill>
        <p:spPr bwMode="auto">
          <a:xfrm>
            <a:off x="914400" y="1828800"/>
            <a:ext cx="8229600" cy="384175"/>
          </a:xfrm>
          <a:prstGeom prst="rect">
            <a:avLst/>
          </a:prstGeom>
          <a:noFill/>
          <a:ln w="9525">
            <a:noFill/>
            <a:miter lim="800000"/>
            <a:headEnd/>
            <a:tailEnd/>
          </a:ln>
        </p:spPr>
      </p:pic>
      <p:sp>
        <p:nvSpPr>
          <p:cNvPr id="3074" name="Rectangle 2"/>
          <p:cNvSpPr>
            <a:spLocks noGrp="1" noChangeArrowheads="1"/>
          </p:cNvSpPr>
          <p:nvPr>
            <p:ph type="ctrTitle"/>
          </p:nvPr>
        </p:nvSpPr>
        <p:spPr>
          <a:xfrm>
            <a:off x="914400" y="685800"/>
            <a:ext cx="7721600" cy="1143000"/>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2133600" y="3886200"/>
            <a:ext cx="6400800" cy="1771650"/>
          </a:xfrm>
        </p:spPr>
        <p:txBody>
          <a:bodyPr/>
          <a:lstStyle>
            <a:lvl1pPr marL="0" indent="0">
              <a:buFontTx/>
              <a:buNone/>
              <a:defRPr>
                <a:latin typeface="Arial Black" charset="0"/>
              </a:defRPr>
            </a:lvl1pPr>
          </a:lstStyle>
          <a:p>
            <a:r>
              <a:rPr lang="en-US"/>
              <a:t>Click to edit Master subtitle style</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endParaRPr lang="en-US"/>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t>CS 561,  Lecture 2</a:t>
            </a:r>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fld id="{DDA04AE4-B5E1-344E-A684-8C073C9C040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Lecture 2</a:t>
            </a:r>
          </a:p>
        </p:txBody>
      </p:sp>
      <p:sp>
        <p:nvSpPr>
          <p:cNvPr id="6" name="Rectangle 6"/>
          <p:cNvSpPr>
            <a:spLocks noGrp="1" noChangeArrowheads="1"/>
          </p:cNvSpPr>
          <p:nvPr>
            <p:ph type="sldNum" sz="quarter" idx="12"/>
          </p:nvPr>
        </p:nvSpPr>
        <p:spPr>
          <a:ln/>
        </p:spPr>
        <p:txBody>
          <a:bodyPr/>
          <a:lstStyle>
            <a:lvl1pPr>
              <a:defRPr/>
            </a:lvl1pPr>
          </a:lstStyle>
          <a:p>
            <a:fld id="{C8BFE76E-73F7-9A4A-BED7-73B4FB4377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447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59817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Lecture 2</a:t>
            </a:r>
          </a:p>
        </p:txBody>
      </p:sp>
      <p:sp>
        <p:nvSpPr>
          <p:cNvPr id="6" name="Rectangle 6"/>
          <p:cNvSpPr>
            <a:spLocks noGrp="1" noChangeArrowheads="1"/>
          </p:cNvSpPr>
          <p:nvPr>
            <p:ph type="sldNum" sz="quarter" idx="12"/>
          </p:nvPr>
        </p:nvSpPr>
        <p:spPr>
          <a:ln/>
        </p:spPr>
        <p:txBody>
          <a:bodyPr/>
          <a:lstStyle>
            <a:lvl1pPr>
              <a:defRPr/>
            </a:lvl1pPr>
          </a:lstStyle>
          <a:p>
            <a:fld id="{8ACFCD24-98EC-4F4D-9D25-C8A878DD7BB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Lecture 2</a:t>
            </a:r>
          </a:p>
        </p:txBody>
      </p:sp>
      <p:sp>
        <p:nvSpPr>
          <p:cNvPr id="7" name="Rectangle 6"/>
          <p:cNvSpPr>
            <a:spLocks noGrp="1" noChangeArrowheads="1"/>
          </p:cNvSpPr>
          <p:nvPr>
            <p:ph type="sldNum" sz="quarter" idx="12"/>
          </p:nvPr>
        </p:nvSpPr>
        <p:spPr>
          <a:ln/>
        </p:spPr>
        <p:txBody>
          <a:bodyPr/>
          <a:lstStyle>
            <a:lvl1pPr>
              <a:defRPr/>
            </a:lvl1pPr>
          </a:lstStyle>
          <a:p>
            <a:fld id="{822F7EC5-8170-EC4E-AACB-D10EF8225E0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0" y="228600"/>
            <a:ext cx="8153400" cy="685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95400"/>
            <a:ext cx="8178800" cy="47625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Lecture 2</a:t>
            </a:r>
          </a:p>
        </p:txBody>
      </p:sp>
      <p:sp>
        <p:nvSpPr>
          <p:cNvPr id="6" name="Rectangle 6"/>
          <p:cNvSpPr>
            <a:spLocks noGrp="1" noChangeArrowheads="1"/>
          </p:cNvSpPr>
          <p:nvPr>
            <p:ph type="sldNum" sz="quarter" idx="12"/>
          </p:nvPr>
        </p:nvSpPr>
        <p:spPr>
          <a:ln/>
        </p:spPr>
        <p:txBody>
          <a:bodyPr/>
          <a:lstStyle>
            <a:lvl1pPr>
              <a:defRPr/>
            </a:lvl1pPr>
          </a:lstStyle>
          <a:p>
            <a:fld id="{9625370D-C610-6246-9E6B-58CF0EB2B8D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Lecture 2</a:t>
            </a:r>
          </a:p>
        </p:txBody>
      </p:sp>
      <p:sp>
        <p:nvSpPr>
          <p:cNvPr id="6" name="Rectangle 6"/>
          <p:cNvSpPr>
            <a:spLocks noGrp="1" noChangeArrowheads="1"/>
          </p:cNvSpPr>
          <p:nvPr>
            <p:ph type="sldNum" sz="quarter" idx="12"/>
          </p:nvPr>
        </p:nvSpPr>
        <p:spPr>
          <a:ln/>
        </p:spPr>
        <p:txBody>
          <a:bodyPr/>
          <a:lstStyle>
            <a:lvl1pPr>
              <a:defRPr/>
            </a:lvl1pPr>
          </a:lstStyle>
          <a:p>
            <a:fld id="{DBA7E8AE-BB4D-144B-85BE-8EB8D9B7503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r>
              <a:rPr lang="en-US"/>
              <a:t>CS 561,  Lecture 2</a:t>
            </a:r>
          </a:p>
        </p:txBody>
      </p:sp>
      <p:sp>
        <p:nvSpPr>
          <p:cNvPr id="6" name="Rectangle 6"/>
          <p:cNvSpPr>
            <a:spLocks noGrp="1" noChangeArrowheads="1"/>
          </p:cNvSpPr>
          <p:nvPr>
            <p:ph type="sldNum" sz="quarter" idx="12"/>
          </p:nvPr>
        </p:nvSpPr>
        <p:spPr>
          <a:ln/>
        </p:spPr>
        <p:txBody>
          <a:bodyPr/>
          <a:lstStyle>
            <a:lvl1pPr>
              <a:defRPr/>
            </a:lvl1pPr>
          </a:lstStyle>
          <a:p>
            <a:fld id="{2B2A806C-596B-8149-9675-6E5BA750D1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295400"/>
            <a:ext cx="4013200" cy="4762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Lecture 2</a:t>
            </a:r>
          </a:p>
        </p:txBody>
      </p:sp>
      <p:sp>
        <p:nvSpPr>
          <p:cNvPr id="7" name="Rectangle 6"/>
          <p:cNvSpPr>
            <a:spLocks noGrp="1" noChangeArrowheads="1"/>
          </p:cNvSpPr>
          <p:nvPr>
            <p:ph type="sldNum" sz="quarter" idx="12"/>
          </p:nvPr>
        </p:nvSpPr>
        <p:spPr>
          <a:ln/>
        </p:spPr>
        <p:txBody>
          <a:bodyPr/>
          <a:lstStyle>
            <a:lvl1pPr>
              <a:defRPr/>
            </a:lvl1pPr>
          </a:lstStyle>
          <a:p>
            <a:fld id="{DEC9C3AF-67B4-804C-9332-335D9E4D879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r>
              <a:rPr lang="en-US"/>
              <a:t>CS 561,  Lecture 2</a:t>
            </a:r>
          </a:p>
        </p:txBody>
      </p:sp>
      <p:sp>
        <p:nvSpPr>
          <p:cNvPr id="9" name="Rectangle 6"/>
          <p:cNvSpPr>
            <a:spLocks noGrp="1" noChangeArrowheads="1"/>
          </p:cNvSpPr>
          <p:nvPr>
            <p:ph type="sldNum" sz="quarter" idx="12"/>
          </p:nvPr>
        </p:nvSpPr>
        <p:spPr>
          <a:ln/>
        </p:spPr>
        <p:txBody>
          <a:bodyPr/>
          <a:lstStyle>
            <a:lvl1pPr>
              <a:defRPr/>
            </a:lvl1pPr>
          </a:lstStyle>
          <a:p>
            <a:fld id="{9038AA87-F12F-E142-A5E1-81ADE314380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r>
              <a:rPr lang="en-US"/>
              <a:t>CS 561,  Lecture 2</a:t>
            </a:r>
          </a:p>
        </p:txBody>
      </p:sp>
      <p:sp>
        <p:nvSpPr>
          <p:cNvPr id="5" name="Rectangle 6"/>
          <p:cNvSpPr>
            <a:spLocks noGrp="1" noChangeArrowheads="1"/>
          </p:cNvSpPr>
          <p:nvPr>
            <p:ph type="sldNum" sz="quarter" idx="12"/>
          </p:nvPr>
        </p:nvSpPr>
        <p:spPr>
          <a:ln/>
        </p:spPr>
        <p:txBody>
          <a:bodyPr/>
          <a:lstStyle>
            <a:lvl1pPr>
              <a:defRPr/>
            </a:lvl1pPr>
          </a:lstStyle>
          <a:p>
            <a:fld id="{D2A57E49-1CE5-8749-8D36-A877BE6FAB6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r>
              <a:rPr lang="en-US"/>
              <a:t>CS 561,  Lecture 2</a:t>
            </a:r>
          </a:p>
        </p:txBody>
      </p:sp>
      <p:sp>
        <p:nvSpPr>
          <p:cNvPr id="4" name="Rectangle 6"/>
          <p:cNvSpPr>
            <a:spLocks noGrp="1" noChangeArrowheads="1"/>
          </p:cNvSpPr>
          <p:nvPr>
            <p:ph type="sldNum" sz="quarter" idx="12"/>
          </p:nvPr>
        </p:nvSpPr>
        <p:spPr>
          <a:ln/>
        </p:spPr>
        <p:txBody>
          <a:bodyPr/>
          <a:lstStyle>
            <a:lvl1pPr>
              <a:defRPr/>
            </a:lvl1pPr>
          </a:lstStyle>
          <a:p>
            <a:fld id="{BF798016-8739-9540-B848-F5ADCFFF5D1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Lecture 2</a:t>
            </a:r>
          </a:p>
        </p:txBody>
      </p:sp>
      <p:sp>
        <p:nvSpPr>
          <p:cNvPr id="7" name="Rectangle 6"/>
          <p:cNvSpPr>
            <a:spLocks noGrp="1" noChangeArrowheads="1"/>
          </p:cNvSpPr>
          <p:nvPr>
            <p:ph type="sldNum" sz="quarter" idx="12"/>
          </p:nvPr>
        </p:nvSpPr>
        <p:spPr>
          <a:ln/>
        </p:spPr>
        <p:txBody>
          <a:bodyPr/>
          <a:lstStyle>
            <a:lvl1pPr>
              <a:defRPr/>
            </a:lvl1pPr>
          </a:lstStyle>
          <a:p>
            <a:fld id="{1B3C24D0-390F-2A43-8621-F64819FB69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r>
              <a:rPr lang="en-US"/>
              <a:t>CS 561,  Lecture 2</a:t>
            </a:r>
          </a:p>
        </p:txBody>
      </p:sp>
      <p:sp>
        <p:nvSpPr>
          <p:cNvPr id="7" name="Rectangle 6"/>
          <p:cNvSpPr>
            <a:spLocks noGrp="1" noChangeArrowheads="1"/>
          </p:cNvSpPr>
          <p:nvPr>
            <p:ph type="sldNum" sz="quarter" idx="12"/>
          </p:nvPr>
        </p:nvSpPr>
        <p:spPr>
          <a:ln/>
        </p:spPr>
        <p:txBody>
          <a:bodyPr/>
          <a:lstStyle>
            <a:lvl1pPr>
              <a:defRPr/>
            </a:lvl1pPr>
          </a:lstStyle>
          <a:p>
            <a:fld id="{82953347-4F17-D748-96F5-BAD662E9165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a:outerShdw blurRad="63500" dist="107763" dir="2700000" algn="ctr" rotWithShape="0">
            <a:srgbClr val="000000">
              <a:alpha val="74998"/>
            </a:srgbClr>
          </a:outerShdw>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9900" y="228600"/>
            <a:ext cx="81534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95400"/>
            <a:ext cx="8178800" cy="4762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US"/>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r>
              <a:rPr lang="en-US"/>
              <a:t>CS 561,  Lecture 2</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7C389889-1181-1542-A1D7-E8F60C459FE1}" type="slidenum">
              <a:rPr lang="en-US"/>
              <a:pPr/>
              <a:t>‹#›</a:t>
            </a:fld>
            <a:endParaRPr lang="en-US"/>
          </a:p>
        </p:txBody>
      </p:sp>
      <p:pic>
        <p:nvPicPr>
          <p:cNvPr id="1031" name="Picture 7" descr="paint"/>
          <p:cNvPicPr>
            <a:picLocks noChangeAspect="1" noChangeArrowheads="1"/>
          </p:cNvPicPr>
          <p:nvPr/>
        </p:nvPicPr>
        <p:blipFill>
          <a:blip r:embed="rId15">
            <a:clrChange>
              <a:clrFrom>
                <a:srgbClr val="C0C0C0"/>
              </a:clrFrom>
              <a:clrTo>
                <a:srgbClr val="C0C0C0">
                  <a:alpha val="0"/>
                </a:srgbClr>
              </a:clrTo>
            </a:clrChange>
          </a:blip>
          <a:srcRect/>
          <a:stretch>
            <a:fillRect/>
          </a:stretch>
        </p:blipFill>
        <p:spPr bwMode="auto">
          <a:xfrm>
            <a:off x="914400" y="911225"/>
            <a:ext cx="8229600" cy="3841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8"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hdr="0" dt="0"/>
  <p:txStyles>
    <p:titleStyle>
      <a:lvl1pPr algn="l" rtl="0" eaLnBrk="0" fontAlgn="base" hangingPunct="0">
        <a:spcBef>
          <a:spcPct val="0"/>
        </a:spcBef>
        <a:spcAft>
          <a:spcPct val="0"/>
        </a:spcAft>
        <a:defRPr kumimoji="1" sz="24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2pPr>
      <a:lvl3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3pPr>
      <a:lvl4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4pPr>
      <a:lvl5pPr algn="l" rtl="0" eaLnBrk="0" fontAlgn="base" hangingPunct="0">
        <a:spcBef>
          <a:spcPct val="0"/>
        </a:spcBef>
        <a:spcAft>
          <a:spcPct val="0"/>
        </a:spcAft>
        <a:defRPr kumimoji="1" sz="2400" b="1">
          <a:solidFill>
            <a:schemeClr val="tx2"/>
          </a:solidFill>
          <a:latin typeface="Helvetica" charset="0"/>
          <a:ea typeface="ＭＳ Ｐゴシック" charset="-128"/>
          <a:cs typeface="ＭＳ Ｐゴシック" charset="-128"/>
        </a:defRPr>
      </a:lvl5pPr>
      <a:lvl6pPr marL="457200" algn="l" rtl="0" eaLnBrk="0" fontAlgn="base" hangingPunct="0">
        <a:spcBef>
          <a:spcPct val="0"/>
        </a:spcBef>
        <a:spcAft>
          <a:spcPct val="0"/>
        </a:spcAft>
        <a:defRPr kumimoji="1" sz="2400" b="1">
          <a:solidFill>
            <a:schemeClr val="tx2"/>
          </a:solidFill>
          <a:latin typeface="Helvetica" charset="0"/>
        </a:defRPr>
      </a:lvl6pPr>
      <a:lvl7pPr marL="914400" algn="l" rtl="0" eaLnBrk="0" fontAlgn="base" hangingPunct="0">
        <a:spcBef>
          <a:spcPct val="0"/>
        </a:spcBef>
        <a:spcAft>
          <a:spcPct val="0"/>
        </a:spcAft>
        <a:defRPr kumimoji="1" sz="2400" b="1">
          <a:solidFill>
            <a:schemeClr val="tx2"/>
          </a:solidFill>
          <a:latin typeface="Helvetica" charset="0"/>
        </a:defRPr>
      </a:lvl7pPr>
      <a:lvl8pPr marL="1371600" algn="l" rtl="0" eaLnBrk="0" fontAlgn="base" hangingPunct="0">
        <a:spcBef>
          <a:spcPct val="0"/>
        </a:spcBef>
        <a:spcAft>
          <a:spcPct val="0"/>
        </a:spcAft>
        <a:defRPr kumimoji="1" sz="2400" b="1">
          <a:solidFill>
            <a:schemeClr val="tx2"/>
          </a:solidFill>
          <a:latin typeface="Helvetica" charset="0"/>
        </a:defRPr>
      </a:lvl8pPr>
      <a:lvl9pPr marL="1828800" algn="l" rtl="0" eaLnBrk="0" fontAlgn="base" hangingPunct="0">
        <a:spcBef>
          <a:spcPct val="0"/>
        </a:spcBef>
        <a:spcAft>
          <a:spcPct val="0"/>
        </a:spcAft>
        <a:defRPr kumimoji="1" sz="2400" b="1">
          <a:solidFill>
            <a:schemeClr val="tx2"/>
          </a:solidFill>
          <a:latin typeface="Helvetica" charset="0"/>
        </a:defRPr>
      </a:lvl9pPr>
    </p:titleStyle>
    <p:bodyStyle>
      <a:lvl1pPr marL="342900" indent="-342900" algn="l" rtl="0" eaLnBrk="0" fontAlgn="base" hangingPunct="0">
        <a:spcBef>
          <a:spcPct val="20000"/>
        </a:spcBef>
        <a:spcAft>
          <a:spcPct val="0"/>
        </a:spcAft>
        <a:buClr>
          <a:schemeClr val="tx1"/>
        </a:buClr>
        <a:buChar char="•"/>
        <a:defRPr kumimoji="1"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1"/>
        </a:buClr>
        <a:buChar char="•"/>
        <a:defRPr kumimoji="1"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1"/>
        </a:buClr>
        <a:buChar char="•"/>
        <a:defRPr kumimoji="1"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4"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www.ai.mit.edu/projects/infolab/" TargetMode="Externa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hyperlink" Target="http://www.ai.mit.edu/projects/infolab/"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hyperlink" Target="http://www.ai.mit.edu/projects/infola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hyperlink" Target="http://www.ai.mit.edu/projects/infola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hyperlink" Target="http://www.ai.mit.edu/projects/infola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t>Last Time: Acting Humanly: The Full Turing Test</a:t>
            </a:r>
          </a:p>
        </p:txBody>
      </p:sp>
      <p:sp>
        <p:nvSpPr>
          <p:cNvPr id="17412" name="Rectangle 3"/>
          <p:cNvSpPr>
            <a:spLocks noGrp="1" noChangeArrowheads="1"/>
          </p:cNvSpPr>
          <p:nvPr>
            <p:ph type="body" idx="1"/>
          </p:nvPr>
        </p:nvSpPr>
        <p:spPr>
          <a:xfrm>
            <a:off x="457200" y="1295400"/>
            <a:ext cx="8178800" cy="1524000"/>
          </a:xfrm>
        </p:spPr>
        <p:txBody>
          <a:bodyPr/>
          <a:lstStyle/>
          <a:p>
            <a:r>
              <a:rPr lang="en-US"/>
              <a:t>Alan Turing's 1950 article </a:t>
            </a:r>
            <a:r>
              <a:rPr lang="en-US" i="1"/>
              <a:t>Computing Machinery and Intelligence</a:t>
            </a:r>
            <a:r>
              <a:rPr lang="en-US"/>
              <a:t> discussed conditions for considering a machine to be intelligent</a:t>
            </a:r>
          </a:p>
          <a:p>
            <a:pPr lvl="1"/>
            <a:r>
              <a:rPr lang="en-US" sz="1800"/>
              <a:t>“Can machines think?” </a:t>
            </a:r>
            <a:r>
              <a:rPr lang="en-US" sz="1800">
                <a:sym typeface="Symbol" charset="2"/>
              </a:rPr>
              <a:t> “Can machines behave intelligently?”</a:t>
            </a:r>
          </a:p>
          <a:p>
            <a:pPr lvl="1"/>
            <a:r>
              <a:rPr lang="en-US" sz="1800">
                <a:sym typeface="Symbol" charset="2"/>
              </a:rPr>
              <a:t>The Turing test (The Imitation Game): Operational definition of intelligence.</a:t>
            </a:r>
            <a:endParaRPr lang="en-US" sz="1800"/>
          </a:p>
          <a:p>
            <a:endParaRPr lang="en-US"/>
          </a:p>
        </p:txBody>
      </p:sp>
      <p:pic>
        <p:nvPicPr>
          <p:cNvPr id="17413" name="Picture 4" descr="turing"/>
          <p:cNvPicPr>
            <a:picLocks noChangeAspect="1" noChangeArrowheads="1"/>
          </p:cNvPicPr>
          <p:nvPr/>
        </p:nvPicPr>
        <p:blipFill>
          <a:blip r:embed="rId2">
            <a:lum contrast="42000"/>
          </a:blip>
          <a:srcRect l="30827" t="38470" r="8018" b="23099"/>
          <a:stretch>
            <a:fillRect/>
          </a:stretch>
        </p:blipFill>
        <p:spPr bwMode="auto">
          <a:xfrm>
            <a:off x="2438400" y="2590800"/>
            <a:ext cx="4114800" cy="1614488"/>
          </a:xfrm>
          <a:prstGeom prst="rect">
            <a:avLst/>
          </a:prstGeom>
          <a:noFill/>
          <a:ln w="9525">
            <a:noFill/>
            <a:miter lim="800000"/>
            <a:headEnd/>
            <a:tailEnd/>
          </a:ln>
        </p:spPr>
      </p:pic>
      <p:sp>
        <p:nvSpPr>
          <p:cNvPr id="17414" name="Rectangle 5"/>
          <p:cNvSpPr>
            <a:spLocks noChangeArrowheads="1"/>
          </p:cNvSpPr>
          <p:nvPr/>
        </p:nvSpPr>
        <p:spPr bwMode="auto">
          <a:xfrm>
            <a:off x="457200" y="4114800"/>
            <a:ext cx="8178800" cy="1828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000">
                <a:latin typeface="Tahoma" charset="0"/>
              </a:rPr>
              <a:t>Computer needs to possess: </a:t>
            </a:r>
            <a:r>
              <a:rPr kumimoji="1" lang="en-US" sz="1800">
                <a:latin typeface="Tahoma" charset="0"/>
              </a:rPr>
              <a:t>Natural language processing, Knowledge representation, Automated reasoning, and Machine learning</a:t>
            </a:r>
          </a:p>
          <a:p>
            <a:pPr marL="342900" indent="-342900">
              <a:spcBef>
                <a:spcPct val="20000"/>
              </a:spcBef>
              <a:buClr>
                <a:schemeClr val="tx1"/>
              </a:buClr>
              <a:buFontTx/>
              <a:buChar char="•"/>
            </a:pPr>
            <a:r>
              <a:rPr kumimoji="1" lang="en-US" sz="2000" u="sng">
                <a:latin typeface="Tahoma" charset="0"/>
              </a:rPr>
              <a:t>Problem:</a:t>
            </a:r>
            <a:r>
              <a:rPr kumimoji="1" lang="en-US" sz="1800">
                <a:latin typeface="Tahoma" charset="0"/>
              </a:rPr>
              <a:t> 1) Turing test is not reproducible, constructive, and amenable to mathematic analysis.   2) What about physical interaction with interrogator and environment?</a:t>
            </a:r>
          </a:p>
          <a:p>
            <a:pPr marL="342900" indent="-342900">
              <a:spcBef>
                <a:spcPct val="20000"/>
              </a:spcBef>
              <a:buClr>
                <a:schemeClr val="tx1"/>
              </a:buClr>
              <a:buFontTx/>
              <a:buChar char="•"/>
            </a:pPr>
            <a:r>
              <a:rPr kumimoji="1" lang="en-US" sz="2000">
                <a:latin typeface="Tahoma" charset="0"/>
              </a:rPr>
              <a:t>Total Turing Test:</a:t>
            </a:r>
            <a:r>
              <a:rPr kumimoji="1" lang="en-US" sz="1800">
                <a:latin typeface="Tahoma" charset="0"/>
              </a:rPr>
              <a:t> Requires physical interaction and needs perception and actuation. </a:t>
            </a:r>
          </a:p>
          <a:p>
            <a:pPr marL="342900" indent="-342900">
              <a:spcBef>
                <a:spcPct val="20000"/>
              </a:spcBef>
              <a:buClr>
                <a:schemeClr val="tx1"/>
              </a:buClr>
              <a:buFontTx/>
              <a:buChar char="•"/>
            </a:pPr>
            <a:endParaRPr kumimoji="1" lang="en-US" sz="2000">
              <a:latin typeface="Tahoma" charset="0"/>
            </a:endParaRPr>
          </a:p>
        </p:txBody>
      </p:sp>
      <p:sp>
        <p:nvSpPr>
          <p:cNvPr id="17415" name="Rectangle 6"/>
          <p:cNvSpPr>
            <a:spLocks noChangeArrowheads="1"/>
          </p:cNvSpPr>
          <p:nvPr/>
        </p:nvSpPr>
        <p:spPr bwMode="auto">
          <a:xfrm>
            <a:off x="304800" y="4800600"/>
            <a:ext cx="8610600" cy="1600200"/>
          </a:xfrm>
          <a:prstGeom prst="rect">
            <a:avLst/>
          </a:prstGeom>
          <a:noFill/>
          <a:ln w="28575">
            <a:solidFill>
              <a:schemeClr val="tx1"/>
            </a:solidFill>
            <a:miter lim="800000"/>
            <a:headEnd/>
            <a:tailEnd/>
          </a:ln>
        </p:spPr>
        <p:txBody>
          <a:bodyPr wrap="none" anchor="ctr">
            <a:prstTxWarp prst="textNoShape">
              <a:avLst/>
            </a:prstTxWarp>
          </a:bodyPr>
          <a:lstStyle/>
          <a:p>
            <a:endParaRPr lang="en-US"/>
          </a:p>
        </p:txBody>
      </p:sp>
      <p:sp>
        <p:nvSpPr>
          <p:cNvPr id="17416" name="Slide Number Placeholder 8"/>
          <p:cNvSpPr>
            <a:spLocks noGrp="1"/>
          </p:cNvSpPr>
          <p:nvPr>
            <p:ph type="sldNum" sz="quarter" idx="12"/>
          </p:nvPr>
        </p:nvSpPr>
        <p:spPr>
          <a:noFill/>
        </p:spPr>
        <p:txBody>
          <a:bodyPr/>
          <a:lstStyle/>
          <a:p>
            <a:fld id="{0CD94495-91BD-9C42-B1C1-11C479673C88}"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04800" y="1295400"/>
            <a:ext cx="8610600" cy="4762500"/>
          </a:xfrm>
        </p:spPr>
        <p:txBody>
          <a:bodyPr/>
          <a:lstStyle/>
          <a:p>
            <a:r>
              <a:rPr lang="en-US" sz="2400" b="1"/>
              <a:t>Example:</a:t>
            </a:r>
            <a:r>
              <a:rPr lang="en-US" sz="2400"/>
              <a:t> Human mind as network of thousands or millions of agents working in parallel. To produce real artificial intelligence, this school holds, we should build computer systems that also contain many agents and systems for arbitrating among the agents' competing results. </a:t>
            </a:r>
            <a:br>
              <a:rPr lang="en-US" sz="2400"/>
            </a:br>
            <a:endParaRPr lang="en-US" sz="1800"/>
          </a:p>
          <a:p>
            <a:r>
              <a:rPr lang="en-US" sz="2400"/>
              <a:t>Distributed decision-making </a:t>
            </a:r>
            <a:br>
              <a:rPr lang="en-US" sz="2400"/>
            </a:br>
            <a:r>
              <a:rPr lang="en-US" sz="2400"/>
              <a:t>and control</a:t>
            </a:r>
            <a:br>
              <a:rPr lang="en-US" sz="2400"/>
            </a:br>
            <a:endParaRPr lang="en-US" sz="1800"/>
          </a:p>
          <a:p>
            <a:r>
              <a:rPr lang="en-US" sz="2400"/>
              <a:t>Challenges:</a:t>
            </a:r>
          </a:p>
          <a:p>
            <a:pPr lvl="1"/>
            <a:r>
              <a:rPr lang="en-US" sz="2000"/>
              <a:t>Action selection: What next action</a:t>
            </a:r>
            <a:br>
              <a:rPr lang="en-US" sz="2000"/>
            </a:br>
            <a:r>
              <a:rPr lang="en-US" sz="2000"/>
              <a:t>to choose</a:t>
            </a:r>
          </a:p>
          <a:p>
            <a:pPr lvl="1"/>
            <a:r>
              <a:rPr lang="en-US" sz="2000"/>
              <a:t>Conflict resolution</a:t>
            </a:r>
          </a:p>
        </p:txBody>
      </p:sp>
      <p:sp>
        <p:nvSpPr>
          <p:cNvPr id="26628" name="Rectangle 2"/>
          <p:cNvSpPr>
            <a:spLocks noGrp="1" noChangeArrowheads="1"/>
          </p:cNvSpPr>
          <p:nvPr>
            <p:ph type="title"/>
          </p:nvPr>
        </p:nvSpPr>
        <p:spPr/>
        <p:txBody>
          <a:bodyPr/>
          <a:lstStyle/>
          <a:p>
            <a:r>
              <a:rPr lang="en-US"/>
              <a:t>Intelligent Agents and Artificial Intelligence</a:t>
            </a:r>
          </a:p>
        </p:txBody>
      </p:sp>
      <p:grpSp>
        <p:nvGrpSpPr>
          <p:cNvPr id="26629" name="Group 35"/>
          <p:cNvGrpSpPr>
            <a:grpSpLocks/>
          </p:cNvGrpSpPr>
          <p:nvPr/>
        </p:nvGrpSpPr>
        <p:grpSpPr bwMode="auto">
          <a:xfrm>
            <a:off x="5486400" y="3276600"/>
            <a:ext cx="3505200" cy="2819400"/>
            <a:chOff x="3264" y="1872"/>
            <a:chExt cx="2208" cy="1776"/>
          </a:xfrm>
        </p:grpSpPr>
        <p:sp>
          <p:nvSpPr>
            <p:cNvPr id="26631" name="Rectangle 15"/>
            <p:cNvSpPr>
              <a:spLocks noChangeArrowheads="1"/>
            </p:cNvSpPr>
            <p:nvPr/>
          </p:nvSpPr>
          <p:spPr bwMode="auto">
            <a:xfrm>
              <a:off x="3602" y="1920"/>
              <a:ext cx="1488" cy="1728"/>
            </a:xfrm>
            <a:prstGeom prst="rect">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26632" name="AutoShape 4"/>
            <p:cNvSpPr>
              <a:spLocks noChangeArrowheads="1"/>
            </p:cNvSpPr>
            <p:nvPr/>
          </p:nvSpPr>
          <p:spPr bwMode="auto">
            <a:xfrm flipH="1">
              <a:off x="3938" y="240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3" name="AutoShape 5"/>
            <p:cNvSpPr>
              <a:spLocks noChangeArrowheads="1"/>
            </p:cNvSpPr>
            <p:nvPr/>
          </p:nvSpPr>
          <p:spPr bwMode="auto">
            <a:xfrm flipH="1">
              <a:off x="3938" y="288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4" name="AutoShape 6"/>
            <p:cNvSpPr>
              <a:spLocks noChangeArrowheads="1"/>
            </p:cNvSpPr>
            <p:nvPr/>
          </p:nvSpPr>
          <p:spPr bwMode="auto">
            <a:xfrm flipH="1">
              <a:off x="4610" y="2448"/>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5" name="AutoShape 7"/>
            <p:cNvSpPr>
              <a:spLocks noChangeArrowheads="1"/>
            </p:cNvSpPr>
            <p:nvPr/>
          </p:nvSpPr>
          <p:spPr bwMode="auto">
            <a:xfrm flipH="1">
              <a:off x="4370" y="3024"/>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6" name="AutoShape 8"/>
            <p:cNvSpPr>
              <a:spLocks noChangeArrowheads="1"/>
            </p:cNvSpPr>
            <p:nvPr/>
          </p:nvSpPr>
          <p:spPr bwMode="auto">
            <a:xfrm flipH="1">
              <a:off x="4226" y="2688"/>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7" name="AutoShape 9"/>
            <p:cNvSpPr>
              <a:spLocks noChangeArrowheads="1"/>
            </p:cNvSpPr>
            <p:nvPr/>
          </p:nvSpPr>
          <p:spPr bwMode="auto">
            <a:xfrm flipH="1">
              <a:off x="4416" y="216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8" name="AutoShape 10"/>
            <p:cNvSpPr>
              <a:spLocks noChangeArrowheads="1"/>
            </p:cNvSpPr>
            <p:nvPr/>
          </p:nvSpPr>
          <p:spPr bwMode="auto">
            <a:xfrm flipH="1">
              <a:off x="4754" y="3216"/>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39" name="AutoShape 11"/>
            <p:cNvSpPr>
              <a:spLocks noChangeArrowheads="1"/>
            </p:cNvSpPr>
            <p:nvPr/>
          </p:nvSpPr>
          <p:spPr bwMode="auto">
            <a:xfrm flipH="1">
              <a:off x="4178" y="336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40" name="AutoShape 12"/>
            <p:cNvSpPr>
              <a:spLocks noChangeArrowheads="1"/>
            </p:cNvSpPr>
            <p:nvPr/>
          </p:nvSpPr>
          <p:spPr bwMode="auto">
            <a:xfrm flipH="1">
              <a:off x="4754" y="288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41" name="Text Box 13"/>
            <p:cNvSpPr txBox="1">
              <a:spLocks noChangeArrowheads="1"/>
            </p:cNvSpPr>
            <p:nvPr/>
          </p:nvSpPr>
          <p:spPr bwMode="auto">
            <a:xfrm rot="5400000">
              <a:off x="3023" y="2736"/>
              <a:ext cx="769" cy="288"/>
            </a:xfrm>
            <a:prstGeom prst="rect">
              <a:avLst/>
            </a:prstGeom>
            <a:noFill/>
            <a:ln w="9525">
              <a:noFill/>
              <a:miter lim="800000"/>
              <a:headEnd/>
              <a:tailEnd/>
            </a:ln>
          </p:spPr>
          <p:txBody>
            <a:bodyPr>
              <a:prstTxWarp prst="textNoShape">
                <a:avLst/>
              </a:prstTxWarp>
              <a:spAutoFit/>
            </a:bodyPr>
            <a:lstStyle/>
            <a:p>
              <a:pPr>
                <a:spcBef>
                  <a:spcPct val="50000"/>
                </a:spcBef>
              </a:pPr>
              <a:r>
                <a:rPr lang="en-US"/>
                <a:t>sensors</a:t>
              </a:r>
            </a:p>
          </p:txBody>
        </p:sp>
        <p:sp>
          <p:nvSpPr>
            <p:cNvPr id="26642" name="Text Box 14"/>
            <p:cNvSpPr txBox="1">
              <a:spLocks noChangeArrowheads="1"/>
            </p:cNvSpPr>
            <p:nvPr/>
          </p:nvSpPr>
          <p:spPr bwMode="auto">
            <a:xfrm rot="5400000">
              <a:off x="4896" y="2783"/>
              <a:ext cx="864" cy="288"/>
            </a:xfrm>
            <a:prstGeom prst="rect">
              <a:avLst/>
            </a:prstGeom>
            <a:noFill/>
            <a:ln w="9525">
              <a:noFill/>
              <a:miter lim="800000"/>
              <a:headEnd/>
              <a:tailEnd/>
            </a:ln>
          </p:spPr>
          <p:txBody>
            <a:bodyPr>
              <a:prstTxWarp prst="textNoShape">
                <a:avLst/>
              </a:prstTxWarp>
              <a:spAutoFit/>
            </a:bodyPr>
            <a:lstStyle/>
            <a:p>
              <a:pPr>
                <a:spcBef>
                  <a:spcPct val="50000"/>
                </a:spcBef>
              </a:pPr>
              <a:r>
                <a:rPr lang="en-US"/>
                <a:t>effectors</a:t>
              </a:r>
            </a:p>
          </p:txBody>
        </p:sp>
        <p:sp>
          <p:nvSpPr>
            <p:cNvPr id="26643" name="Text Box 16"/>
            <p:cNvSpPr txBox="1">
              <a:spLocks noChangeArrowheads="1"/>
            </p:cNvSpPr>
            <p:nvPr/>
          </p:nvSpPr>
          <p:spPr bwMode="auto">
            <a:xfrm>
              <a:off x="3986" y="1872"/>
              <a:ext cx="768" cy="288"/>
            </a:xfrm>
            <a:prstGeom prst="rect">
              <a:avLst/>
            </a:prstGeom>
            <a:noFill/>
            <a:ln w="9525">
              <a:noFill/>
              <a:miter lim="800000"/>
              <a:headEnd/>
              <a:tailEnd/>
            </a:ln>
          </p:spPr>
          <p:txBody>
            <a:bodyPr>
              <a:prstTxWarp prst="textNoShape">
                <a:avLst/>
              </a:prstTxWarp>
              <a:spAutoFit/>
            </a:bodyPr>
            <a:lstStyle/>
            <a:p>
              <a:pPr>
                <a:spcBef>
                  <a:spcPct val="50000"/>
                </a:spcBef>
              </a:pPr>
              <a:r>
                <a:rPr lang="en-US"/>
                <a:t>Agency</a:t>
              </a:r>
            </a:p>
          </p:txBody>
        </p:sp>
        <p:sp>
          <p:nvSpPr>
            <p:cNvPr id="26644" name="Line 17"/>
            <p:cNvSpPr>
              <a:spLocks noChangeShapeType="1"/>
            </p:cNvSpPr>
            <p:nvPr/>
          </p:nvSpPr>
          <p:spPr bwMode="auto">
            <a:xfrm flipV="1">
              <a:off x="3554" y="2496"/>
              <a:ext cx="384" cy="144"/>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45" name="Line 18"/>
            <p:cNvSpPr>
              <a:spLocks noChangeShapeType="1"/>
            </p:cNvSpPr>
            <p:nvPr/>
          </p:nvSpPr>
          <p:spPr bwMode="auto">
            <a:xfrm flipV="1">
              <a:off x="3554" y="2784"/>
              <a:ext cx="672" cy="96"/>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46" name="Line 19"/>
            <p:cNvSpPr>
              <a:spLocks noChangeShapeType="1"/>
            </p:cNvSpPr>
            <p:nvPr/>
          </p:nvSpPr>
          <p:spPr bwMode="auto">
            <a:xfrm>
              <a:off x="4082" y="2544"/>
              <a:ext cx="192" cy="144"/>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47" name="Line 20"/>
            <p:cNvSpPr>
              <a:spLocks noChangeShapeType="1"/>
            </p:cNvSpPr>
            <p:nvPr/>
          </p:nvSpPr>
          <p:spPr bwMode="auto">
            <a:xfrm flipH="1">
              <a:off x="4274" y="2304"/>
              <a:ext cx="190" cy="384"/>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48" name="Line 21"/>
            <p:cNvSpPr>
              <a:spLocks noChangeShapeType="1"/>
            </p:cNvSpPr>
            <p:nvPr/>
          </p:nvSpPr>
          <p:spPr bwMode="auto">
            <a:xfrm flipV="1">
              <a:off x="4272" y="3168"/>
              <a:ext cx="146" cy="192"/>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49" name="Line 22"/>
            <p:cNvSpPr>
              <a:spLocks noChangeShapeType="1"/>
            </p:cNvSpPr>
            <p:nvPr/>
          </p:nvSpPr>
          <p:spPr bwMode="auto">
            <a:xfrm>
              <a:off x="4370" y="2736"/>
              <a:ext cx="384" cy="192"/>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0" name="Line 23"/>
            <p:cNvSpPr>
              <a:spLocks noChangeShapeType="1"/>
            </p:cNvSpPr>
            <p:nvPr/>
          </p:nvSpPr>
          <p:spPr bwMode="auto">
            <a:xfrm flipV="1">
              <a:off x="4466" y="2976"/>
              <a:ext cx="288" cy="48"/>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1" name="Line 24"/>
            <p:cNvSpPr>
              <a:spLocks noChangeShapeType="1"/>
            </p:cNvSpPr>
            <p:nvPr/>
          </p:nvSpPr>
          <p:spPr bwMode="auto">
            <a:xfrm>
              <a:off x="4082" y="2928"/>
              <a:ext cx="672"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2" name="Line 25"/>
            <p:cNvSpPr>
              <a:spLocks noChangeShapeType="1"/>
            </p:cNvSpPr>
            <p:nvPr/>
          </p:nvSpPr>
          <p:spPr bwMode="auto">
            <a:xfrm flipV="1">
              <a:off x="4370" y="2544"/>
              <a:ext cx="240" cy="192"/>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3" name="Line 26"/>
            <p:cNvSpPr>
              <a:spLocks noChangeShapeType="1"/>
            </p:cNvSpPr>
            <p:nvPr/>
          </p:nvSpPr>
          <p:spPr bwMode="auto">
            <a:xfrm>
              <a:off x="4754" y="2496"/>
              <a:ext cx="430" cy="192"/>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4" name="Line 27"/>
            <p:cNvSpPr>
              <a:spLocks noChangeShapeType="1"/>
            </p:cNvSpPr>
            <p:nvPr/>
          </p:nvSpPr>
          <p:spPr bwMode="auto">
            <a:xfrm>
              <a:off x="4512" y="2304"/>
              <a:ext cx="288" cy="576"/>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5" name="Line 28"/>
            <p:cNvSpPr>
              <a:spLocks noChangeShapeType="1"/>
            </p:cNvSpPr>
            <p:nvPr/>
          </p:nvSpPr>
          <p:spPr bwMode="auto">
            <a:xfrm flipV="1">
              <a:off x="4898" y="2784"/>
              <a:ext cx="286" cy="144"/>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6" name="Line 30"/>
            <p:cNvSpPr>
              <a:spLocks noChangeShapeType="1"/>
            </p:cNvSpPr>
            <p:nvPr/>
          </p:nvSpPr>
          <p:spPr bwMode="auto">
            <a:xfrm flipH="1" flipV="1">
              <a:off x="4514" y="3120"/>
              <a:ext cx="288" cy="96"/>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7" name="Line 31"/>
            <p:cNvSpPr>
              <a:spLocks noChangeShapeType="1"/>
            </p:cNvSpPr>
            <p:nvPr/>
          </p:nvSpPr>
          <p:spPr bwMode="auto">
            <a:xfrm>
              <a:off x="4034" y="3024"/>
              <a:ext cx="190" cy="336"/>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58" name="AutoShape 32"/>
            <p:cNvSpPr>
              <a:spLocks noChangeArrowheads="1"/>
            </p:cNvSpPr>
            <p:nvPr/>
          </p:nvSpPr>
          <p:spPr bwMode="auto">
            <a:xfrm flipH="1">
              <a:off x="3888" y="2160"/>
              <a:ext cx="144" cy="144"/>
            </a:xfrm>
            <a:prstGeom prst="octagon">
              <a:avLst>
                <a:gd name="adj" fmla="val 29287"/>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26659" name="Line 33"/>
            <p:cNvSpPr>
              <a:spLocks noChangeShapeType="1"/>
            </p:cNvSpPr>
            <p:nvPr/>
          </p:nvSpPr>
          <p:spPr bwMode="auto">
            <a:xfrm flipV="1">
              <a:off x="3456" y="2256"/>
              <a:ext cx="432" cy="240"/>
            </a:xfrm>
            <a:prstGeom prst="line">
              <a:avLst/>
            </a:prstGeom>
            <a:noFill/>
            <a:ln w="9525">
              <a:solidFill>
                <a:schemeClr val="tx1"/>
              </a:solidFill>
              <a:round/>
              <a:headEnd/>
              <a:tailEnd/>
            </a:ln>
          </p:spPr>
          <p:txBody>
            <a:bodyPr>
              <a:prstTxWarp prst="textNoShape">
                <a:avLst/>
              </a:prstTxWarp>
            </a:bodyPr>
            <a:lstStyle/>
            <a:p>
              <a:endParaRPr lang="en-US"/>
            </a:p>
          </p:txBody>
        </p:sp>
        <p:sp>
          <p:nvSpPr>
            <p:cNvPr id="26660" name="Line 34"/>
            <p:cNvSpPr>
              <a:spLocks noChangeShapeType="1"/>
            </p:cNvSpPr>
            <p:nvPr/>
          </p:nvSpPr>
          <p:spPr bwMode="auto">
            <a:xfrm>
              <a:off x="3984" y="2256"/>
              <a:ext cx="1152" cy="288"/>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26630" name="Slide Number Placeholder 36"/>
          <p:cNvSpPr>
            <a:spLocks noGrp="1"/>
          </p:cNvSpPr>
          <p:nvPr>
            <p:ph type="sldNum" sz="quarter" idx="12"/>
          </p:nvPr>
        </p:nvSpPr>
        <p:spPr>
          <a:noFill/>
        </p:spPr>
        <p:txBody>
          <a:bodyPr/>
          <a:lstStyle/>
          <a:p>
            <a:fld id="{BE2378F9-7D17-FF4B-AA07-74907ACDD4F5}" type="slidenum">
              <a:rPr lang="en-US" smtClean="0"/>
              <a:pPr/>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t>Agent Types</a:t>
            </a:r>
          </a:p>
        </p:txBody>
      </p:sp>
      <p:sp>
        <p:nvSpPr>
          <p:cNvPr id="27652" name="Rectangle 3"/>
          <p:cNvSpPr>
            <a:spLocks noGrp="1" noChangeArrowheads="1"/>
          </p:cNvSpPr>
          <p:nvPr>
            <p:ph type="body" idx="1"/>
          </p:nvPr>
        </p:nvSpPr>
        <p:spPr/>
        <p:txBody>
          <a:bodyPr/>
          <a:lstStyle/>
          <a:p>
            <a:pPr>
              <a:buFontTx/>
              <a:buNone/>
            </a:pPr>
            <a:r>
              <a:rPr lang="en-US" sz="2400"/>
              <a:t>We can split agent research into two main strands:</a:t>
            </a:r>
          </a:p>
          <a:p>
            <a:endParaRPr lang="en-US" sz="2400"/>
          </a:p>
          <a:p>
            <a:r>
              <a:rPr lang="en-US" sz="2400"/>
              <a:t>Distributed Artificial Intelligence (DAI) – </a:t>
            </a:r>
            <a:br>
              <a:rPr lang="en-US" sz="2400"/>
            </a:br>
            <a:r>
              <a:rPr lang="en-US" sz="2400"/>
              <a:t>Multi-Agent Systems (MAS) 		</a:t>
            </a:r>
            <a:r>
              <a:rPr lang="en-US" sz="2400">
                <a:solidFill>
                  <a:schemeClr val="hlink"/>
                </a:solidFill>
              </a:rPr>
              <a:t>(1980 – 1990)</a:t>
            </a:r>
            <a:br>
              <a:rPr lang="en-US" sz="2400">
                <a:solidFill>
                  <a:schemeClr val="hlink"/>
                </a:solidFill>
              </a:rPr>
            </a:br>
            <a:endParaRPr lang="en-US" sz="2400">
              <a:solidFill>
                <a:schemeClr val="hlink"/>
              </a:solidFill>
            </a:endParaRPr>
          </a:p>
          <a:p>
            <a:endParaRPr lang="en-US" sz="2400">
              <a:solidFill>
                <a:schemeClr val="hlink"/>
              </a:solidFill>
            </a:endParaRPr>
          </a:p>
          <a:p>
            <a:r>
              <a:rPr lang="en-US" sz="2400"/>
              <a:t>Much broader notion of "agent" 	</a:t>
            </a:r>
            <a:r>
              <a:rPr lang="en-US" sz="2400">
                <a:solidFill>
                  <a:schemeClr val="hlink"/>
                </a:solidFill>
              </a:rPr>
              <a:t>(1990’s – present)</a:t>
            </a:r>
          </a:p>
          <a:p>
            <a:pPr lvl="1"/>
            <a:r>
              <a:rPr lang="en-US" sz="2000"/>
              <a:t>interface, reactive, mobile, information</a:t>
            </a:r>
          </a:p>
          <a:p>
            <a:pPr>
              <a:buFontTx/>
              <a:buNone/>
            </a:pPr>
            <a:endParaRPr lang="en-US" sz="2400"/>
          </a:p>
          <a:p>
            <a:pPr>
              <a:buFontTx/>
              <a:buNone/>
            </a:pPr>
            <a:endParaRPr lang="en-US" sz="2400"/>
          </a:p>
        </p:txBody>
      </p:sp>
      <p:sp>
        <p:nvSpPr>
          <p:cNvPr id="27653" name="Slide Number Placeholder 5"/>
          <p:cNvSpPr>
            <a:spLocks noGrp="1"/>
          </p:cNvSpPr>
          <p:nvPr>
            <p:ph type="sldNum" sz="quarter" idx="12"/>
          </p:nvPr>
        </p:nvSpPr>
        <p:spPr>
          <a:noFill/>
        </p:spPr>
        <p:txBody>
          <a:bodyPr/>
          <a:lstStyle/>
          <a:p>
            <a:fld id="{6DBD54BC-AB2B-7A4F-BF11-920C298CB875}" type="slidenum">
              <a:rPr lang="en-US" smtClean="0"/>
              <a:pPr/>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atin typeface="Tahoma" charset="0"/>
              </a:rPr>
              <a:t>Rational Agents</a:t>
            </a:r>
          </a:p>
        </p:txBody>
      </p:sp>
      <p:sp>
        <p:nvSpPr>
          <p:cNvPr id="28676" name="Oval 4"/>
          <p:cNvSpPr>
            <a:spLocks noChangeArrowheads="1"/>
          </p:cNvSpPr>
          <p:nvPr/>
        </p:nvSpPr>
        <p:spPr bwMode="auto">
          <a:xfrm>
            <a:off x="6051550" y="3406775"/>
            <a:ext cx="1873250" cy="1439863"/>
          </a:xfrm>
          <a:prstGeom prst="ellipse">
            <a:avLst/>
          </a:prstGeom>
          <a:solidFill>
            <a:srgbClr val="99FF33"/>
          </a:solidFill>
          <a:ln w="9525">
            <a:solidFill>
              <a:schemeClr val="tx1"/>
            </a:solidFill>
            <a:round/>
            <a:headEnd/>
            <a:tailEnd/>
          </a:ln>
        </p:spPr>
        <p:txBody>
          <a:bodyPr wrap="none"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Environment</a:t>
            </a:r>
          </a:p>
        </p:txBody>
      </p:sp>
      <p:sp>
        <p:nvSpPr>
          <p:cNvPr id="28677" name="Oval 5"/>
          <p:cNvSpPr>
            <a:spLocks noChangeArrowheads="1"/>
          </p:cNvSpPr>
          <p:nvPr/>
        </p:nvSpPr>
        <p:spPr bwMode="auto">
          <a:xfrm>
            <a:off x="2019300" y="3479800"/>
            <a:ext cx="2160588" cy="1368425"/>
          </a:xfrm>
          <a:prstGeom prst="ellipse">
            <a:avLst/>
          </a:prstGeom>
          <a:solidFill>
            <a:srgbClr val="F2F6AC"/>
          </a:solidFill>
          <a:ln w="9525">
            <a:solidFill>
              <a:schemeClr val="tx1"/>
            </a:solidFill>
            <a:round/>
            <a:headEnd/>
            <a:tailEnd/>
          </a:ln>
        </p:spPr>
        <p:txBody>
          <a:bodyPr wrap="none" anchor="ctr">
            <a:prstTxWarp prst="textNoShape">
              <a:avLst/>
            </a:prstTxWarp>
          </a:bodyPr>
          <a:lstStyle/>
          <a:p>
            <a:endParaRPr lang="en-US"/>
          </a:p>
        </p:txBody>
      </p:sp>
      <p:sp>
        <p:nvSpPr>
          <p:cNvPr id="28678" name="Text Box 6"/>
          <p:cNvSpPr txBox="1">
            <a:spLocks noChangeArrowheads="1"/>
          </p:cNvSpPr>
          <p:nvPr/>
        </p:nvSpPr>
        <p:spPr bwMode="auto">
          <a:xfrm>
            <a:off x="2478088" y="4175125"/>
            <a:ext cx="966787" cy="457200"/>
          </a:xfrm>
          <a:prstGeom prst="rect">
            <a:avLst/>
          </a:prstGeom>
          <a:noFill/>
          <a:ln w="9525">
            <a:noFill/>
            <a:miter lim="800000"/>
            <a:headEnd/>
            <a:tailEnd/>
          </a:ln>
        </p:spPr>
        <p:txBody>
          <a:bodyPr wrap="none">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Agent</a:t>
            </a:r>
          </a:p>
        </p:txBody>
      </p:sp>
      <p:cxnSp>
        <p:nvCxnSpPr>
          <p:cNvPr id="28679" name="AutoShape 7"/>
          <p:cNvCxnSpPr>
            <a:cxnSpLocks noChangeShapeType="1"/>
            <a:stCxn id="28676" idx="1"/>
            <a:endCxn id="28677" idx="7"/>
          </p:cNvCxnSpPr>
          <p:nvPr/>
        </p:nvCxnSpPr>
        <p:spPr bwMode="auto">
          <a:xfrm rot="-5400000" flipH="1" flipV="1">
            <a:off x="5064126" y="2417762"/>
            <a:ext cx="61912" cy="2462213"/>
          </a:xfrm>
          <a:prstGeom prst="curvedConnector3">
            <a:avLst>
              <a:gd name="adj1" fmla="val -710255"/>
            </a:avLst>
          </a:prstGeom>
          <a:noFill/>
          <a:ln w="50800">
            <a:solidFill>
              <a:schemeClr val="tx1"/>
            </a:solidFill>
            <a:round/>
            <a:headEnd/>
            <a:tailEnd type="triangle" w="med" len="med"/>
          </a:ln>
        </p:spPr>
      </p:cxnSp>
      <p:cxnSp>
        <p:nvCxnSpPr>
          <p:cNvPr id="28680" name="AutoShape 8"/>
          <p:cNvCxnSpPr>
            <a:cxnSpLocks noChangeShapeType="1"/>
            <a:stCxn id="28677" idx="5"/>
            <a:endCxn id="28676" idx="3"/>
          </p:cNvCxnSpPr>
          <p:nvPr/>
        </p:nvCxnSpPr>
        <p:spPr bwMode="auto">
          <a:xfrm rot="5400000" flipH="1" flipV="1">
            <a:off x="5088732" y="3410743"/>
            <a:ext cx="12700" cy="2462213"/>
          </a:xfrm>
          <a:prstGeom prst="curvedConnector3">
            <a:avLst>
              <a:gd name="adj1" fmla="val -3375000"/>
            </a:avLst>
          </a:prstGeom>
          <a:noFill/>
          <a:ln w="50800">
            <a:solidFill>
              <a:schemeClr val="tx1"/>
            </a:solidFill>
            <a:round/>
            <a:headEnd/>
            <a:tailEnd type="triangle" w="med" len="med"/>
          </a:ln>
        </p:spPr>
      </p:cxnSp>
      <p:sp>
        <p:nvSpPr>
          <p:cNvPr id="28681" name="Text Box 9"/>
          <p:cNvSpPr txBox="1">
            <a:spLocks noChangeArrowheads="1"/>
          </p:cNvSpPr>
          <p:nvPr/>
        </p:nvSpPr>
        <p:spPr bwMode="auto">
          <a:xfrm>
            <a:off x="4467225" y="3255963"/>
            <a:ext cx="1330325" cy="457200"/>
          </a:xfrm>
          <a:prstGeom prst="rect">
            <a:avLst/>
          </a:prstGeom>
          <a:noFill/>
          <a:ln w="9525">
            <a:noFill/>
            <a:miter lim="800000"/>
            <a:headEnd/>
            <a:tailEnd/>
          </a:ln>
        </p:spPr>
        <p:txBody>
          <a:bodyPr wrap="none">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percepts</a:t>
            </a:r>
          </a:p>
        </p:txBody>
      </p:sp>
      <p:sp>
        <p:nvSpPr>
          <p:cNvPr id="28682" name="Text Box 10"/>
          <p:cNvSpPr txBox="1">
            <a:spLocks noChangeArrowheads="1"/>
          </p:cNvSpPr>
          <p:nvPr/>
        </p:nvSpPr>
        <p:spPr bwMode="auto">
          <a:xfrm>
            <a:off x="4467225" y="4552950"/>
            <a:ext cx="1128713" cy="457200"/>
          </a:xfrm>
          <a:prstGeom prst="rect">
            <a:avLst/>
          </a:prstGeom>
          <a:noFill/>
          <a:ln w="9525">
            <a:noFill/>
            <a:miter lim="800000"/>
            <a:headEnd/>
            <a:tailEnd/>
          </a:ln>
        </p:spPr>
        <p:txBody>
          <a:bodyPr wrap="none">
            <a:prstTxWarp prst="textNoShape">
              <a:avLst/>
            </a:prstTxWarp>
            <a:spAutoFit/>
          </a:bodyPr>
          <a:lstStyle/>
          <a:p>
            <a:pPr eaLnBrk="1" hangingPunct="1">
              <a:spcBef>
                <a:spcPct val="20000"/>
              </a:spcBef>
            </a:pPr>
            <a:r>
              <a:rPr kumimoji="1" lang="en-US" altLang="ja-JP">
                <a:latin typeface="Tahoma" charset="0"/>
                <a:ea typeface="ＭＳ Ｐゴシック" charset="-128"/>
                <a:cs typeface="ＭＳ Ｐゴシック" charset="-128"/>
              </a:rPr>
              <a:t>actions</a:t>
            </a:r>
          </a:p>
        </p:txBody>
      </p:sp>
      <p:sp>
        <p:nvSpPr>
          <p:cNvPr id="28683" name="Rectangle 11"/>
          <p:cNvSpPr>
            <a:spLocks noChangeArrowheads="1"/>
          </p:cNvSpPr>
          <p:nvPr/>
        </p:nvSpPr>
        <p:spPr bwMode="auto">
          <a:xfrm>
            <a:off x="2306638" y="3840163"/>
            <a:ext cx="936625" cy="360362"/>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a:t>
            </a:r>
          </a:p>
        </p:txBody>
      </p:sp>
      <p:pic>
        <p:nvPicPr>
          <p:cNvPr id="28684" name="Picture 12" descr="HM00390_[1]"/>
          <p:cNvPicPr>
            <a:picLocks noChangeAspect="1" noChangeArrowheads="1"/>
          </p:cNvPicPr>
          <p:nvPr/>
        </p:nvPicPr>
        <p:blipFill>
          <a:blip r:embed="rId2"/>
          <a:srcRect/>
          <a:stretch>
            <a:fillRect/>
          </a:stretch>
        </p:blipFill>
        <p:spPr bwMode="auto">
          <a:xfrm>
            <a:off x="3459163" y="3767138"/>
            <a:ext cx="498475" cy="446087"/>
          </a:xfrm>
          <a:prstGeom prst="rect">
            <a:avLst/>
          </a:prstGeom>
          <a:noFill/>
          <a:ln w="9525">
            <a:noFill/>
            <a:miter lim="800000"/>
            <a:headEnd/>
            <a:tailEnd/>
          </a:ln>
        </p:spPr>
      </p:pic>
      <p:sp>
        <p:nvSpPr>
          <p:cNvPr id="28685" name="Line 13"/>
          <p:cNvSpPr>
            <a:spLocks noChangeShapeType="1"/>
          </p:cNvSpPr>
          <p:nvPr/>
        </p:nvSpPr>
        <p:spPr bwMode="auto">
          <a:xfrm>
            <a:off x="3171825" y="3121025"/>
            <a:ext cx="431800" cy="576263"/>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pic>
        <p:nvPicPr>
          <p:cNvPr id="28686" name="Picture 14" descr="HM00376_[1]"/>
          <p:cNvPicPr>
            <a:picLocks noChangeAspect="1" noChangeArrowheads="1"/>
          </p:cNvPicPr>
          <p:nvPr/>
        </p:nvPicPr>
        <p:blipFill>
          <a:blip r:embed="rId3"/>
          <a:srcRect/>
          <a:stretch>
            <a:fillRect/>
          </a:stretch>
        </p:blipFill>
        <p:spPr bwMode="auto">
          <a:xfrm rot="2847179">
            <a:off x="3993357" y="4039394"/>
            <a:ext cx="576262" cy="558800"/>
          </a:xfrm>
          <a:prstGeom prst="rect">
            <a:avLst/>
          </a:prstGeom>
          <a:noFill/>
          <a:ln w="9525">
            <a:noFill/>
            <a:miter lim="800000"/>
            <a:headEnd/>
            <a:tailEnd/>
          </a:ln>
        </p:spPr>
      </p:pic>
      <p:pic>
        <p:nvPicPr>
          <p:cNvPr id="28687" name="Picture 15" descr="HM00385_[1]"/>
          <p:cNvPicPr>
            <a:picLocks noChangeAspect="1" noChangeArrowheads="1"/>
          </p:cNvPicPr>
          <p:nvPr/>
        </p:nvPicPr>
        <p:blipFill>
          <a:blip r:embed="rId4"/>
          <a:srcRect/>
          <a:stretch>
            <a:fillRect/>
          </a:stretch>
        </p:blipFill>
        <p:spPr bwMode="auto">
          <a:xfrm rot="-7862244" flipH="1" flipV="1">
            <a:off x="3120232" y="4607719"/>
            <a:ext cx="533400" cy="598487"/>
          </a:xfrm>
          <a:prstGeom prst="rect">
            <a:avLst/>
          </a:prstGeom>
          <a:noFill/>
          <a:ln w="9525">
            <a:noFill/>
            <a:miter lim="800000"/>
            <a:headEnd/>
            <a:tailEnd/>
          </a:ln>
        </p:spPr>
      </p:pic>
      <p:sp>
        <p:nvSpPr>
          <p:cNvPr id="28688" name="Rectangle 16"/>
          <p:cNvSpPr>
            <a:spLocks noChangeArrowheads="1"/>
          </p:cNvSpPr>
          <p:nvPr/>
        </p:nvSpPr>
        <p:spPr bwMode="auto">
          <a:xfrm>
            <a:off x="2811463" y="2616200"/>
            <a:ext cx="1223962" cy="50482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Sensors</a:t>
            </a:r>
            <a:endParaRPr kumimoji="1" lang="en-GB" altLang="ja-JP">
              <a:latin typeface="Tahoma" charset="0"/>
              <a:ea typeface="ＭＳ Ｐゴシック" charset="-128"/>
              <a:cs typeface="ＭＳ Ｐゴシック" charset="-128"/>
            </a:endParaRPr>
          </a:p>
        </p:txBody>
      </p:sp>
      <p:sp>
        <p:nvSpPr>
          <p:cNvPr id="28689" name="Rectangle 17"/>
          <p:cNvSpPr>
            <a:spLocks noChangeArrowheads="1"/>
          </p:cNvSpPr>
          <p:nvPr/>
        </p:nvSpPr>
        <p:spPr bwMode="auto">
          <a:xfrm>
            <a:off x="2451100" y="5567363"/>
            <a:ext cx="1655763" cy="504825"/>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Effectors</a:t>
            </a:r>
            <a:endParaRPr kumimoji="1" lang="en-GB" altLang="ja-JP">
              <a:latin typeface="Tahoma" charset="0"/>
              <a:ea typeface="ＭＳ Ｐゴシック" charset="-128"/>
              <a:cs typeface="ＭＳ Ｐゴシック" charset="-128"/>
            </a:endParaRPr>
          </a:p>
        </p:txBody>
      </p:sp>
      <p:sp>
        <p:nvSpPr>
          <p:cNvPr id="28690" name="Line 18"/>
          <p:cNvSpPr>
            <a:spLocks noChangeShapeType="1"/>
          </p:cNvSpPr>
          <p:nvPr/>
        </p:nvSpPr>
        <p:spPr bwMode="auto">
          <a:xfrm>
            <a:off x="2235200" y="2255838"/>
            <a:ext cx="503238" cy="1584325"/>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8691" name="Rectangle 19"/>
          <p:cNvSpPr>
            <a:spLocks noChangeArrowheads="1"/>
          </p:cNvSpPr>
          <p:nvPr/>
        </p:nvSpPr>
        <p:spPr bwMode="auto">
          <a:xfrm>
            <a:off x="1227138" y="1752600"/>
            <a:ext cx="2808287" cy="647700"/>
          </a:xfrm>
          <a:prstGeom prst="rect">
            <a:avLst/>
          </a:prstGeom>
          <a:solidFill>
            <a:srgbClr val="FFFF00"/>
          </a:solidFill>
          <a:ln w="9525">
            <a:solidFill>
              <a:schemeClr val="tx1"/>
            </a:solidFill>
            <a:miter lim="800000"/>
            <a:headEnd/>
            <a:tailEnd/>
          </a:ln>
        </p:spPr>
        <p:txBody>
          <a:bodyPr wrap="none" anchor="ctr">
            <a:prstTxWarp prst="textNoShape">
              <a:avLst/>
            </a:prstTxWarp>
          </a:bodyPr>
          <a:lstStyle/>
          <a:p>
            <a:pPr algn="ctr" eaLnBrk="1" hangingPunct="1">
              <a:spcBef>
                <a:spcPct val="20000"/>
              </a:spcBef>
            </a:pPr>
            <a:r>
              <a:rPr kumimoji="1" lang="en-US" altLang="ja-JP">
                <a:latin typeface="Tahoma" charset="0"/>
                <a:ea typeface="ＭＳ Ｐゴシック" charset="-128"/>
                <a:cs typeface="ＭＳ Ｐゴシック" charset="-128"/>
              </a:rPr>
              <a:t>How to design this?</a:t>
            </a:r>
            <a:endParaRPr kumimoji="1" lang="en-GB" altLang="ja-JP">
              <a:latin typeface="Tahoma" charset="0"/>
              <a:ea typeface="ＭＳ Ｐゴシック" charset="-128"/>
              <a:cs typeface="ＭＳ Ｐゴシック" charset="-128"/>
            </a:endParaRPr>
          </a:p>
        </p:txBody>
      </p:sp>
      <p:sp>
        <p:nvSpPr>
          <p:cNvPr id="28692" name="Line 20"/>
          <p:cNvSpPr>
            <a:spLocks noChangeShapeType="1"/>
          </p:cNvSpPr>
          <p:nvPr/>
        </p:nvSpPr>
        <p:spPr bwMode="auto">
          <a:xfrm flipV="1">
            <a:off x="3314700" y="4640263"/>
            <a:ext cx="839788" cy="9271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8693" name="Line 21"/>
          <p:cNvSpPr>
            <a:spLocks noChangeShapeType="1"/>
          </p:cNvSpPr>
          <p:nvPr/>
        </p:nvSpPr>
        <p:spPr bwMode="auto">
          <a:xfrm flipH="1" flipV="1">
            <a:off x="3316288" y="5249863"/>
            <a:ext cx="0" cy="304800"/>
          </a:xfrm>
          <a:prstGeom prst="line">
            <a:avLst/>
          </a:prstGeom>
          <a:noFill/>
          <a:ln w="9525">
            <a:solidFill>
              <a:schemeClr val="tx1"/>
            </a:solidFill>
            <a:round/>
            <a:headEnd/>
            <a:tailEnd type="triangle" w="med" len="med"/>
          </a:ln>
        </p:spPr>
        <p:txBody>
          <a:bodyPr wrap="none">
            <a:prstTxWarp prst="textNoShape">
              <a:avLst/>
            </a:prstTxWarp>
          </a:bodyPr>
          <a:lstStyle/>
          <a:p>
            <a:endParaRPr lang="en-US"/>
          </a:p>
        </p:txBody>
      </p:sp>
      <p:sp>
        <p:nvSpPr>
          <p:cNvPr id="28694" name="Slide Number Placeholder 22"/>
          <p:cNvSpPr>
            <a:spLocks noGrp="1"/>
          </p:cNvSpPr>
          <p:nvPr>
            <p:ph type="sldNum" sz="quarter" idx="12"/>
          </p:nvPr>
        </p:nvSpPr>
        <p:spPr>
          <a:noFill/>
        </p:spPr>
        <p:txBody>
          <a:bodyPr/>
          <a:lstStyle/>
          <a:p>
            <a:fld id="{0D6FFD31-265B-AA4C-AE3A-4CDE1D85372F}"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t>A Windshield Wiper Agent</a:t>
            </a:r>
          </a:p>
        </p:txBody>
      </p:sp>
      <p:sp>
        <p:nvSpPr>
          <p:cNvPr id="29700" name="Rectangle 3"/>
          <p:cNvSpPr>
            <a:spLocks noGrp="1" noChangeArrowheads="1"/>
          </p:cNvSpPr>
          <p:nvPr>
            <p:ph type="body" idx="1"/>
          </p:nvPr>
        </p:nvSpPr>
        <p:spPr/>
        <p:txBody>
          <a:bodyPr/>
          <a:lstStyle/>
          <a:p>
            <a:pPr>
              <a:buFontTx/>
              <a:buNone/>
            </a:pPr>
            <a:r>
              <a:rPr lang="en-US" sz="2400"/>
              <a:t>How do we design a agent that can wipe the windshields</a:t>
            </a:r>
          </a:p>
          <a:p>
            <a:pPr>
              <a:buFontTx/>
              <a:buNone/>
            </a:pPr>
            <a:r>
              <a:rPr lang="en-US" sz="2400"/>
              <a:t> 	when needed?</a:t>
            </a:r>
          </a:p>
          <a:p>
            <a:pPr>
              <a:buFontTx/>
              <a:buNone/>
            </a:pPr>
            <a:endParaRPr lang="en-US" sz="2400"/>
          </a:p>
          <a:p>
            <a:r>
              <a:rPr lang="en-US" sz="2400"/>
              <a:t>Goals? </a:t>
            </a:r>
          </a:p>
          <a:p>
            <a:r>
              <a:rPr lang="en-US" sz="2400"/>
              <a:t>Percepts?</a:t>
            </a:r>
          </a:p>
          <a:p>
            <a:r>
              <a:rPr lang="en-US" sz="2400"/>
              <a:t>Sensors?</a:t>
            </a:r>
          </a:p>
          <a:p>
            <a:r>
              <a:rPr lang="en-US" sz="2400"/>
              <a:t>Effectors?</a:t>
            </a:r>
          </a:p>
          <a:p>
            <a:r>
              <a:rPr lang="en-US" sz="2400"/>
              <a:t>Actions?</a:t>
            </a:r>
          </a:p>
          <a:p>
            <a:r>
              <a:rPr lang="en-US" sz="2400"/>
              <a:t>Environment?</a:t>
            </a:r>
          </a:p>
          <a:p>
            <a:endParaRPr lang="en-US" sz="2400"/>
          </a:p>
          <a:p>
            <a:endParaRPr lang="en-US" sz="2400"/>
          </a:p>
        </p:txBody>
      </p:sp>
      <p:sp>
        <p:nvSpPr>
          <p:cNvPr id="29701" name="Slide Number Placeholder 5"/>
          <p:cNvSpPr>
            <a:spLocks noGrp="1"/>
          </p:cNvSpPr>
          <p:nvPr>
            <p:ph type="sldNum" sz="quarter" idx="12"/>
          </p:nvPr>
        </p:nvSpPr>
        <p:spPr>
          <a:noFill/>
        </p:spPr>
        <p:txBody>
          <a:bodyPr/>
          <a:lstStyle/>
          <a:p>
            <a:fld id="{F3A652EF-84BF-9646-AD8E-035B05D69FA9}"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t>A Windshield Wiper Agent (Cont’d)</a:t>
            </a:r>
          </a:p>
        </p:txBody>
      </p:sp>
      <p:sp>
        <p:nvSpPr>
          <p:cNvPr id="30724" name="Rectangle 3"/>
          <p:cNvSpPr>
            <a:spLocks noGrp="1" noChangeArrowheads="1"/>
          </p:cNvSpPr>
          <p:nvPr>
            <p:ph type="body" idx="1"/>
          </p:nvPr>
        </p:nvSpPr>
        <p:spPr>
          <a:xfrm>
            <a:off x="457200" y="1295400"/>
            <a:ext cx="8458200" cy="4762500"/>
          </a:xfrm>
        </p:spPr>
        <p:txBody>
          <a:bodyPr/>
          <a:lstStyle/>
          <a:p>
            <a:pPr>
              <a:buFontTx/>
              <a:buNone/>
            </a:pPr>
            <a:endParaRPr lang="en-US" sz="2400"/>
          </a:p>
          <a:p>
            <a:endParaRPr lang="en-US" sz="2400"/>
          </a:p>
          <a:p>
            <a:endParaRPr lang="en-US" sz="2400"/>
          </a:p>
          <a:p>
            <a:r>
              <a:rPr lang="en-US" sz="2400"/>
              <a:t>Goals:	    Keep windshields clean &amp; maintain visibility</a:t>
            </a:r>
          </a:p>
          <a:p>
            <a:r>
              <a:rPr lang="en-US" sz="2400"/>
              <a:t>Percepts:	    Raining, Dirty</a:t>
            </a:r>
          </a:p>
          <a:p>
            <a:r>
              <a:rPr lang="en-US" sz="2400"/>
              <a:t>Sensors:	    Camera (moist sensor)</a:t>
            </a:r>
          </a:p>
          <a:p>
            <a:r>
              <a:rPr lang="en-US" sz="2400"/>
              <a:t>Effectors:	    Wipers (left, right, back)</a:t>
            </a:r>
          </a:p>
          <a:p>
            <a:r>
              <a:rPr lang="en-US" sz="2400"/>
              <a:t>Actions:	    Off, Slow, Medium, Fast</a:t>
            </a:r>
          </a:p>
          <a:p>
            <a:r>
              <a:rPr lang="en-US" sz="2400"/>
              <a:t>Environment: Inner city, freeways, highways, weather …</a:t>
            </a:r>
          </a:p>
          <a:p>
            <a:endParaRPr lang="en-US" sz="2400"/>
          </a:p>
          <a:p>
            <a:endParaRPr lang="en-US" sz="2400"/>
          </a:p>
        </p:txBody>
      </p:sp>
      <p:sp>
        <p:nvSpPr>
          <p:cNvPr id="30725" name="Slide Number Placeholder 5"/>
          <p:cNvSpPr>
            <a:spLocks noGrp="1"/>
          </p:cNvSpPr>
          <p:nvPr>
            <p:ph type="sldNum" sz="quarter" idx="12"/>
          </p:nvPr>
        </p:nvSpPr>
        <p:spPr>
          <a:noFill/>
        </p:spPr>
        <p:txBody>
          <a:bodyPr/>
          <a:lstStyle/>
          <a:p>
            <a:fld id="{6371B2A9-6AC3-A944-BF51-282124473DB0}" type="slidenum">
              <a:rPr lang="en-US" smtClean="0"/>
              <a:pPr/>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Interacting Agents</a:t>
            </a:r>
          </a:p>
        </p:txBody>
      </p:sp>
      <p:sp>
        <p:nvSpPr>
          <p:cNvPr id="31748" name="Rectangle 3"/>
          <p:cNvSpPr>
            <a:spLocks noGrp="1" noChangeArrowheads="1"/>
          </p:cNvSpPr>
          <p:nvPr>
            <p:ph type="body" idx="1"/>
          </p:nvPr>
        </p:nvSpPr>
        <p:spPr>
          <a:xfrm>
            <a:off x="457200" y="1371600"/>
            <a:ext cx="8178800" cy="2514600"/>
          </a:xfrm>
          <a:ln>
            <a:solidFill>
              <a:schemeClr val="tx1"/>
            </a:solidFill>
          </a:ln>
        </p:spPr>
        <p:txBody>
          <a:bodyPr/>
          <a:lstStyle/>
          <a:p>
            <a:pPr>
              <a:lnSpc>
                <a:spcPct val="90000"/>
              </a:lnSpc>
              <a:buFontTx/>
              <a:buNone/>
            </a:pPr>
            <a:endParaRPr lang="en-US" sz="500"/>
          </a:p>
          <a:p>
            <a:pPr>
              <a:lnSpc>
                <a:spcPct val="90000"/>
              </a:lnSpc>
              <a:buFontTx/>
              <a:buNone/>
            </a:pPr>
            <a:r>
              <a:rPr lang="en-US"/>
              <a:t>Collision Avoidance Agent (CAA)</a:t>
            </a:r>
          </a:p>
          <a:p>
            <a:pPr>
              <a:lnSpc>
                <a:spcPct val="90000"/>
              </a:lnSpc>
            </a:pPr>
            <a:r>
              <a:rPr lang="en-US"/>
              <a:t>Goals:	  Avoid running into obstacles</a:t>
            </a:r>
          </a:p>
          <a:p>
            <a:pPr>
              <a:lnSpc>
                <a:spcPct val="90000"/>
              </a:lnSpc>
            </a:pPr>
            <a:r>
              <a:rPr lang="en-US"/>
              <a:t>Percepts ?</a:t>
            </a:r>
          </a:p>
          <a:p>
            <a:pPr>
              <a:lnSpc>
                <a:spcPct val="90000"/>
              </a:lnSpc>
            </a:pPr>
            <a:r>
              <a:rPr lang="en-US"/>
              <a:t>Sensors?</a:t>
            </a:r>
          </a:p>
          <a:p>
            <a:pPr>
              <a:lnSpc>
                <a:spcPct val="90000"/>
              </a:lnSpc>
            </a:pPr>
            <a:r>
              <a:rPr lang="en-US"/>
              <a:t>Effectors ?</a:t>
            </a:r>
          </a:p>
          <a:p>
            <a:pPr>
              <a:lnSpc>
                <a:spcPct val="90000"/>
              </a:lnSpc>
            </a:pPr>
            <a:r>
              <a:rPr lang="en-US"/>
              <a:t>Actions ?</a:t>
            </a:r>
          </a:p>
          <a:p>
            <a:pPr>
              <a:lnSpc>
                <a:spcPct val="90000"/>
              </a:lnSpc>
            </a:pPr>
            <a:r>
              <a:rPr lang="en-US"/>
              <a:t>Environment:  Freeway</a:t>
            </a:r>
          </a:p>
        </p:txBody>
      </p:sp>
      <p:sp>
        <p:nvSpPr>
          <p:cNvPr id="31749" name="Rectangle 4"/>
          <p:cNvSpPr>
            <a:spLocks noChangeArrowheads="1"/>
          </p:cNvSpPr>
          <p:nvPr/>
        </p:nvSpPr>
        <p:spPr bwMode="auto">
          <a:xfrm>
            <a:off x="457200" y="3886200"/>
            <a:ext cx="8178800" cy="2514600"/>
          </a:xfrm>
          <a:prstGeom prst="rect">
            <a:avLst/>
          </a:prstGeom>
          <a:solidFill>
            <a:srgbClr val="DDDDDD"/>
          </a:solidFill>
          <a:ln w="9525">
            <a:solidFill>
              <a:schemeClr val="tx1"/>
            </a:solidFill>
            <a:miter lim="800000"/>
            <a:headEnd/>
            <a:tailEnd/>
          </a:ln>
        </p:spPr>
        <p:txBody>
          <a:bodyPr>
            <a:prstTxWarp prst="textNoShape">
              <a:avLst/>
            </a:prstTxWarp>
          </a:bodyPr>
          <a:lstStyle/>
          <a:p>
            <a:pPr marL="342900" indent="-342900">
              <a:lnSpc>
                <a:spcPct val="90000"/>
              </a:lnSpc>
              <a:spcBef>
                <a:spcPct val="20000"/>
              </a:spcBef>
              <a:buClr>
                <a:schemeClr val="tx1"/>
              </a:buClr>
            </a:pPr>
            <a:endParaRPr kumimoji="1" lang="en-US" sz="500">
              <a:latin typeface="Tahoma" charset="0"/>
            </a:endParaRPr>
          </a:p>
          <a:p>
            <a:pPr marL="342900" indent="-342900">
              <a:lnSpc>
                <a:spcPct val="90000"/>
              </a:lnSpc>
              <a:spcBef>
                <a:spcPct val="20000"/>
              </a:spcBef>
              <a:buClr>
                <a:schemeClr val="tx1"/>
              </a:buClr>
            </a:pPr>
            <a:r>
              <a:rPr kumimoji="1" lang="en-US" sz="2000">
                <a:latin typeface="Tahoma" charset="0"/>
              </a:rPr>
              <a:t>Lane Keeping Agent (LKA)</a:t>
            </a:r>
          </a:p>
          <a:p>
            <a:pPr marL="342900" indent="-342900">
              <a:lnSpc>
                <a:spcPct val="90000"/>
              </a:lnSpc>
              <a:spcBef>
                <a:spcPct val="20000"/>
              </a:spcBef>
              <a:buClr>
                <a:schemeClr val="tx1"/>
              </a:buClr>
              <a:buFontTx/>
              <a:buChar char="•"/>
            </a:pPr>
            <a:r>
              <a:rPr kumimoji="1" lang="en-US" sz="2000">
                <a:latin typeface="Tahoma" charset="0"/>
              </a:rPr>
              <a:t>Goals:	  Stay in current lane</a:t>
            </a:r>
          </a:p>
          <a:p>
            <a:pPr marL="342900" indent="-342900">
              <a:lnSpc>
                <a:spcPct val="90000"/>
              </a:lnSpc>
              <a:spcBef>
                <a:spcPct val="20000"/>
              </a:spcBef>
              <a:buClr>
                <a:schemeClr val="tx1"/>
              </a:buClr>
              <a:buFontTx/>
              <a:buChar char="•"/>
            </a:pPr>
            <a:r>
              <a:rPr kumimoji="1" lang="en-US" sz="2000">
                <a:latin typeface="Tahoma" charset="0"/>
              </a:rPr>
              <a:t>Percepts ?</a:t>
            </a:r>
          </a:p>
          <a:p>
            <a:pPr marL="342900" indent="-342900">
              <a:lnSpc>
                <a:spcPct val="90000"/>
              </a:lnSpc>
              <a:spcBef>
                <a:spcPct val="20000"/>
              </a:spcBef>
              <a:buClr>
                <a:schemeClr val="tx1"/>
              </a:buClr>
              <a:buFontTx/>
              <a:buChar char="•"/>
            </a:pPr>
            <a:r>
              <a:rPr kumimoji="1" lang="en-US" sz="2000">
                <a:latin typeface="Tahoma" charset="0"/>
              </a:rPr>
              <a:t>Sensors?</a:t>
            </a:r>
          </a:p>
          <a:p>
            <a:pPr marL="342900" indent="-342900">
              <a:lnSpc>
                <a:spcPct val="90000"/>
              </a:lnSpc>
              <a:spcBef>
                <a:spcPct val="20000"/>
              </a:spcBef>
              <a:buClr>
                <a:schemeClr val="tx1"/>
              </a:buClr>
              <a:buFontTx/>
              <a:buChar char="•"/>
            </a:pPr>
            <a:r>
              <a:rPr kumimoji="1" lang="en-US" sz="2000">
                <a:latin typeface="Tahoma" charset="0"/>
              </a:rPr>
              <a:t>Effectors ?</a:t>
            </a:r>
          </a:p>
          <a:p>
            <a:pPr marL="342900" indent="-342900">
              <a:lnSpc>
                <a:spcPct val="90000"/>
              </a:lnSpc>
              <a:spcBef>
                <a:spcPct val="20000"/>
              </a:spcBef>
              <a:buClr>
                <a:schemeClr val="tx1"/>
              </a:buClr>
              <a:buFontTx/>
              <a:buChar char="•"/>
            </a:pPr>
            <a:r>
              <a:rPr kumimoji="1" lang="en-US" sz="2000">
                <a:latin typeface="Tahoma" charset="0"/>
              </a:rPr>
              <a:t>Actions ?</a:t>
            </a:r>
          </a:p>
          <a:p>
            <a:pPr marL="342900" indent="-342900">
              <a:lnSpc>
                <a:spcPct val="90000"/>
              </a:lnSpc>
              <a:spcBef>
                <a:spcPct val="20000"/>
              </a:spcBef>
              <a:buClr>
                <a:schemeClr val="tx1"/>
              </a:buClr>
              <a:buFontTx/>
              <a:buChar char="•"/>
            </a:pPr>
            <a:r>
              <a:rPr kumimoji="1" lang="en-US" sz="2000">
                <a:latin typeface="Tahoma" charset="0"/>
              </a:rPr>
              <a:t>Environment:  Freeway</a:t>
            </a:r>
          </a:p>
        </p:txBody>
      </p:sp>
      <p:sp>
        <p:nvSpPr>
          <p:cNvPr id="31750" name="Slide Number Placeholder 6"/>
          <p:cNvSpPr>
            <a:spLocks noGrp="1"/>
          </p:cNvSpPr>
          <p:nvPr>
            <p:ph type="sldNum" sz="quarter" idx="12"/>
          </p:nvPr>
        </p:nvSpPr>
        <p:spPr>
          <a:noFill/>
        </p:spPr>
        <p:txBody>
          <a:bodyPr/>
          <a:lstStyle/>
          <a:p>
            <a:fld id="{CB8F17FE-6757-1F48-9A0D-4BE3CEF98B66}"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t>Interacting Agents</a:t>
            </a:r>
          </a:p>
        </p:txBody>
      </p:sp>
      <p:sp>
        <p:nvSpPr>
          <p:cNvPr id="32772" name="Rectangle 3"/>
          <p:cNvSpPr>
            <a:spLocks noGrp="1" noChangeArrowheads="1"/>
          </p:cNvSpPr>
          <p:nvPr>
            <p:ph type="body" idx="1"/>
          </p:nvPr>
        </p:nvSpPr>
        <p:spPr>
          <a:xfrm>
            <a:off x="457200" y="1371600"/>
            <a:ext cx="8458200" cy="2514600"/>
          </a:xfrm>
          <a:ln>
            <a:solidFill>
              <a:schemeClr val="tx1"/>
            </a:solidFill>
          </a:ln>
        </p:spPr>
        <p:txBody>
          <a:bodyPr/>
          <a:lstStyle/>
          <a:p>
            <a:pPr>
              <a:lnSpc>
                <a:spcPct val="90000"/>
              </a:lnSpc>
              <a:buFontTx/>
              <a:buNone/>
            </a:pPr>
            <a:endParaRPr lang="en-US" sz="500"/>
          </a:p>
          <a:p>
            <a:pPr>
              <a:lnSpc>
                <a:spcPct val="90000"/>
              </a:lnSpc>
              <a:buFontTx/>
              <a:buNone/>
            </a:pPr>
            <a:r>
              <a:rPr lang="en-US"/>
              <a:t>Collision Avoidance Agent (CAA)</a:t>
            </a:r>
          </a:p>
          <a:p>
            <a:pPr>
              <a:lnSpc>
                <a:spcPct val="90000"/>
              </a:lnSpc>
            </a:pPr>
            <a:r>
              <a:rPr lang="en-US"/>
              <a:t>Goals:	  Avoid running into obstacles</a:t>
            </a:r>
          </a:p>
          <a:p>
            <a:pPr>
              <a:lnSpc>
                <a:spcPct val="90000"/>
              </a:lnSpc>
            </a:pPr>
            <a:r>
              <a:rPr lang="en-US"/>
              <a:t>Percepts:	  Obstacle distance, velocity, trajectory</a:t>
            </a:r>
          </a:p>
          <a:p>
            <a:pPr>
              <a:lnSpc>
                <a:spcPct val="90000"/>
              </a:lnSpc>
            </a:pPr>
            <a:r>
              <a:rPr lang="en-US"/>
              <a:t>Sensors:	  Vision, proximity sensing</a:t>
            </a:r>
          </a:p>
          <a:p>
            <a:pPr>
              <a:lnSpc>
                <a:spcPct val="90000"/>
              </a:lnSpc>
            </a:pPr>
            <a:r>
              <a:rPr lang="en-US"/>
              <a:t>Effectors:	  Steering Wheel, Accelerator, Brakes, Horn, Headlights</a:t>
            </a:r>
          </a:p>
          <a:p>
            <a:pPr>
              <a:lnSpc>
                <a:spcPct val="90000"/>
              </a:lnSpc>
            </a:pPr>
            <a:r>
              <a:rPr lang="en-US"/>
              <a:t>Actions:	  Steer, speed up, brake, blow horn, signal (headlights)</a:t>
            </a:r>
          </a:p>
          <a:p>
            <a:pPr>
              <a:lnSpc>
                <a:spcPct val="90000"/>
              </a:lnSpc>
            </a:pPr>
            <a:r>
              <a:rPr lang="en-US"/>
              <a:t>Environment:  Freeway 	</a:t>
            </a:r>
          </a:p>
        </p:txBody>
      </p:sp>
      <p:sp>
        <p:nvSpPr>
          <p:cNvPr id="32773" name="Rectangle 4"/>
          <p:cNvSpPr>
            <a:spLocks noChangeArrowheads="1"/>
          </p:cNvSpPr>
          <p:nvPr/>
        </p:nvSpPr>
        <p:spPr bwMode="auto">
          <a:xfrm>
            <a:off x="457200" y="3886200"/>
            <a:ext cx="8458200" cy="2514600"/>
          </a:xfrm>
          <a:prstGeom prst="rect">
            <a:avLst/>
          </a:prstGeom>
          <a:solidFill>
            <a:srgbClr val="DDDDDD"/>
          </a:solidFill>
          <a:ln w="9525">
            <a:solidFill>
              <a:schemeClr val="tx1"/>
            </a:solidFill>
            <a:miter lim="800000"/>
            <a:headEnd/>
            <a:tailEnd/>
          </a:ln>
        </p:spPr>
        <p:txBody>
          <a:bodyPr>
            <a:prstTxWarp prst="textNoShape">
              <a:avLst/>
            </a:prstTxWarp>
          </a:bodyPr>
          <a:lstStyle/>
          <a:p>
            <a:pPr marL="342900" indent="-342900">
              <a:lnSpc>
                <a:spcPct val="90000"/>
              </a:lnSpc>
              <a:spcBef>
                <a:spcPct val="20000"/>
              </a:spcBef>
              <a:buClr>
                <a:schemeClr val="tx1"/>
              </a:buClr>
            </a:pPr>
            <a:endParaRPr kumimoji="1" lang="en-US" sz="500">
              <a:latin typeface="Tahoma" charset="0"/>
            </a:endParaRPr>
          </a:p>
          <a:p>
            <a:pPr marL="342900" indent="-342900">
              <a:lnSpc>
                <a:spcPct val="90000"/>
              </a:lnSpc>
              <a:spcBef>
                <a:spcPct val="20000"/>
              </a:spcBef>
              <a:buClr>
                <a:schemeClr val="tx1"/>
              </a:buClr>
            </a:pPr>
            <a:r>
              <a:rPr kumimoji="1" lang="en-US" sz="2000">
                <a:latin typeface="Tahoma" charset="0"/>
              </a:rPr>
              <a:t>Lane Keeping Agent (LKA)</a:t>
            </a:r>
          </a:p>
          <a:p>
            <a:pPr marL="342900" indent="-342900">
              <a:lnSpc>
                <a:spcPct val="90000"/>
              </a:lnSpc>
              <a:spcBef>
                <a:spcPct val="20000"/>
              </a:spcBef>
              <a:buClr>
                <a:schemeClr val="tx1"/>
              </a:buClr>
              <a:buFontTx/>
              <a:buChar char="•"/>
            </a:pPr>
            <a:r>
              <a:rPr kumimoji="1" lang="en-US" sz="2000">
                <a:latin typeface="Tahoma" charset="0"/>
              </a:rPr>
              <a:t>Goals:	  Stay in current lane</a:t>
            </a:r>
          </a:p>
          <a:p>
            <a:pPr marL="342900" indent="-342900">
              <a:lnSpc>
                <a:spcPct val="90000"/>
              </a:lnSpc>
              <a:spcBef>
                <a:spcPct val="20000"/>
              </a:spcBef>
              <a:buClr>
                <a:schemeClr val="tx1"/>
              </a:buClr>
              <a:buFontTx/>
              <a:buChar char="•"/>
            </a:pPr>
            <a:r>
              <a:rPr kumimoji="1" lang="en-US" sz="2000">
                <a:latin typeface="Tahoma" charset="0"/>
              </a:rPr>
              <a:t>Percepts:	  Lane center, lane boundaries</a:t>
            </a:r>
          </a:p>
          <a:p>
            <a:pPr marL="342900" indent="-342900">
              <a:lnSpc>
                <a:spcPct val="90000"/>
              </a:lnSpc>
              <a:spcBef>
                <a:spcPct val="20000"/>
              </a:spcBef>
              <a:buClr>
                <a:schemeClr val="tx1"/>
              </a:buClr>
              <a:buFontTx/>
              <a:buChar char="•"/>
            </a:pPr>
            <a:r>
              <a:rPr kumimoji="1" lang="en-US" sz="2000">
                <a:latin typeface="Tahoma" charset="0"/>
              </a:rPr>
              <a:t>Sensors:	  Vision</a:t>
            </a:r>
          </a:p>
          <a:p>
            <a:pPr marL="342900" indent="-342900">
              <a:lnSpc>
                <a:spcPct val="90000"/>
              </a:lnSpc>
              <a:spcBef>
                <a:spcPct val="20000"/>
              </a:spcBef>
              <a:buClr>
                <a:schemeClr val="tx1"/>
              </a:buClr>
              <a:buFontTx/>
              <a:buChar char="•"/>
            </a:pPr>
            <a:r>
              <a:rPr kumimoji="1" lang="en-US" sz="2000">
                <a:latin typeface="Tahoma" charset="0"/>
              </a:rPr>
              <a:t>Effectors:	  Steering Wheel, Accelerator, Brakes</a:t>
            </a:r>
          </a:p>
          <a:p>
            <a:pPr marL="342900" indent="-342900">
              <a:lnSpc>
                <a:spcPct val="90000"/>
              </a:lnSpc>
              <a:spcBef>
                <a:spcPct val="20000"/>
              </a:spcBef>
              <a:buClr>
                <a:schemeClr val="tx1"/>
              </a:buClr>
              <a:buFontTx/>
              <a:buChar char="•"/>
            </a:pPr>
            <a:r>
              <a:rPr kumimoji="1" lang="en-US" sz="2000">
                <a:latin typeface="Tahoma" charset="0"/>
              </a:rPr>
              <a:t>Actions:	  Steer, speed up, brake</a:t>
            </a:r>
          </a:p>
          <a:p>
            <a:pPr marL="342900" indent="-342900">
              <a:lnSpc>
                <a:spcPct val="90000"/>
              </a:lnSpc>
              <a:spcBef>
                <a:spcPct val="20000"/>
              </a:spcBef>
              <a:buClr>
                <a:schemeClr val="tx1"/>
              </a:buClr>
              <a:buFontTx/>
              <a:buChar char="•"/>
            </a:pPr>
            <a:r>
              <a:rPr kumimoji="1" lang="en-US" sz="2000">
                <a:latin typeface="Tahoma" charset="0"/>
              </a:rPr>
              <a:t>Environment:  Freeway</a:t>
            </a:r>
          </a:p>
        </p:txBody>
      </p:sp>
      <p:sp>
        <p:nvSpPr>
          <p:cNvPr id="32774" name="Slide Number Placeholder 6"/>
          <p:cNvSpPr>
            <a:spLocks noGrp="1"/>
          </p:cNvSpPr>
          <p:nvPr>
            <p:ph type="sldNum" sz="quarter" idx="12"/>
          </p:nvPr>
        </p:nvSpPr>
        <p:spPr>
          <a:noFill/>
        </p:spPr>
        <p:txBody>
          <a:bodyPr/>
          <a:lstStyle/>
          <a:p>
            <a:fld id="{4221BE67-3AB5-F44F-BA6C-C850AB6E0EE7}"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t>Conflict Resolution by Action Selection Agents</a:t>
            </a:r>
          </a:p>
        </p:txBody>
      </p:sp>
      <p:sp>
        <p:nvSpPr>
          <p:cNvPr id="33796" name="Rectangle 4"/>
          <p:cNvSpPr>
            <a:spLocks noGrp="1" noChangeArrowheads="1"/>
          </p:cNvSpPr>
          <p:nvPr>
            <p:ph type="body" idx="1"/>
          </p:nvPr>
        </p:nvSpPr>
        <p:spPr/>
        <p:txBody>
          <a:bodyPr/>
          <a:lstStyle/>
          <a:p>
            <a:endParaRPr lang="en-US"/>
          </a:p>
          <a:p>
            <a:endParaRPr lang="en-US"/>
          </a:p>
        </p:txBody>
      </p:sp>
      <p:sp>
        <p:nvSpPr>
          <p:cNvPr id="33797" name="Rectangle 5"/>
          <p:cNvSpPr>
            <a:spLocks noChangeArrowheads="1"/>
          </p:cNvSpPr>
          <p:nvPr/>
        </p:nvSpPr>
        <p:spPr bwMode="auto">
          <a:xfrm>
            <a:off x="609600" y="1447800"/>
            <a:ext cx="8178800" cy="47625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b="1">
                <a:latin typeface="Tahoma" charset="0"/>
              </a:rPr>
              <a:t>Override:</a:t>
            </a:r>
            <a:r>
              <a:rPr kumimoji="1" lang="en-US">
                <a:latin typeface="Tahoma" charset="0"/>
              </a:rPr>
              <a:t> 	CAA overrides LKA</a:t>
            </a:r>
            <a:br>
              <a:rPr kumimoji="1" lang="en-US">
                <a:latin typeface="Tahoma" charset="0"/>
              </a:rPr>
            </a:br>
            <a:endParaRPr kumimoji="1" lang="en-US">
              <a:latin typeface="Tahoma" charset="0"/>
            </a:endParaRPr>
          </a:p>
          <a:p>
            <a:pPr marL="342900" indent="-342900">
              <a:spcBef>
                <a:spcPct val="20000"/>
              </a:spcBef>
              <a:buClr>
                <a:schemeClr val="tx1"/>
              </a:buClr>
              <a:buFontTx/>
              <a:buChar char="•"/>
            </a:pPr>
            <a:r>
              <a:rPr kumimoji="1" lang="en-US" b="1">
                <a:latin typeface="Tahoma" charset="0"/>
              </a:rPr>
              <a:t>Arbitrate:</a:t>
            </a:r>
            <a:r>
              <a:rPr kumimoji="1" lang="en-US">
                <a:latin typeface="Tahoma" charset="0"/>
              </a:rPr>
              <a:t> 	</a:t>
            </a:r>
            <a:r>
              <a:rPr kumimoji="1" lang="en-US" u="sng">
                <a:latin typeface="Tahoma" charset="0"/>
              </a:rPr>
              <a:t>if</a:t>
            </a:r>
            <a:r>
              <a:rPr kumimoji="1" lang="en-US">
                <a:latin typeface="Tahoma" charset="0"/>
              </a:rPr>
              <a:t> Obstacle is Close </a:t>
            </a:r>
            <a:r>
              <a:rPr kumimoji="1" lang="en-US" u="sng">
                <a:latin typeface="Tahoma" charset="0"/>
              </a:rPr>
              <a:t>then</a:t>
            </a:r>
            <a:r>
              <a:rPr kumimoji="1" lang="en-US">
                <a:latin typeface="Tahoma" charset="0"/>
              </a:rPr>
              <a:t> CAA</a:t>
            </a:r>
            <a:br>
              <a:rPr kumimoji="1" lang="en-US">
                <a:latin typeface="Tahoma" charset="0"/>
              </a:rPr>
            </a:br>
            <a:r>
              <a:rPr kumimoji="1" lang="en-US">
                <a:latin typeface="Tahoma" charset="0"/>
              </a:rPr>
              <a:t>			</a:t>
            </a:r>
            <a:r>
              <a:rPr kumimoji="1" lang="en-US" u="sng">
                <a:latin typeface="Tahoma" charset="0"/>
              </a:rPr>
              <a:t>else</a:t>
            </a:r>
            <a:r>
              <a:rPr kumimoji="1" lang="en-US">
                <a:latin typeface="Tahoma" charset="0"/>
              </a:rPr>
              <a:t> LKA</a:t>
            </a:r>
          </a:p>
          <a:p>
            <a:pPr marL="342900" indent="-342900">
              <a:spcBef>
                <a:spcPct val="20000"/>
              </a:spcBef>
              <a:buClr>
                <a:schemeClr val="tx1"/>
              </a:buClr>
              <a:buFontTx/>
              <a:buChar char="•"/>
            </a:pPr>
            <a:endParaRPr kumimoji="1" lang="en-US" b="1">
              <a:latin typeface="Tahoma" charset="0"/>
            </a:endParaRPr>
          </a:p>
          <a:p>
            <a:pPr marL="342900" indent="-342900">
              <a:spcBef>
                <a:spcPct val="20000"/>
              </a:spcBef>
              <a:buClr>
                <a:schemeClr val="tx1"/>
              </a:buClr>
              <a:buFontTx/>
              <a:buChar char="•"/>
            </a:pPr>
            <a:r>
              <a:rPr kumimoji="1" lang="en-US" b="1">
                <a:latin typeface="Tahoma" charset="0"/>
              </a:rPr>
              <a:t>Compromise:</a:t>
            </a:r>
            <a:r>
              <a:rPr kumimoji="1" lang="en-US">
                <a:latin typeface="Tahoma" charset="0"/>
              </a:rPr>
              <a:t> 	Choose action that satisfies both</a:t>
            </a:r>
            <a:br>
              <a:rPr kumimoji="1" lang="en-US">
                <a:latin typeface="Tahoma" charset="0"/>
              </a:rPr>
            </a:br>
            <a:r>
              <a:rPr kumimoji="1" lang="en-US">
                <a:latin typeface="Tahoma" charset="0"/>
              </a:rPr>
              <a:t>			agents</a:t>
            </a:r>
          </a:p>
          <a:p>
            <a:pPr marL="342900" indent="-342900">
              <a:spcBef>
                <a:spcPct val="20000"/>
              </a:spcBef>
              <a:buClr>
                <a:schemeClr val="tx1"/>
              </a:buClr>
              <a:buFontTx/>
              <a:buChar char="•"/>
            </a:pPr>
            <a:endParaRPr kumimoji="1" lang="en-US">
              <a:latin typeface="Tahoma" charset="0"/>
            </a:endParaRPr>
          </a:p>
          <a:p>
            <a:pPr marL="342900" indent="-342900">
              <a:spcBef>
                <a:spcPct val="20000"/>
              </a:spcBef>
              <a:buClr>
                <a:schemeClr val="tx1"/>
              </a:buClr>
              <a:buFontTx/>
              <a:buChar char="•"/>
            </a:pPr>
            <a:r>
              <a:rPr kumimoji="1" lang="en-US">
                <a:latin typeface="Tahoma" charset="0"/>
              </a:rPr>
              <a:t>Any combination of the above</a:t>
            </a:r>
          </a:p>
          <a:p>
            <a:pPr marL="342900" indent="-342900">
              <a:spcBef>
                <a:spcPct val="20000"/>
              </a:spcBef>
              <a:buClr>
                <a:schemeClr val="tx1"/>
              </a:buClr>
              <a:buFontTx/>
              <a:buChar char="•"/>
            </a:pPr>
            <a:endParaRPr kumimoji="1" lang="en-US">
              <a:latin typeface="Tahoma" charset="0"/>
            </a:endParaRPr>
          </a:p>
          <a:p>
            <a:pPr marL="342900" indent="-342900">
              <a:spcBef>
                <a:spcPct val="20000"/>
              </a:spcBef>
              <a:buClr>
                <a:schemeClr val="tx1"/>
              </a:buClr>
              <a:buFontTx/>
              <a:buChar char="•"/>
            </a:pPr>
            <a:r>
              <a:rPr kumimoji="1" lang="en-US" b="1">
                <a:latin typeface="Tahoma" charset="0"/>
              </a:rPr>
              <a:t>Challenges:</a:t>
            </a:r>
            <a:r>
              <a:rPr kumimoji="1" lang="en-US">
                <a:latin typeface="Tahoma" charset="0"/>
              </a:rPr>
              <a:t>	</a:t>
            </a:r>
            <a:r>
              <a:rPr kumimoji="1" lang="en-US" u="sng">
                <a:latin typeface="Tahoma" charset="0"/>
              </a:rPr>
              <a:t>Doing the right thing</a:t>
            </a:r>
          </a:p>
          <a:p>
            <a:pPr marL="342900" indent="-342900">
              <a:spcBef>
                <a:spcPct val="20000"/>
              </a:spcBef>
              <a:buClr>
                <a:schemeClr val="tx1"/>
              </a:buClr>
              <a:buFontTx/>
              <a:buChar char="•"/>
            </a:pPr>
            <a:endParaRPr kumimoji="1" lang="en-US" u="sng">
              <a:latin typeface="Tahoma" charset="0"/>
            </a:endParaRPr>
          </a:p>
          <a:p>
            <a:pPr marL="742950" lvl="1" indent="-285750">
              <a:spcBef>
                <a:spcPct val="20000"/>
              </a:spcBef>
              <a:buClr>
                <a:schemeClr val="tx1"/>
              </a:buClr>
              <a:buFontTx/>
              <a:buChar char="•"/>
            </a:pPr>
            <a:endParaRPr kumimoji="1" lang="en-US">
              <a:latin typeface="Tahoma" charset="0"/>
            </a:endParaRPr>
          </a:p>
        </p:txBody>
      </p:sp>
      <p:sp>
        <p:nvSpPr>
          <p:cNvPr id="33798" name="Slide Number Placeholder 6"/>
          <p:cNvSpPr>
            <a:spLocks noGrp="1"/>
          </p:cNvSpPr>
          <p:nvPr>
            <p:ph type="sldNum" sz="quarter" idx="12"/>
          </p:nvPr>
        </p:nvSpPr>
        <p:spPr>
          <a:noFill/>
        </p:spPr>
        <p:txBody>
          <a:bodyPr/>
          <a:lstStyle/>
          <a:p>
            <a:fld id="{1CA5F589-3D88-444F-92F0-4109AA4070E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The Right Thing = The Rational Action</a:t>
            </a:r>
          </a:p>
        </p:txBody>
      </p:sp>
      <p:sp>
        <p:nvSpPr>
          <p:cNvPr id="34820" name="Rectangle 3"/>
          <p:cNvSpPr>
            <a:spLocks noGrp="1" noChangeArrowheads="1"/>
          </p:cNvSpPr>
          <p:nvPr>
            <p:ph type="body" idx="1"/>
          </p:nvPr>
        </p:nvSpPr>
        <p:spPr/>
        <p:txBody>
          <a:bodyPr/>
          <a:lstStyle/>
          <a:p>
            <a:r>
              <a:rPr lang="en-US" sz="2400" b="1"/>
              <a:t>Rational Action:</a:t>
            </a:r>
            <a:r>
              <a:rPr lang="en-US" sz="2400"/>
              <a:t> The action that maximizes the expected value of the performance measure </a:t>
            </a:r>
            <a:r>
              <a:rPr lang="en-US" sz="2400" u="sng"/>
              <a:t>given the percept sequence to date</a:t>
            </a:r>
          </a:p>
          <a:p>
            <a:endParaRPr lang="en-US" sz="2400"/>
          </a:p>
          <a:p>
            <a:pPr lvl="1"/>
            <a:r>
              <a:rPr lang="en-US" sz="2000"/>
              <a:t>Rational = Best ?</a:t>
            </a:r>
          </a:p>
          <a:p>
            <a:pPr lvl="1"/>
            <a:r>
              <a:rPr lang="en-US" sz="2000"/>
              <a:t>Rational = Optimal ?</a:t>
            </a:r>
          </a:p>
          <a:p>
            <a:pPr lvl="1"/>
            <a:r>
              <a:rPr lang="en-US" sz="2000"/>
              <a:t>Rational = Omniscience ? 	</a:t>
            </a:r>
          </a:p>
          <a:p>
            <a:pPr lvl="1"/>
            <a:r>
              <a:rPr lang="en-US" sz="2000"/>
              <a:t>Rational = Clairvoyant ?</a:t>
            </a:r>
          </a:p>
          <a:p>
            <a:pPr lvl="1"/>
            <a:r>
              <a:rPr lang="en-US" sz="2000"/>
              <a:t>Rational = Successful ?</a:t>
            </a:r>
          </a:p>
        </p:txBody>
      </p:sp>
      <p:sp>
        <p:nvSpPr>
          <p:cNvPr id="34821" name="Slide Number Placeholder 5"/>
          <p:cNvSpPr>
            <a:spLocks noGrp="1"/>
          </p:cNvSpPr>
          <p:nvPr>
            <p:ph type="sldNum" sz="quarter" idx="12"/>
          </p:nvPr>
        </p:nvSpPr>
        <p:spPr>
          <a:noFill/>
        </p:spPr>
        <p:txBody>
          <a:bodyPr/>
          <a:lstStyle/>
          <a:p>
            <a:fld id="{30F09C07-6ACD-8A46-BECB-3CE0FE9B1E0A}"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t>The Right Thing = The Rational Action</a:t>
            </a:r>
          </a:p>
        </p:txBody>
      </p:sp>
      <p:sp>
        <p:nvSpPr>
          <p:cNvPr id="35844" name="Rectangle 3"/>
          <p:cNvSpPr>
            <a:spLocks noGrp="1" noChangeArrowheads="1"/>
          </p:cNvSpPr>
          <p:nvPr>
            <p:ph type="body" idx="1"/>
          </p:nvPr>
        </p:nvSpPr>
        <p:spPr>
          <a:xfrm>
            <a:off x="457200" y="1295400"/>
            <a:ext cx="8229600" cy="4762500"/>
          </a:xfrm>
        </p:spPr>
        <p:txBody>
          <a:bodyPr/>
          <a:lstStyle/>
          <a:p>
            <a:r>
              <a:rPr lang="en-US" sz="2400" b="1"/>
              <a:t>Rational Action:</a:t>
            </a:r>
            <a:r>
              <a:rPr lang="en-US" sz="2400"/>
              <a:t> The action that maximizes the expected value of the performance measure </a:t>
            </a:r>
            <a:r>
              <a:rPr lang="en-US" sz="2400" u="sng"/>
              <a:t>given the percept sequence to date</a:t>
            </a:r>
          </a:p>
          <a:p>
            <a:endParaRPr lang="en-US" sz="2400"/>
          </a:p>
          <a:p>
            <a:pPr lvl="1"/>
            <a:r>
              <a:rPr lang="en-US" sz="2000"/>
              <a:t>Rational = Best		Yes, to the best of its knowledge</a:t>
            </a:r>
          </a:p>
          <a:p>
            <a:pPr lvl="1"/>
            <a:r>
              <a:rPr lang="en-US" sz="2000"/>
              <a:t>Rational = Optimal  	Yes, to the best of its abilities (incl.</a:t>
            </a:r>
          </a:p>
          <a:p>
            <a:pPr lvl="1"/>
            <a:r>
              <a:rPr lang="en-US" sz="2000"/>
              <a:t>Rational </a:t>
            </a:r>
            <a:r>
              <a:rPr lang="en-US" sz="2000">
                <a:sym typeface="Symbol" charset="2"/>
              </a:rPr>
              <a:t></a:t>
            </a:r>
            <a:r>
              <a:rPr lang="en-US" sz="2000"/>
              <a:t> Omniscience 			           its constraints)</a:t>
            </a:r>
          </a:p>
          <a:p>
            <a:pPr lvl="1"/>
            <a:r>
              <a:rPr lang="en-US" sz="2000"/>
              <a:t>Rational </a:t>
            </a:r>
            <a:r>
              <a:rPr lang="en-US" sz="2000">
                <a:sym typeface="Symbol" charset="2"/>
              </a:rPr>
              <a:t></a:t>
            </a:r>
            <a:r>
              <a:rPr lang="en-US" sz="2000"/>
              <a:t> Clairvoyant </a:t>
            </a:r>
          </a:p>
          <a:p>
            <a:pPr lvl="1"/>
            <a:r>
              <a:rPr lang="en-US" sz="2000"/>
              <a:t>Rational </a:t>
            </a:r>
            <a:r>
              <a:rPr lang="en-US" sz="2000">
                <a:sym typeface="Symbol" charset="2"/>
              </a:rPr>
              <a:t></a:t>
            </a:r>
            <a:r>
              <a:rPr lang="en-US" sz="2000"/>
              <a:t> Successful </a:t>
            </a:r>
          </a:p>
        </p:txBody>
      </p:sp>
      <p:sp>
        <p:nvSpPr>
          <p:cNvPr id="35845" name="Slide Number Placeholder 5"/>
          <p:cNvSpPr>
            <a:spLocks noGrp="1"/>
          </p:cNvSpPr>
          <p:nvPr>
            <p:ph type="sldNum" sz="quarter" idx="12"/>
          </p:nvPr>
        </p:nvSpPr>
        <p:spPr>
          <a:noFill/>
        </p:spPr>
        <p:txBody>
          <a:bodyPr/>
          <a:lstStyle/>
          <a:p>
            <a:fld id="{CCA2B491-C291-9E4D-9FFE-06840338438B}"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t>Last time: The Turing Test</a:t>
            </a:r>
          </a:p>
        </p:txBody>
      </p:sp>
      <p:sp>
        <p:nvSpPr>
          <p:cNvPr id="18436" name="Rectangle 3"/>
          <p:cNvSpPr>
            <a:spLocks noChangeArrowheads="1"/>
          </p:cNvSpPr>
          <p:nvPr/>
        </p:nvSpPr>
        <p:spPr bwMode="auto">
          <a:xfrm>
            <a:off x="4495800" y="6096000"/>
            <a:ext cx="4502150" cy="366713"/>
          </a:xfrm>
          <a:prstGeom prst="rect">
            <a:avLst/>
          </a:prstGeom>
          <a:noFill/>
          <a:ln w="9525">
            <a:noFill/>
            <a:miter lim="800000"/>
            <a:headEnd/>
            <a:tailEnd/>
          </a:ln>
        </p:spPr>
        <p:txBody>
          <a:bodyPr wrap="none">
            <a:prstTxWarp prst="textNoShape">
              <a:avLst/>
            </a:prstTxWarp>
            <a:spAutoFit/>
          </a:bodyPr>
          <a:lstStyle/>
          <a:p>
            <a:r>
              <a:rPr lang="en-US" sz="1800">
                <a:solidFill>
                  <a:schemeClr val="hlink"/>
                </a:solidFill>
                <a:latin typeface="Comic Sans MS" charset="0"/>
                <a:hlinkClick r:id="rId2"/>
              </a:rPr>
              <a:t>http://www.ai.mit.edu/projects/infolab/</a:t>
            </a:r>
            <a:endParaRPr lang="en-US" sz="1800">
              <a:solidFill>
                <a:schemeClr val="hlink"/>
              </a:solidFill>
              <a:latin typeface="Comic Sans MS" charset="0"/>
            </a:endParaRPr>
          </a:p>
        </p:txBody>
      </p:sp>
      <p:sp>
        <p:nvSpPr>
          <p:cNvPr id="18437" name="Text Box 4"/>
          <p:cNvSpPr txBox="1">
            <a:spLocks noChangeArrowheads="1"/>
          </p:cNvSpPr>
          <p:nvPr/>
        </p:nvSpPr>
        <p:spPr bwMode="auto">
          <a:xfrm>
            <a:off x="228600" y="6096000"/>
            <a:ext cx="3481388" cy="366713"/>
          </a:xfrm>
          <a:prstGeom prst="rect">
            <a:avLst/>
          </a:prstGeom>
          <a:noFill/>
          <a:ln w="9525">
            <a:noFill/>
            <a:miter lim="800000"/>
            <a:headEnd/>
            <a:tailEnd/>
          </a:ln>
        </p:spPr>
        <p:txBody>
          <a:bodyPr wrap="none">
            <a:prstTxWarp prst="textNoShape">
              <a:avLst/>
            </a:prstTxWarp>
            <a:spAutoFit/>
          </a:bodyPr>
          <a:lstStyle/>
          <a:p>
            <a:r>
              <a:rPr lang="en-US" sz="1800" u="sng">
                <a:solidFill>
                  <a:schemeClr val="hlink"/>
                </a:solidFill>
                <a:latin typeface="Comic Sans MS" charset="0"/>
              </a:rPr>
              <a:t>http://aimovie.warnerbros.com</a:t>
            </a:r>
          </a:p>
        </p:txBody>
      </p:sp>
      <p:pic>
        <p:nvPicPr>
          <p:cNvPr id="18438" name="Picture 5" descr="ai"/>
          <p:cNvPicPr>
            <a:picLocks noChangeAspect="1" noChangeArrowheads="1"/>
          </p:cNvPicPr>
          <p:nvPr/>
        </p:nvPicPr>
        <p:blipFill>
          <a:blip r:embed="rId3"/>
          <a:srcRect/>
          <a:stretch>
            <a:fillRect/>
          </a:stretch>
        </p:blipFill>
        <p:spPr bwMode="auto">
          <a:xfrm>
            <a:off x="838200" y="1371600"/>
            <a:ext cx="7239000" cy="4732338"/>
          </a:xfrm>
          <a:prstGeom prst="rect">
            <a:avLst/>
          </a:prstGeom>
          <a:noFill/>
          <a:ln w="9525">
            <a:noFill/>
            <a:miter lim="800000"/>
            <a:headEnd/>
            <a:tailEnd/>
          </a:ln>
        </p:spPr>
      </p:pic>
      <p:sp>
        <p:nvSpPr>
          <p:cNvPr id="18439" name="Slide Number Placeholder 7"/>
          <p:cNvSpPr>
            <a:spLocks noGrp="1"/>
          </p:cNvSpPr>
          <p:nvPr>
            <p:ph type="sldNum" sz="quarter" idx="12"/>
          </p:nvPr>
        </p:nvSpPr>
        <p:spPr>
          <a:noFill/>
        </p:spPr>
        <p:txBody>
          <a:bodyPr/>
          <a:lstStyle/>
          <a:p>
            <a:fld id="{222BF6BA-AC74-3346-8ECB-0B61FBCDC106}" type="slidenum">
              <a:rPr lang="en-US" smtClean="0"/>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t>Behavior and performance of IAs</a:t>
            </a:r>
          </a:p>
        </p:txBody>
      </p:sp>
      <p:sp>
        <p:nvSpPr>
          <p:cNvPr id="36868" name="Rectangle 3"/>
          <p:cNvSpPr>
            <a:spLocks noGrp="1" noChangeArrowheads="1"/>
          </p:cNvSpPr>
          <p:nvPr>
            <p:ph type="body" idx="1"/>
          </p:nvPr>
        </p:nvSpPr>
        <p:spPr>
          <a:xfrm>
            <a:off x="457200" y="1295400"/>
            <a:ext cx="8458200" cy="4762500"/>
          </a:xfrm>
        </p:spPr>
        <p:txBody>
          <a:bodyPr/>
          <a:lstStyle/>
          <a:p>
            <a:r>
              <a:rPr lang="en-US" sz="2400" b="1"/>
              <a:t>Perception</a:t>
            </a:r>
            <a:r>
              <a:rPr lang="en-US" sz="2400"/>
              <a:t> (sequence) to </a:t>
            </a:r>
            <a:r>
              <a:rPr lang="en-US" sz="2400" b="1"/>
              <a:t>Action</a:t>
            </a:r>
            <a:r>
              <a:rPr lang="en-US" sz="2400"/>
              <a:t> </a:t>
            </a:r>
            <a:r>
              <a:rPr lang="en-US" sz="2400" b="1"/>
              <a:t>Mapping:</a:t>
            </a:r>
            <a:r>
              <a:rPr lang="en-US" sz="2400"/>
              <a:t> </a:t>
            </a:r>
            <a:r>
              <a:rPr lang="en-US" sz="2400" i="1"/>
              <a:t>f </a:t>
            </a:r>
            <a:r>
              <a:rPr lang="en-US" sz="2400"/>
              <a:t>: </a:t>
            </a:r>
            <a:r>
              <a:rPr lang="en-US" sz="2400">
                <a:latin typeface="Lucida Calligraphy" charset="0"/>
              </a:rPr>
              <a:t>P</a:t>
            </a:r>
            <a:r>
              <a:rPr lang="en-US" sz="2400"/>
              <a:t>* </a:t>
            </a:r>
            <a:r>
              <a:rPr lang="en-US" sz="2400">
                <a:sym typeface="Symbol" charset="2"/>
              </a:rPr>
              <a:t> </a:t>
            </a:r>
            <a:r>
              <a:rPr lang="en-US" sz="2400"/>
              <a:t> </a:t>
            </a:r>
            <a:r>
              <a:rPr lang="en-US" sz="2400">
                <a:latin typeface="Lucida Calligraphy" charset="0"/>
              </a:rPr>
              <a:t>A</a:t>
            </a:r>
          </a:p>
          <a:p>
            <a:pPr lvl="1"/>
            <a:r>
              <a:rPr lang="en-US" sz="2000" b="1"/>
              <a:t>Ideal mapping: </a:t>
            </a:r>
            <a:r>
              <a:rPr lang="en-US" sz="2000"/>
              <a:t>specifies which actions an agent ought to take at any point in time</a:t>
            </a:r>
          </a:p>
          <a:p>
            <a:pPr lvl="1"/>
            <a:r>
              <a:rPr lang="en-US" sz="2000" b="1"/>
              <a:t>Description:</a:t>
            </a:r>
            <a:r>
              <a:rPr lang="en-US" sz="2000"/>
              <a:t> Look-Up-Table, Closed Form, etc. </a:t>
            </a:r>
            <a:endParaRPr lang="en-US" sz="2000" b="1"/>
          </a:p>
          <a:p>
            <a:pPr lvl="1"/>
            <a:endParaRPr lang="en-US" sz="2000">
              <a:latin typeface="Lucida Calligraphy" charset="0"/>
            </a:endParaRPr>
          </a:p>
          <a:p>
            <a:r>
              <a:rPr lang="en-US" sz="2400" b="1"/>
              <a:t>Performance measure: </a:t>
            </a:r>
            <a:r>
              <a:rPr lang="en-US" sz="2400"/>
              <a:t>a </a:t>
            </a:r>
            <a:r>
              <a:rPr lang="en-US" sz="2400" i="1"/>
              <a:t>subjective</a:t>
            </a:r>
            <a:r>
              <a:rPr lang="en-US" sz="2400" b="1" i="1"/>
              <a:t> </a:t>
            </a:r>
            <a:r>
              <a:rPr lang="en-US" sz="2400"/>
              <a:t>measure</a:t>
            </a:r>
            <a:r>
              <a:rPr lang="en-US" sz="2400" b="1" i="1"/>
              <a:t> </a:t>
            </a:r>
            <a:r>
              <a:rPr lang="en-US" sz="2400"/>
              <a:t>to characterize how successful an agent is (e.g., speed, power usage, accuracy, money, etc.)</a:t>
            </a:r>
          </a:p>
          <a:p>
            <a:pPr>
              <a:buFontTx/>
              <a:buNone/>
            </a:pPr>
            <a:r>
              <a:rPr lang="en-US" sz="2400"/>
              <a:t>  </a:t>
            </a:r>
          </a:p>
          <a:p>
            <a:r>
              <a:rPr lang="en-US" sz="2400"/>
              <a:t>(degree of)</a:t>
            </a:r>
            <a:r>
              <a:rPr lang="en-US" sz="2400" b="1"/>
              <a:t> Autonomy: </a:t>
            </a:r>
            <a:r>
              <a:rPr lang="en-US" sz="2400"/>
              <a:t>to what extent is the agent able to make decisions and take actions on its own?</a:t>
            </a:r>
            <a:endParaRPr lang="en-US" sz="2400" b="1"/>
          </a:p>
        </p:txBody>
      </p:sp>
      <p:sp>
        <p:nvSpPr>
          <p:cNvPr id="36869" name="Slide Number Placeholder 5"/>
          <p:cNvSpPr>
            <a:spLocks noGrp="1"/>
          </p:cNvSpPr>
          <p:nvPr>
            <p:ph type="sldNum" sz="quarter" idx="12"/>
          </p:nvPr>
        </p:nvSpPr>
        <p:spPr>
          <a:noFill/>
        </p:spPr>
        <p:txBody>
          <a:bodyPr/>
          <a:lstStyle/>
          <a:p>
            <a:fld id="{AE381912-C589-7C4D-8EE9-02FE85BCA2FB}"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atin typeface="Tahoma" charset="0"/>
              </a:rPr>
              <a:t>Look up table</a:t>
            </a:r>
          </a:p>
        </p:txBody>
      </p:sp>
      <p:grpSp>
        <p:nvGrpSpPr>
          <p:cNvPr id="37892" name="Group 27"/>
          <p:cNvGrpSpPr>
            <a:grpSpLocks/>
          </p:cNvGrpSpPr>
          <p:nvPr/>
        </p:nvGrpSpPr>
        <p:grpSpPr bwMode="auto">
          <a:xfrm>
            <a:off x="5343525" y="2438400"/>
            <a:ext cx="3519488" cy="1828800"/>
            <a:chOff x="3366" y="1536"/>
            <a:chExt cx="2217" cy="1152"/>
          </a:xfrm>
        </p:grpSpPr>
        <p:sp>
          <p:nvSpPr>
            <p:cNvPr id="37911" name="AutoShape 4"/>
            <p:cNvSpPr>
              <a:spLocks noChangeArrowheads="1"/>
            </p:cNvSpPr>
            <p:nvPr/>
          </p:nvSpPr>
          <p:spPr bwMode="auto">
            <a:xfrm>
              <a:off x="4032" y="2304"/>
              <a:ext cx="432" cy="384"/>
            </a:xfrm>
            <a:prstGeom prst="triangle">
              <a:avLst>
                <a:gd name="adj" fmla="val 50000"/>
              </a:avLst>
            </a:prstGeom>
            <a:solidFill>
              <a:srgbClr val="0066FF"/>
            </a:solidFill>
            <a:ln w="9525">
              <a:solidFill>
                <a:schemeClr val="tx1"/>
              </a:solidFill>
              <a:miter lim="800000"/>
              <a:headEnd/>
              <a:tailEnd/>
            </a:ln>
          </p:spPr>
          <p:txBody>
            <a:bodyPr wrap="none" anchor="ctr">
              <a:prstTxWarp prst="textNoShape">
                <a:avLst/>
              </a:prstTxWarp>
            </a:bodyPr>
            <a:lstStyle/>
            <a:p>
              <a:endParaRPr lang="en-US"/>
            </a:p>
          </p:txBody>
        </p:sp>
        <p:sp>
          <p:nvSpPr>
            <p:cNvPr id="37912" name="Line 5"/>
            <p:cNvSpPr>
              <a:spLocks noChangeShapeType="1"/>
            </p:cNvSpPr>
            <p:nvPr/>
          </p:nvSpPr>
          <p:spPr bwMode="auto">
            <a:xfrm>
              <a:off x="4248" y="1920"/>
              <a:ext cx="0" cy="384"/>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37913" name="AutoShape 6"/>
            <p:cNvSpPr>
              <a:spLocks noChangeArrowheads="1"/>
            </p:cNvSpPr>
            <p:nvPr/>
          </p:nvSpPr>
          <p:spPr bwMode="auto">
            <a:xfrm>
              <a:off x="4200" y="1536"/>
              <a:ext cx="432" cy="384"/>
            </a:xfrm>
            <a:prstGeom prst="triangle">
              <a:avLst>
                <a:gd name="adj" fmla="val 50000"/>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37914" name="Text Box 7"/>
            <p:cNvSpPr txBox="1">
              <a:spLocks noChangeArrowheads="1"/>
            </p:cNvSpPr>
            <p:nvPr/>
          </p:nvSpPr>
          <p:spPr bwMode="auto">
            <a:xfrm>
              <a:off x="4478" y="2340"/>
              <a:ext cx="676" cy="327"/>
            </a:xfrm>
            <a:prstGeom prst="rect">
              <a:avLst/>
            </a:prstGeom>
            <a:noFill/>
            <a:ln w="9525">
              <a:noFill/>
              <a:miter lim="800000"/>
              <a:headEnd/>
              <a:tailEnd/>
            </a:ln>
          </p:spPr>
          <p:txBody>
            <a:bodyPr wrap="none">
              <a:prstTxWarp prst="textNoShape">
                <a:avLst/>
              </a:prstTxWarp>
              <a:spAutoFit/>
            </a:bodyPr>
            <a:lstStyle/>
            <a:p>
              <a:r>
                <a:rPr lang="en-US" sz="2800">
                  <a:latin typeface="Tahoma" charset="0"/>
                </a:rPr>
                <a:t>agent</a:t>
              </a:r>
            </a:p>
          </p:txBody>
        </p:sp>
        <p:sp>
          <p:nvSpPr>
            <p:cNvPr id="37915" name="Text Box 8"/>
            <p:cNvSpPr txBox="1">
              <a:spLocks noChangeArrowheads="1"/>
            </p:cNvSpPr>
            <p:nvPr/>
          </p:nvSpPr>
          <p:spPr bwMode="auto">
            <a:xfrm>
              <a:off x="4656" y="1642"/>
              <a:ext cx="927" cy="327"/>
            </a:xfrm>
            <a:prstGeom prst="rect">
              <a:avLst/>
            </a:prstGeom>
            <a:noFill/>
            <a:ln w="9525">
              <a:noFill/>
              <a:miter lim="800000"/>
              <a:headEnd/>
              <a:tailEnd/>
            </a:ln>
          </p:spPr>
          <p:txBody>
            <a:bodyPr wrap="none">
              <a:prstTxWarp prst="textNoShape">
                <a:avLst/>
              </a:prstTxWarp>
              <a:spAutoFit/>
            </a:bodyPr>
            <a:lstStyle/>
            <a:p>
              <a:r>
                <a:rPr lang="en-US" sz="2800">
                  <a:latin typeface="Tahoma" charset="0"/>
                </a:rPr>
                <a:t>obstacle</a:t>
              </a:r>
            </a:p>
          </p:txBody>
        </p:sp>
        <p:sp>
          <p:nvSpPr>
            <p:cNvPr id="37916" name="Text Box 9"/>
            <p:cNvSpPr txBox="1">
              <a:spLocks noChangeArrowheads="1"/>
            </p:cNvSpPr>
            <p:nvPr/>
          </p:nvSpPr>
          <p:spPr bwMode="auto">
            <a:xfrm>
              <a:off x="3366" y="1978"/>
              <a:ext cx="762" cy="327"/>
            </a:xfrm>
            <a:prstGeom prst="rect">
              <a:avLst/>
            </a:prstGeom>
            <a:noFill/>
            <a:ln w="9525">
              <a:noFill/>
              <a:miter lim="800000"/>
              <a:headEnd/>
              <a:tailEnd/>
            </a:ln>
          </p:spPr>
          <p:txBody>
            <a:bodyPr wrap="none">
              <a:prstTxWarp prst="textNoShape">
                <a:avLst/>
              </a:prstTxWarp>
              <a:spAutoFit/>
            </a:bodyPr>
            <a:lstStyle/>
            <a:p>
              <a:r>
                <a:rPr lang="en-US" sz="2800">
                  <a:latin typeface="Tahoma" charset="0"/>
                </a:rPr>
                <a:t>sensor</a:t>
              </a:r>
            </a:p>
          </p:txBody>
        </p:sp>
      </p:grpSp>
      <p:graphicFrame>
        <p:nvGraphicFramePr>
          <p:cNvPr id="106524" name="Group 28"/>
          <p:cNvGraphicFramePr>
            <a:graphicFrameLocks noGrp="1"/>
          </p:cNvGraphicFramePr>
          <p:nvPr>
            <p:ph sz="half" idx="2"/>
          </p:nvPr>
        </p:nvGraphicFramePr>
        <p:xfrm>
          <a:off x="609600" y="1524000"/>
          <a:ext cx="4013200" cy="4716463"/>
        </p:xfrm>
        <a:graphic>
          <a:graphicData uri="http://schemas.openxmlformats.org/drawingml/2006/table">
            <a:tbl>
              <a:tblPr/>
              <a:tblGrid>
                <a:gridCol w="2006600"/>
                <a:gridCol w="2006600"/>
              </a:tblGrid>
              <a:tr h="114458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1" lang="en-US" sz="2800" b="1" i="0" u="none" strike="noStrike" cap="none" normalizeH="0" baseline="0">
                          <a:ln>
                            <a:noFill/>
                          </a:ln>
                          <a:solidFill>
                            <a:schemeClr val="tx1"/>
                          </a:solidFill>
                          <a:effectLst/>
                          <a:latin typeface="Tahoma" charset="0"/>
                        </a:rPr>
                        <a:t>Distance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1" lang="en-US" sz="2800" b="1" i="0" u="none" strike="noStrike" cap="none" normalizeH="0" baseline="0">
                          <a:ln>
                            <a:noFill/>
                          </a:ln>
                          <a:solidFill>
                            <a:schemeClr val="tx1"/>
                          </a:solidFill>
                          <a:effectLst/>
                          <a:latin typeface="Tahoma" charset="0"/>
                        </a:rPr>
                        <a:t>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No 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Turn left 30 degrees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400" b="0" i="0" u="none" strike="noStrike" cap="none" normalizeH="0" baseline="0">
                          <a:ln>
                            <a:noFill/>
                          </a:ln>
                          <a:solidFill>
                            <a:schemeClr val="tx1"/>
                          </a:solidFill>
                          <a:effectLst/>
                          <a:latin typeface="Tahoma" charset="0"/>
                        </a:rPr>
                        <a:t>Stop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0" name="Slide Number Placeholder 28"/>
          <p:cNvSpPr>
            <a:spLocks noGrp="1"/>
          </p:cNvSpPr>
          <p:nvPr>
            <p:ph type="sldNum" sz="quarter" idx="12"/>
          </p:nvPr>
        </p:nvSpPr>
        <p:spPr>
          <a:noFill/>
        </p:spPr>
        <p:txBody>
          <a:bodyPr/>
          <a:lstStyle/>
          <a:p>
            <a:fld id="{C385F842-85A1-7D4D-A301-8F6F61DDE90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t>Closed form</a:t>
            </a:r>
          </a:p>
        </p:txBody>
      </p:sp>
      <p:sp>
        <p:nvSpPr>
          <p:cNvPr id="38916" name="Rectangle 3"/>
          <p:cNvSpPr>
            <a:spLocks noGrp="1" noChangeArrowheads="1"/>
          </p:cNvSpPr>
          <p:nvPr>
            <p:ph type="body" idx="1"/>
          </p:nvPr>
        </p:nvSpPr>
        <p:spPr/>
        <p:txBody>
          <a:bodyPr/>
          <a:lstStyle/>
          <a:p>
            <a:r>
              <a:rPr lang="en-US" sz="2400"/>
              <a:t>Output (degree of rotation) = F(distance)</a:t>
            </a:r>
          </a:p>
          <a:p>
            <a:endParaRPr lang="en-US" sz="2400"/>
          </a:p>
          <a:p>
            <a:r>
              <a:rPr lang="en-US" sz="2400"/>
              <a:t>E.g., F(d) = 10/d 	    (distance cannot be less than 1/10)</a:t>
            </a:r>
          </a:p>
        </p:txBody>
      </p:sp>
      <p:sp>
        <p:nvSpPr>
          <p:cNvPr id="38917" name="Slide Number Placeholder 5"/>
          <p:cNvSpPr>
            <a:spLocks noGrp="1"/>
          </p:cNvSpPr>
          <p:nvPr>
            <p:ph type="sldNum" sz="quarter" idx="12"/>
          </p:nvPr>
        </p:nvSpPr>
        <p:spPr>
          <a:noFill/>
        </p:spPr>
        <p:txBody>
          <a:bodyPr/>
          <a:lstStyle/>
          <a:p>
            <a:fld id="{DD0656DA-D545-044C-8F26-99444AE60B30}"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t>How is an Agent different from other software?</a:t>
            </a:r>
          </a:p>
        </p:txBody>
      </p:sp>
      <p:sp>
        <p:nvSpPr>
          <p:cNvPr id="39940" name="Rectangle 3"/>
          <p:cNvSpPr>
            <a:spLocks noGrp="1" noChangeArrowheads="1"/>
          </p:cNvSpPr>
          <p:nvPr>
            <p:ph type="body" idx="1"/>
          </p:nvPr>
        </p:nvSpPr>
        <p:spPr>
          <a:xfrm>
            <a:off x="457200" y="1295400"/>
            <a:ext cx="8178800" cy="5105400"/>
          </a:xfrm>
        </p:spPr>
        <p:txBody>
          <a:bodyPr/>
          <a:lstStyle/>
          <a:p>
            <a:endParaRPr lang="en-US" sz="2400"/>
          </a:p>
          <a:p>
            <a:r>
              <a:rPr lang="en-US" sz="2400"/>
              <a:t>Agents are </a:t>
            </a:r>
            <a:r>
              <a:rPr lang="en-US" sz="2400" b="1"/>
              <a:t>autonomous</a:t>
            </a:r>
            <a:r>
              <a:rPr lang="en-US" sz="2400"/>
              <a:t>, that is, they act on behalf of the user </a:t>
            </a:r>
          </a:p>
          <a:p>
            <a:endParaRPr lang="en-US" sz="2400"/>
          </a:p>
          <a:p>
            <a:r>
              <a:rPr lang="en-US" sz="2400"/>
              <a:t>Agents contain some level of </a:t>
            </a:r>
            <a:r>
              <a:rPr lang="en-US" sz="2400" b="1"/>
              <a:t>intelligence</a:t>
            </a:r>
            <a:r>
              <a:rPr lang="en-US" sz="2400"/>
              <a:t>, from fixed rules to learning engines that allow them to adapt to changes in the environment</a:t>
            </a:r>
          </a:p>
          <a:p>
            <a:endParaRPr lang="en-US" sz="2400"/>
          </a:p>
          <a:p>
            <a:r>
              <a:rPr lang="en-US" sz="2400"/>
              <a:t>Agents don't only act </a:t>
            </a:r>
            <a:r>
              <a:rPr lang="en-US" sz="2400" b="1"/>
              <a:t>reactively</a:t>
            </a:r>
            <a:r>
              <a:rPr lang="en-US" sz="2400"/>
              <a:t>, but sometimes also </a:t>
            </a:r>
            <a:r>
              <a:rPr lang="en-US" sz="2400" b="1"/>
              <a:t>proactively</a:t>
            </a:r>
            <a:r>
              <a:rPr lang="en-US" sz="2400"/>
              <a:t> </a:t>
            </a:r>
          </a:p>
        </p:txBody>
      </p:sp>
      <p:sp>
        <p:nvSpPr>
          <p:cNvPr id="39941" name="Slide Number Placeholder 5"/>
          <p:cNvSpPr>
            <a:spLocks noGrp="1"/>
          </p:cNvSpPr>
          <p:nvPr>
            <p:ph type="sldNum" sz="quarter" idx="12"/>
          </p:nvPr>
        </p:nvSpPr>
        <p:spPr>
          <a:noFill/>
        </p:spPr>
        <p:txBody>
          <a:bodyPr/>
          <a:lstStyle/>
          <a:p>
            <a:fld id="{4C34D4E8-DF79-2E41-B4DD-DC8A98B64E60}"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t>How is an Agent different from other software?</a:t>
            </a:r>
          </a:p>
        </p:txBody>
      </p:sp>
      <p:sp>
        <p:nvSpPr>
          <p:cNvPr id="40964" name="Rectangle 3"/>
          <p:cNvSpPr>
            <a:spLocks noGrp="1" noChangeArrowheads="1"/>
          </p:cNvSpPr>
          <p:nvPr>
            <p:ph type="body" idx="1"/>
          </p:nvPr>
        </p:nvSpPr>
        <p:spPr>
          <a:xfrm>
            <a:off x="457200" y="1295400"/>
            <a:ext cx="8178800" cy="5105400"/>
          </a:xfrm>
        </p:spPr>
        <p:txBody>
          <a:bodyPr/>
          <a:lstStyle/>
          <a:p>
            <a:endParaRPr lang="en-US" sz="2400"/>
          </a:p>
          <a:p>
            <a:r>
              <a:rPr lang="en-US" sz="2400"/>
              <a:t>Agents have </a:t>
            </a:r>
            <a:r>
              <a:rPr lang="en-US" sz="2400" b="1"/>
              <a:t>social ability</a:t>
            </a:r>
            <a:r>
              <a:rPr lang="en-US" sz="2400"/>
              <a:t>, that is, they communicate with the user, the system, and other agents as required</a:t>
            </a:r>
          </a:p>
          <a:p>
            <a:endParaRPr lang="en-US" sz="2400"/>
          </a:p>
          <a:p>
            <a:r>
              <a:rPr lang="en-US" sz="2400"/>
              <a:t>Agents may also </a:t>
            </a:r>
            <a:r>
              <a:rPr lang="en-US" sz="2400" b="1"/>
              <a:t>cooperate</a:t>
            </a:r>
            <a:r>
              <a:rPr lang="en-US" sz="2400"/>
              <a:t> with other agents to carry out more complex tasks than they themselves can handle </a:t>
            </a:r>
          </a:p>
          <a:p>
            <a:endParaRPr lang="en-US" sz="2400"/>
          </a:p>
          <a:p>
            <a:r>
              <a:rPr lang="en-US" sz="2400"/>
              <a:t>Agents may </a:t>
            </a:r>
            <a:r>
              <a:rPr lang="en-US" sz="2400" b="1"/>
              <a:t>migrate</a:t>
            </a:r>
            <a:r>
              <a:rPr lang="en-US" sz="2400"/>
              <a:t> from one system to another to access remote resources or even to meet other agents</a:t>
            </a:r>
          </a:p>
        </p:txBody>
      </p:sp>
      <p:sp>
        <p:nvSpPr>
          <p:cNvPr id="40965" name="Slide Number Placeholder 5"/>
          <p:cNvSpPr>
            <a:spLocks noGrp="1"/>
          </p:cNvSpPr>
          <p:nvPr>
            <p:ph type="sldNum" sz="quarter" idx="12"/>
          </p:nvPr>
        </p:nvSpPr>
        <p:spPr>
          <a:noFill/>
        </p:spPr>
        <p:txBody>
          <a:bodyPr/>
          <a:lstStyle/>
          <a:p>
            <a:fld id="{C366281C-C4FC-6E42-A3CB-74BDAEE95313}"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t>Environment Types</a:t>
            </a:r>
          </a:p>
        </p:txBody>
      </p:sp>
      <p:sp>
        <p:nvSpPr>
          <p:cNvPr id="41988" name="Rectangle 3"/>
          <p:cNvSpPr>
            <a:spLocks noGrp="1" noChangeArrowheads="1"/>
          </p:cNvSpPr>
          <p:nvPr>
            <p:ph type="body" idx="1"/>
          </p:nvPr>
        </p:nvSpPr>
        <p:spPr>
          <a:xfrm>
            <a:off x="381000" y="1371600"/>
            <a:ext cx="8178800" cy="4762500"/>
          </a:xfrm>
        </p:spPr>
        <p:txBody>
          <a:bodyPr/>
          <a:lstStyle/>
          <a:p>
            <a:r>
              <a:rPr lang="en-US" sz="2800"/>
              <a:t>Characteristics</a:t>
            </a:r>
          </a:p>
          <a:p>
            <a:pPr lvl="1"/>
            <a:r>
              <a:rPr lang="en-US" sz="2400"/>
              <a:t>Accessible vs. inaccessible</a:t>
            </a:r>
          </a:p>
          <a:p>
            <a:pPr lvl="1"/>
            <a:r>
              <a:rPr lang="en-US" sz="2400"/>
              <a:t>Deterministic vs. nondeterministic</a:t>
            </a:r>
          </a:p>
          <a:p>
            <a:pPr lvl="1"/>
            <a:r>
              <a:rPr lang="en-US" sz="2400"/>
              <a:t>Episodic vs. nonepisodic</a:t>
            </a:r>
          </a:p>
          <a:p>
            <a:pPr lvl="1"/>
            <a:r>
              <a:rPr lang="en-US" sz="2400"/>
              <a:t>Hostile vs. friendly</a:t>
            </a:r>
          </a:p>
          <a:p>
            <a:pPr lvl="1"/>
            <a:r>
              <a:rPr lang="en-US" sz="2400"/>
              <a:t>Static vs. dynamic</a:t>
            </a:r>
          </a:p>
          <a:p>
            <a:pPr lvl="1"/>
            <a:r>
              <a:rPr lang="en-US" sz="2400"/>
              <a:t>Discrete vs. continuous </a:t>
            </a:r>
          </a:p>
          <a:p>
            <a:pPr lvl="1"/>
            <a:endParaRPr lang="en-US" sz="2400"/>
          </a:p>
          <a:p>
            <a:pPr lvl="1"/>
            <a:endParaRPr lang="en-US" sz="2400"/>
          </a:p>
        </p:txBody>
      </p:sp>
      <p:sp>
        <p:nvSpPr>
          <p:cNvPr id="41989" name="Slide Number Placeholder 5"/>
          <p:cNvSpPr>
            <a:spLocks noGrp="1"/>
          </p:cNvSpPr>
          <p:nvPr>
            <p:ph type="sldNum" sz="quarter" idx="12"/>
          </p:nvPr>
        </p:nvSpPr>
        <p:spPr>
          <a:noFill/>
        </p:spPr>
        <p:txBody>
          <a:bodyPr/>
          <a:lstStyle/>
          <a:p>
            <a:fld id="{E4619CD4-5F32-FB4E-A36B-D97EB8D6CD8F}"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t>Environment Types</a:t>
            </a:r>
          </a:p>
        </p:txBody>
      </p:sp>
      <p:sp>
        <p:nvSpPr>
          <p:cNvPr id="43012" name="Rectangle 3"/>
          <p:cNvSpPr>
            <a:spLocks noGrp="1" noChangeArrowheads="1"/>
          </p:cNvSpPr>
          <p:nvPr>
            <p:ph type="body" idx="1"/>
          </p:nvPr>
        </p:nvSpPr>
        <p:spPr>
          <a:xfrm>
            <a:off x="381000" y="1371600"/>
            <a:ext cx="7772400" cy="4114800"/>
          </a:xfrm>
        </p:spPr>
        <p:txBody>
          <a:bodyPr/>
          <a:lstStyle/>
          <a:p>
            <a:r>
              <a:rPr lang="en-US" sz="2800"/>
              <a:t>Characteristics</a:t>
            </a:r>
          </a:p>
          <a:p>
            <a:pPr lvl="1"/>
            <a:r>
              <a:rPr lang="en-US" sz="2400"/>
              <a:t>Accessible vs. inaccessible</a:t>
            </a:r>
          </a:p>
          <a:p>
            <a:pPr lvl="2"/>
            <a:r>
              <a:rPr lang="en-US" sz="2000"/>
              <a:t>Sensors give access to </a:t>
            </a:r>
            <a:r>
              <a:rPr lang="en-US" sz="2000" b="1">
                <a:solidFill>
                  <a:schemeClr val="hlink"/>
                </a:solidFill>
              </a:rPr>
              <a:t>complete</a:t>
            </a:r>
            <a:r>
              <a:rPr lang="en-US" sz="2000"/>
              <a:t> state of the environment.</a:t>
            </a:r>
          </a:p>
          <a:p>
            <a:pPr lvl="1"/>
            <a:endParaRPr lang="en-US" sz="2000"/>
          </a:p>
          <a:p>
            <a:pPr lvl="1"/>
            <a:r>
              <a:rPr lang="en-US" sz="2400"/>
              <a:t>Deterministic vs. nondeterministic</a:t>
            </a:r>
          </a:p>
          <a:p>
            <a:pPr lvl="2"/>
            <a:r>
              <a:rPr lang="en-US" sz="2000"/>
              <a:t>The next state can be determined based on the current state and the action.</a:t>
            </a:r>
          </a:p>
          <a:p>
            <a:pPr lvl="1"/>
            <a:endParaRPr lang="en-US" sz="2400"/>
          </a:p>
          <a:p>
            <a:pPr lvl="1"/>
            <a:r>
              <a:rPr lang="en-US" sz="2400"/>
              <a:t>Episodic vs. nonepisodic  (Sequential)</a:t>
            </a:r>
          </a:p>
          <a:p>
            <a:pPr lvl="2"/>
            <a:r>
              <a:rPr lang="en-US" sz="2000"/>
              <a:t>Episode: each perceive and action pairs</a:t>
            </a:r>
          </a:p>
          <a:p>
            <a:pPr lvl="2"/>
            <a:r>
              <a:rPr lang="en-US" sz="2000"/>
              <a:t>The quality of action does not depend on the previous episode.</a:t>
            </a:r>
          </a:p>
        </p:txBody>
      </p:sp>
      <p:sp>
        <p:nvSpPr>
          <p:cNvPr id="43013" name="Slide Number Placeholder 5"/>
          <p:cNvSpPr>
            <a:spLocks noGrp="1"/>
          </p:cNvSpPr>
          <p:nvPr>
            <p:ph type="sldNum" sz="quarter" idx="12"/>
          </p:nvPr>
        </p:nvSpPr>
        <p:spPr>
          <a:noFill/>
        </p:spPr>
        <p:txBody>
          <a:bodyPr/>
          <a:lstStyle/>
          <a:p>
            <a:fld id="{C07C749E-3B6B-B04E-81A1-49D264C2638A}"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t>Environment Types</a:t>
            </a:r>
          </a:p>
        </p:txBody>
      </p:sp>
      <p:sp>
        <p:nvSpPr>
          <p:cNvPr id="44036" name="Rectangle 3"/>
          <p:cNvSpPr>
            <a:spLocks noGrp="1" noChangeArrowheads="1"/>
          </p:cNvSpPr>
          <p:nvPr>
            <p:ph type="body" idx="1"/>
          </p:nvPr>
        </p:nvSpPr>
        <p:spPr>
          <a:xfrm>
            <a:off x="381000" y="1371600"/>
            <a:ext cx="7772400" cy="4114800"/>
          </a:xfrm>
        </p:spPr>
        <p:txBody>
          <a:bodyPr/>
          <a:lstStyle/>
          <a:p>
            <a:r>
              <a:rPr lang="en-US" sz="2800"/>
              <a:t>Characteristics</a:t>
            </a:r>
          </a:p>
          <a:p>
            <a:pPr lvl="1"/>
            <a:r>
              <a:rPr lang="en-US" sz="2400"/>
              <a:t>Hostile vs. friendly</a:t>
            </a:r>
          </a:p>
          <a:p>
            <a:pPr lvl="1"/>
            <a:endParaRPr lang="en-US" sz="2400"/>
          </a:p>
          <a:p>
            <a:pPr lvl="1"/>
            <a:r>
              <a:rPr lang="en-US" sz="2400"/>
              <a:t>Static vs. dynamic</a:t>
            </a:r>
          </a:p>
          <a:p>
            <a:pPr lvl="2"/>
            <a:r>
              <a:rPr lang="en-US" sz="2000"/>
              <a:t>Dynamic if the environment changes during deliberation</a:t>
            </a:r>
          </a:p>
          <a:p>
            <a:pPr lvl="2"/>
            <a:endParaRPr lang="en-US" sz="2000"/>
          </a:p>
          <a:p>
            <a:pPr lvl="1"/>
            <a:r>
              <a:rPr lang="en-US" sz="2400"/>
              <a:t>Discrete vs. continuous </a:t>
            </a:r>
          </a:p>
          <a:p>
            <a:pPr lvl="2"/>
            <a:r>
              <a:rPr lang="en-US" sz="2000"/>
              <a:t>Chess vs. driving</a:t>
            </a:r>
          </a:p>
        </p:txBody>
      </p:sp>
      <p:sp>
        <p:nvSpPr>
          <p:cNvPr id="44037" name="Slide Number Placeholder 5"/>
          <p:cNvSpPr>
            <a:spLocks noGrp="1"/>
          </p:cNvSpPr>
          <p:nvPr>
            <p:ph type="sldNum" sz="quarter" idx="12"/>
          </p:nvPr>
        </p:nvSpPr>
        <p:spPr>
          <a:noFill/>
        </p:spPr>
        <p:txBody>
          <a:bodyPr/>
          <a:lstStyle/>
          <a:p>
            <a:fld id="{5F5782E4-FECA-5946-9F4E-78CFD49CE0E9}"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t>Environment types</a:t>
            </a:r>
          </a:p>
        </p:txBody>
      </p:sp>
      <p:graphicFrame>
        <p:nvGraphicFramePr>
          <p:cNvPr id="114742" name="Group 54"/>
          <p:cNvGraphicFramePr>
            <a:graphicFrameLocks noGrp="1"/>
          </p:cNvGraphicFramePr>
          <p:nvPr>
            <p:ph type="tbl" idx="1"/>
          </p:nvPr>
        </p:nvGraphicFramePr>
        <p:xfrm>
          <a:off x="76200" y="1946275"/>
          <a:ext cx="8893175" cy="3477578"/>
        </p:xfrm>
        <a:graphic>
          <a:graphicData uri="http://schemas.openxmlformats.org/drawingml/2006/table">
            <a:tbl>
              <a:tblPr/>
              <a:tblGrid>
                <a:gridCol w="1905000"/>
                <a:gridCol w="1416050"/>
                <a:gridCol w="1649413"/>
                <a:gridCol w="1327150"/>
                <a:gridCol w="1112837"/>
                <a:gridCol w="1482725"/>
              </a:tblGrid>
              <a:tr h="547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Operating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Virtual</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Reality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Office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Mars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4" name="Slide Number Placeholder 48"/>
          <p:cNvSpPr>
            <a:spLocks noGrp="1"/>
          </p:cNvSpPr>
          <p:nvPr>
            <p:ph type="sldNum" sz="quarter" idx="12"/>
          </p:nvPr>
        </p:nvSpPr>
        <p:spPr>
          <a:noFill/>
        </p:spPr>
        <p:txBody>
          <a:bodyPr/>
          <a:lstStyle/>
          <a:p>
            <a:fld id="{1D3F4DFA-86E0-AB49-8174-1250239181E5}"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t>Environment types</a:t>
            </a:r>
          </a:p>
        </p:txBody>
      </p:sp>
      <p:graphicFrame>
        <p:nvGraphicFramePr>
          <p:cNvPr id="119856" name="Group 48"/>
          <p:cNvGraphicFramePr>
            <a:graphicFrameLocks noGrp="1"/>
          </p:cNvGraphicFramePr>
          <p:nvPr>
            <p:ph type="tbl" idx="1"/>
          </p:nvPr>
        </p:nvGraphicFramePr>
        <p:xfrm>
          <a:off x="76200" y="1946275"/>
          <a:ext cx="8893175" cy="3477578"/>
        </p:xfrm>
        <a:graphic>
          <a:graphicData uri="http://schemas.openxmlformats.org/drawingml/2006/table">
            <a:tbl>
              <a:tblPr/>
              <a:tblGrid>
                <a:gridCol w="1905000"/>
                <a:gridCol w="1416050"/>
                <a:gridCol w="1649413"/>
                <a:gridCol w="1327150"/>
                <a:gridCol w="1112837"/>
                <a:gridCol w="1482725"/>
              </a:tblGrid>
              <a:tr h="547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Operating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Virtual</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Reality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Office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Mars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28" name="Slide Number Placeholder 48"/>
          <p:cNvSpPr>
            <a:spLocks noGrp="1"/>
          </p:cNvSpPr>
          <p:nvPr>
            <p:ph type="sldNum" sz="quarter" idx="12"/>
          </p:nvPr>
        </p:nvSpPr>
        <p:spPr>
          <a:noFill/>
        </p:spPr>
        <p:txBody>
          <a:bodyPr/>
          <a:lstStyle/>
          <a:p>
            <a:fld id="{068F5723-CC42-9840-BD2D-9C0BD40490F1}"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t>Last time: The Turing Test</a:t>
            </a:r>
          </a:p>
        </p:txBody>
      </p:sp>
      <p:sp>
        <p:nvSpPr>
          <p:cNvPr id="19460" name="Rectangle 3"/>
          <p:cNvSpPr>
            <a:spLocks noChangeArrowheads="1"/>
          </p:cNvSpPr>
          <p:nvPr/>
        </p:nvSpPr>
        <p:spPr bwMode="auto">
          <a:xfrm>
            <a:off x="4495800" y="6096000"/>
            <a:ext cx="4502150" cy="366713"/>
          </a:xfrm>
          <a:prstGeom prst="rect">
            <a:avLst/>
          </a:prstGeom>
          <a:noFill/>
          <a:ln w="9525">
            <a:noFill/>
            <a:miter lim="800000"/>
            <a:headEnd/>
            <a:tailEnd/>
          </a:ln>
        </p:spPr>
        <p:txBody>
          <a:bodyPr wrap="none">
            <a:prstTxWarp prst="textNoShape">
              <a:avLst/>
            </a:prstTxWarp>
            <a:spAutoFit/>
          </a:bodyPr>
          <a:lstStyle/>
          <a:p>
            <a:r>
              <a:rPr lang="en-US" sz="1800">
                <a:solidFill>
                  <a:schemeClr val="hlink"/>
                </a:solidFill>
                <a:latin typeface="Comic Sans MS" charset="0"/>
                <a:hlinkClick r:id="rId2"/>
              </a:rPr>
              <a:t>http://www.ai.mit.edu/projects/infolab/</a:t>
            </a:r>
            <a:endParaRPr lang="en-US" sz="1800">
              <a:solidFill>
                <a:schemeClr val="hlink"/>
              </a:solidFill>
              <a:latin typeface="Comic Sans MS" charset="0"/>
            </a:endParaRPr>
          </a:p>
        </p:txBody>
      </p:sp>
      <p:sp>
        <p:nvSpPr>
          <p:cNvPr id="19461" name="Text Box 4"/>
          <p:cNvSpPr txBox="1">
            <a:spLocks noChangeArrowheads="1"/>
          </p:cNvSpPr>
          <p:nvPr/>
        </p:nvSpPr>
        <p:spPr bwMode="auto">
          <a:xfrm>
            <a:off x="228600" y="6096000"/>
            <a:ext cx="3481388" cy="366713"/>
          </a:xfrm>
          <a:prstGeom prst="rect">
            <a:avLst/>
          </a:prstGeom>
          <a:noFill/>
          <a:ln w="9525">
            <a:noFill/>
            <a:miter lim="800000"/>
            <a:headEnd/>
            <a:tailEnd/>
          </a:ln>
        </p:spPr>
        <p:txBody>
          <a:bodyPr wrap="none">
            <a:prstTxWarp prst="textNoShape">
              <a:avLst/>
            </a:prstTxWarp>
            <a:spAutoFit/>
          </a:bodyPr>
          <a:lstStyle/>
          <a:p>
            <a:r>
              <a:rPr lang="en-US" sz="1800" u="sng">
                <a:solidFill>
                  <a:schemeClr val="hlink"/>
                </a:solidFill>
                <a:latin typeface="Comic Sans MS" charset="0"/>
              </a:rPr>
              <a:t>http://aimovie.warnerbros.com</a:t>
            </a:r>
          </a:p>
        </p:txBody>
      </p:sp>
      <p:pic>
        <p:nvPicPr>
          <p:cNvPr id="19462" name="Picture 5" descr="ai"/>
          <p:cNvPicPr>
            <a:picLocks noChangeAspect="1" noChangeArrowheads="1"/>
          </p:cNvPicPr>
          <p:nvPr/>
        </p:nvPicPr>
        <p:blipFill>
          <a:blip r:embed="rId3"/>
          <a:srcRect/>
          <a:stretch>
            <a:fillRect/>
          </a:stretch>
        </p:blipFill>
        <p:spPr bwMode="auto">
          <a:xfrm>
            <a:off x="838200" y="1371600"/>
            <a:ext cx="7239000" cy="4732338"/>
          </a:xfrm>
          <a:prstGeom prst="rect">
            <a:avLst/>
          </a:prstGeom>
          <a:noFill/>
          <a:ln w="9525">
            <a:noFill/>
            <a:miter lim="800000"/>
            <a:headEnd/>
            <a:tailEnd/>
          </a:ln>
        </p:spPr>
      </p:pic>
      <p:pic>
        <p:nvPicPr>
          <p:cNvPr id="19463" name="Picture 6" descr="ai1"/>
          <p:cNvPicPr>
            <a:picLocks noChangeAspect="1" noChangeArrowheads="1"/>
          </p:cNvPicPr>
          <p:nvPr/>
        </p:nvPicPr>
        <p:blipFill>
          <a:blip r:embed="rId4"/>
          <a:srcRect/>
          <a:stretch>
            <a:fillRect/>
          </a:stretch>
        </p:blipFill>
        <p:spPr bwMode="auto">
          <a:xfrm>
            <a:off x="331788" y="1325563"/>
            <a:ext cx="8480425" cy="960437"/>
          </a:xfrm>
          <a:prstGeom prst="rect">
            <a:avLst/>
          </a:prstGeom>
          <a:noFill/>
          <a:ln w="9525">
            <a:noFill/>
            <a:miter lim="800000"/>
            <a:headEnd/>
            <a:tailEnd/>
          </a:ln>
        </p:spPr>
      </p:pic>
      <p:sp>
        <p:nvSpPr>
          <p:cNvPr id="19464" name="Slide Number Placeholder 8"/>
          <p:cNvSpPr>
            <a:spLocks noGrp="1"/>
          </p:cNvSpPr>
          <p:nvPr>
            <p:ph type="sldNum" sz="quarter" idx="12"/>
          </p:nvPr>
        </p:nvSpPr>
        <p:spPr>
          <a:noFill/>
        </p:spPr>
        <p:txBody>
          <a:bodyPr/>
          <a:lstStyle/>
          <a:p>
            <a:fld id="{7A223EA5-3CD4-B640-95B4-AF4E75370BD2}"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t>Environment types</a:t>
            </a:r>
          </a:p>
        </p:txBody>
      </p:sp>
      <p:graphicFrame>
        <p:nvGraphicFramePr>
          <p:cNvPr id="120880" name="Group 48"/>
          <p:cNvGraphicFramePr>
            <a:graphicFrameLocks noGrp="1"/>
          </p:cNvGraphicFramePr>
          <p:nvPr>
            <p:ph type="tbl" idx="1"/>
          </p:nvPr>
        </p:nvGraphicFramePr>
        <p:xfrm>
          <a:off x="76200" y="1946275"/>
          <a:ext cx="8893175" cy="3477578"/>
        </p:xfrm>
        <a:graphic>
          <a:graphicData uri="http://schemas.openxmlformats.org/drawingml/2006/table">
            <a:tbl>
              <a:tblPr/>
              <a:tblGrid>
                <a:gridCol w="1905000"/>
                <a:gridCol w="1416050"/>
                <a:gridCol w="1649413"/>
                <a:gridCol w="1327150"/>
                <a:gridCol w="1112837"/>
                <a:gridCol w="1482725"/>
              </a:tblGrid>
              <a:tr h="547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Operating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Virtual</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Reality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Office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Mars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52" name="Slide Number Placeholder 48"/>
          <p:cNvSpPr>
            <a:spLocks noGrp="1"/>
          </p:cNvSpPr>
          <p:nvPr>
            <p:ph type="sldNum" sz="quarter" idx="12"/>
          </p:nvPr>
        </p:nvSpPr>
        <p:spPr>
          <a:noFill/>
        </p:spPr>
        <p:txBody>
          <a:bodyPr/>
          <a:lstStyle/>
          <a:p>
            <a:fld id="{F4616B6A-5EDB-6A4E-B9B2-3F0213D79501}"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t>Environment types</a:t>
            </a:r>
          </a:p>
        </p:txBody>
      </p:sp>
      <p:graphicFrame>
        <p:nvGraphicFramePr>
          <p:cNvPr id="121904" name="Group 48"/>
          <p:cNvGraphicFramePr>
            <a:graphicFrameLocks noGrp="1"/>
          </p:cNvGraphicFramePr>
          <p:nvPr>
            <p:ph type="tbl" idx="1"/>
          </p:nvPr>
        </p:nvGraphicFramePr>
        <p:xfrm>
          <a:off x="76200" y="1946275"/>
          <a:ext cx="8893175" cy="3477578"/>
        </p:xfrm>
        <a:graphic>
          <a:graphicData uri="http://schemas.openxmlformats.org/drawingml/2006/table">
            <a:tbl>
              <a:tblPr/>
              <a:tblGrid>
                <a:gridCol w="1905000"/>
                <a:gridCol w="1416050"/>
                <a:gridCol w="1649413"/>
                <a:gridCol w="1327150"/>
                <a:gridCol w="1112837"/>
                <a:gridCol w="1482725"/>
              </a:tblGrid>
              <a:tr h="547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Operating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Virtual</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Reality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Office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Mars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176" name="Slide Number Placeholder 48"/>
          <p:cNvSpPr>
            <a:spLocks noGrp="1"/>
          </p:cNvSpPr>
          <p:nvPr>
            <p:ph type="sldNum" sz="quarter" idx="12"/>
          </p:nvPr>
        </p:nvSpPr>
        <p:spPr>
          <a:noFill/>
        </p:spPr>
        <p:txBody>
          <a:bodyPr/>
          <a:lstStyle/>
          <a:p>
            <a:fld id="{7E520841-1D3F-DE4C-94DD-8153B38EE101}"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t>Environment types</a:t>
            </a:r>
          </a:p>
        </p:txBody>
      </p:sp>
      <p:graphicFrame>
        <p:nvGraphicFramePr>
          <p:cNvPr id="122942" name="Group 62"/>
          <p:cNvGraphicFramePr>
            <a:graphicFrameLocks noGrp="1"/>
          </p:cNvGraphicFramePr>
          <p:nvPr>
            <p:ph type="tbl" idx="1"/>
          </p:nvPr>
        </p:nvGraphicFramePr>
        <p:xfrm>
          <a:off x="76200" y="1946275"/>
          <a:ext cx="8893175" cy="3477578"/>
        </p:xfrm>
        <a:graphic>
          <a:graphicData uri="http://schemas.openxmlformats.org/drawingml/2006/table">
            <a:tbl>
              <a:tblPr/>
              <a:tblGrid>
                <a:gridCol w="1905000"/>
                <a:gridCol w="1416050"/>
                <a:gridCol w="1649413"/>
                <a:gridCol w="1327150"/>
                <a:gridCol w="1112837"/>
                <a:gridCol w="1482725"/>
              </a:tblGrid>
              <a:tr h="5476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Accessible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Episodic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Operating System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Virtual</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Reality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Yes/no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Office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211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Mars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1" lang="en-US" sz="2000" b="0" i="0" u="none" strike="noStrike" cap="none" normalizeH="0" baseline="0">
                        <a:ln>
                          <a:noFill/>
                        </a:ln>
                        <a:solidFill>
                          <a:schemeClr val="tx1"/>
                        </a:solidFill>
                        <a:effectLst/>
                        <a:latin typeface="Tahoma"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Semi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1" lang="en-US" sz="2000" b="0" i="0" u="none" strike="noStrike" cap="none" normalizeH="0" baseline="0">
                          <a:ln>
                            <a:noFill/>
                          </a:ln>
                          <a:solidFill>
                            <a:schemeClr val="tx1"/>
                          </a:solidFill>
                          <a:effectLst/>
                          <a:latin typeface="Tahoma"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9200" name="Text Box 60"/>
          <p:cNvSpPr txBox="1">
            <a:spLocks noChangeArrowheads="1"/>
          </p:cNvSpPr>
          <p:nvPr/>
        </p:nvSpPr>
        <p:spPr bwMode="auto">
          <a:xfrm>
            <a:off x="381000" y="5715000"/>
            <a:ext cx="8229600" cy="457200"/>
          </a:xfrm>
          <a:prstGeom prst="rect">
            <a:avLst/>
          </a:prstGeom>
          <a:noFill/>
          <a:ln w="9525">
            <a:noFill/>
            <a:miter lim="800000"/>
            <a:headEnd/>
            <a:tailEnd/>
          </a:ln>
        </p:spPr>
        <p:txBody>
          <a:bodyPr>
            <a:prstTxWarp prst="textNoShape">
              <a:avLst/>
            </a:prstTxWarp>
            <a:spAutoFit/>
          </a:bodyPr>
          <a:lstStyle/>
          <a:p>
            <a:pPr>
              <a:spcBef>
                <a:spcPct val="50000"/>
              </a:spcBef>
            </a:pPr>
            <a:r>
              <a:rPr lang="en-US">
                <a:solidFill>
                  <a:schemeClr val="hlink"/>
                </a:solidFill>
                <a:latin typeface="Tahoma" charset="0"/>
              </a:rPr>
              <a:t>The environment types largely determine the agent design.</a:t>
            </a:r>
          </a:p>
        </p:txBody>
      </p:sp>
      <p:sp>
        <p:nvSpPr>
          <p:cNvPr id="49201" name="Slide Number Placeholder 49"/>
          <p:cNvSpPr>
            <a:spLocks noGrp="1"/>
          </p:cNvSpPr>
          <p:nvPr>
            <p:ph type="sldNum" sz="quarter" idx="12"/>
          </p:nvPr>
        </p:nvSpPr>
        <p:spPr>
          <a:noFill/>
        </p:spPr>
        <p:txBody>
          <a:bodyPr/>
          <a:lstStyle/>
          <a:p>
            <a:fld id="{CA6F4DD9-83A2-D54C-BC8E-35FF0490B2FA}"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9" name="Rectangle 4"/>
          <p:cNvSpPr>
            <a:spLocks noChangeArrowheads="1"/>
          </p:cNvSpPr>
          <p:nvPr/>
        </p:nvSpPr>
        <p:spPr bwMode="auto">
          <a:xfrm>
            <a:off x="609600" y="2971800"/>
            <a:ext cx="7848600" cy="1981200"/>
          </a:xfrm>
          <a:prstGeom prst="rect">
            <a:avLst/>
          </a:prstGeom>
          <a:solidFill>
            <a:srgbClr val="DDDDDD"/>
          </a:solidFill>
          <a:ln w="9525">
            <a:solidFill>
              <a:schemeClr val="tx1"/>
            </a:solidFill>
            <a:miter lim="800000"/>
            <a:headEnd/>
            <a:tailEnd/>
          </a:ln>
        </p:spPr>
        <p:txBody>
          <a:bodyPr wrap="none" anchor="ctr">
            <a:prstTxWarp prst="textNoShape">
              <a:avLst/>
            </a:prstTxWarp>
          </a:bodyPr>
          <a:lstStyle/>
          <a:p>
            <a:endParaRPr lang="en-US"/>
          </a:p>
        </p:txBody>
      </p:sp>
      <p:sp>
        <p:nvSpPr>
          <p:cNvPr id="50180" name="Rectangle 2"/>
          <p:cNvSpPr>
            <a:spLocks noGrp="1" noChangeArrowheads="1"/>
          </p:cNvSpPr>
          <p:nvPr>
            <p:ph type="title"/>
          </p:nvPr>
        </p:nvSpPr>
        <p:spPr/>
        <p:txBody>
          <a:bodyPr/>
          <a:lstStyle/>
          <a:p>
            <a:r>
              <a:rPr lang="en-US"/>
              <a:t>Structure of Intelligent Agents</a:t>
            </a:r>
          </a:p>
        </p:txBody>
      </p:sp>
      <p:sp>
        <p:nvSpPr>
          <p:cNvPr id="50181" name="Rectangle 3"/>
          <p:cNvSpPr>
            <a:spLocks noGrp="1" noChangeArrowheads="1"/>
          </p:cNvSpPr>
          <p:nvPr>
            <p:ph type="body" idx="1"/>
          </p:nvPr>
        </p:nvSpPr>
        <p:spPr/>
        <p:txBody>
          <a:bodyPr/>
          <a:lstStyle/>
          <a:p>
            <a:r>
              <a:rPr lang="en-US" sz="2400"/>
              <a:t>Agent = architecture + program</a:t>
            </a:r>
          </a:p>
          <a:p>
            <a:endParaRPr lang="en-US" sz="1800"/>
          </a:p>
          <a:p>
            <a:r>
              <a:rPr lang="en-US" sz="2400" b="1"/>
              <a:t>Agent program:</a:t>
            </a:r>
            <a:r>
              <a:rPr lang="en-US" sz="2400"/>
              <a:t> the implementation of </a:t>
            </a:r>
            <a:r>
              <a:rPr lang="en-US" sz="2400" i="1"/>
              <a:t>f </a:t>
            </a:r>
            <a:r>
              <a:rPr lang="en-US" sz="2400"/>
              <a:t>: </a:t>
            </a:r>
            <a:r>
              <a:rPr lang="en-US" sz="2400">
                <a:latin typeface="Lucida Calligraphy" charset="0"/>
              </a:rPr>
              <a:t>P</a:t>
            </a:r>
            <a:r>
              <a:rPr lang="en-US" sz="2400"/>
              <a:t>* </a:t>
            </a:r>
            <a:r>
              <a:rPr lang="en-US" sz="2400">
                <a:sym typeface="Symbol" charset="2"/>
              </a:rPr>
              <a:t> </a:t>
            </a:r>
            <a:r>
              <a:rPr lang="en-US" sz="2400"/>
              <a:t> </a:t>
            </a:r>
            <a:r>
              <a:rPr lang="en-US" sz="2400">
                <a:latin typeface="Lucida Calligraphy" charset="0"/>
              </a:rPr>
              <a:t>A, </a:t>
            </a:r>
            <a:r>
              <a:rPr lang="en-US" sz="2400"/>
              <a:t>the agent’s perception-action mapping</a:t>
            </a:r>
            <a:br>
              <a:rPr lang="en-US" sz="2400"/>
            </a:br>
            <a:r>
              <a:rPr lang="en-US" sz="1200"/>
              <a:t/>
            </a:r>
            <a:br>
              <a:rPr lang="en-US" sz="1200"/>
            </a:br>
            <a:r>
              <a:rPr lang="en-US" sz="2400" b="1">
                <a:latin typeface="Bookman Old Style" charset="0"/>
              </a:rPr>
              <a:t>function</a:t>
            </a:r>
            <a:r>
              <a:rPr lang="en-US" sz="2400">
                <a:latin typeface="Bookman Old Style" charset="0"/>
              </a:rPr>
              <a:t> Skeleton-Agent(</a:t>
            </a:r>
            <a:r>
              <a:rPr lang="en-US" sz="2400" i="1">
                <a:latin typeface="Bookman Old Style" charset="0"/>
              </a:rPr>
              <a:t>Percept</a:t>
            </a:r>
            <a:r>
              <a:rPr lang="en-US" sz="2400">
                <a:latin typeface="Bookman Old Style" charset="0"/>
              </a:rPr>
              <a:t>) </a:t>
            </a:r>
            <a:r>
              <a:rPr lang="en-US" sz="2400" b="1">
                <a:latin typeface="Bookman Old Style" charset="0"/>
              </a:rPr>
              <a:t>returns</a:t>
            </a:r>
            <a:r>
              <a:rPr lang="en-US" sz="2400">
                <a:latin typeface="Bookman Old Style" charset="0"/>
              </a:rPr>
              <a:t> </a:t>
            </a:r>
            <a:r>
              <a:rPr lang="en-US" sz="2400" i="1">
                <a:latin typeface="Bookman Old Style" charset="0"/>
              </a:rPr>
              <a:t>Action</a:t>
            </a:r>
            <a:r>
              <a:rPr lang="en-US" sz="2400">
                <a:latin typeface="Bookman Old Style" charset="0"/>
              </a:rPr>
              <a:t/>
            </a:r>
            <a:br>
              <a:rPr lang="en-US" sz="2400">
                <a:latin typeface="Bookman Old Style" charset="0"/>
              </a:rPr>
            </a:br>
            <a:r>
              <a:rPr lang="en-US" sz="2400">
                <a:latin typeface="Bookman Old Style" charset="0"/>
              </a:rPr>
              <a:t>	memory </a:t>
            </a:r>
            <a:r>
              <a:rPr lang="en-US" sz="2400">
                <a:latin typeface="Bookman Old Style" charset="0"/>
                <a:sym typeface="Symbol" charset="2"/>
              </a:rPr>
              <a:t></a:t>
            </a:r>
            <a:r>
              <a:rPr lang="en-US" sz="2400">
                <a:latin typeface="Bookman Old Style" charset="0"/>
              </a:rPr>
              <a:t> UpdateMemory(memory, </a:t>
            </a:r>
            <a:r>
              <a:rPr lang="en-US" sz="2400" i="1">
                <a:latin typeface="Bookman Old Style" charset="0"/>
              </a:rPr>
              <a:t>Percept</a:t>
            </a:r>
            <a:r>
              <a:rPr lang="en-US" sz="2400">
                <a:latin typeface="Bookman Old Style" charset="0"/>
              </a:rPr>
              <a:t>)</a:t>
            </a:r>
            <a:br>
              <a:rPr lang="en-US" sz="2400">
                <a:latin typeface="Bookman Old Style" charset="0"/>
              </a:rPr>
            </a:br>
            <a:r>
              <a:rPr lang="en-US" sz="2400">
                <a:latin typeface="Bookman Old Style" charset="0"/>
              </a:rPr>
              <a:t>	</a:t>
            </a:r>
            <a:r>
              <a:rPr lang="en-US" sz="2400" i="1">
                <a:latin typeface="Bookman Old Style" charset="0"/>
              </a:rPr>
              <a:t>Action </a:t>
            </a:r>
            <a:r>
              <a:rPr lang="en-US" sz="2400">
                <a:latin typeface="Bookman Old Style" charset="0"/>
                <a:sym typeface="Symbol" charset="2"/>
              </a:rPr>
              <a:t></a:t>
            </a:r>
            <a:r>
              <a:rPr lang="en-US" sz="2400">
                <a:latin typeface="Bookman Old Style" charset="0"/>
              </a:rPr>
              <a:t> ChooseBestAction(memory)</a:t>
            </a:r>
            <a:br>
              <a:rPr lang="en-US" sz="2400">
                <a:latin typeface="Bookman Old Style" charset="0"/>
              </a:rPr>
            </a:br>
            <a:r>
              <a:rPr lang="en-US" sz="2400">
                <a:latin typeface="Bookman Old Style" charset="0"/>
              </a:rPr>
              <a:t>	memory </a:t>
            </a:r>
            <a:r>
              <a:rPr lang="en-US" sz="2400">
                <a:latin typeface="Bookman Old Style" charset="0"/>
                <a:sym typeface="Symbol" charset="2"/>
              </a:rPr>
              <a:t></a:t>
            </a:r>
            <a:r>
              <a:rPr lang="en-US" sz="2400">
                <a:latin typeface="Bookman Old Style" charset="0"/>
              </a:rPr>
              <a:t> UpdateMemory(memory, </a:t>
            </a:r>
            <a:r>
              <a:rPr lang="en-US" sz="2400" i="1">
                <a:latin typeface="Bookman Old Style" charset="0"/>
              </a:rPr>
              <a:t>Action</a:t>
            </a:r>
            <a:r>
              <a:rPr lang="en-US" sz="2400">
                <a:latin typeface="Bookman Old Style" charset="0"/>
              </a:rPr>
              <a:t>)</a:t>
            </a:r>
            <a:br>
              <a:rPr lang="en-US" sz="2400">
                <a:latin typeface="Bookman Old Style" charset="0"/>
              </a:rPr>
            </a:br>
            <a:r>
              <a:rPr lang="en-US" sz="2400" b="1">
                <a:latin typeface="Bookman Old Style" charset="0"/>
              </a:rPr>
              <a:t>return</a:t>
            </a:r>
            <a:r>
              <a:rPr lang="en-US" sz="2400">
                <a:latin typeface="Bookman Old Style" charset="0"/>
              </a:rPr>
              <a:t> </a:t>
            </a:r>
            <a:r>
              <a:rPr lang="en-US" sz="2400" i="1">
                <a:latin typeface="Bookman Old Style" charset="0"/>
              </a:rPr>
              <a:t>Action</a:t>
            </a:r>
          </a:p>
          <a:p>
            <a:endParaRPr lang="en-US" sz="1200"/>
          </a:p>
          <a:p>
            <a:r>
              <a:rPr lang="en-US" sz="2400" b="1"/>
              <a:t>Architecture: </a:t>
            </a:r>
            <a:r>
              <a:rPr lang="en-US" sz="2400"/>
              <a:t>a device that can execute the agent program (e.g., general-purpose computer, specialized device, beobot, etc.)</a:t>
            </a:r>
            <a:endParaRPr lang="en-US" sz="2400" b="1"/>
          </a:p>
        </p:txBody>
      </p:sp>
      <p:sp>
        <p:nvSpPr>
          <p:cNvPr id="50182" name="Slide Number Placeholder 6"/>
          <p:cNvSpPr>
            <a:spLocks noGrp="1"/>
          </p:cNvSpPr>
          <p:nvPr>
            <p:ph type="sldNum" sz="quarter" idx="12"/>
          </p:nvPr>
        </p:nvSpPr>
        <p:spPr>
          <a:noFill/>
        </p:spPr>
        <p:txBody>
          <a:bodyPr/>
          <a:lstStyle/>
          <a:p>
            <a:fld id="{D5A74D01-800B-8540-A738-3F787019B408}"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t>Using a look-up-table to encode </a:t>
            </a:r>
            <a:r>
              <a:rPr lang="en-US" i="1"/>
              <a:t>f </a:t>
            </a:r>
            <a:r>
              <a:rPr lang="en-US"/>
              <a:t>: </a:t>
            </a:r>
            <a:r>
              <a:rPr lang="en-US">
                <a:latin typeface="Lucida Calligraphy" charset="0"/>
              </a:rPr>
              <a:t>P</a:t>
            </a:r>
            <a:r>
              <a:rPr lang="en-US"/>
              <a:t>* </a:t>
            </a:r>
            <a:r>
              <a:rPr lang="en-US">
                <a:sym typeface="Symbol" charset="2"/>
              </a:rPr>
              <a:t> </a:t>
            </a:r>
            <a:r>
              <a:rPr lang="en-US"/>
              <a:t> </a:t>
            </a:r>
            <a:r>
              <a:rPr lang="en-US">
                <a:latin typeface="Lucida Calligraphy" charset="0"/>
              </a:rPr>
              <a:t>A</a:t>
            </a:r>
          </a:p>
        </p:txBody>
      </p:sp>
      <p:sp>
        <p:nvSpPr>
          <p:cNvPr id="51204" name="Rectangle 3"/>
          <p:cNvSpPr>
            <a:spLocks noGrp="1" noChangeArrowheads="1"/>
          </p:cNvSpPr>
          <p:nvPr>
            <p:ph type="body" idx="1"/>
          </p:nvPr>
        </p:nvSpPr>
        <p:spPr>
          <a:xfrm>
            <a:off x="457200" y="1219200"/>
            <a:ext cx="8178800" cy="4762500"/>
          </a:xfrm>
        </p:spPr>
        <p:txBody>
          <a:bodyPr/>
          <a:lstStyle/>
          <a:p>
            <a:r>
              <a:rPr lang="en-US" b="1">
                <a:solidFill>
                  <a:srgbClr val="0066FF"/>
                </a:solidFill>
              </a:rPr>
              <a:t>Example:</a:t>
            </a:r>
            <a:r>
              <a:rPr lang="en-US"/>
              <a:t> Collision Avoidance</a:t>
            </a:r>
          </a:p>
          <a:p>
            <a:pPr lvl="1"/>
            <a:r>
              <a:rPr lang="en-US" sz="1800"/>
              <a:t>Sensors:	3 proximity sensors</a:t>
            </a:r>
          </a:p>
          <a:p>
            <a:pPr lvl="1"/>
            <a:r>
              <a:rPr lang="en-US" sz="1800"/>
              <a:t>Effectors:	Steering Wheel, Brakes</a:t>
            </a:r>
          </a:p>
          <a:p>
            <a:r>
              <a:rPr lang="en-US"/>
              <a:t>How to generate?</a:t>
            </a:r>
          </a:p>
          <a:p>
            <a:r>
              <a:rPr lang="en-US"/>
              <a:t>How large?</a:t>
            </a:r>
          </a:p>
          <a:p>
            <a:r>
              <a:rPr lang="en-US"/>
              <a:t>How to select action?</a:t>
            </a:r>
          </a:p>
        </p:txBody>
      </p:sp>
      <p:sp>
        <p:nvSpPr>
          <p:cNvPr id="51205" name="AutoShape 4"/>
          <p:cNvSpPr>
            <a:spLocks noChangeArrowheads="1"/>
          </p:cNvSpPr>
          <p:nvPr/>
        </p:nvSpPr>
        <p:spPr bwMode="auto">
          <a:xfrm>
            <a:off x="6667500" y="2514600"/>
            <a:ext cx="685800" cy="609600"/>
          </a:xfrm>
          <a:prstGeom prst="triangle">
            <a:avLst>
              <a:gd name="adj" fmla="val 50000"/>
            </a:avLst>
          </a:prstGeom>
          <a:solidFill>
            <a:srgbClr val="0066FF"/>
          </a:solidFill>
          <a:ln w="9525">
            <a:solidFill>
              <a:schemeClr val="tx1"/>
            </a:solidFill>
            <a:miter lim="800000"/>
            <a:headEnd/>
            <a:tailEnd/>
          </a:ln>
        </p:spPr>
        <p:txBody>
          <a:bodyPr wrap="none" anchor="ctr">
            <a:prstTxWarp prst="textNoShape">
              <a:avLst/>
            </a:prstTxWarp>
          </a:bodyPr>
          <a:lstStyle/>
          <a:p>
            <a:endParaRPr lang="en-US"/>
          </a:p>
        </p:txBody>
      </p:sp>
      <p:sp>
        <p:nvSpPr>
          <p:cNvPr id="51206" name="Line 5"/>
          <p:cNvSpPr>
            <a:spLocks noChangeShapeType="1"/>
          </p:cNvSpPr>
          <p:nvPr/>
        </p:nvSpPr>
        <p:spPr bwMode="auto">
          <a:xfrm flipV="1">
            <a:off x="7010400" y="1905000"/>
            <a:ext cx="533400" cy="6858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1207" name="Line 6"/>
          <p:cNvSpPr>
            <a:spLocks noChangeShapeType="1"/>
          </p:cNvSpPr>
          <p:nvPr/>
        </p:nvSpPr>
        <p:spPr bwMode="auto">
          <a:xfrm>
            <a:off x="7010400" y="1905000"/>
            <a:ext cx="0" cy="6096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1208" name="Line 7"/>
          <p:cNvSpPr>
            <a:spLocks noChangeShapeType="1"/>
          </p:cNvSpPr>
          <p:nvPr/>
        </p:nvSpPr>
        <p:spPr bwMode="auto">
          <a:xfrm>
            <a:off x="6019800" y="1524000"/>
            <a:ext cx="990600" cy="10668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1209" name="AutoShape 10"/>
          <p:cNvSpPr>
            <a:spLocks noChangeArrowheads="1"/>
          </p:cNvSpPr>
          <p:nvPr/>
        </p:nvSpPr>
        <p:spPr bwMode="auto">
          <a:xfrm>
            <a:off x="6934200" y="1295400"/>
            <a:ext cx="685800" cy="609600"/>
          </a:xfrm>
          <a:prstGeom prst="triangle">
            <a:avLst>
              <a:gd name="adj" fmla="val 50000"/>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51210" name="Text Box 11"/>
          <p:cNvSpPr txBox="1">
            <a:spLocks noChangeArrowheads="1"/>
          </p:cNvSpPr>
          <p:nvPr/>
        </p:nvSpPr>
        <p:spPr bwMode="auto">
          <a:xfrm>
            <a:off x="7375525" y="2632075"/>
            <a:ext cx="842963" cy="457200"/>
          </a:xfrm>
          <a:prstGeom prst="rect">
            <a:avLst/>
          </a:prstGeom>
          <a:noFill/>
          <a:ln w="9525">
            <a:noFill/>
            <a:miter lim="800000"/>
            <a:headEnd/>
            <a:tailEnd/>
          </a:ln>
        </p:spPr>
        <p:txBody>
          <a:bodyPr wrap="none">
            <a:prstTxWarp prst="textNoShape">
              <a:avLst/>
            </a:prstTxWarp>
            <a:spAutoFit/>
          </a:bodyPr>
          <a:lstStyle/>
          <a:p>
            <a:r>
              <a:rPr lang="en-US"/>
              <a:t>agent</a:t>
            </a:r>
          </a:p>
        </p:txBody>
      </p:sp>
      <p:sp>
        <p:nvSpPr>
          <p:cNvPr id="51211" name="Text Box 12"/>
          <p:cNvSpPr txBox="1">
            <a:spLocks noChangeArrowheads="1"/>
          </p:cNvSpPr>
          <p:nvPr/>
        </p:nvSpPr>
        <p:spPr bwMode="auto">
          <a:xfrm>
            <a:off x="7772400" y="1524000"/>
            <a:ext cx="1181100" cy="457200"/>
          </a:xfrm>
          <a:prstGeom prst="rect">
            <a:avLst/>
          </a:prstGeom>
          <a:noFill/>
          <a:ln w="9525">
            <a:noFill/>
            <a:miter lim="800000"/>
            <a:headEnd/>
            <a:tailEnd/>
          </a:ln>
        </p:spPr>
        <p:txBody>
          <a:bodyPr wrap="none">
            <a:prstTxWarp prst="textNoShape">
              <a:avLst/>
            </a:prstTxWarp>
            <a:spAutoFit/>
          </a:bodyPr>
          <a:lstStyle/>
          <a:p>
            <a:r>
              <a:rPr lang="en-US"/>
              <a:t>obstacle</a:t>
            </a:r>
          </a:p>
        </p:txBody>
      </p:sp>
      <p:sp>
        <p:nvSpPr>
          <p:cNvPr id="51212" name="Text Box 13"/>
          <p:cNvSpPr txBox="1">
            <a:spLocks noChangeArrowheads="1"/>
          </p:cNvSpPr>
          <p:nvPr/>
        </p:nvSpPr>
        <p:spPr bwMode="auto">
          <a:xfrm>
            <a:off x="5410200" y="2057400"/>
            <a:ext cx="1082675" cy="457200"/>
          </a:xfrm>
          <a:prstGeom prst="rect">
            <a:avLst/>
          </a:prstGeom>
          <a:noFill/>
          <a:ln w="9525">
            <a:noFill/>
            <a:miter lim="800000"/>
            <a:headEnd/>
            <a:tailEnd/>
          </a:ln>
        </p:spPr>
        <p:txBody>
          <a:bodyPr wrap="none">
            <a:prstTxWarp prst="textNoShape">
              <a:avLst/>
            </a:prstTxWarp>
            <a:spAutoFit/>
          </a:bodyPr>
          <a:lstStyle/>
          <a:p>
            <a:r>
              <a:rPr lang="en-US"/>
              <a:t>sensors</a:t>
            </a:r>
          </a:p>
        </p:txBody>
      </p:sp>
      <p:sp>
        <p:nvSpPr>
          <p:cNvPr id="51214" name="Slide Number Placeholder 14"/>
          <p:cNvSpPr>
            <a:spLocks noGrp="1"/>
          </p:cNvSpPr>
          <p:nvPr>
            <p:ph type="sldNum" sz="quarter" idx="12"/>
          </p:nvPr>
        </p:nvSpPr>
        <p:spPr>
          <a:noFill/>
        </p:spPr>
        <p:txBody>
          <a:bodyPr/>
          <a:lstStyle/>
          <a:p>
            <a:fld id="{18796894-F704-954E-9399-38DEE6A46E0C}" type="slidenum">
              <a:rPr lang="en-US" smtClean="0"/>
              <a:pPr/>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t>Using a look-up-table to encode </a:t>
            </a:r>
            <a:r>
              <a:rPr lang="en-US" i="1"/>
              <a:t>f </a:t>
            </a:r>
            <a:r>
              <a:rPr lang="en-US"/>
              <a:t>: </a:t>
            </a:r>
            <a:r>
              <a:rPr lang="en-US">
                <a:latin typeface="Lucida Calligraphy" charset="0"/>
              </a:rPr>
              <a:t>P</a:t>
            </a:r>
            <a:r>
              <a:rPr lang="en-US"/>
              <a:t>* </a:t>
            </a:r>
            <a:r>
              <a:rPr lang="en-US">
                <a:sym typeface="Symbol" charset="2"/>
              </a:rPr>
              <a:t> </a:t>
            </a:r>
            <a:r>
              <a:rPr lang="en-US"/>
              <a:t> </a:t>
            </a:r>
            <a:r>
              <a:rPr lang="en-US">
                <a:latin typeface="Lucida Calligraphy" charset="0"/>
              </a:rPr>
              <a:t>A</a:t>
            </a:r>
          </a:p>
        </p:txBody>
      </p:sp>
      <p:sp>
        <p:nvSpPr>
          <p:cNvPr id="52228" name="Rectangle 3"/>
          <p:cNvSpPr>
            <a:spLocks noGrp="1" noChangeArrowheads="1"/>
          </p:cNvSpPr>
          <p:nvPr>
            <p:ph type="body" idx="1"/>
          </p:nvPr>
        </p:nvSpPr>
        <p:spPr/>
        <p:txBody>
          <a:bodyPr/>
          <a:lstStyle/>
          <a:p>
            <a:pPr>
              <a:lnSpc>
                <a:spcPct val="90000"/>
              </a:lnSpc>
            </a:pPr>
            <a:r>
              <a:rPr lang="en-US" dirty="0">
                <a:solidFill>
                  <a:srgbClr val="0066FF"/>
                </a:solidFill>
              </a:rPr>
              <a:t>Example:</a:t>
            </a:r>
            <a:r>
              <a:rPr lang="en-US" dirty="0"/>
              <a:t> Collision Avoidance</a:t>
            </a:r>
          </a:p>
          <a:p>
            <a:pPr lvl="1">
              <a:lnSpc>
                <a:spcPct val="90000"/>
              </a:lnSpc>
            </a:pPr>
            <a:r>
              <a:rPr lang="en-US" sz="1800" dirty="0"/>
              <a:t>Sensors:	3 proximity sensors </a:t>
            </a:r>
          </a:p>
          <a:p>
            <a:pPr lvl="1">
              <a:lnSpc>
                <a:spcPct val="90000"/>
              </a:lnSpc>
            </a:pPr>
            <a:r>
              <a:rPr lang="en-US" sz="1800" dirty="0"/>
              <a:t>Effectors:	Steering Wheel, Brakes</a:t>
            </a:r>
          </a:p>
          <a:p>
            <a:pPr>
              <a:lnSpc>
                <a:spcPct val="90000"/>
              </a:lnSpc>
            </a:pPr>
            <a:endParaRPr lang="en-US" dirty="0"/>
          </a:p>
          <a:p>
            <a:pPr>
              <a:lnSpc>
                <a:spcPct val="90000"/>
              </a:lnSpc>
            </a:pPr>
            <a:r>
              <a:rPr lang="en-US" dirty="0">
                <a:solidFill>
                  <a:srgbClr val="0066FF"/>
                </a:solidFill>
              </a:rPr>
              <a:t>How to generate:</a:t>
            </a:r>
            <a:r>
              <a:rPr lang="en-US" dirty="0"/>
              <a:t> for each </a:t>
            </a:r>
            <a:r>
              <a:rPr lang="en-US" dirty="0" err="1">
                <a:latin typeface="Lucida Calligraphy" charset="0"/>
              </a:rPr>
              <a:t>p</a:t>
            </a:r>
            <a:r>
              <a:rPr lang="en-US" dirty="0">
                <a:latin typeface="Lucida Calligraphy" charset="0"/>
              </a:rPr>
              <a:t> </a:t>
            </a:r>
            <a:r>
              <a:rPr lang="en-US" dirty="0" err="1">
                <a:latin typeface="Lucida Calligraphy" charset="0"/>
                <a:sym typeface="Symbol" charset="2"/>
              </a:rPr>
              <a:t></a:t>
            </a:r>
            <a:r>
              <a:rPr lang="en-US" dirty="0">
                <a:latin typeface="Lucida Calligraphy" charset="0"/>
              </a:rPr>
              <a:t> P</a:t>
            </a:r>
            <a:r>
              <a:rPr lang="en-US" baseline="-25000" dirty="0">
                <a:latin typeface="Lucida Calligraphy" charset="0"/>
              </a:rPr>
              <a:t>l</a:t>
            </a:r>
            <a:r>
              <a:rPr lang="en-US" dirty="0">
                <a:latin typeface="Lucida Calligraphy" charset="0"/>
              </a:rPr>
              <a:t> </a:t>
            </a:r>
            <a:r>
              <a:rPr lang="en-US" dirty="0" err="1">
                <a:latin typeface="Lucida Calligraphy" charset="0"/>
                <a:sym typeface="Symbol" charset="2"/>
              </a:rPr>
              <a:t></a:t>
            </a:r>
            <a:r>
              <a:rPr lang="en-US" dirty="0">
                <a:latin typeface="Lucida Calligraphy" charset="0"/>
              </a:rPr>
              <a:t> P</a:t>
            </a:r>
            <a:r>
              <a:rPr lang="en-US" baseline="-25000" dirty="0">
                <a:latin typeface="Lucida Calligraphy" charset="0"/>
              </a:rPr>
              <a:t>m</a:t>
            </a:r>
            <a:r>
              <a:rPr lang="en-US" dirty="0">
                <a:latin typeface="Lucida Calligraphy" charset="0"/>
              </a:rPr>
              <a:t> </a:t>
            </a:r>
            <a:r>
              <a:rPr lang="en-US" dirty="0" err="1">
                <a:latin typeface="Lucida Calligraphy" charset="0"/>
                <a:sym typeface="Symbol" charset="2"/>
              </a:rPr>
              <a:t></a:t>
            </a:r>
            <a:r>
              <a:rPr lang="en-US" dirty="0">
                <a:latin typeface="Lucida Calligraphy" charset="0"/>
              </a:rPr>
              <a:t> P</a:t>
            </a:r>
            <a:r>
              <a:rPr lang="en-US" baseline="-25000" dirty="0">
                <a:latin typeface="Lucida Calligraphy" charset="0"/>
              </a:rPr>
              <a:t>r</a:t>
            </a:r>
            <a:br>
              <a:rPr lang="en-US" baseline="-25000" dirty="0">
                <a:latin typeface="Lucida Calligraphy" charset="0"/>
              </a:rPr>
            </a:br>
            <a:r>
              <a:rPr lang="en-US" dirty="0"/>
              <a:t>generate an appropriate action, </a:t>
            </a:r>
            <a:r>
              <a:rPr lang="en-US" dirty="0">
                <a:latin typeface="Lucida Calligraphy" charset="0"/>
              </a:rPr>
              <a:t>a </a:t>
            </a:r>
            <a:r>
              <a:rPr lang="en-US" dirty="0" err="1">
                <a:latin typeface="Lucida Calligraphy" charset="0"/>
                <a:sym typeface="Symbol" charset="2"/>
              </a:rPr>
              <a:t></a:t>
            </a:r>
            <a:r>
              <a:rPr lang="en-US" dirty="0">
                <a:latin typeface="Lucida Calligraphy" charset="0"/>
              </a:rPr>
              <a:t> S </a:t>
            </a:r>
            <a:r>
              <a:rPr lang="en-US" dirty="0" err="1">
                <a:latin typeface="Lucida Calligraphy" charset="0"/>
                <a:sym typeface="Symbol" charset="2"/>
              </a:rPr>
              <a:t></a:t>
            </a:r>
            <a:r>
              <a:rPr lang="en-US" dirty="0">
                <a:latin typeface="Lucida Calligraphy" charset="0"/>
              </a:rPr>
              <a:t> B</a:t>
            </a:r>
          </a:p>
          <a:p>
            <a:pPr>
              <a:lnSpc>
                <a:spcPct val="90000"/>
              </a:lnSpc>
            </a:pPr>
            <a:endParaRPr lang="en-US" dirty="0"/>
          </a:p>
          <a:p>
            <a:pPr>
              <a:lnSpc>
                <a:spcPct val="90000"/>
              </a:lnSpc>
            </a:pPr>
            <a:r>
              <a:rPr lang="en-US" dirty="0">
                <a:solidFill>
                  <a:srgbClr val="0066FF"/>
                </a:solidFill>
              </a:rPr>
              <a:t>How large:</a:t>
            </a:r>
            <a:r>
              <a:rPr lang="en-US" dirty="0"/>
              <a:t> size of table = #possible percepts times # possible actions = |</a:t>
            </a:r>
            <a:r>
              <a:rPr lang="en-US" dirty="0">
                <a:latin typeface="Lucida Calligraphy" charset="0"/>
              </a:rPr>
              <a:t>P</a:t>
            </a:r>
            <a:r>
              <a:rPr lang="en-US" baseline="-25000" dirty="0">
                <a:latin typeface="Lucida Calligraphy" charset="0"/>
              </a:rPr>
              <a:t>l </a:t>
            </a:r>
            <a:r>
              <a:rPr lang="en-US" dirty="0"/>
              <a:t>| |</a:t>
            </a:r>
            <a:r>
              <a:rPr lang="en-US" dirty="0">
                <a:latin typeface="Lucida Calligraphy" charset="0"/>
              </a:rPr>
              <a:t>P</a:t>
            </a:r>
            <a:r>
              <a:rPr lang="en-US" baseline="-25000" dirty="0">
                <a:latin typeface="Lucida Calligraphy" charset="0"/>
              </a:rPr>
              <a:t>m</a:t>
            </a:r>
            <a:r>
              <a:rPr lang="en-US" dirty="0"/>
              <a:t>| |</a:t>
            </a:r>
            <a:r>
              <a:rPr lang="en-US" dirty="0">
                <a:latin typeface="Lucida Calligraphy" charset="0"/>
              </a:rPr>
              <a:t>P</a:t>
            </a:r>
            <a:r>
              <a:rPr lang="en-US" baseline="-25000" dirty="0">
                <a:latin typeface="Lucida Calligraphy" charset="0"/>
              </a:rPr>
              <a:t>r</a:t>
            </a:r>
            <a:r>
              <a:rPr lang="en-US" dirty="0"/>
              <a:t>| |</a:t>
            </a:r>
            <a:r>
              <a:rPr lang="en-US" dirty="0">
                <a:latin typeface="Lucida Calligraphy" charset="0"/>
              </a:rPr>
              <a:t>S</a:t>
            </a:r>
            <a:r>
              <a:rPr lang="en-US" dirty="0"/>
              <a:t>| |</a:t>
            </a:r>
            <a:r>
              <a:rPr lang="en-US" dirty="0">
                <a:latin typeface="Lucida Calligraphy" charset="0"/>
              </a:rPr>
              <a:t>B</a:t>
            </a:r>
            <a:r>
              <a:rPr lang="en-US" dirty="0"/>
              <a:t>|</a:t>
            </a:r>
            <a:br>
              <a:rPr lang="en-US" dirty="0"/>
            </a:br>
            <a:r>
              <a:rPr lang="en-US" dirty="0"/>
              <a:t>E.g., P = {close, medium, far}</a:t>
            </a:r>
            <a:r>
              <a:rPr lang="en-US" baseline="30000" dirty="0"/>
              <a:t>3</a:t>
            </a:r>
            <a:br>
              <a:rPr lang="en-US" baseline="30000" dirty="0"/>
            </a:br>
            <a:r>
              <a:rPr lang="en-US" baseline="30000" dirty="0"/>
              <a:t>	</a:t>
            </a:r>
            <a:r>
              <a:rPr lang="en-US" dirty="0"/>
              <a:t>A = {left, straight, right} </a:t>
            </a:r>
            <a:r>
              <a:rPr lang="en-US" dirty="0" err="1">
                <a:latin typeface="Lucida Calligraphy" charset="0"/>
                <a:sym typeface="Symbol" charset="2"/>
              </a:rPr>
              <a:t></a:t>
            </a:r>
            <a:r>
              <a:rPr lang="en-US" dirty="0"/>
              <a:t> {on, off}</a:t>
            </a:r>
            <a:br>
              <a:rPr lang="en-US" dirty="0"/>
            </a:br>
            <a:r>
              <a:rPr lang="en-US" dirty="0"/>
              <a:t>then size of table = </a:t>
            </a:r>
            <a:r>
              <a:rPr lang="en-US" dirty="0" smtClean="0"/>
              <a:t>27 rows</a:t>
            </a:r>
          </a:p>
          <a:p>
            <a:pPr>
              <a:lnSpc>
                <a:spcPct val="90000"/>
              </a:lnSpc>
            </a:pPr>
            <a:r>
              <a:rPr lang="en-US" dirty="0" smtClean="0"/>
              <a:t>Total possible combinations 27*3*2=162</a:t>
            </a:r>
          </a:p>
          <a:p>
            <a:pPr>
              <a:lnSpc>
                <a:spcPct val="90000"/>
              </a:lnSpc>
            </a:pPr>
            <a:endParaRPr lang="en-US" sz="1200" dirty="0"/>
          </a:p>
          <a:p>
            <a:pPr>
              <a:lnSpc>
                <a:spcPct val="90000"/>
              </a:lnSpc>
            </a:pPr>
            <a:r>
              <a:rPr lang="en-US" dirty="0">
                <a:solidFill>
                  <a:srgbClr val="0066FF"/>
                </a:solidFill>
              </a:rPr>
              <a:t>How to select action?</a:t>
            </a:r>
            <a:r>
              <a:rPr lang="en-US" dirty="0"/>
              <a:t> Search.</a:t>
            </a:r>
          </a:p>
        </p:txBody>
      </p:sp>
      <p:sp>
        <p:nvSpPr>
          <p:cNvPr id="52229" name="AutoShape 4"/>
          <p:cNvSpPr>
            <a:spLocks noChangeArrowheads="1"/>
          </p:cNvSpPr>
          <p:nvPr/>
        </p:nvSpPr>
        <p:spPr bwMode="auto">
          <a:xfrm>
            <a:off x="6781800" y="2438400"/>
            <a:ext cx="685800" cy="609600"/>
          </a:xfrm>
          <a:prstGeom prst="triangle">
            <a:avLst>
              <a:gd name="adj" fmla="val 50000"/>
            </a:avLst>
          </a:prstGeom>
          <a:solidFill>
            <a:srgbClr val="0066FF"/>
          </a:solidFill>
          <a:ln w="9525">
            <a:solidFill>
              <a:schemeClr val="tx1"/>
            </a:solidFill>
            <a:miter lim="800000"/>
            <a:headEnd/>
            <a:tailEnd/>
          </a:ln>
        </p:spPr>
        <p:txBody>
          <a:bodyPr wrap="none" anchor="ctr">
            <a:prstTxWarp prst="textNoShape">
              <a:avLst/>
            </a:prstTxWarp>
          </a:bodyPr>
          <a:lstStyle/>
          <a:p>
            <a:endParaRPr lang="en-US"/>
          </a:p>
        </p:txBody>
      </p:sp>
      <p:sp>
        <p:nvSpPr>
          <p:cNvPr id="52230" name="Line 5"/>
          <p:cNvSpPr>
            <a:spLocks noChangeShapeType="1"/>
          </p:cNvSpPr>
          <p:nvPr/>
        </p:nvSpPr>
        <p:spPr bwMode="auto">
          <a:xfrm flipV="1">
            <a:off x="7124700" y="1828800"/>
            <a:ext cx="533400" cy="6858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2231" name="Line 6"/>
          <p:cNvSpPr>
            <a:spLocks noChangeShapeType="1"/>
          </p:cNvSpPr>
          <p:nvPr/>
        </p:nvSpPr>
        <p:spPr bwMode="auto">
          <a:xfrm>
            <a:off x="7124700" y="1828800"/>
            <a:ext cx="0" cy="6096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2232" name="Line 7"/>
          <p:cNvSpPr>
            <a:spLocks noChangeShapeType="1"/>
          </p:cNvSpPr>
          <p:nvPr/>
        </p:nvSpPr>
        <p:spPr bwMode="auto">
          <a:xfrm>
            <a:off x="6134100" y="1447800"/>
            <a:ext cx="990600" cy="1066800"/>
          </a:xfrm>
          <a:prstGeom prst="line">
            <a:avLst/>
          </a:prstGeom>
          <a:noFill/>
          <a:ln w="38100">
            <a:solidFill>
              <a:schemeClr val="tx1"/>
            </a:solidFill>
            <a:prstDash val="dash"/>
            <a:round/>
            <a:headEnd/>
            <a:tailEnd/>
          </a:ln>
        </p:spPr>
        <p:txBody>
          <a:bodyPr>
            <a:prstTxWarp prst="textNoShape">
              <a:avLst/>
            </a:prstTxWarp>
          </a:bodyPr>
          <a:lstStyle/>
          <a:p>
            <a:endParaRPr lang="en-US"/>
          </a:p>
        </p:txBody>
      </p:sp>
      <p:sp>
        <p:nvSpPr>
          <p:cNvPr id="52233" name="AutoShape 8"/>
          <p:cNvSpPr>
            <a:spLocks noChangeArrowheads="1"/>
          </p:cNvSpPr>
          <p:nvPr/>
        </p:nvSpPr>
        <p:spPr bwMode="auto">
          <a:xfrm>
            <a:off x="7048500" y="1219200"/>
            <a:ext cx="685800" cy="609600"/>
          </a:xfrm>
          <a:prstGeom prst="triangle">
            <a:avLst>
              <a:gd name="adj" fmla="val 50000"/>
            </a:avLst>
          </a:prstGeom>
          <a:solidFill>
            <a:srgbClr val="CC3300"/>
          </a:solidFill>
          <a:ln w="9525">
            <a:solidFill>
              <a:schemeClr val="tx1"/>
            </a:solidFill>
            <a:miter lim="800000"/>
            <a:headEnd/>
            <a:tailEnd/>
          </a:ln>
        </p:spPr>
        <p:txBody>
          <a:bodyPr wrap="none" anchor="ctr">
            <a:prstTxWarp prst="textNoShape">
              <a:avLst/>
            </a:prstTxWarp>
          </a:bodyPr>
          <a:lstStyle/>
          <a:p>
            <a:endParaRPr lang="en-US"/>
          </a:p>
        </p:txBody>
      </p:sp>
      <p:sp>
        <p:nvSpPr>
          <p:cNvPr id="52234" name="Text Box 9"/>
          <p:cNvSpPr txBox="1">
            <a:spLocks noChangeArrowheads="1"/>
          </p:cNvSpPr>
          <p:nvPr/>
        </p:nvSpPr>
        <p:spPr bwMode="auto">
          <a:xfrm>
            <a:off x="7489825" y="2555875"/>
            <a:ext cx="842963" cy="457200"/>
          </a:xfrm>
          <a:prstGeom prst="rect">
            <a:avLst/>
          </a:prstGeom>
          <a:noFill/>
          <a:ln w="9525">
            <a:noFill/>
            <a:miter lim="800000"/>
            <a:headEnd/>
            <a:tailEnd/>
          </a:ln>
        </p:spPr>
        <p:txBody>
          <a:bodyPr wrap="none">
            <a:prstTxWarp prst="textNoShape">
              <a:avLst/>
            </a:prstTxWarp>
            <a:spAutoFit/>
          </a:bodyPr>
          <a:lstStyle/>
          <a:p>
            <a:r>
              <a:rPr lang="en-US"/>
              <a:t>agent</a:t>
            </a:r>
          </a:p>
        </p:txBody>
      </p:sp>
      <p:sp>
        <p:nvSpPr>
          <p:cNvPr id="52235" name="Text Box 10"/>
          <p:cNvSpPr txBox="1">
            <a:spLocks noChangeArrowheads="1"/>
          </p:cNvSpPr>
          <p:nvPr/>
        </p:nvSpPr>
        <p:spPr bwMode="auto">
          <a:xfrm>
            <a:off x="7886700" y="1447800"/>
            <a:ext cx="1181100" cy="457200"/>
          </a:xfrm>
          <a:prstGeom prst="rect">
            <a:avLst/>
          </a:prstGeom>
          <a:noFill/>
          <a:ln w="9525">
            <a:noFill/>
            <a:miter lim="800000"/>
            <a:headEnd/>
            <a:tailEnd/>
          </a:ln>
        </p:spPr>
        <p:txBody>
          <a:bodyPr wrap="none">
            <a:prstTxWarp prst="textNoShape">
              <a:avLst/>
            </a:prstTxWarp>
            <a:spAutoFit/>
          </a:bodyPr>
          <a:lstStyle/>
          <a:p>
            <a:r>
              <a:rPr lang="en-US"/>
              <a:t>obstacle</a:t>
            </a:r>
          </a:p>
        </p:txBody>
      </p:sp>
      <p:sp>
        <p:nvSpPr>
          <p:cNvPr id="52236" name="Text Box 11"/>
          <p:cNvSpPr txBox="1">
            <a:spLocks noChangeArrowheads="1"/>
          </p:cNvSpPr>
          <p:nvPr/>
        </p:nvSpPr>
        <p:spPr bwMode="auto">
          <a:xfrm>
            <a:off x="5410200" y="1676400"/>
            <a:ext cx="1082675" cy="457200"/>
          </a:xfrm>
          <a:prstGeom prst="rect">
            <a:avLst/>
          </a:prstGeom>
          <a:noFill/>
          <a:ln w="9525">
            <a:noFill/>
            <a:miter lim="800000"/>
            <a:headEnd/>
            <a:tailEnd/>
          </a:ln>
        </p:spPr>
        <p:txBody>
          <a:bodyPr wrap="none">
            <a:prstTxWarp prst="textNoShape">
              <a:avLst/>
            </a:prstTxWarp>
            <a:spAutoFit/>
          </a:bodyPr>
          <a:lstStyle/>
          <a:p>
            <a:r>
              <a:rPr lang="en-US"/>
              <a:t>sensors</a:t>
            </a:r>
          </a:p>
        </p:txBody>
      </p:sp>
      <p:sp>
        <p:nvSpPr>
          <p:cNvPr id="52237" name="Slide Number Placeholder 13"/>
          <p:cNvSpPr>
            <a:spLocks noGrp="1"/>
          </p:cNvSpPr>
          <p:nvPr>
            <p:ph type="sldNum" sz="quarter" idx="12"/>
          </p:nvPr>
        </p:nvSpPr>
        <p:spPr>
          <a:noFill/>
        </p:spPr>
        <p:txBody>
          <a:bodyPr/>
          <a:lstStyle/>
          <a:p>
            <a:fld id="{C91CBB2A-F7CC-754C-BC38-1AB6DB8D5361}" type="slidenum">
              <a:rPr lang="en-US" smtClean="0"/>
              <a:pPr/>
              <a:t>35</a:t>
            </a:fld>
            <a:endParaRPr 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t>Agent types</a:t>
            </a:r>
          </a:p>
        </p:txBody>
      </p:sp>
      <p:sp>
        <p:nvSpPr>
          <p:cNvPr id="53252" name="Rectangle 3"/>
          <p:cNvSpPr>
            <a:spLocks noGrp="1" noChangeArrowheads="1"/>
          </p:cNvSpPr>
          <p:nvPr>
            <p:ph type="body" idx="1"/>
          </p:nvPr>
        </p:nvSpPr>
        <p:spPr/>
        <p:txBody>
          <a:bodyPr/>
          <a:lstStyle/>
          <a:p>
            <a:r>
              <a:rPr lang="en-US" sz="2800"/>
              <a:t>Reflex agents</a:t>
            </a:r>
          </a:p>
          <a:p>
            <a:r>
              <a:rPr lang="en-US" sz="2800"/>
              <a:t>Reflex agents with internal states</a:t>
            </a:r>
          </a:p>
          <a:p>
            <a:r>
              <a:rPr lang="en-US" sz="2800"/>
              <a:t>Goal-based agents</a:t>
            </a:r>
          </a:p>
          <a:p>
            <a:r>
              <a:rPr lang="en-US" sz="2800"/>
              <a:t>Utility-based agents</a:t>
            </a:r>
          </a:p>
        </p:txBody>
      </p:sp>
      <p:sp>
        <p:nvSpPr>
          <p:cNvPr id="53253" name="Slide Number Placeholder 5"/>
          <p:cNvSpPr>
            <a:spLocks noGrp="1"/>
          </p:cNvSpPr>
          <p:nvPr>
            <p:ph type="sldNum" sz="quarter" idx="12"/>
          </p:nvPr>
        </p:nvSpPr>
        <p:spPr>
          <a:noFill/>
        </p:spPr>
        <p:txBody>
          <a:bodyPr/>
          <a:lstStyle/>
          <a:p>
            <a:fld id="{A95D98FC-C7D9-AA4C-9A13-391E98692A3F}"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Agent types</a:t>
            </a:r>
          </a:p>
        </p:txBody>
      </p:sp>
      <p:sp>
        <p:nvSpPr>
          <p:cNvPr id="54276" name="Rectangle 3"/>
          <p:cNvSpPr>
            <a:spLocks noGrp="1" noChangeArrowheads="1"/>
          </p:cNvSpPr>
          <p:nvPr>
            <p:ph type="body" idx="1"/>
          </p:nvPr>
        </p:nvSpPr>
        <p:spPr>
          <a:xfrm>
            <a:off x="457200" y="1371600"/>
            <a:ext cx="8382000" cy="5029200"/>
          </a:xfrm>
        </p:spPr>
        <p:txBody>
          <a:bodyPr/>
          <a:lstStyle/>
          <a:p>
            <a:r>
              <a:rPr lang="en-US" sz="2800"/>
              <a:t>Reflex agents </a:t>
            </a:r>
          </a:p>
          <a:p>
            <a:pPr lvl="1"/>
            <a:r>
              <a:rPr lang="en-US" sz="2400"/>
              <a:t>Reactive: No memory</a:t>
            </a:r>
          </a:p>
          <a:p>
            <a:pPr lvl="1"/>
            <a:endParaRPr lang="en-US" sz="2400"/>
          </a:p>
          <a:p>
            <a:r>
              <a:rPr lang="en-US" sz="2800"/>
              <a:t>Reflex agents with internal states</a:t>
            </a:r>
          </a:p>
          <a:p>
            <a:pPr lvl="1"/>
            <a:r>
              <a:rPr lang="en-US" sz="2400"/>
              <a:t>W/o previous state, may not be able to make decision </a:t>
            </a:r>
          </a:p>
          <a:p>
            <a:pPr lvl="2"/>
            <a:r>
              <a:rPr lang="en-US" sz="2000"/>
              <a:t>E.g. brake lights at night.</a:t>
            </a:r>
          </a:p>
          <a:p>
            <a:pPr lvl="2"/>
            <a:endParaRPr lang="en-US" sz="2000"/>
          </a:p>
          <a:p>
            <a:r>
              <a:rPr lang="en-US" sz="2800"/>
              <a:t>Goal-based agents</a:t>
            </a:r>
          </a:p>
          <a:p>
            <a:pPr lvl="1"/>
            <a:r>
              <a:rPr lang="en-US" sz="2400"/>
              <a:t>Goal information needed to make decision</a:t>
            </a:r>
          </a:p>
        </p:txBody>
      </p:sp>
      <p:sp>
        <p:nvSpPr>
          <p:cNvPr id="54277" name="Slide Number Placeholder 5"/>
          <p:cNvSpPr>
            <a:spLocks noGrp="1"/>
          </p:cNvSpPr>
          <p:nvPr>
            <p:ph type="sldNum" sz="quarter" idx="12"/>
          </p:nvPr>
        </p:nvSpPr>
        <p:spPr>
          <a:noFill/>
        </p:spPr>
        <p:txBody>
          <a:bodyPr/>
          <a:lstStyle/>
          <a:p>
            <a:fld id="{E5B6BA07-F428-9947-90D5-E9022A46E084}"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en-US"/>
              <a:t>Agent types</a:t>
            </a:r>
          </a:p>
        </p:txBody>
      </p:sp>
      <p:sp>
        <p:nvSpPr>
          <p:cNvPr id="55300" name="Rectangle 3"/>
          <p:cNvSpPr>
            <a:spLocks noGrp="1" noChangeArrowheads="1"/>
          </p:cNvSpPr>
          <p:nvPr>
            <p:ph type="body" idx="1"/>
          </p:nvPr>
        </p:nvSpPr>
        <p:spPr>
          <a:xfrm>
            <a:off x="457200" y="1524000"/>
            <a:ext cx="8077200" cy="4114800"/>
          </a:xfrm>
        </p:spPr>
        <p:txBody>
          <a:bodyPr/>
          <a:lstStyle/>
          <a:p>
            <a:r>
              <a:rPr lang="en-US" sz="2800"/>
              <a:t>Utility-based agents</a:t>
            </a:r>
          </a:p>
          <a:p>
            <a:pPr lvl="1"/>
            <a:r>
              <a:rPr lang="en-US" sz="2400"/>
              <a:t>How well can the goal be achieved (degree of happiness)</a:t>
            </a:r>
          </a:p>
          <a:p>
            <a:pPr lvl="1"/>
            <a:endParaRPr lang="en-US" sz="2400"/>
          </a:p>
          <a:p>
            <a:pPr lvl="1"/>
            <a:r>
              <a:rPr lang="en-US" sz="2400"/>
              <a:t>What to do if there are conflicting goals?</a:t>
            </a:r>
          </a:p>
          <a:p>
            <a:pPr lvl="2"/>
            <a:r>
              <a:rPr lang="en-US" sz="2000"/>
              <a:t>Speed and safety</a:t>
            </a:r>
          </a:p>
          <a:p>
            <a:pPr lvl="2"/>
            <a:endParaRPr lang="en-US" sz="2000"/>
          </a:p>
          <a:p>
            <a:pPr lvl="1"/>
            <a:r>
              <a:rPr lang="en-US" sz="2400"/>
              <a:t>Which goal should be selected if several can be achieved?</a:t>
            </a:r>
          </a:p>
        </p:txBody>
      </p:sp>
      <p:sp>
        <p:nvSpPr>
          <p:cNvPr id="55301" name="Slide Number Placeholder 5"/>
          <p:cNvSpPr>
            <a:spLocks noGrp="1"/>
          </p:cNvSpPr>
          <p:nvPr>
            <p:ph type="sldNum" sz="quarter" idx="12"/>
          </p:nvPr>
        </p:nvSpPr>
        <p:spPr>
          <a:noFill/>
        </p:spPr>
        <p:txBody>
          <a:bodyPr/>
          <a:lstStyle/>
          <a:p>
            <a:fld id="{95BCA2BE-7D52-694F-B8D5-7007E7BAD3A0}"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3" name="AutoShape 2"/>
          <p:cNvSpPr>
            <a:spLocks noGrp="1" noChangeAspect="1" noChangeArrowheads="1"/>
          </p:cNvSpPr>
          <p:nvPr>
            <p:ph type="title"/>
          </p:nvPr>
        </p:nvSpPr>
        <p:spPr/>
        <p:txBody>
          <a:bodyPr/>
          <a:lstStyle/>
          <a:p>
            <a:r>
              <a:rPr lang="en-US"/>
              <a:t>Reflex agents</a:t>
            </a:r>
          </a:p>
        </p:txBody>
      </p:sp>
      <p:pic>
        <p:nvPicPr>
          <p:cNvPr id="56324" name="Picture 5" descr="reflex-agent"/>
          <p:cNvPicPr>
            <a:picLocks noChangeAspect="1" noChangeArrowheads="1"/>
          </p:cNvPicPr>
          <p:nvPr/>
        </p:nvPicPr>
        <p:blipFill>
          <a:blip r:embed="rId2"/>
          <a:srcRect r="37109" b="36359"/>
          <a:stretch>
            <a:fillRect/>
          </a:stretch>
        </p:blipFill>
        <p:spPr bwMode="auto">
          <a:xfrm>
            <a:off x="1371600" y="1600200"/>
            <a:ext cx="6548438" cy="4151313"/>
          </a:xfrm>
          <a:prstGeom prst="rect">
            <a:avLst/>
          </a:prstGeom>
          <a:noFill/>
          <a:ln w="9525">
            <a:noFill/>
            <a:miter lim="800000"/>
            <a:headEnd/>
            <a:tailEnd/>
          </a:ln>
        </p:spPr>
      </p:pic>
      <p:sp>
        <p:nvSpPr>
          <p:cNvPr id="56325" name="Slide Number Placeholder 5"/>
          <p:cNvSpPr>
            <a:spLocks noGrp="1"/>
          </p:cNvSpPr>
          <p:nvPr>
            <p:ph type="sldNum" sz="quarter" idx="12"/>
          </p:nvPr>
        </p:nvSpPr>
        <p:spPr>
          <a:noFill/>
        </p:spPr>
        <p:txBody>
          <a:bodyPr/>
          <a:lstStyle/>
          <a:p>
            <a:fld id="{4FD07884-2534-4947-B440-94C6605DB68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t>Last time: The Turing Test</a:t>
            </a:r>
          </a:p>
        </p:txBody>
      </p:sp>
      <p:sp>
        <p:nvSpPr>
          <p:cNvPr id="20484" name="Rectangle 3"/>
          <p:cNvSpPr>
            <a:spLocks noChangeArrowheads="1"/>
          </p:cNvSpPr>
          <p:nvPr/>
        </p:nvSpPr>
        <p:spPr bwMode="auto">
          <a:xfrm>
            <a:off x="4495800" y="6096000"/>
            <a:ext cx="4502150" cy="366713"/>
          </a:xfrm>
          <a:prstGeom prst="rect">
            <a:avLst/>
          </a:prstGeom>
          <a:noFill/>
          <a:ln w="9525">
            <a:noFill/>
            <a:miter lim="800000"/>
            <a:headEnd/>
            <a:tailEnd/>
          </a:ln>
        </p:spPr>
        <p:txBody>
          <a:bodyPr wrap="none">
            <a:prstTxWarp prst="textNoShape">
              <a:avLst/>
            </a:prstTxWarp>
            <a:spAutoFit/>
          </a:bodyPr>
          <a:lstStyle/>
          <a:p>
            <a:r>
              <a:rPr lang="en-US" sz="1800">
                <a:solidFill>
                  <a:schemeClr val="hlink"/>
                </a:solidFill>
                <a:latin typeface="Comic Sans MS" charset="0"/>
                <a:hlinkClick r:id="rId2"/>
              </a:rPr>
              <a:t>http://www.ai.mit.edu/projects/infolab/</a:t>
            </a:r>
            <a:endParaRPr lang="en-US" sz="1800">
              <a:solidFill>
                <a:schemeClr val="hlink"/>
              </a:solidFill>
              <a:latin typeface="Comic Sans MS" charset="0"/>
            </a:endParaRPr>
          </a:p>
        </p:txBody>
      </p:sp>
      <p:sp>
        <p:nvSpPr>
          <p:cNvPr id="20485" name="Text Box 4"/>
          <p:cNvSpPr txBox="1">
            <a:spLocks noChangeArrowheads="1"/>
          </p:cNvSpPr>
          <p:nvPr/>
        </p:nvSpPr>
        <p:spPr bwMode="auto">
          <a:xfrm>
            <a:off x="228600" y="6096000"/>
            <a:ext cx="3481388" cy="366713"/>
          </a:xfrm>
          <a:prstGeom prst="rect">
            <a:avLst/>
          </a:prstGeom>
          <a:noFill/>
          <a:ln w="9525">
            <a:noFill/>
            <a:miter lim="800000"/>
            <a:headEnd/>
            <a:tailEnd/>
          </a:ln>
        </p:spPr>
        <p:txBody>
          <a:bodyPr wrap="none">
            <a:prstTxWarp prst="textNoShape">
              <a:avLst/>
            </a:prstTxWarp>
            <a:spAutoFit/>
          </a:bodyPr>
          <a:lstStyle/>
          <a:p>
            <a:r>
              <a:rPr lang="en-US" sz="1800" u="sng">
                <a:solidFill>
                  <a:schemeClr val="hlink"/>
                </a:solidFill>
                <a:latin typeface="Comic Sans MS" charset="0"/>
              </a:rPr>
              <a:t>http://aimovie.warnerbros.com</a:t>
            </a:r>
          </a:p>
        </p:txBody>
      </p:sp>
      <p:pic>
        <p:nvPicPr>
          <p:cNvPr id="20486" name="Picture 5" descr="ai"/>
          <p:cNvPicPr>
            <a:picLocks noChangeAspect="1" noChangeArrowheads="1"/>
          </p:cNvPicPr>
          <p:nvPr/>
        </p:nvPicPr>
        <p:blipFill>
          <a:blip r:embed="rId3"/>
          <a:srcRect/>
          <a:stretch>
            <a:fillRect/>
          </a:stretch>
        </p:blipFill>
        <p:spPr bwMode="auto">
          <a:xfrm>
            <a:off x="838200" y="1371600"/>
            <a:ext cx="7239000" cy="4732338"/>
          </a:xfrm>
          <a:prstGeom prst="rect">
            <a:avLst/>
          </a:prstGeom>
          <a:noFill/>
          <a:ln w="9525">
            <a:noFill/>
            <a:miter lim="800000"/>
            <a:headEnd/>
            <a:tailEnd/>
          </a:ln>
        </p:spPr>
      </p:pic>
      <p:pic>
        <p:nvPicPr>
          <p:cNvPr id="20487" name="Picture 6" descr="ai1"/>
          <p:cNvPicPr>
            <a:picLocks noChangeAspect="1" noChangeArrowheads="1"/>
          </p:cNvPicPr>
          <p:nvPr/>
        </p:nvPicPr>
        <p:blipFill>
          <a:blip r:embed="rId4"/>
          <a:srcRect/>
          <a:stretch>
            <a:fillRect/>
          </a:stretch>
        </p:blipFill>
        <p:spPr bwMode="auto">
          <a:xfrm>
            <a:off x="331788" y="1325563"/>
            <a:ext cx="8480425" cy="960437"/>
          </a:xfrm>
          <a:prstGeom prst="rect">
            <a:avLst/>
          </a:prstGeom>
          <a:noFill/>
          <a:ln w="9525">
            <a:noFill/>
            <a:miter lim="800000"/>
            <a:headEnd/>
            <a:tailEnd/>
          </a:ln>
        </p:spPr>
      </p:pic>
      <p:pic>
        <p:nvPicPr>
          <p:cNvPr id="20488" name="Picture 7" descr="ai2"/>
          <p:cNvPicPr>
            <a:picLocks noChangeAspect="1" noChangeArrowheads="1"/>
          </p:cNvPicPr>
          <p:nvPr/>
        </p:nvPicPr>
        <p:blipFill>
          <a:blip r:embed="rId5"/>
          <a:srcRect/>
          <a:stretch>
            <a:fillRect/>
          </a:stretch>
        </p:blipFill>
        <p:spPr bwMode="auto">
          <a:xfrm>
            <a:off x="331788" y="2427288"/>
            <a:ext cx="8480425" cy="925512"/>
          </a:xfrm>
          <a:prstGeom prst="rect">
            <a:avLst/>
          </a:prstGeom>
          <a:noFill/>
          <a:ln w="9525">
            <a:noFill/>
            <a:miter lim="800000"/>
            <a:headEnd/>
            <a:tailEnd/>
          </a:ln>
        </p:spPr>
      </p:pic>
      <p:sp>
        <p:nvSpPr>
          <p:cNvPr id="20489" name="Slide Number Placeholder 9"/>
          <p:cNvSpPr>
            <a:spLocks noGrp="1"/>
          </p:cNvSpPr>
          <p:nvPr>
            <p:ph type="sldNum" sz="quarter" idx="12"/>
          </p:nvPr>
        </p:nvSpPr>
        <p:spPr>
          <a:noFill/>
        </p:spPr>
        <p:txBody>
          <a:bodyPr/>
          <a:lstStyle/>
          <a:p>
            <a:fld id="{0241CDF7-5862-7F48-A7D8-FC2AD78C62EA}" type="slidenum">
              <a:rPr lang="en-US" smtClean="0"/>
              <a:pPr/>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t>Reactive agents</a:t>
            </a:r>
          </a:p>
        </p:txBody>
      </p:sp>
      <p:sp>
        <p:nvSpPr>
          <p:cNvPr id="57348" name="Rectangle 3"/>
          <p:cNvSpPr>
            <a:spLocks noGrp="1" noChangeArrowheads="1"/>
          </p:cNvSpPr>
          <p:nvPr>
            <p:ph type="body" idx="1"/>
          </p:nvPr>
        </p:nvSpPr>
        <p:spPr>
          <a:xfrm>
            <a:off x="457200" y="1295400"/>
            <a:ext cx="8458200" cy="4762500"/>
          </a:xfrm>
        </p:spPr>
        <p:txBody>
          <a:bodyPr/>
          <a:lstStyle/>
          <a:p>
            <a:endParaRPr lang="en-US"/>
          </a:p>
          <a:p>
            <a:r>
              <a:rPr lang="en-US"/>
              <a:t>Reactive agents do not have internal symbolic models. </a:t>
            </a:r>
          </a:p>
          <a:p>
            <a:r>
              <a:rPr lang="en-US"/>
              <a:t>Act by stimulus-response to the current state of the environment. </a:t>
            </a:r>
          </a:p>
          <a:p>
            <a:r>
              <a:rPr lang="en-US"/>
              <a:t>Each reactive agent is simple and interacts with others in a basic way. </a:t>
            </a:r>
          </a:p>
          <a:p>
            <a:r>
              <a:rPr lang="en-US"/>
              <a:t>Complex patterns of behavior emerge from their interaction. </a:t>
            </a:r>
          </a:p>
          <a:p>
            <a:endParaRPr lang="en-US"/>
          </a:p>
          <a:p>
            <a:endParaRPr lang="en-US"/>
          </a:p>
          <a:p>
            <a:endParaRPr lang="en-US"/>
          </a:p>
          <a:p>
            <a:endParaRPr lang="en-US"/>
          </a:p>
          <a:p>
            <a:r>
              <a:rPr lang="en-US" b="1"/>
              <a:t>Benefits:</a:t>
            </a:r>
            <a:r>
              <a:rPr lang="en-US"/>
              <a:t> robustness, fast response time </a:t>
            </a:r>
          </a:p>
          <a:p>
            <a:r>
              <a:rPr lang="en-US" b="1"/>
              <a:t>Challenges:</a:t>
            </a:r>
            <a:r>
              <a:rPr lang="en-US"/>
              <a:t> scalability, how intelligent?</a:t>
            </a:r>
            <a:br>
              <a:rPr lang="en-US"/>
            </a:br>
            <a:r>
              <a:rPr lang="en-US"/>
              <a:t>		 and how do you debug them?</a:t>
            </a:r>
          </a:p>
          <a:p>
            <a:endParaRPr lang="en-US"/>
          </a:p>
        </p:txBody>
      </p:sp>
      <p:sp>
        <p:nvSpPr>
          <p:cNvPr id="57349" name="Slide Number Placeholder 5"/>
          <p:cNvSpPr>
            <a:spLocks noGrp="1"/>
          </p:cNvSpPr>
          <p:nvPr>
            <p:ph type="sldNum" sz="quarter" idx="12"/>
          </p:nvPr>
        </p:nvSpPr>
        <p:spPr>
          <a:noFill/>
        </p:spPr>
        <p:txBody>
          <a:bodyPr/>
          <a:lstStyle/>
          <a:p>
            <a:fld id="{563044FD-3A77-3B4A-BAF4-37458FC34C95}"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1" name="AutoShape 2"/>
          <p:cNvSpPr>
            <a:spLocks noGrp="1" noChangeAspect="1" noChangeArrowheads="1"/>
          </p:cNvSpPr>
          <p:nvPr>
            <p:ph type="title"/>
          </p:nvPr>
        </p:nvSpPr>
        <p:spPr/>
        <p:txBody>
          <a:bodyPr/>
          <a:lstStyle/>
          <a:p>
            <a:r>
              <a:rPr lang="en-US"/>
              <a:t>Reflex agents w/ state</a:t>
            </a:r>
          </a:p>
        </p:txBody>
      </p:sp>
      <p:pic>
        <p:nvPicPr>
          <p:cNvPr id="58372" name="Picture 4" descr="reflex-state-agent"/>
          <p:cNvPicPr>
            <a:picLocks noChangeAspect="1" noChangeArrowheads="1"/>
          </p:cNvPicPr>
          <p:nvPr/>
        </p:nvPicPr>
        <p:blipFill>
          <a:blip r:embed="rId2"/>
          <a:srcRect t="59766"/>
          <a:stretch>
            <a:fillRect/>
          </a:stretch>
        </p:blipFill>
        <p:spPr bwMode="auto">
          <a:xfrm>
            <a:off x="1447800" y="1828800"/>
            <a:ext cx="6343650" cy="4081463"/>
          </a:xfrm>
          <a:prstGeom prst="rect">
            <a:avLst/>
          </a:prstGeom>
          <a:noFill/>
          <a:ln w="9525">
            <a:noFill/>
            <a:miter lim="800000"/>
            <a:headEnd/>
            <a:tailEnd/>
          </a:ln>
        </p:spPr>
      </p:pic>
      <p:sp>
        <p:nvSpPr>
          <p:cNvPr id="58373" name="Slide Number Placeholder 5"/>
          <p:cNvSpPr>
            <a:spLocks noGrp="1"/>
          </p:cNvSpPr>
          <p:nvPr>
            <p:ph type="sldNum" sz="quarter" idx="12"/>
          </p:nvPr>
        </p:nvSpPr>
        <p:spPr>
          <a:noFill/>
        </p:spPr>
        <p:txBody>
          <a:bodyPr/>
          <a:lstStyle/>
          <a:p>
            <a:fld id="{13ED00B5-4497-A04F-B007-F9FFB5E31EE0}" type="slidenum">
              <a:rPr lang="en-US" smtClean="0"/>
              <a:pPr/>
              <a:t>41</a:t>
            </a:fld>
            <a:endParaRPr lang="en-US"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5" name="AutoShape 2"/>
          <p:cNvSpPr>
            <a:spLocks noGrp="1" noChangeAspect="1" noChangeArrowheads="1"/>
          </p:cNvSpPr>
          <p:nvPr>
            <p:ph type="title"/>
          </p:nvPr>
        </p:nvSpPr>
        <p:spPr/>
        <p:txBody>
          <a:bodyPr/>
          <a:lstStyle/>
          <a:p>
            <a:r>
              <a:rPr lang="en-US"/>
              <a:t>Goal-based agents</a:t>
            </a:r>
          </a:p>
        </p:txBody>
      </p:sp>
      <p:pic>
        <p:nvPicPr>
          <p:cNvPr id="59396" name="Picture 4" descr="goal-agent"/>
          <p:cNvPicPr>
            <a:picLocks noChangeAspect="1" noChangeArrowheads="1"/>
          </p:cNvPicPr>
          <p:nvPr/>
        </p:nvPicPr>
        <p:blipFill>
          <a:blip r:embed="rId2"/>
          <a:srcRect r="37122" b="35599"/>
          <a:stretch>
            <a:fillRect/>
          </a:stretch>
        </p:blipFill>
        <p:spPr bwMode="auto">
          <a:xfrm>
            <a:off x="1371600" y="1828800"/>
            <a:ext cx="6324600" cy="4060825"/>
          </a:xfrm>
          <a:prstGeom prst="rect">
            <a:avLst/>
          </a:prstGeom>
          <a:noFill/>
          <a:ln w="9525">
            <a:noFill/>
            <a:miter lim="800000"/>
            <a:headEnd/>
            <a:tailEnd/>
          </a:ln>
        </p:spPr>
      </p:pic>
      <p:sp>
        <p:nvSpPr>
          <p:cNvPr id="59397" name="Slide Number Placeholder 5"/>
          <p:cNvSpPr>
            <a:spLocks noGrp="1"/>
          </p:cNvSpPr>
          <p:nvPr>
            <p:ph type="sldNum" sz="quarter" idx="12"/>
          </p:nvPr>
        </p:nvSpPr>
        <p:spPr>
          <a:noFill/>
        </p:spPr>
        <p:txBody>
          <a:bodyPr/>
          <a:lstStyle/>
          <a:p>
            <a:fld id="{D6229707-1257-914D-A66C-CB78B1B24092}"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9" name="AutoShape 2"/>
          <p:cNvSpPr>
            <a:spLocks noGrp="1" noChangeAspect="1" noChangeArrowheads="1"/>
          </p:cNvSpPr>
          <p:nvPr>
            <p:ph type="title"/>
          </p:nvPr>
        </p:nvSpPr>
        <p:spPr/>
        <p:txBody>
          <a:bodyPr/>
          <a:lstStyle/>
          <a:p>
            <a:r>
              <a:rPr lang="en-US"/>
              <a:t>Utility-based agents</a:t>
            </a:r>
          </a:p>
        </p:txBody>
      </p:sp>
      <p:pic>
        <p:nvPicPr>
          <p:cNvPr id="60420" name="Picture 4" descr="utility-agent"/>
          <p:cNvPicPr>
            <a:picLocks noChangeAspect="1" noChangeArrowheads="1"/>
          </p:cNvPicPr>
          <p:nvPr/>
        </p:nvPicPr>
        <p:blipFill>
          <a:blip r:embed="rId2"/>
          <a:srcRect r="37770" b="36278"/>
          <a:stretch>
            <a:fillRect/>
          </a:stretch>
        </p:blipFill>
        <p:spPr bwMode="auto">
          <a:xfrm>
            <a:off x="1371600" y="1752600"/>
            <a:ext cx="6324600" cy="4054475"/>
          </a:xfrm>
          <a:prstGeom prst="rect">
            <a:avLst/>
          </a:prstGeom>
          <a:noFill/>
          <a:ln w="9525">
            <a:noFill/>
            <a:miter lim="800000"/>
            <a:headEnd/>
            <a:tailEnd/>
          </a:ln>
        </p:spPr>
      </p:pic>
      <p:sp>
        <p:nvSpPr>
          <p:cNvPr id="60421" name="Slide Number Placeholder 5"/>
          <p:cNvSpPr>
            <a:spLocks noGrp="1"/>
          </p:cNvSpPr>
          <p:nvPr>
            <p:ph type="sldNum" sz="quarter" idx="12"/>
          </p:nvPr>
        </p:nvSpPr>
        <p:spPr>
          <a:noFill/>
        </p:spPr>
        <p:txBody>
          <a:bodyPr/>
          <a:lstStyle/>
          <a:p>
            <a:fld id="{13A4E812-2ECD-2042-9B3E-111AEA90FC4E}"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en-US"/>
              <a:t>Summary</a:t>
            </a:r>
          </a:p>
        </p:txBody>
      </p:sp>
      <p:sp>
        <p:nvSpPr>
          <p:cNvPr id="66564" name="Rectangle 3"/>
          <p:cNvSpPr>
            <a:spLocks noGrp="1" noChangeArrowheads="1"/>
          </p:cNvSpPr>
          <p:nvPr>
            <p:ph type="body" idx="1"/>
          </p:nvPr>
        </p:nvSpPr>
        <p:spPr>
          <a:xfrm>
            <a:off x="152400" y="1295400"/>
            <a:ext cx="8839200" cy="4762500"/>
          </a:xfrm>
        </p:spPr>
        <p:txBody>
          <a:bodyPr/>
          <a:lstStyle/>
          <a:p>
            <a:r>
              <a:rPr lang="en-US" sz="2400" b="1"/>
              <a:t>Intelligent Agents:</a:t>
            </a:r>
          </a:p>
          <a:p>
            <a:pPr lvl="1"/>
            <a:r>
              <a:rPr lang="en-US" sz="2000"/>
              <a:t>Anything that can be </a:t>
            </a:r>
            <a:r>
              <a:rPr lang="en-US" sz="2000" i="1">
                <a:solidFill>
                  <a:srgbClr val="CC3300"/>
                </a:solidFill>
              </a:rPr>
              <a:t>viewed</a:t>
            </a:r>
            <a:r>
              <a:rPr lang="en-US" sz="2000" i="1"/>
              <a:t> as</a:t>
            </a:r>
            <a:r>
              <a:rPr lang="en-US" sz="2000"/>
              <a:t> </a:t>
            </a:r>
            <a:r>
              <a:rPr lang="en-US" sz="2000" b="1"/>
              <a:t>perceiving </a:t>
            </a:r>
            <a:r>
              <a:rPr lang="en-US" sz="2000"/>
              <a:t>its </a:t>
            </a:r>
            <a:r>
              <a:rPr lang="en-US" sz="2000" b="1"/>
              <a:t>environment</a:t>
            </a:r>
            <a:r>
              <a:rPr lang="en-US" sz="2000"/>
              <a:t> through </a:t>
            </a:r>
            <a:r>
              <a:rPr lang="en-US" sz="2000" b="1"/>
              <a:t>sensors</a:t>
            </a:r>
            <a:r>
              <a:rPr lang="en-US" sz="2000"/>
              <a:t> and </a:t>
            </a:r>
            <a:r>
              <a:rPr lang="en-US" sz="2000" b="1"/>
              <a:t>acting</a:t>
            </a:r>
            <a:r>
              <a:rPr lang="en-US" sz="2000"/>
              <a:t> upon that environment through its </a:t>
            </a:r>
            <a:r>
              <a:rPr lang="en-US" sz="2000" b="1"/>
              <a:t>effectors </a:t>
            </a:r>
            <a:r>
              <a:rPr lang="en-US" sz="2000"/>
              <a:t>to maximize progress towards its </a:t>
            </a:r>
            <a:r>
              <a:rPr lang="en-US" sz="2000" b="1"/>
              <a:t>goals</a:t>
            </a:r>
            <a:r>
              <a:rPr lang="en-US" sz="2000"/>
              <a:t>.</a:t>
            </a:r>
          </a:p>
          <a:p>
            <a:pPr lvl="1"/>
            <a:r>
              <a:rPr lang="en-US" sz="2000"/>
              <a:t>PAGE (Percepts, Actions, Goals, Environment)</a:t>
            </a:r>
          </a:p>
          <a:p>
            <a:pPr lvl="1"/>
            <a:r>
              <a:rPr lang="en-US" sz="2000"/>
              <a:t>Described as a Perception (sequence) to Action Mapping: </a:t>
            </a:r>
            <a:r>
              <a:rPr lang="en-US" sz="2000" i="1"/>
              <a:t>f </a:t>
            </a:r>
            <a:r>
              <a:rPr lang="en-US" sz="2000"/>
              <a:t>: </a:t>
            </a:r>
            <a:r>
              <a:rPr lang="en-US" sz="2000">
                <a:latin typeface="Lucida Calligraphy" charset="0"/>
              </a:rPr>
              <a:t>P</a:t>
            </a:r>
            <a:r>
              <a:rPr lang="en-US" sz="2000"/>
              <a:t>* </a:t>
            </a:r>
            <a:r>
              <a:rPr lang="en-US" sz="2000">
                <a:sym typeface="Symbol" charset="2"/>
              </a:rPr>
              <a:t> </a:t>
            </a:r>
            <a:r>
              <a:rPr lang="en-US" sz="2000"/>
              <a:t> </a:t>
            </a:r>
            <a:r>
              <a:rPr lang="en-US" sz="2000">
                <a:latin typeface="Lucida Calligraphy" charset="0"/>
              </a:rPr>
              <a:t>A</a:t>
            </a:r>
          </a:p>
          <a:p>
            <a:pPr lvl="1"/>
            <a:r>
              <a:rPr lang="en-US" sz="2000"/>
              <a:t>Using look-up-table, closed form, etc.</a:t>
            </a:r>
          </a:p>
          <a:p>
            <a:pPr lvl="1"/>
            <a:endParaRPr lang="en-US" sz="1400"/>
          </a:p>
          <a:p>
            <a:r>
              <a:rPr lang="en-US" sz="2400" b="1"/>
              <a:t>Agent Types:</a:t>
            </a:r>
            <a:r>
              <a:rPr lang="en-US" sz="2400"/>
              <a:t> Reflex, state-based, goal-based, utility-based</a:t>
            </a:r>
          </a:p>
          <a:p>
            <a:endParaRPr lang="en-US" sz="1600" b="1"/>
          </a:p>
          <a:p>
            <a:r>
              <a:rPr lang="en-US" sz="2400" b="1"/>
              <a:t>Rational Action:</a:t>
            </a:r>
            <a:r>
              <a:rPr lang="en-US" sz="2400"/>
              <a:t> The action that maximizes the expected value of the performance measure </a:t>
            </a:r>
            <a:r>
              <a:rPr lang="en-US" sz="2400" u="sng"/>
              <a:t>given the percept sequence to date</a:t>
            </a:r>
            <a:endParaRPr lang="en-US" sz="2800"/>
          </a:p>
        </p:txBody>
      </p:sp>
      <p:sp>
        <p:nvSpPr>
          <p:cNvPr id="66565" name="Slide Number Placeholder 5"/>
          <p:cNvSpPr>
            <a:spLocks noGrp="1"/>
          </p:cNvSpPr>
          <p:nvPr>
            <p:ph type="sldNum" sz="quarter" idx="12"/>
          </p:nvPr>
        </p:nvSpPr>
        <p:spPr>
          <a:noFill/>
        </p:spPr>
        <p:txBody>
          <a:bodyPr/>
          <a:lstStyle/>
          <a:p>
            <a:fld id="{89DE2DD9-E26B-384E-8B3F-28A45EA36B16}" type="slidenum">
              <a:rPr lang="en-US" smtClean="0"/>
              <a:pPr/>
              <a:t>44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a:t>Last time: The Turing Test</a:t>
            </a:r>
          </a:p>
        </p:txBody>
      </p:sp>
      <p:sp>
        <p:nvSpPr>
          <p:cNvPr id="21508" name="Rectangle 3"/>
          <p:cNvSpPr>
            <a:spLocks noChangeArrowheads="1"/>
          </p:cNvSpPr>
          <p:nvPr/>
        </p:nvSpPr>
        <p:spPr bwMode="auto">
          <a:xfrm>
            <a:off x="4495800" y="6096000"/>
            <a:ext cx="4502150" cy="366713"/>
          </a:xfrm>
          <a:prstGeom prst="rect">
            <a:avLst/>
          </a:prstGeom>
          <a:noFill/>
          <a:ln w="9525">
            <a:noFill/>
            <a:miter lim="800000"/>
            <a:headEnd/>
            <a:tailEnd/>
          </a:ln>
        </p:spPr>
        <p:txBody>
          <a:bodyPr wrap="none">
            <a:prstTxWarp prst="textNoShape">
              <a:avLst/>
            </a:prstTxWarp>
            <a:spAutoFit/>
          </a:bodyPr>
          <a:lstStyle/>
          <a:p>
            <a:r>
              <a:rPr lang="en-US" sz="1800">
                <a:solidFill>
                  <a:schemeClr val="hlink"/>
                </a:solidFill>
                <a:latin typeface="Comic Sans MS" charset="0"/>
                <a:hlinkClick r:id="rId2"/>
              </a:rPr>
              <a:t>http://www.ai.mit.edu/projects/infolab/</a:t>
            </a:r>
            <a:endParaRPr lang="en-US" sz="1800">
              <a:solidFill>
                <a:schemeClr val="hlink"/>
              </a:solidFill>
              <a:latin typeface="Comic Sans MS" charset="0"/>
            </a:endParaRPr>
          </a:p>
        </p:txBody>
      </p:sp>
      <p:sp>
        <p:nvSpPr>
          <p:cNvPr id="21509" name="Text Box 4"/>
          <p:cNvSpPr txBox="1">
            <a:spLocks noChangeArrowheads="1"/>
          </p:cNvSpPr>
          <p:nvPr/>
        </p:nvSpPr>
        <p:spPr bwMode="auto">
          <a:xfrm>
            <a:off x="228600" y="6096000"/>
            <a:ext cx="3481388" cy="366713"/>
          </a:xfrm>
          <a:prstGeom prst="rect">
            <a:avLst/>
          </a:prstGeom>
          <a:noFill/>
          <a:ln w="9525">
            <a:noFill/>
            <a:miter lim="800000"/>
            <a:headEnd/>
            <a:tailEnd/>
          </a:ln>
        </p:spPr>
        <p:txBody>
          <a:bodyPr wrap="none">
            <a:prstTxWarp prst="textNoShape">
              <a:avLst/>
            </a:prstTxWarp>
            <a:spAutoFit/>
          </a:bodyPr>
          <a:lstStyle/>
          <a:p>
            <a:r>
              <a:rPr lang="en-US" sz="1800" u="sng">
                <a:solidFill>
                  <a:schemeClr val="hlink"/>
                </a:solidFill>
                <a:latin typeface="Comic Sans MS" charset="0"/>
              </a:rPr>
              <a:t>http://aimovie.warnerbros.com</a:t>
            </a:r>
          </a:p>
        </p:txBody>
      </p:sp>
      <p:pic>
        <p:nvPicPr>
          <p:cNvPr id="21510" name="Picture 5" descr="ai"/>
          <p:cNvPicPr>
            <a:picLocks noChangeAspect="1" noChangeArrowheads="1"/>
          </p:cNvPicPr>
          <p:nvPr/>
        </p:nvPicPr>
        <p:blipFill>
          <a:blip r:embed="rId3"/>
          <a:srcRect/>
          <a:stretch>
            <a:fillRect/>
          </a:stretch>
        </p:blipFill>
        <p:spPr bwMode="auto">
          <a:xfrm>
            <a:off x="838200" y="1371600"/>
            <a:ext cx="7239000" cy="4732338"/>
          </a:xfrm>
          <a:prstGeom prst="rect">
            <a:avLst/>
          </a:prstGeom>
          <a:noFill/>
          <a:ln w="9525">
            <a:noFill/>
            <a:miter lim="800000"/>
            <a:headEnd/>
            <a:tailEnd/>
          </a:ln>
        </p:spPr>
      </p:pic>
      <p:pic>
        <p:nvPicPr>
          <p:cNvPr id="21511" name="Picture 6" descr="ai1"/>
          <p:cNvPicPr>
            <a:picLocks noChangeAspect="1" noChangeArrowheads="1"/>
          </p:cNvPicPr>
          <p:nvPr/>
        </p:nvPicPr>
        <p:blipFill>
          <a:blip r:embed="rId4"/>
          <a:srcRect/>
          <a:stretch>
            <a:fillRect/>
          </a:stretch>
        </p:blipFill>
        <p:spPr bwMode="auto">
          <a:xfrm>
            <a:off x="331788" y="1325563"/>
            <a:ext cx="8480425" cy="960437"/>
          </a:xfrm>
          <a:prstGeom prst="rect">
            <a:avLst/>
          </a:prstGeom>
          <a:noFill/>
          <a:ln w="9525">
            <a:noFill/>
            <a:miter lim="800000"/>
            <a:headEnd/>
            <a:tailEnd/>
          </a:ln>
        </p:spPr>
      </p:pic>
      <p:pic>
        <p:nvPicPr>
          <p:cNvPr id="21512" name="Picture 7" descr="ai2"/>
          <p:cNvPicPr>
            <a:picLocks noChangeAspect="1" noChangeArrowheads="1"/>
          </p:cNvPicPr>
          <p:nvPr/>
        </p:nvPicPr>
        <p:blipFill>
          <a:blip r:embed="rId5"/>
          <a:srcRect/>
          <a:stretch>
            <a:fillRect/>
          </a:stretch>
        </p:blipFill>
        <p:spPr bwMode="auto">
          <a:xfrm>
            <a:off x="331788" y="2427288"/>
            <a:ext cx="8480425" cy="925512"/>
          </a:xfrm>
          <a:prstGeom prst="rect">
            <a:avLst/>
          </a:prstGeom>
          <a:noFill/>
          <a:ln w="9525">
            <a:noFill/>
            <a:miter lim="800000"/>
            <a:headEnd/>
            <a:tailEnd/>
          </a:ln>
        </p:spPr>
      </p:pic>
      <p:pic>
        <p:nvPicPr>
          <p:cNvPr id="21513" name="Picture 8" descr="ai3"/>
          <p:cNvPicPr>
            <a:picLocks noChangeAspect="1" noChangeArrowheads="1"/>
          </p:cNvPicPr>
          <p:nvPr/>
        </p:nvPicPr>
        <p:blipFill>
          <a:blip r:embed="rId6"/>
          <a:srcRect/>
          <a:stretch>
            <a:fillRect/>
          </a:stretch>
        </p:blipFill>
        <p:spPr bwMode="auto">
          <a:xfrm>
            <a:off x="336550" y="3494088"/>
            <a:ext cx="8469313" cy="925512"/>
          </a:xfrm>
          <a:prstGeom prst="rect">
            <a:avLst/>
          </a:prstGeom>
          <a:noFill/>
          <a:ln w="9525">
            <a:noFill/>
            <a:miter lim="800000"/>
            <a:headEnd/>
            <a:tailEnd/>
          </a:ln>
        </p:spPr>
      </p:pic>
      <p:sp>
        <p:nvSpPr>
          <p:cNvPr id="21514" name="Slide Number Placeholder 10"/>
          <p:cNvSpPr>
            <a:spLocks noGrp="1"/>
          </p:cNvSpPr>
          <p:nvPr>
            <p:ph type="sldNum" sz="quarter" idx="12"/>
          </p:nvPr>
        </p:nvSpPr>
        <p:spPr>
          <a:noFill/>
        </p:spPr>
        <p:txBody>
          <a:bodyPr/>
          <a:lstStyle/>
          <a:p>
            <a:fld id="{6718FBE8-D6B9-E14A-AF2B-FBAB43D96197}" type="slidenum">
              <a:rPr lang="en-US" smtClean="0"/>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t>Last time: The Turing Test</a:t>
            </a:r>
          </a:p>
        </p:txBody>
      </p:sp>
      <p:sp>
        <p:nvSpPr>
          <p:cNvPr id="22532" name="Rectangle 3"/>
          <p:cNvSpPr>
            <a:spLocks noChangeArrowheads="1"/>
          </p:cNvSpPr>
          <p:nvPr/>
        </p:nvSpPr>
        <p:spPr bwMode="auto">
          <a:xfrm>
            <a:off x="4495800" y="6096000"/>
            <a:ext cx="4502150" cy="366713"/>
          </a:xfrm>
          <a:prstGeom prst="rect">
            <a:avLst/>
          </a:prstGeom>
          <a:noFill/>
          <a:ln w="9525">
            <a:noFill/>
            <a:miter lim="800000"/>
            <a:headEnd/>
            <a:tailEnd/>
          </a:ln>
        </p:spPr>
        <p:txBody>
          <a:bodyPr wrap="none">
            <a:prstTxWarp prst="textNoShape">
              <a:avLst/>
            </a:prstTxWarp>
            <a:spAutoFit/>
          </a:bodyPr>
          <a:lstStyle/>
          <a:p>
            <a:r>
              <a:rPr lang="en-US" sz="1800">
                <a:solidFill>
                  <a:schemeClr val="hlink"/>
                </a:solidFill>
                <a:latin typeface="Comic Sans MS" charset="0"/>
                <a:hlinkClick r:id="rId2"/>
              </a:rPr>
              <a:t>http://www.ai.mit.edu/projects/infolab/</a:t>
            </a:r>
            <a:endParaRPr lang="en-US" sz="1800">
              <a:solidFill>
                <a:schemeClr val="hlink"/>
              </a:solidFill>
              <a:latin typeface="Comic Sans MS" charset="0"/>
            </a:endParaRPr>
          </a:p>
        </p:txBody>
      </p:sp>
      <p:sp>
        <p:nvSpPr>
          <p:cNvPr id="22533" name="Text Box 4"/>
          <p:cNvSpPr txBox="1">
            <a:spLocks noChangeArrowheads="1"/>
          </p:cNvSpPr>
          <p:nvPr/>
        </p:nvSpPr>
        <p:spPr bwMode="auto">
          <a:xfrm>
            <a:off x="228600" y="6096000"/>
            <a:ext cx="3481388" cy="366713"/>
          </a:xfrm>
          <a:prstGeom prst="rect">
            <a:avLst/>
          </a:prstGeom>
          <a:noFill/>
          <a:ln w="9525">
            <a:noFill/>
            <a:miter lim="800000"/>
            <a:headEnd/>
            <a:tailEnd/>
          </a:ln>
        </p:spPr>
        <p:txBody>
          <a:bodyPr wrap="none">
            <a:prstTxWarp prst="textNoShape">
              <a:avLst/>
            </a:prstTxWarp>
            <a:spAutoFit/>
          </a:bodyPr>
          <a:lstStyle/>
          <a:p>
            <a:r>
              <a:rPr lang="en-US" sz="1800" u="sng">
                <a:solidFill>
                  <a:schemeClr val="hlink"/>
                </a:solidFill>
                <a:latin typeface="Comic Sans MS" charset="0"/>
              </a:rPr>
              <a:t>http://aimovie.warnerbros.com</a:t>
            </a:r>
          </a:p>
        </p:txBody>
      </p:sp>
      <p:pic>
        <p:nvPicPr>
          <p:cNvPr id="22534" name="Picture 5" descr="ai"/>
          <p:cNvPicPr>
            <a:picLocks noChangeAspect="1" noChangeArrowheads="1"/>
          </p:cNvPicPr>
          <p:nvPr/>
        </p:nvPicPr>
        <p:blipFill>
          <a:blip r:embed="rId3"/>
          <a:srcRect/>
          <a:stretch>
            <a:fillRect/>
          </a:stretch>
        </p:blipFill>
        <p:spPr bwMode="auto">
          <a:xfrm>
            <a:off x="838200" y="1371600"/>
            <a:ext cx="7239000" cy="4732338"/>
          </a:xfrm>
          <a:prstGeom prst="rect">
            <a:avLst/>
          </a:prstGeom>
          <a:noFill/>
          <a:ln w="9525">
            <a:noFill/>
            <a:miter lim="800000"/>
            <a:headEnd/>
            <a:tailEnd/>
          </a:ln>
        </p:spPr>
      </p:pic>
      <p:pic>
        <p:nvPicPr>
          <p:cNvPr id="22535" name="Picture 6" descr="ai1"/>
          <p:cNvPicPr>
            <a:picLocks noChangeAspect="1" noChangeArrowheads="1"/>
          </p:cNvPicPr>
          <p:nvPr/>
        </p:nvPicPr>
        <p:blipFill>
          <a:blip r:embed="rId4"/>
          <a:srcRect/>
          <a:stretch>
            <a:fillRect/>
          </a:stretch>
        </p:blipFill>
        <p:spPr bwMode="auto">
          <a:xfrm>
            <a:off x="331788" y="1325563"/>
            <a:ext cx="8480425" cy="960437"/>
          </a:xfrm>
          <a:prstGeom prst="rect">
            <a:avLst/>
          </a:prstGeom>
          <a:noFill/>
          <a:ln w="9525">
            <a:noFill/>
            <a:miter lim="800000"/>
            <a:headEnd/>
            <a:tailEnd/>
          </a:ln>
        </p:spPr>
      </p:pic>
      <p:pic>
        <p:nvPicPr>
          <p:cNvPr id="22536" name="Picture 7" descr="ai2"/>
          <p:cNvPicPr>
            <a:picLocks noChangeAspect="1" noChangeArrowheads="1"/>
          </p:cNvPicPr>
          <p:nvPr/>
        </p:nvPicPr>
        <p:blipFill>
          <a:blip r:embed="rId5"/>
          <a:srcRect/>
          <a:stretch>
            <a:fillRect/>
          </a:stretch>
        </p:blipFill>
        <p:spPr bwMode="auto">
          <a:xfrm>
            <a:off x="331788" y="2427288"/>
            <a:ext cx="8480425" cy="925512"/>
          </a:xfrm>
          <a:prstGeom prst="rect">
            <a:avLst/>
          </a:prstGeom>
          <a:noFill/>
          <a:ln w="9525">
            <a:noFill/>
            <a:miter lim="800000"/>
            <a:headEnd/>
            <a:tailEnd/>
          </a:ln>
        </p:spPr>
      </p:pic>
      <p:pic>
        <p:nvPicPr>
          <p:cNvPr id="22537" name="Picture 8" descr="ai3"/>
          <p:cNvPicPr>
            <a:picLocks noChangeAspect="1" noChangeArrowheads="1"/>
          </p:cNvPicPr>
          <p:nvPr/>
        </p:nvPicPr>
        <p:blipFill>
          <a:blip r:embed="rId6"/>
          <a:srcRect/>
          <a:stretch>
            <a:fillRect/>
          </a:stretch>
        </p:blipFill>
        <p:spPr bwMode="auto">
          <a:xfrm>
            <a:off x="336550" y="3494088"/>
            <a:ext cx="8469313" cy="925512"/>
          </a:xfrm>
          <a:prstGeom prst="rect">
            <a:avLst/>
          </a:prstGeom>
          <a:noFill/>
          <a:ln w="9525">
            <a:noFill/>
            <a:miter lim="800000"/>
            <a:headEnd/>
            <a:tailEnd/>
          </a:ln>
        </p:spPr>
      </p:pic>
      <p:pic>
        <p:nvPicPr>
          <p:cNvPr id="22538" name="Picture 9" descr="ai4"/>
          <p:cNvPicPr>
            <a:picLocks noChangeAspect="1" noChangeArrowheads="1"/>
          </p:cNvPicPr>
          <p:nvPr/>
        </p:nvPicPr>
        <p:blipFill>
          <a:blip r:embed="rId7"/>
          <a:srcRect/>
          <a:stretch>
            <a:fillRect/>
          </a:stretch>
        </p:blipFill>
        <p:spPr bwMode="auto">
          <a:xfrm>
            <a:off x="319088" y="4549775"/>
            <a:ext cx="8504237" cy="936625"/>
          </a:xfrm>
          <a:prstGeom prst="rect">
            <a:avLst/>
          </a:prstGeom>
          <a:noFill/>
          <a:ln w="9525">
            <a:noFill/>
            <a:miter lim="800000"/>
            <a:headEnd/>
            <a:tailEnd/>
          </a:ln>
        </p:spPr>
      </p:pic>
      <p:sp>
        <p:nvSpPr>
          <p:cNvPr id="22539" name="WordArt 10"/>
          <p:cNvSpPr>
            <a:spLocks noChangeArrowheads="1" noChangeShapeType="1" noTextEdit="1"/>
          </p:cNvSpPr>
          <p:nvPr/>
        </p:nvSpPr>
        <p:spPr bwMode="auto">
          <a:xfrm>
            <a:off x="2590800" y="1676400"/>
            <a:ext cx="3843338" cy="2614613"/>
          </a:xfrm>
          <a:prstGeom prst="rect">
            <a:avLst/>
          </a:prstGeom>
        </p:spPr>
        <p:txBody>
          <a:bodyPr wrap="none" fromWordArt="1">
            <a:prstTxWarp prst="textCascadeUp">
              <a:avLst>
                <a:gd name="adj" fmla="val 44444"/>
              </a:avLst>
            </a:prstTxWarp>
            <a:scene3d>
              <a:camera prst="legacyPerspectiveFront">
                <a:rot lat="20519992"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1">
                  <a:gsLst>
                    <a:gs pos="0">
                      <a:srgbClr val="FFE701"/>
                    </a:gs>
                    <a:gs pos="100000">
                      <a:srgbClr val="FE3E02"/>
                    </a:gs>
                  </a:gsLst>
                  <a:lin ang="5400000" scaled="1"/>
                </a:gradFill>
                <a:latin typeface="Impact"/>
                <a:ea typeface="Impact"/>
                <a:cs typeface="Impact"/>
              </a:rPr>
              <a:t>FAILED!</a:t>
            </a:r>
          </a:p>
        </p:txBody>
      </p:sp>
      <p:sp>
        <p:nvSpPr>
          <p:cNvPr id="22540" name="Slide Number Placeholder 12"/>
          <p:cNvSpPr>
            <a:spLocks noGrp="1"/>
          </p:cNvSpPr>
          <p:nvPr>
            <p:ph type="sldNum" sz="quarter" idx="12"/>
          </p:nvPr>
        </p:nvSpPr>
        <p:spPr>
          <a:noFill/>
        </p:spPr>
        <p:txBody>
          <a:bodyPr/>
          <a:lstStyle/>
          <a:p>
            <a:fld id="{99E099D6-974D-BA41-8EC1-177A965B4DDC}" type="slidenum">
              <a:rPr lang="en-US" smtClean="0"/>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t>This time: Outline</a:t>
            </a:r>
          </a:p>
        </p:txBody>
      </p:sp>
      <p:sp>
        <p:nvSpPr>
          <p:cNvPr id="23556" name="Rectangle 3"/>
          <p:cNvSpPr>
            <a:spLocks noGrp="1" noChangeArrowheads="1"/>
          </p:cNvSpPr>
          <p:nvPr>
            <p:ph type="body" idx="1"/>
          </p:nvPr>
        </p:nvSpPr>
        <p:spPr/>
        <p:txBody>
          <a:bodyPr/>
          <a:lstStyle/>
          <a:p>
            <a:r>
              <a:rPr lang="en-US" sz="2400"/>
              <a:t>Intelligent Agents (IA)</a:t>
            </a:r>
          </a:p>
          <a:p>
            <a:r>
              <a:rPr lang="en-US" sz="2400"/>
              <a:t>Environment types</a:t>
            </a:r>
          </a:p>
          <a:p>
            <a:r>
              <a:rPr lang="en-US" sz="2400"/>
              <a:t>IA Behavior</a:t>
            </a:r>
          </a:p>
          <a:p>
            <a:r>
              <a:rPr lang="en-US" sz="2400"/>
              <a:t>IA Structure</a:t>
            </a:r>
          </a:p>
          <a:p>
            <a:r>
              <a:rPr lang="en-US" sz="2400"/>
              <a:t>IA Types</a:t>
            </a:r>
          </a:p>
        </p:txBody>
      </p:sp>
      <p:sp>
        <p:nvSpPr>
          <p:cNvPr id="23557" name="Slide Number Placeholder 5"/>
          <p:cNvSpPr>
            <a:spLocks noGrp="1"/>
          </p:cNvSpPr>
          <p:nvPr>
            <p:ph type="sldNum" sz="quarter" idx="12"/>
          </p:nvPr>
        </p:nvSpPr>
        <p:spPr>
          <a:noFill/>
        </p:spPr>
        <p:txBody>
          <a:bodyPr/>
          <a:lstStyle/>
          <a:p>
            <a:fld id="{B28DA827-5C00-7340-8128-F3DA511FB2AD}"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t>What is an (Intelligent) Agent?</a:t>
            </a:r>
          </a:p>
        </p:txBody>
      </p:sp>
      <p:sp>
        <p:nvSpPr>
          <p:cNvPr id="24580" name="Rectangle 3"/>
          <p:cNvSpPr>
            <a:spLocks noGrp="1" noChangeArrowheads="1"/>
          </p:cNvSpPr>
          <p:nvPr>
            <p:ph type="body" idx="1"/>
          </p:nvPr>
        </p:nvSpPr>
        <p:spPr/>
        <p:txBody>
          <a:bodyPr/>
          <a:lstStyle/>
          <a:p>
            <a:r>
              <a:rPr lang="en-US" sz="2400"/>
              <a:t>An over-used, over-loaded, and misused term.</a:t>
            </a:r>
            <a:br>
              <a:rPr lang="en-US" sz="2400"/>
            </a:br>
            <a:endParaRPr lang="en-US" sz="2400"/>
          </a:p>
          <a:p>
            <a:r>
              <a:rPr lang="en-US" sz="2400"/>
              <a:t>Anything that can be </a:t>
            </a:r>
            <a:r>
              <a:rPr lang="en-US" sz="2400" i="1">
                <a:solidFill>
                  <a:srgbClr val="CC3300"/>
                </a:solidFill>
              </a:rPr>
              <a:t>viewed</a:t>
            </a:r>
            <a:r>
              <a:rPr lang="en-US" sz="2400" i="1"/>
              <a:t> as</a:t>
            </a:r>
            <a:r>
              <a:rPr lang="en-US" sz="2400"/>
              <a:t> </a:t>
            </a:r>
            <a:r>
              <a:rPr lang="en-US" sz="2400" b="1"/>
              <a:t>perceiving </a:t>
            </a:r>
            <a:r>
              <a:rPr lang="en-US" sz="2400"/>
              <a:t>its </a:t>
            </a:r>
            <a:r>
              <a:rPr lang="en-US" sz="2400" b="1"/>
              <a:t>environment</a:t>
            </a:r>
            <a:r>
              <a:rPr lang="en-US" sz="2400"/>
              <a:t> through </a:t>
            </a:r>
            <a:r>
              <a:rPr lang="en-US" sz="2400" b="1"/>
              <a:t>sensors</a:t>
            </a:r>
            <a:r>
              <a:rPr lang="en-US" sz="2400"/>
              <a:t> and </a:t>
            </a:r>
            <a:r>
              <a:rPr lang="en-US" sz="2400" b="1"/>
              <a:t>acting</a:t>
            </a:r>
            <a:r>
              <a:rPr lang="en-US" sz="2400"/>
              <a:t> upon that environment through its </a:t>
            </a:r>
            <a:r>
              <a:rPr lang="en-US" sz="2400" b="1"/>
              <a:t>effectors </a:t>
            </a:r>
            <a:r>
              <a:rPr lang="en-US" sz="2400"/>
              <a:t>to maximize progress towards its </a:t>
            </a:r>
            <a:r>
              <a:rPr lang="en-US" sz="2400" b="1"/>
              <a:t>goals</a:t>
            </a:r>
            <a:r>
              <a:rPr lang="en-US" sz="2400"/>
              <a:t>.</a:t>
            </a:r>
            <a:br>
              <a:rPr lang="en-US" sz="2400"/>
            </a:br>
            <a:endParaRPr lang="en-US" sz="2400"/>
          </a:p>
        </p:txBody>
      </p:sp>
      <p:sp>
        <p:nvSpPr>
          <p:cNvPr id="24581" name="Slide Number Placeholder 5"/>
          <p:cNvSpPr>
            <a:spLocks noGrp="1"/>
          </p:cNvSpPr>
          <p:nvPr>
            <p:ph type="sldNum" sz="quarter" idx="12"/>
          </p:nvPr>
        </p:nvSpPr>
        <p:spPr>
          <a:noFill/>
        </p:spPr>
        <p:txBody>
          <a:bodyPr/>
          <a:lstStyle/>
          <a:p>
            <a:fld id="{6A532F15-2DD3-5343-8B49-15065E6EF503}" type="slidenum">
              <a:rPr lang="en-US" smtClean="0"/>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t>What is an (Intelligent) Agent?</a:t>
            </a:r>
          </a:p>
        </p:txBody>
      </p:sp>
      <p:sp>
        <p:nvSpPr>
          <p:cNvPr id="25604" name="Rectangle 4"/>
          <p:cNvSpPr>
            <a:spLocks noChangeArrowheads="1"/>
          </p:cNvSpPr>
          <p:nvPr/>
        </p:nvSpPr>
        <p:spPr bwMode="auto">
          <a:xfrm>
            <a:off x="457200" y="1447800"/>
            <a:ext cx="8305800" cy="41148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1"/>
              </a:buClr>
              <a:buFontTx/>
              <a:buChar char="•"/>
            </a:pPr>
            <a:r>
              <a:rPr kumimoji="1" lang="en-US" sz="2800" b="1">
                <a:solidFill>
                  <a:schemeClr val="hlink"/>
                </a:solidFill>
                <a:latin typeface="Tahoma" charset="0"/>
              </a:rPr>
              <a:t>PAGE</a:t>
            </a:r>
            <a:r>
              <a:rPr kumimoji="1" lang="en-US" sz="2800">
                <a:latin typeface="Tahoma" charset="0"/>
              </a:rPr>
              <a:t> (Percepts, Actions, Goals, Environment)</a:t>
            </a:r>
            <a:br>
              <a:rPr kumimoji="1" lang="en-US" sz="2800">
                <a:latin typeface="Tahoma" charset="0"/>
              </a:rPr>
            </a:br>
            <a:endParaRPr kumimoji="1" lang="en-US" sz="2800">
              <a:latin typeface="Tahoma" charset="0"/>
            </a:endParaRPr>
          </a:p>
          <a:p>
            <a:pPr marL="342900" indent="-342900">
              <a:spcBef>
                <a:spcPct val="20000"/>
              </a:spcBef>
              <a:buClr>
                <a:schemeClr val="tx1"/>
              </a:buClr>
              <a:buFontTx/>
              <a:buChar char="•"/>
            </a:pPr>
            <a:r>
              <a:rPr kumimoji="1" lang="en-US" sz="2800">
                <a:latin typeface="Tahoma" charset="0"/>
              </a:rPr>
              <a:t>Task-specific &amp; specialized: well-defined </a:t>
            </a:r>
            <a:r>
              <a:rPr kumimoji="1" lang="en-US" sz="2800" u="sng">
                <a:latin typeface="Tahoma" charset="0"/>
              </a:rPr>
              <a:t>goals</a:t>
            </a:r>
            <a:r>
              <a:rPr kumimoji="1" lang="en-US" sz="2800">
                <a:latin typeface="Tahoma" charset="0"/>
              </a:rPr>
              <a:t> and </a:t>
            </a:r>
            <a:r>
              <a:rPr kumimoji="1" lang="en-US" sz="2800" u="sng">
                <a:latin typeface="Tahoma" charset="0"/>
              </a:rPr>
              <a:t>environment</a:t>
            </a:r>
          </a:p>
          <a:p>
            <a:pPr marL="342900" indent="-342900">
              <a:spcBef>
                <a:spcPct val="20000"/>
              </a:spcBef>
              <a:buClr>
                <a:schemeClr val="tx1"/>
              </a:buClr>
              <a:buFontTx/>
              <a:buChar char="•"/>
            </a:pPr>
            <a:r>
              <a:rPr kumimoji="1" lang="en-US" sz="2800">
                <a:latin typeface="Tahoma" charset="0"/>
              </a:rPr>
              <a:t>The notion of an agent is meant to be </a:t>
            </a:r>
            <a:r>
              <a:rPr kumimoji="1" lang="en-US" sz="2800" u="sng">
                <a:latin typeface="Tahoma" charset="0"/>
              </a:rPr>
              <a:t>a tool for analyzing systems</a:t>
            </a:r>
            <a:r>
              <a:rPr kumimoji="1" lang="en-US" sz="2800">
                <a:latin typeface="Tahoma" charset="0"/>
              </a:rPr>
              <a:t>, </a:t>
            </a:r>
          </a:p>
          <a:p>
            <a:pPr marL="742950" lvl="1" indent="-285750">
              <a:spcBef>
                <a:spcPct val="20000"/>
              </a:spcBef>
              <a:buClr>
                <a:schemeClr val="tx1"/>
              </a:buClr>
              <a:buFontTx/>
              <a:buChar char="•"/>
            </a:pPr>
            <a:r>
              <a:rPr kumimoji="1" lang="en-US">
                <a:latin typeface="Tahoma" charset="0"/>
                <a:ea typeface="ＭＳ Ｐゴシック" charset="-128"/>
                <a:cs typeface="ＭＳ Ｐゴシック" charset="-128"/>
              </a:rPr>
              <a:t>It is not a different hardware or new programming languages</a:t>
            </a:r>
          </a:p>
        </p:txBody>
      </p:sp>
      <p:sp>
        <p:nvSpPr>
          <p:cNvPr id="25605" name="Slide Number Placeholder 5"/>
          <p:cNvSpPr>
            <a:spLocks noGrp="1"/>
          </p:cNvSpPr>
          <p:nvPr>
            <p:ph type="sldNum" sz="quarter" idx="12"/>
          </p:nvPr>
        </p:nvSpPr>
        <p:spPr>
          <a:noFill/>
        </p:spPr>
        <p:txBody>
          <a:bodyPr/>
          <a:lstStyle/>
          <a:p>
            <a:fld id="{66D863B9-FBF5-A241-A141-BAF46149CBDA}"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I-Class">
  <a:themeElements>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AI-Class">
      <a:majorFont>
        <a:latin typeface="Helvetic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AI-Clas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AI-Clas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AI-Clas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Clas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AI-Clas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AI-Clas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AI-Clas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C:\Documents and Settings\Administrator\Application Data\Microsoft\Templates\AI-Class.pot</Template>
  <TotalTime>1164</TotalTime>
  <Words>2102</Words>
  <Application>Microsoft Macintosh PowerPoint</Application>
  <PresentationFormat>On-screen Show (4:3)</PresentationFormat>
  <Paragraphs>441</Paragraphs>
  <Slides>44</Slides>
  <Notes>0</Notes>
  <HiddenSlides>0</HiddenSlides>
  <MMClips>0</MMClips>
  <ScaleCrop>false</ScaleCrop>
  <HeadingPairs>
    <vt:vector size="4" baseType="variant">
      <vt:variant>
        <vt:lpstr>Design Template</vt:lpstr>
      </vt:variant>
      <vt:variant>
        <vt:i4>1</vt:i4>
      </vt:variant>
      <vt:variant>
        <vt:lpstr>Slide Titles</vt:lpstr>
      </vt:variant>
      <vt:variant>
        <vt:i4>44</vt:i4>
      </vt:variant>
    </vt:vector>
  </HeadingPairs>
  <TitlesOfParts>
    <vt:vector size="45" baseType="lpstr">
      <vt:lpstr>AI-Class</vt:lpstr>
      <vt:lpstr>Last Time: Acting Humanly: The Full Turing Test</vt:lpstr>
      <vt:lpstr>Last time: The Turing Test</vt:lpstr>
      <vt:lpstr>Last time: The Turing Test</vt:lpstr>
      <vt:lpstr>Last time: The Turing Test</vt:lpstr>
      <vt:lpstr>Last time: The Turing Test</vt:lpstr>
      <vt:lpstr>Last time: The Turing Test</vt:lpstr>
      <vt:lpstr>This time: Outline</vt:lpstr>
      <vt:lpstr>What is an (Intelligent) Agent?</vt:lpstr>
      <vt:lpstr>What is an (Intelligent) Agent?</vt:lpstr>
      <vt:lpstr>Intelligent Agents and Artificial Intelligence</vt:lpstr>
      <vt:lpstr>Agent Types</vt:lpstr>
      <vt:lpstr>Rational Agents</vt:lpstr>
      <vt:lpstr>A Windshield Wiper Agent</vt:lpstr>
      <vt:lpstr>A Windshield Wiper Agent (Cont’d)</vt:lpstr>
      <vt:lpstr>Interacting Agents</vt:lpstr>
      <vt:lpstr>Interacting Agents</vt:lpstr>
      <vt:lpstr>Conflict Resolution by Action Selection Agents</vt:lpstr>
      <vt:lpstr>The Right Thing = The Rational Action</vt:lpstr>
      <vt:lpstr>The Right Thing = The Rational Action</vt:lpstr>
      <vt:lpstr>Behavior and performance of IAs</vt:lpstr>
      <vt:lpstr>Look up table</vt:lpstr>
      <vt:lpstr>Closed form</vt:lpstr>
      <vt:lpstr>How is an Agent different from other software?</vt:lpstr>
      <vt:lpstr>How is an Agent different from other software?</vt:lpstr>
      <vt:lpstr>Environment Types</vt:lpstr>
      <vt:lpstr>Environment Types</vt:lpstr>
      <vt:lpstr>Environment Types</vt:lpstr>
      <vt:lpstr>Environment types</vt:lpstr>
      <vt:lpstr>Environment types</vt:lpstr>
      <vt:lpstr>Environment types</vt:lpstr>
      <vt:lpstr>Environment types</vt:lpstr>
      <vt:lpstr>Environment types</vt:lpstr>
      <vt:lpstr>Structure of Intelligent Agents</vt:lpstr>
      <vt:lpstr>Using a look-up-table to encode f : P*   A</vt:lpstr>
      <vt:lpstr>Using a look-up-table to encode f : P*   A</vt:lpstr>
      <vt:lpstr>Agent types</vt:lpstr>
      <vt:lpstr>Agent types</vt:lpstr>
      <vt:lpstr>Agent types</vt:lpstr>
      <vt:lpstr>Reflex agents</vt:lpstr>
      <vt:lpstr>Reactive agents</vt:lpstr>
      <vt:lpstr>Reflex agents w/ state</vt:lpstr>
      <vt:lpstr>Goal-based agents</vt:lpstr>
      <vt:lpstr>Utility-based agents</vt:lpstr>
      <vt:lpstr>Summary</vt:lpstr>
    </vt:vector>
  </TitlesOfParts>
  <Company>Individual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Laurent Itti</cp:lastModifiedBy>
  <cp:revision>101</cp:revision>
  <cp:lastPrinted>1999-10-01T01:17:42Z</cp:lastPrinted>
  <dcterms:created xsi:type="dcterms:W3CDTF">2014-01-13T19:21:19Z</dcterms:created>
  <dcterms:modified xsi:type="dcterms:W3CDTF">2014-01-13T19:22:22Z</dcterms:modified>
</cp:coreProperties>
</file>