
<file path=[Content_Types].xml><?xml version="1.0" encoding="utf-8"?>
<Types xmlns="http://schemas.openxmlformats.org/package/2006/content-types">
  <Override PartName="/ppt/slides/slide18.xml" ContentType="application/vnd.openxmlformats-officedocument.presentationml.slide+xml"/>
  <Override PartName="/ppt/slides/slide9.xml" ContentType="application/vnd.openxmlformats-officedocument.presentationml.slide+xml"/>
  <Override PartName="/ppt/embeddings/oleObject4.bin" ContentType="application/vnd.openxmlformats-officedocument.oleObject"/>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slides/slide38.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slides/slide34.xml" ContentType="application/vnd.openxmlformats-officedocument.presentationml.slide+xml"/>
  <Override PartName="/ppt/theme/theme2.xml" ContentType="application/vnd.openxmlformats-officedocument.theme+xml"/>
  <Override PartName="/ppt/slideLayouts/slideLayout1.xml" ContentType="application/vnd.openxmlformats-officedocument.presentationml.slideLayout+xml"/>
  <Default Extension="jpeg" ContentType="image/jpeg"/>
  <Override PartName="/ppt/slides/slide22.xml" ContentType="application/vnd.openxmlformats-officedocument.presentationml.slide+xml"/>
  <Override PartName="/ppt/slides/slide30.xml" ContentType="application/vnd.openxmlformats-officedocument.presentationml.slide+xml"/>
  <Override PartName="/docProps/app.xml" ContentType="application/vnd.openxmlformats-officedocument.extended-properties+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embeddings/oleObject5.bin" ContentType="application/vnd.openxmlformats-officedocument.oleObject"/>
  <Override PartName="/ppt/slides/slide15.xml" ContentType="application/vnd.openxmlformats-officedocument.presentationml.slide+xml"/>
  <Override PartName="/ppt/slideLayouts/slideLayout12.xml" ContentType="application/vnd.openxmlformats-officedocument.presentationml.slideLayout+xml"/>
  <Default Extension="doc" ContentType="application/msword"/>
  <Override PartName="/ppt/slides/slide6.xml" ContentType="application/vnd.openxmlformats-officedocument.presentationml.slide+xml"/>
  <Override PartName="/ppt/slides/slide39.xml" ContentType="application/vnd.openxmlformats-officedocument.presentationml.slide+xml"/>
  <Override PartName="/ppt/embeddings/oleObject1.bin" ContentType="application/vnd.openxmlformats-officedocument.oleObject"/>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35.xml" ContentType="application/vnd.openxmlformats-officedocument.presentationml.slide+xml"/>
  <Override PartName="/ppt/slides/slide2.xml" ContentType="application/vnd.openxmlformats-officedocument.presentationml.slide+xml"/>
  <Override PartName="/ppt/embeddings/Microsoft_Equation4.bin" ContentType="application/vnd.openxmlformats-officedocument.oleObject"/>
  <Default Extension="png" ContentType="image/png"/>
  <Override PartName="/ppt/slideLayouts/slideLayout2.xml" ContentType="application/vnd.openxmlformats-officedocument.presentationml.slideLayout+xml"/>
  <Override PartName="/ppt/theme/theme3.xml" ContentType="application/vnd.openxmlformats-officedocument.theme+xml"/>
  <Override PartName="/ppt/slides/slide23.xml" ContentType="application/vnd.openxmlformats-officedocument.presentationml.slide+xml"/>
  <Override PartName="/ppt/slides/slide31.xml" ContentType="application/vnd.openxmlformats-officedocument.presentationml.slide+xml"/>
  <Override PartName="/ppt/slides/slide16.xml" ContentType="application/vnd.openxmlformats-officedocument.presentationml.slide+xml"/>
  <Override PartName="/ppt/slideLayouts/slideLayout13.xml" ContentType="application/vnd.openxmlformats-officedocument.presentationml.slideLayout+xml"/>
  <Override PartName="/ppt/slides/slide7.xml" ContentType="application/vnd.openxmlformats-officedocument.presentationml.slide+xml"/>
  <Override PartName="/ppt/embeddings/oleObject2.bin" ContentType="application/vnd.openxmlformats-officedocument.oleObject"/>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Default Extension="vml" ContentType="application/vnd.openxmlformats-officedocument.vmlDrawing"/>
  <Override PartName="/ppt/slides/slide3.xml" ContentType="application/vnd.openxmlformats-officedocument.presentationml.slide+xml"/>
  <Override PartName="/ppt/slides/slide28.xml" ContentType="application/vnd.openxmlformats-officedocument.presentationml.slide+xml"/>
  <Override PartName="/ppt/slides/slide36.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embeddings/oleObject3.bin" ContentType="application/vnd.openxmlformats-officedocument.oleObject"/>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37.xml" ContentType="application/vnd.openxmlformats-officedocument.presentationml.slide+xml"/>
  <Override PartName="/ppt/slides/slide29.xml" ContentType="application/vnd.openxmlformats-officedocument.presentationml.slide+xml"/>
  <Default Extension="wmf" ContentType="image/x-wmf"/>
  <Override PartName="/ppt/slideLayouts/slideLayout4.xml" ContentType="application/vnd.openxmlformats-officedocument.presentationml.slideLayout+xml"/>
  <Override PartName="/ppt/slides/slide2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49" r:id="rId1"/>
  </p:sldMasterIdLst>
  <p:notesMasterIdLst>
    <p:notesMasterId r:id="rId41"/>
  </p:notesMasterIdLst>
  <p:handoutMasterIdLst>
    <p:handoutMasterId r:id="rId42"/>
  </p:handoutMasterIdLst>
  <p:sldIdLst>
    <p:sldId id="393" r:id="rId2"/>
    <p:sldId id="397" r:id="rId3"/>
    <p:sldId id="390" r:id="rId4"/>
    <p:sldId id="394" r:id="rId5"/>
    <p:sldId id="395" r:id="rId6"/>
    <p:sldId id="396" r:id="rId7"/>
    <p:sldId id="398" r:id="rId8"/>
    <p:sldId id="399" r:id="rId9"/>
    <p:sldId id="400" r:id="rId10"/>
    <p:sldId id="401" r:id="rId11"/>
    <p:sldId id="323" r:id="rId12"/>
    <p:sldId id="374" r:id="rId13"/>
    <p:sldId id="373" r:id="rId14"/>
    <p:sldId id="382" r:id="rId15"/>
    <p:sldId id="383" r:id="rId16"/>
    <p:sldId id="384" r:id="rId17"/>
    <p:sldId id="385" r:id="rId18"/>
    <p:sldId id="406" r:id="rId19"/>
    <p:sldId id="386" r:id="rId20"/>
    <p:sldId id="387" r:id="rId21"/>
    <p:sldId id="375" r:id="rId22"/>
    <p:sldId id="407" r:id="rId23"/>
    <p:sldId id="408" r:id="rId24"/>
    <p:sldId id="409" r:id="rId25"/>
    <p:sldId id="376" r:id="rId26"/>
    <p:sldId id="388" r:id="rId27"/>
    <p:sldId id="377" r:id="rId28"/>
    <p:sldId id="378" r:id="rId29"/>
    <p:sldId id="379" r:id="rId30"/>
    <p:sldId id="410" r:id="rId31"/>
    <p:sldId id="380" r:id="rId32"/>
    <p:sldId id="411" r:id="rId33"/>
    <p:sldId id="381" r:id="rId34"/>
    <p:sldId id="404" r:id="rId35"/>
    <p:sldId id="405" r:id="rId36"/>
    <p:sldId id="402" r:id="rId37"/>
    <p:sldId id="403" r:id="rId38"/>
    <p:sldId id="391" r:id="rId39"/>
    <p:sldId id="392" r:id="rId40"/>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457200" rtl="0" eaLnBrk="1" latinLnBrk="0" hangingPunct="1">
      <a:defRPr sz="2400" kern="1200">
        <a:solidFill>
          <a:schemeClr val="tx1"/>
        </a:solidFill>
        <a:latin typeface="Times New Roman" charset="0"/>
        <a:ea typeface="+mn-ea"/>
        <a:cs typeface="+mn-cs"/>
      </a:defRPr>
    </a:lvl6pPr>
    <a:lvl7pPr marL="2743200" algn="l" defTabSz="457200" rtl="0" eaLnBrk="1" latinLnBrk="0" hangingPunct="1">
      <a:defRPr sz="2400" kern="1200">
        <a:solidFill>
          <a:schemeClr val="tx1"/>
        </a:solidFill>
        <a:latin typeface="Times New Roman" charset="0"/>
        <a:ea typeface="+mn-ea"/>
        <a:cs typeface="+mn-cs"/>
      </a:defRPr>
    </a:lvl7pPr>
    <a:lvl8pPr marL="3200400" algn="l" defTabSz="457200" rtl="0" eaLnBrk="1" latinLnBrk="0" hangingPunct="1">
      <a:defRPr sz="2400" kern="1200">
        <a:solidFill>
          <a:schemeClr val="tx1"/>
        </a:solidFill>
        <a:latin typeface="Times New Roman" charset="0"/>
        <a:ea typeface="+mn-ea"/>
        <a:cs typeface="+mn-cs"/>
      </a:defRPr>
    </a:lvl8pPr>
    <a:lvl9pPr marL="3657600" algn="l" defTabSz="4572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B2B2B2"/>
    <a:srgbClr val="C0C0C0"/>
    <a:srgbClr val="DDDDDD"/>
    <a:srgbClr val="33CC33"/>
    <a:srgbClr val="0066FF"/>
    <a:srgbClr val="CC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horzBarState="maximized">
    <p:restoredLeft sz="15620"/>
    <p:restoredTop sz="94660"/>
  </p:normalViewPr>
  <p:slideViewPr>
    <p:cSldViewPr>
      <p:cViewPr varScale="1">
        <p:scale>
          <a:sx n="165" d="100"/>
          <a:sy n="165" d="100"/>
        </p:scale>
        <p:origin x="-824" y="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00" d="100"/>
        <a:sy n="100" d="100"/>
      </p:scale>
      <p:origin x="0" y="0"/>
    </p:cViewPr>
  </p:notesTextViewPr>
  <p:sorterViewPr>
    <p:cViewPr>
      <p:scale>
        <a:sx n="66" d="100"/>
        <a:sy n="66" d="100"/>
      </p:scale>
      <p:origin x="0" y="2064"/>
    </p:cViewPr>
  </p:sorterViewPr>
  <p:gridSpacing cx="78028800" cy="780288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21.xml"/><Relationship Id="rId4" Type="http://schemas.openxmlformats.org/officeDocument/2006/relationships/slide" Target="slides/slide22.xml"/><Relationship Id="rId5" Type="http://schemas.openxmlformats.org/officeDocument/2006/relationships/slide" Target="slides/slide25.xml"/><Relationship Id="rId6" Type="http://schemas.openxmlformats.org/officeDocument/2006/relationships/slide" Target="slides/slide27.xml"/><Relationship Id="rId7" Type="http://schemas.openxmlformats.org/officeDocument/2006/relationships/slide" Target="slides/slide28.xml"/><Relationship Id="rId8" Type="http://schemas.openxmlformats.org/officeDocument/2006/relationships/slide" Target="slides/slide29.xml"/><Relationship Id="rId9" Type="http://schemas.openxmlformats.org/officeDocument/2006/relationships/slide" Target="slides/slide30.xml"/><Relationship Id="rId1" Type="http://schemas.openxmlformats.org/officeDocument/2006/relationships/slide" Target="slides/slide1.xml"/><Relationship Id="rId2"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7" tIns="48328" rIns="96657" bIns="48328" numCol="1" anchor="t" anchorCtr="0" compatLnSpc="1">
            <a:prstTxWarp prst="textNoShape">
              <a:avLst/>
            </a:prstTxWarp>
          </a:bodyPr>
          <a:lstStyle>
            <a:lvl1pPr defTabSz="966788">
              <a:defRPr sz="1300"/>
            </a:lvl1pPr>
          </a:lstStyle>
          <a:p>
            <a:endParaRPr lang="en-US"/>
          </a:p>
        </p:txBody>
      </p:sp>
      <p:sp>
        <p:nvSpPr>
          <p:cNvPr id="37891"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57" tIns="48328" rIns="96657" bIns="48328" numCol="1" anchor="t" anchorCtr="0" compatLnSpc="1">
            <a:prstTxWarp prst="textNoShape">
              <a:avLst/>
            </a:prstTxWarp>
          </a:bodyPr>
          <a:lstStyle>
            <a:lvl1pPr algn="r" defTabSz="966788">
              <a:defRPr sz="1300"/>
            </a:lvl1pPr>
          </a:lstStyle>
          <a:p>
            <a:endParaRPr lang="en-US"/>
          </a:p>
        </p:txBody>
      </p:sp>
      <p:sp>
        <p:nvSpPr>
          <p:cNvPr id="37892"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57" tIns="48328" rIns="96657" bIns="48328" numCol="1" anchor="b" anchorCtr="0" compatLnSpc="1">
            <a:prstTxWarp prst="textNoShape">
              <a:avLst/>
            </a:prstTxWarp>
          </a:bodyPr>
          <a:lstStyle>
            <a:lvl1pPr defTabSz="966788">
              <a:defRPr sz="1300"/>
            </a:lvl1pPr>
          </a:lstStyle>
          <a:p>
            <a:endParaRPr lang="en-US"/>
          </a:p>
        </p:txBody>
      </p:sp>
      <p:sp>
        <p:nvSpPr>
          <p:cNvPr id="37893"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57" tIns="48328" rIns="96657" bIns="48328" numCol="1" anchor="b" anchorCtr="0" compatLnSpc="1">
            <a:prstTxWarp prst="textNoShape">
              <a:avLst/>
            </a:prstTxWarp>
          </a:bodyPr>
          <a:lstStyle>
            <a:lvl1pPr algn="r" defTabSz="966788">
              <a:defRPr sz="1300"/>
            </a:lvl1pPr>
          </a:lstStyle>
          <a:p>
            <a:fld id="{7E0E155B-DAEF-1F45-A843-649FA8F3C84D}" type="slidenum">
              <a:rPr lang="en-US"/>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3171825" cy="482600"/>
          </a:xfrm>
          <a:prstGeom prst="rect">
            <a:avLst/>
          </a:prstGeom>
          <a:noFill/>
          <a:ln w="9525">
            <a:noFill/>
            <a:miter lim="800000"/>
            <a:headEnd/>
            <a:tailEnd/>
          </a:ln>
          <a:effectLst/>
        </p:spPr>
        <p:txBody>
          <a:bodyPr vert="horz" wrap="square" lIns="97045" tIns="48523" rIns="97045" bIns="48523" numCol="1" anchor="t" anchorCtr="0" compatLnSpc="1">
            <a:prstTxWarp prst="textNoShape">
              <a:avLst/>
            </a:prstTxWarp>
          </a:bodyPr>
          <a:lstStyle>
            <a:lvl1pPr defTabSz="969963">
              <a:defRPr sz="1300"/>
            </a:lvl1pPr>
          </a:lstStyle>
          <a:p>
            <a:endParaRPr lang="en-US"/>
          </a:p>
        </p:txBody>
      </p:sp>
      <p:sp>
        <p:nvSpPr>
          <p:cNvPr id="83971" name="Rectangle 3"/>
          <p:cNvSpPr>
            <a:spLocks noGrp="1" noChangeArrowheads="1"/>
          </p:cNvSpPr>
          <p:nvPr>
            <p:ph type="dt" idx="1"/>
          </p:nvPr>
        </p:nvSpPr>
        <p:spPr bwMode="auto">
          <a:xfrm>
            <a:off x="4146550" y="0"/>
            <a:ext cx="3171825" cy="482600"/>
          </a:xfrm>
          <a:prstGeom prst="rect">
            <a:avLst/>
          </a:prstGeom>
          <a:noFill/>
          <a:ln w="9525">
            <a:noFill/>
            <a:miter lim="800000"/>
            <a:headEnd/>
            <a:tailEnd/>
          </a:ln>
          <a:effectLst/>
        </p:spPr>
        <p:txBody>
          <a:bodyPr vert="horz" wrap="square" lIns="97045" tIns="48523" rIns="97045" bIns="48523" numCol="1" anchor="t" anchorCtr="0" compatLnSpc="1">
            <a:prstTxWarp prst="textNoShape">
              <a:avLst/>
            </a:prstTxWarp>
          </a:bodyPr>
          <a:lstStyle>
            <a:lvl1pPr algn="r" defTabSz="969963">
              <a:defRPr sz="1300"/>
            </a:lvl1pPr>
          </a:lstStyle>
          <a:p>
            <a:endParaRPr lang="en-US"/>
          </a:p>
        </p:txBody>
      </p:sp>
      <p:sp>
        <p:nvSpPr>
          <p:cNvPr id="16388" name="Rectangle 4"/>
          <p:cNvSpPr>
            <a:spLocks noChangeArrowheads="1" noTextEdit="1"/>
          </p:cNvSpPr>
          <p:nvPr>
            <p:ph type="sldImg" idx="2"/>
          </p:nvPr>
        </p:nvSpPr>
        <p:spPr bwMode="auto">
          <a:xfrm>
            <a:off x="1243013" y="725488"/>
            <a:ext cx="4832350" cy="3624262"/>
          </a:xfrm>
          <a:prstGeom prst="rect">
            <a:avLst/>
          </a:prstGeom>
          <a:noFill/>
          <a:ln w="9525">
            <a:solidFill>
              <a:srgbClr val="000000"/>
            </a:solidFill>
            <a:miter lim="800000"/>
            <a:headEnd/>
            <a:tailEnd/>
          </a:ln>
        </p:spPr>
      </p:sp>
      <p:sp>
        <p:nvSpPr>
          <p:cNvPr id="83973" name="Rectangle 5"/>
          <p:cNvSpPr>
            <a:spLocks noGrp="1" noChangeArrowheads="1"/>
          </p:cNvSpPr>
          <p:nvPr>
            <p:ph type="body" sz="quarter" idx="3"/>
          </p:nvPr>
        </p:nvSpPr>
        <p:spPr bwMode="auto">
          <a:xfrm>
            <a:off x="976313" y="4591050"/>
            <a:ext cx="5365750" cy="4268788"/>
          </a:xfrm>
          <a:prstGeom prst="rect">
            <a:avLst/>
          </a:prstGeom>
          <a:noFill/>
          <a:ln w="9525">
            <a:noFill/>
            <a:miter lim="800000"/>
            <a:headEnd/>
            <a:tailEnd/>
          </a:ln>
          <a:effectLst/>
        </p:spPr>
        <p:txBody>
          <a:bodyPr vert="horz" wrap="square" lIns="97045" tIns="48523" rIns="97045" bIns="4852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3974" name="Rectangle 6"/>
          <p:cNvSpPr>
            <a:spLocks noGrp="1" noChangeArrowheads="1"/>
          </p:cNvSpPr>
          <p:nvPr>
            <p:ph type="ftr" sz="quarter" idx="4"/>
          </p:nvPr>
        </p:nvSpPr>
        <p:spPr bwMode="auto">
          <a:xfrm>
            <a:off x="0" y="9101138"/>
            <a:ext cx="3171825" cy="482600"/>
          </a:xfrm>
          <a:prstGeom prst="rect">
            <a:avLst/>
          </a:prstGeom>
          <a:noFill/>
          <a:ln w="9525">
            <a:noFill/>
            <a:miter lim="800000"/>
            <a:headEnd/>
            <a:tailEnd/>
          </a:ln>
          <a:effectLst/>
        </p:spPr>
        <p:txBody>
          <a:bodyPr vert="horz" wrap="square" lIns="97045" tIns="48523" rIns="97045" bIns="48523" numCol="1" anchor="b" anchorCtr="0" compatLnSpc="1">
            <a:prstTxWarp prst="textNoShape">
              <a:avLst/>
            </a:prstTxWarp>
          </a:bodyPr>
          <a:lstStyle>
            <a:lvl1pPr defTabSz="969963">
              <a:defRPr sz="1300"/>
            </a:lvl1pPr>
          </a:lstStyle>
          <a:p>
            <a:endParaRPr lang="en-US"/>
          </a:p>
        </p:txBody>
      </p:sp>
      <p:sp>
        <p:nvSpPr>
          <p:cNvPr id="83975" name="Rectangle 7"/>
          <p:cNvSpPr>
            <a:spLocks noGrp="1" noChangeArrowheads="1"/>
          </p:cNvSpPr>
          <p:nvPr>
            <p:ph type="sldNum" sz="quarter" idx="5"/>
          </p:nvPr>
        </p:nvSpPr>
        <p:spPr bwMode="auto">
          <a:xfrm>
            <a:off x="4146550" y="9101138"/>
            <a:ext cx="3171825" cy="482600"/>
          </a:xfrm>
          <a:prstGeom prst="rect">
            <a:avLst/>
          </a:prstGeom>
          <a:noFill/>
          <a:ln w="9525">
            <a:noFill/>
            <a:miter lim="800000"/>
            <a:headEnd/>
            <a:tailEnd/>
          </a:ln>
          <a:effectLst/>
        </p:spPr>
        <p:txBody>
          <a:bodyPr vert="horz" wrap="square" lIns="97045" tIns="48523" rIns="97045" bIns="48523" numCol="1" anchor="b" anchorCtr="0" compatLnSpc="1">
            <a:prstTxWarp prst="textNoShape">
              <a:avLst/>
            </a:prstTxWarp>
          </a:bodyPr>
          <a:lstStyle>
            <a:lvl1pPr algn="r" defTabSz="969963">
              <a:defRPr sz="1300"/>
            </a:lvl1pPr>
          </a:lstStyle>
          <a:p>
            <a:fld id="{EEDC7B7B-6A30-664A-BD85-2815B5766F62}" type="slidenum">
              <a:rPr lang="en-US"/>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ＭＳ Ｐゴシック" charset="-128"/>
      </a:defRPr>
    </a:lvl2pPr>
    <a:lvl3pPr marL="9144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ＭＳ Ｐゴシック" charset="-128"/>
      </a:defRPr>
    </a:lvl3pPr>
    <a:lvl4pPr marL="13716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ＭＳ Ｐゴシック" charset="-128"/>
      </a:defRPr>
    </a:lvl4pPr>
    <a:lvl5pPr marL="18288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ＭＳ Ｐゴシック"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pic>
        <p:nvPicPr>
          <p:cNvPr id="4" name="Picture 7" descr="paint"/>
          <p:cNvPicPr>
            <a:picLocks noChangeAspect="1" noChangeArrowheads="1"/>
          </p:cNvPicPr>
          <p:nvPr/>
        </p:nvPicPr>
        <p:blipFill>
          <a:blip r:embed="rId2">
            <a:clrChange>
              <a:clrFrom>
                <a:srgbClr val="C0C0C0"/>
              </a:clrFrom>
              <a:clrTo>
                <a:srgbClr val="C0C0C0">
                  <a:alpha val="0"/>
                </a:srgbClr>
              </a:clrTo>
            </a:clrChange>
          </a:blip>
          <a:srcRect/>
          <a:stretch>
            <a:fillRect/>
          </a:stretch>
        </p:blipFill>
        <p:spPr bwMode="auto">
          <a:xfrm>
            <a:off x="914400" y="1828800"/>
            <a:ext cx="8229600" cy="384175"/>
          </a:xfrm>
          <a:prstGeom prst="rect">
            <a:avLst/>
          </a:prstGeom>
          <a:noFill/>
          <a:ln w="9525">
            <a:noFill/>
            <a:miter lim="800000"/>
            <a:headEnd/>
            <a:tailEnd/>
          </a:ln>
        </p:spPr>
      </p:pic>
      <p:sp>
        <p:nvSpPr>
          <p:cNvPr id="3074" name="Rectangle 2"/>
          <p:cNvSpPr>
            <a:spLocks noGrp="1" noChangeArrowheads="1"/>
          </p:cNvSpPr>
          <p:nvPr>
            <p:ph type="ctrTitle"/>
          </p:nvPr>
        </p:nvSpPr>
        <p:spPr>
          <a:xfrm>
            <a:off x="914400" y="685800"/>
            <a:ext cx="7721600" cy="1143000"/>
          </a:xfrm>
        </p:spPr>
        <p:txBody>
          <a:bodyPr/>
          <a:lstStyle>
            <a:lvl1pPr>
              <a:defRPr/>
            </a:lvl1pPr>
          </a:lstStyle>
          <a:p>
            <a:r>
              <a:rPr lang="en-US"/>
              <a:t>Click to edit Master title style</a:t>
            </a:r>
          </a:p>
        </p:txBody>
      </p:sp>
      <p:sp>
        <p:nvSpPr>
          <p:cNvPr id="3075" name="Rectangle 3"/>
          <p:cNvSpPr>
            <a:spLocks noGrp="1" noChangeArrowheads="1"/>
          </p:cNvSpPr>
          <p:nvPr>
            <p:ph type="subTitle" idx="1"/>
          </p:nvPr>
        </p:nvSpPr>
        <p:spPr>
          <a:xfrm>
            <a:off x="2133600" y="3886200"/>
            <a:ext cx="6400800" cy="1771650"/>
          </a:xfrm>
        </p:spPr>
        <p:txBody>
          <a:bodyPr/>
          <a:lstStyle>
            <a:lvl1pPr marL="0" indent="0">
              <a:buFontTx/>
              <a:buNone/>
              <a:defRPr>
                <a:latin typeface="Arial Black" charset="0"/>
              </a:defRPr>
            </a:lvl1pPr>
          </a:lstStyle>
          <a:p>
            <a:r>
              <a:rPr lang="en-US"/>
              <a:t>Click to edit Master subtitle style</a:t>
            </a:r>
          </a:p>
        </p:txBody>
      </p:sp>
      <p:sp>
        <p:nvSpPr>
          <p:cNvPr id="5" name="Rectangle 4"/>
          <p:cNvSpPr>
            <a:spLocks noGrp="1" noChangeArrowheads="1"/>
          </p:cNvSpPr>
          <p:nvPr>
            <p:ph type="dt" sz="half" idx="10"/>
          </p:nvPr>
        </p:nvSpPr>
        <p:spPr>
          <a:xfrm>
            <a:off x="711200" y="6229350"/>
            <a:ext cx="1930400" cy="514350"/>
          </a:xfrm>
        </p:spPr>
        <p:txBody>
          <a:bodyPr/>
          <a:lstStyle>
            <a:lvl1pPr>
              <a:defRPr>
                <a:solidFill>
                  <a:srgbClr val="5E574E"/>
                </a:solidFill>
              </a:defRPr>
            </a:lvl1pPr>
          </a:lstStyle>
          <a:p>
            <a:endParaRPr lang="en-US"/>
          </a:p>
        </p:txBody>
      </p:sp>
      <p:sp>
        <p:nvSpPr>
          <p:cNvPr id="6" name="Rectangle 5"/>
          <p:cNvSpPr>
            <a:spLocks noGrp="1" noChangeArrowheads="1"/>
          </p:cNvSpPr>
          <p:nvPr>
            <p:ph type="ftr" sz="quarter" idx="11"/>
          </p:nvPr>
        </p:nvSpPr>
        <p:spPr>
          <a:xfrm>
            <a:off x="3149600" y="6229350"/>
            <a:ext cx="2844800" cy="514350"/>
          </a:xfrm>
        </p:spPr>
        <p:txBody>
          <a:bodyPr/>
          <a:lstStyle>
            <a:lvl1pPr>
              <a:defRPr>
                <a:solidFill>
                  <a:srgbClr val="5E574E"/>
                </a:solidFill>
              </a:defRPr>
            </a:lvl1pPr>
          </a:lstStyle>
          <a:p>
            <a:r>
              <a:rPr lang="en-US"/>
              <a:t>CS 561,  Session 7</a:t>
            </a:r>
          </a:p>
        </p:txBody>
      </p:sp>
      <p:sp>
        <p:nvSpPr>
          <p:cNvPr id="7" name="Rectangle 6"/>
          <p:cNvSpPr>
            <a:spLocks noGrp="1" noChangeArrowheads="1"/>
          </p:cNvSpPr>
          <p:nvPr>
            <p:ph type="sldNum" sz="quarter" idx="12"/>
          </p:nvPr>
        </p:nvSpPr>
        <p:spPr>
          <a:xfrm>
            <a:off x="6604000" y="6229350"/>
            <a:ext cx="1828800" cy="514350"/>
          </a:xfrm>
        </p:spPr>
        <p:txBody>
          <a:bodyPr/>
          <a:lstStyle>
            <a:lvl1pPr>
              <a:defRPr>
                <a:solidFill>
                  <a:srgbClr val="5E574E"/>
                </a:solidFill>
              </a:defRPr>
            </a:lvl1pPr>
          </a:lstStyle>
          <a:p>
            <a:fld id="{225974A9-70A7-3342-A2A5-A6212A65796B}"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CS 561,  Session 7</a:t>
            </a:r>
          </a:p>
        </p:txBody>
      </p:sp>
      <p:sp>
        <p:nvSpPr>
          <p:cNvPr id="6" name="Rectangle 6"/>
          <p:cNvSpPr>
            <a:spLocks noGrp="1" noChangeArrowheads="1"/>
          </p:cNvSpPr>
          <p:nvPr>
            <p:ph type="sldNum" sz="quarter" idx="12"/>
          </p:nvPr>
        </p:nvSpPr>
        <p:spPr>
          <a:ln/>
        </p:spPr>
        <p:txBody>
          <a:bodyPr/>
          <a:lstStyle>
            <a:lvl1pPr>
              <a:defRPr/>
            </a:lvl1pPr>
          </a:lstStyle>
          <a:p>
            <a:fld id="{171A6A21-E1FB-284B-A6A8-B5EC73C5366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28600"/>
            <a:ext cx="2044700" cy="5829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5981700" cy="5829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CS 561,  Session 7</a:t>
            </a:r>
          </a:p>
        </p:txBody>
      </p:sp>
      <p:sp>
        <p:nvSpPr>
          <p:cNvPr id="6" name="Rectangle 6"/>
          <p:cNvSpPr>
            <a:spLocks noGrp="1" noChangeArrowheads="1"/>
          </p:cNvSpPr>
          <p:nvPr>
            <p:ph type="sldNum" sz="quarter" idx="12"/>
          </p:nvPr>
        </p:nvSpPr>
        <p:spPr>
          <a:ln/>
        </p:spPr>
        <p:txBody>
          <a:bodyPr/>
          <a:lstStyle>
            <a:lvl1pPr>
              <a:defRPr/>
            </a:lvl1pPr>
          </a:lstStyle>
          <a:p>
            <a:fld id="{BBA70933-33DA-F349-9CA1-D6E0D6D01B79}"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69900" y="228600"/>
            <a:ext cx="81534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295400"/>
            <a:ext cx="4013200" cy="4762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22800" y="1295400"/>
            <a:ext cx="4013200" cy="2305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22800" y="3752850"/>
            <a:ext cx="4013200" cy="2305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endParaRPr lang="en-US"/>
          </a:p>
        </p:txBody>
      </p:sp>
      <p:sp>
        <p:nvSpPr>
          <p:cNvPr id="7" name="Rectangle 5"/>
          <p:cNvSpPr>
            <a:spLocks noGrp="1" noChangeArrowheads="1"/>
          </p:cNvSpPr>
          <p:nvPr>
            <p:ph type="ftr" sz="quarter" idx="11"/>
          </p:nvPr>
        </p:nvSpPr>
        <p:spPr>
          <a:ln/>
        </p:spPr>
        <p:txBody>
          <a:bodyPr/>
          <a:lstStyle>
            <a:lvl1pPr>
              <a:defRPr/>
            </a:lvl1pPr>
          </a:lstStyle>
          <a:p>
            <a:r>
              <a:rPr lang="en-US"/>
              <a:t>CS 561,  Session 7</a:t>
            </a:r>
          </a:p>
        </p:txBody>
      </p:sp>
      <p:sp>
        <p:nvSpPr>
          <p:cNvPr id="8" name="Rectangle 6"/>
          <p:cNvSpPr>
            <a:spLocks noGrp="1" noChangeArrowheads="1"/>
          </p:cNvSpPr>
          <p:nvPr>
            <p:ph type="sldNum" sz="quarter" idx="12"/>
          </p:nvPr>
        </p:nvSpPr>
        <p:spPr>
          <a:ln/>
        </p:spPr>
        <p:txBody>
          <a:bodyPr/>
          <a:lstStyle>
            <a:lvl1pPr>
              <a:defRPr/>
            </a:lvl1pPr>
          </a:lstStyle>
          <a:p>
            <a:fld id="{77A5AB3D-B90A-E047-8402-1C73FF22F158}"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9900" y="228600"/>
            <a:ext cx="81534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295400"/>
            <a:ext cx="4013200" cy="4762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2800" y="1295400"/>
            <a:ext cx="4013200" cy="4762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r>
              <a:rPr lang="en-US"/>
              <a:t>CS 561,  Session 7</a:t>
            </a:r>
          </a:p>
        </p:txBody>
      </p:sp>
      <p:sp>
        <p:nvSpPr>
          <p:cNvPr id="7" name="Rectangle 6"/>
          <p:cNvSpPr>
            <a:spLocks noGrp="1" noChangeArrowheads="1"/>
          </p:cNvSpPr>
          <p:nvPr>
            <p:ph type="sldNum" sz="quarter" idx="12"/>
          </p:nvPr>
        </p:nvSpPr>
        <p:spPr>
          <a:ln/>
        </p:spPr>
        <p:txBody>
          <a:bodyPr/>
          <a:lstStyle>
            <a:lvl1pPr>
              <a:defRPr/>
            </a:lvl1pPr>
          </a:lstStyle>
          <a:p>
            <a:fld id="{CD5CCC24-826D-5747-98A8-ED4ADB00CE12}"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CS 561,  Session 7</a:t>
            </a:r>
          </a:p>
        </p:txBody>
      </p:sp>
      <p:sp>
        <p:nvSpPr>
          <p:cNvPr id="6" name="Rectangle 6"/>
          <p:cNvSpPr>
            <a:spLocks noGrp="1" noChangeArrowheads="1"/>
          </p:cNvSpPr>
          <p:nvPr>
            <p:ph type="sldNum" sz="quarter" idx="12"/>
          </p:nvPr>
        </p:nvSpPr>
        <p:spPr>
          <a:ln/>
        </p:spPr>
        <p:txBody>
          <a:bodyPr/>
          <a:lstStyle>
            <a:lvl1pPr>
              <a:defRPr/>
            </a:lvl1pPr>
          </a:lstStyle>
          <a:p>
            <a:fld id="{08E9B837-2D6F-C74C-BE2A-997FDE5B280D}"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CS 561,  Session 7</a:t>
            </a:r>
          </a:p>
        </p:txBody>
      </p:sp>
      <p:sp>
        <p:nvSpPr>
          <p:cNvPr id="6" name="Rectangle 6"/>
          <p:cNvSpPr>
            <a:spLocks noGrp="1" noChangeArrowheads="1"/>
          </p:cNvSpPr>
          <p:nvPr>
            <p:ph type="sldNum" sz="quarter" idx="12"/>
          </p:nvPr>
        </p:nvSpPr>
        <p:spPr>
          <a:ln/>
        </p:spPr>
        <p:txBody>
          <a:bodyPr/>
          <a:lstStyle>
            <a:lvl1pPr>
              <a:defRPr/>
            </a:lvl1pPr>
          </a:lstStyle>
          <a:p>
            <a:fld id="{BDE85776-F9BC-D542-A0CC-98CECB2EFDF7}"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95400"/>
            <a:ext cx="4013200" cy="4762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2800" y="1295400"/>
            <a:ext cx="4013200" cy="4762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r>
              <a:rPr lang="en-US"/>
              <a:t>CS 561,  Session 7</a:t>
            </a:r>
          </a:p>
        </p:txBody>
      </p:sp>
      <p:sp>
        <p:nvSpPr>
          <p:cNvPr id="7" name="Rectangle 6"/>
          <p:cNvSpPr>
            <a:spLocks noGrp="1" noChangeArrowheads="1"/>
          </p:cNvSpPr>
          <p:nvPr>
            <p:ph type="sldNum" sz="quarter" idx="12"/>
          </p:nvPr>
        </p:nvSpPr>
        <p:spPr>
          <a:ln/>
        </p:spPr>
        <p:txBody>
          <a:bodyPr/>
          <a:lstStyle>
            <a:lvl1pPr>
              <a:defRPr/>
            </a:lvl1pPr>
          </a:lstStyle>
          <a:p>
            <a:fld id="{0032454A-4FC0-EC4F-9584-D916A6088FC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r>
              <a:rPr lang="en-US"/>
              <a:t>CS 561,  Session 7</a:t>
            </a:r>
          </a:p>
        </p:txBody>
      </p:sp>
      <p:sp>
        <p:nvSpPr>
          <p:cNvPr id="9" name="Rectangle 6"/>
          <p:cNvSpPr>
            <a:spLocks noGrp="1" noChangeArrowheads="1"/>
          </p:cNvSpPr>
          <p:nvPr>
            <p:ph type="sldNum" sz="quarter" idx="12"/>
          </p:nvPr>
        </p:nvSpPr>
        <p:spPr>
          <a:ln/>
        </p:spPr>
        <p:txBody>
          <a:bodyPr/>
          <a:lstStyle>
            <a:lvl1pPr>
              <a:defRPr/>
            </a:lvl1pPr>
          </a:lstStyle>
          <a:p>
            <a:fld id="{8DF2C254-D400-8745-8C7F-378DD3221CC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r>
              <a:rPr lang="en-US"/>
              <a:t>CS 561,  Session 7</a:t>
            </a:r>
          </a:p>
        </p:txBody>
      </p:sp>
      <p:sp>
        <p:nvSpPr>
          <p:cNvPr id="5" name="Rectangle 6"/>
          <p:cNvSpPr>
            <a:spLocks noGrp="1" noChangeArrowheads="1"/>
          </p:cNvSpPr>
          <p:nvPr>
            <p:ph type="sldNum" sz="quarter" idx="12"/>
          </p:nvPr>
        </p:nvSpPr>
        <p:spPr>
          <a:ln/>
        </p:spPr>
        <p:txBody>
          <a:bodyPr/>
          <a:lstStyle>
            <a:lvl1pPr>
              <a:defRPr/>
            </a:lvl1pPr>
          </a:lstStyle>
          <a:p>
            <a:fld id="{49C70F09-038C-4140-B524-2A5C65F995A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r>
              <a:rPr lang="en-US"/>
              <a:t>CS 561,  Session 7</a:t>
            </a:r>
          </a:p>
        </p:txBody>
      </p:sp>
      <p:sp>
        <p:nvSpPr>
          <p:cNvPr id="4" name="Rectangle 6"/>
          <p:cNvSpPr>
            <a:spLocks noGrp="1" noChangeArrowheads="1"/>
          </p:cNvSpPr>
          <p:nvPr>
            <p:ph type="sldNum" sz="quarter" idx="12"/>
          </p:nvPr>
        </p:nvSpPr>
        <p:spPr>
          <a:ln/>
        </p:spPr>
        <p:txBody>
          <a:bodyPr/>
          <a:lstStyle>
            <a:lvl1pPr>
              <a:defRPr/>
            </a:lvl1pPr>
          </a:lstStyle>
          <a:p>
            <a:fld id="{D9D88674-E67F-0544-B642-FAF93072FC6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r>
              <a:rPr lang="en-US"/>
              <a:t>CS 561,  Session 7</a:t>
            </a:r>
          </a:p>
        </p:txBody>
      </p:sp>
      <p:sp>
        <p:nvSpPr>
          <p:cNvPr id="7" name="Rectangle 6"/>
          <p:cNvSpPr>
            <a:spLocks noGrp="1" noChangeArrowheads="1"/>
          </p:cNvSpPr>
          <p:nvPr>
            <p:ph type="sldNum" sz="quarter" idx="12"/>
          </p:nvPr>
        </p:nvSpPr>
        <p:spPr>
          <a:ln/>
        </p:spPr>
        <p:txBody>
          <a:bodyPr/>
          <a:lstStyle>
            <a:lvl1pPr>
              <a:defRPr/>
            </a:lvl1pPr>
          </a:lstStyle>
          <a:p>
            <a:fld id="{D3340FE0-B680-1640-9691-B1E74A34705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r>
              <a:rPr lang="en-US"/>
              <a:t>CS 561,  Session 7</a:t>
            </a:r>
          </a:p>
        </p:txBody>
      </p:sp>
      <p:sp>
        <p:nvSpPr>
          <p:cNvPr id="7" name="Rectangle 6"/>
          <p:cNvSpPr>
            <a:spLocks noGrp="1" noChangeArrowheads="1"/>
          </p:cNvSpPr>
          <p:nvPr>
            <p:ph type="sldNum" sz="quarter" idx="12"/>
          </p:nvPr>
        </p:nvSpPr>
        <p:spPr>
          <a:ln/>
        </p:spPr>
        <p:txBody>
          <a:bodyPr/>
          <a:lstStyle>
            <a:lvl1pPr>
              <a:defRPr/>
            </a:lvl1pPr>
          </a:lstStyle>
          <a:p>
            <a:fld id="{4E1363CE-E6CB-9640-9581-5FEF31575BD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a:outerShdw blurRad="63500" dist="107763" dir="2700000" algn="ctr" rotWithShape="0">
            <a:srgbClr val="000000">
              <a:alpha val="74998"/>
            </a:srgbClr>
          </a:outerShdw>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9900" y="228600"/>
            <a:ext cx="8153400" cy="685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295400"/>
            <a:ext cx="8178800" cy="4762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52" name="Rectangle 4"/>
          <p:cNvSpPr>
            <a:spLocks noGrp="1" noChangeArrowheads="1"/>
          </p:cNvSpPr>
          <p:nvPr>
            <p:ph type="dt" sz="half" idx="2"/>
          </p:nvPr>
        </p:nvSpPr>
        <p:spPr bwMode="auto">
          <a:xfrm>
            <a:off x="4318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spcBef>
                <a:spcPct val="50000"/>
              </a:spcBef>
              <a:defRPr sz="1400">
                <a:solidFill>
                  <a:schemeClr val="bg2"/>
                </a:solidFill>
                <a:latin typeface="Arial" charset="0"/>
              </a:defRPr>
            </a:lvl1pPr>
          </a:lstStyle>
          <a:p>
            <a:endParaRPr lang="en-US"/>
          </a:p>
        </p:txBody>
      </p:sp>
      <p:sp>
        <p:nvSpPr>
          <p:cNvPr id="2053" name="Rectangle 5"/>
          <p:cNvSpPr>
            <a:spLocks noGrp="1" noChangeArrowheads="1"/>
          </p:cNvSpPr>
          <p:nvPr>
            <p:ph type="ftr" sz="quarter" idx="3"/>
          </p:nvPr>
        </p:nvSpPr>
        <p:spPr bwMode="auto">
          <a:xfrm>
            <a:off x="3124200" y="6229350"/>
            <a:ext cx="28956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a:spcBef>
                <a:spcPct val="50000"/>
              </a:spcBef>
              <a:defRPr sz="1400">
                <a:solidFill>
                  <a:schemeClr val="bg2"/>
                </a:solidFill>
                <a:latin typeface="Arial" charset="0"/>
              </a:defRPr>
            </a:lvl1pPr>
          </a:lstStyle>
          <a:p>
            <a:r>
              <a:rPr lang="en-US"/>
              <a:t>CS 561,  Session 7</a:t>
            </a:r>
          </a:p>
        </p:txBody>
      </p:sp>
      <p:sp>
        <p:nvSpPr>
          <p:cNvPr id="2054" name="Rectangle 6"/>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400">
                <a:solidFill>
                  <a:schemeClr val="bg2"/>
                </a:solidFill>
                <a:latin typeface="Arial" charset="0"/>
              </a:defRPr>
            </a:lvl1pPr>
          </a:lstStyle>
          <a:p>
            <a:fld id="{E399D19F-44D6-E345-9BD5-A3C646F215CF}" type="slidenum">
              <a:rPr lang="en-US"/>
              <a:pPr/>
              <a:t>‹#›</a:t>
            </a:fld>
            <a:endParaRPr lang="en-US"/>
          </a:p>
        </p:txBody>
      </p:sp>
      <p:pic>
        <p:nvPicPr>
          <p:cNvPr id="1031" name="Picture 7" descr="paint"/>
          <p:cNvPicPr>
            <a:picLocks noChangeAspect="1" noChangeArrowheads="1"/>
          </p:cNvPicPr>
          <p:nvPr/>
        </p:nvPicPr>
        <p:blipFill>
          <a:blip r:embed="rId15">
            <a:clrChange>
              <a:clrFrom>
                <a:srgbClr val="C0C0C0"/>
              </a:clrFrom>
              <a:clrTo>
                <a:srgbClr val="C0C0C0">
                  <a:alpha val="0"/>
                </a:srgbClr>
              </a:clrTo>
            </a:clrChange>
          </a:blip>
          <a:srcRect/>
          <a:stretch>
            <a:fillRect/>
          </a:stretch>
        </p:blipFill>
        <p:spPr bwMode="auto">
          <a:xfrm>
            <a:off x="914400" y="911225"/>
            <a:ext cx="8229600" cy="3841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6"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hdr="0" dt="0"/>
  <p:txStyles>
    <p:titleStyle>
      <a:lvl1pPr algn="l" rtl="0" eaLnBrk="0" fontAlgn="base" hangingPunct="0">
        <a:spcBef>
          <a:spcPct val="0"/>
        </a:spcBef>
        <a:spcAft>
          <a:spcPct val="0"/>
        </a:spcAft>
        <a:defRPr kumimoji="1" sz="2400" b="1">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kumimoji="1" sz="2400" b="1">
          <a:solidFill>
            <a:schemeClr val="tx2"/>
          </a:solidFill>
          <a:latin typeface="Helvetica" charset="0"/>
          <a:ea typeface="ＭＳ Ｐゴシック" charset="-128"/>
          <a:cs typeface="ＭＳ Ｐゴシック" charset="-128"/>
        </a:defRPr>
      </a:lvl2pPr>
      <a:lvl3pPr algn="l" rtl="0" eaLnBrk="0" fontAlgn="base" hangingPunct="0">
        <a:spcBef>
          <a:spcPct val="0"/>
        </a:spcBef>
        <a:spcAft>
          <a:spcPct val="0"/>
        </a:spcAft>
        <a:defRPr kumimoji="1" sz="2400" b="1">
          <a:solidFill>
            <a:schemeClr val="tx2"/>
          </a:solidFill>
          <a:latin typeface="Helvetica" charset="0"/>
          <a:ea typeface="ＭＳ Ｐゴシック" charset="-128"/>
          <a:cs typeface="ＭＳ Ｐゴシック" charset="-128"/>
        </a:defRPr>
      </a:lvl3pPr>
      <a:lvl4pPr algn="l" rtl="0" eaLnBrk="0" fontAlgn="base" hangingPunct="0">
        <a:spcBef>
          <a:spcPct val="0"/>
        </a:spcBef>
        <a:spcAft>
          <a:spcPct val="0"/>
        </a:spcAft>
        <a:defRPr kumimoji="1" sz="2400" b="1">
          <a:solidFill>
            <a:schemeClr val="tx2"/>
          </a:solidFill>
          <a:latin typeface="Helvetica" charset="0"/>
          <a:ea typeface="ＭＳ Ｐゴシック" charset="-128"/>
          <a:cs typeface="ＭＳ Ｐゴシック" charset="-128"/>
        </a:defRPr>
      </a:lvl4pPr>
      <a:lvl5pPr algn="l" rtl="0" eaLnBrk="0" fontAlgn="base" hangingPunct="0">
        <a:spcBef>
          <a:spcPct val="0"/>
        </a:spcBef>
        <a:spcAft>
          <a:spcPct val="0"/>
        </a:spcAft>
        <a:defRPr kumimoji="1" sz="2400" b="1">
          <a:solidFill>
            <a:schemeClr val="tx2"/>
          </a:solidFill>
          <a:latin typeface="Helvetica" charset="0"/>
          <a:ea typeface="ＭＳ Ｐゴシック" charset="-128"/>
          <a:cs typeface="ＭＳ Ｐゴシック" charset="-128"/>
        </a:defRPr>
      </a:lvl5pPr>
      <a:lvl6pPr marL="457200" algn="l" rtl="0" eaLnBrk="0" fontAlgn="base" hangingPunct="0">
        <a:spcBef>
          <a:spcPct val="0"/>
        </a:spcBef>
        <a:spcAft>
          <a:spcPct val="0"/>
        </a:spcAft>
        <a:defRPr kumimoji="1" sz="2400" b="1">
          <a:solidFill>
            <a:schemeClr val="tx2"/>
          </a:solidFill>
          <a:latin typeface="Helvetica" charset="0"/>
        </a:defRPr>
      </a:lvl6pPr>
      <a:lvl7pPr marL="914400" algn="l" rtl="0" eaLnBrk="0" fontAlgn="base" hangingPunct="0">
        <a:spcBef>
          <a:spcPct val="0"/>
        </a:spcBef>
        <a:spcAft>
          <a:spcPct val="0"/>
        </a:spcAft>
        <a:defRPr kumimoji="1" sz="2400" b="1">
          <a:solidFill>
            <a:schemeClr val="tx2"/>
          </a:solidFill>
          <a:latin typeface="Helvetica" charset="0"/>
        </a:defRPr>
      </a:lvl7pPr>
      <a:lvl8pPr marL="1371600" algn="l" rtl="0" eaLnBrk="0" fontAlgn="base" hangingPunct="0">
        <a:spcBef>
          <a:spcPct val="0"/>
        </a:spcBef>
        <a:spcAft>
          <a:spcPct val="0"/>
        </a:spcAft>
        <a:defRPr kumimoji="1" sz="2400" b="1">
          <a:solidFill>
            <a:schemeClr val="tx2"/>
          </a:solidFill>
          <a:latin typeface="Helvetica" charset="0"/>
        </a:defRPr>
      </a:lvl8pPr>
      <a:lvl9pPr marL="1828800" algn="l" rtl="0" eaLnBrk="0" fontAlgn="base" hangingPunct="0">
        <a:spcBef>
          <a:spcPct val="0"/>
        </a:spcBef>
        <a:spcAft>
          <a:spcPct val="0"/>
        </a:spcAft>
        <a:defRPr kumimoji="1" sz="2400" b="1">
          <a:solidFill>
            <a:schemeClr val="tx2"/>
          </a:solidFill>
          <a:latin typeface="Helvetica" charset="0"/>
        </a:defRPr>
      </a:lvl9pPr>
    </p:titleStyle>
    <p:bodyStyle>
      <a:lvl1pPr marL="342900" indent="-342900" algn="l" rtl="0" eaLnBrk="0" fontAlgn="base" hangingPunct="0">
        <a:spcBef>
          <a:spcPct val="20000"/>
        </a:spcBef>
        <a:spcAft>
          <a:spcPct val="0"/>
        </a:spcAft>
        <a:buClr>
          <a:schemeClr val="tx1"/>
        </a:buClr>
        <a:buChar char="•"/>
        <a:defRPr kumimoji="1" sz="20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1"/>
        </a:buClr>
        <a:buChar char="•"/>
        <a:defRPr kumimoji="1" sz="2800">
          <a:solidFill>
            <a:schemeClr val="tx1"/>
          </a:solidFill>
          <a:latin typeface="+mn-lt"/>
          <a:ea typeface="ＭＳ Ｐゴシック" charset="-128"/>
          <a:cs typeface="ＭＳ Ｐゴシック" charset="-128"/>
        </a:defRPr>
      </a:lvl2pPr>
      <a:lvl3pPr marL="1143000" indent="-228600" algn="l" rtl="0" eaLnBrk="0" fontAlgn="base" hangingPunct="0">
        <a:spcBef>
          <a:spcPct val="20000"/>
        </a:spcBef>
        <a:spcAft>
          <a:spcPct val="0"/>
        </a:spcAft>
        <a:buClr>
          <a:schemeClr val="tx1"/>
        </a:buClr>
        <a:buChar char="•"/>
        <a:defRPr kumimoji="1" sz="1600">
          <a:solidFill>
            <a:schemeClr val="tx1"/>
          </a:solidFill>
          <a:latin typeface="+mn-lt"/>
          <a:ea typeface="ＭＳ Ｐゴシック" charset="-128"/>
          <a:cs typeface="ＭＳ Ｐゴシック" charset="-128"/>
        </a:defRPr>
      </a:lvl3pPr>
      <a:lvl4pPr marL="1600200" indent="-228600" algn="l" rtl="0" eaLnBrk="0" fontAlgn="base" hangingPunct="0">
        <a:spcBef>
          <a:spcPct val="20000"/>
        </a:spcBef>
        <a:spcAft>
          <a:spcPct val="0"/>
        </a:spcAft>
        <a:buClr>
          <a:schemeClr val="tx1"/>
        </a:buClr>
        <a:buChar char="•"/>
        <a:defRPr kumimoji="1" sz="1400">
          <a:solidFill>
            <a:schemeClr val="tx1"/>
          </a:solidFill>
          <a:latin typeface="+mn-lt"/>
          <a:ea typeface="ＭＳ Ｐゴシック" charset="-128"/>
          <a:cs typeface="ＭＳ Ｐゴシック" charset="-128"/>
        </a:defRPr>
      </a:lvl4pPr>
      <a:lvl5pPr marL="2057400" indent="-228600" algn="l" rtl="0" eaLnBrk="0" fontAlgn="base" hangingPunct="0">
        <a:spcBef>
          <a:spcPct val="20000"/>
        </a:spcBef>
        <a:spcAft>
          <a:spcPct val="0"/>
        </a:spcAft>
        <a:buClr>
          <a:schemeClr val="tx1"/>
        </a:buClr>
        <a:buChar char="-"/>
        <a:defRPr kumimoji="1" sz="1400">
          <a:solidFill>
            <a:schemeClr val="tx1"/>
          </a:solidFill>
          <a:latin typeface="+mn-lt"/>
          <a:ea typeface="ＭＳ Ｐゴシック" charset="-128"/>
          <a:cs typeface="ＭＳ Ｐゴシック" charset="-128"/>
        </a:defRPr>
      </a:lvl5pPr>
      <a:lvl6pPr marL="2514600" indent="-228600" algn="l" rtl="0" eaLnBrk="0" fontAlgn="base" hangingPunct="0">
        <a:spcBef>
          <a:spcPct val="20000"/>
        </a:spcBef>
        <a:spcAft>
          <a:spcPct val="0"/>
        </a:spcAft>
        <a:buClr>
          <a:schemeClr val="tx1"/>
        </a:buClr>
        <a:buChar char="-"/>
        <a:defRPr kumimoji="1" sz="1400">
          <a:solidFill>
            <a:schemeClr val="tx1"/>
          </a:solidFill>
          <a:latin typeface="+mn-lt"/>
          <a:ea typeface="ＭＳ Ｐゴシック" charset="-128"/>
        </a:defRPr>
      </a:lvl6pPr>
      <a:lvl7pPr marL="2971800" indent="-228600" algn="l" rtl="0" eaLnBrk="0" fontAlgn="base" hangingPunct="0">
        <a:spcBef>
          <a:spcPct val="20000"/>
        </a:spcBef>
        <a:spcAft>
          <a:spcPct val="0"/>
        </a:spcAft>
        <a:buClr>
          <a:schemeClr val="tx1"/>
        </a:buClr>
        <a:buChar char="-"/>
        <a:defRPr kumimoji="1" sz="1400">
          <a:solidFill>
            <a:schemeClr val="tx1"/>
          </a:solidFill>
          <a:latin typeface="+mn-lt"/>
          <a:ea typeface="ＭＳ Ｐゴシック" charset="-128"/>
        </a:defRPr>
      </a:lvl7pPr>
      <a:lvl8pPr marL="3429000" indent="-228600" algn="l" rtl="0" eaLnBrk="0" fontAlgn="base" hangingPunct="0">
        <a:spcBef>
          <a:spcPct val="20000"/>
        </a:spcBef>
        <a:spcAft>
          <a:spcPct val="0"/>
        </a:spcAft>
        <a:buClr>
          <a:schemeClr val="tx1"/>
        </a:buClr>
        <a:buChar char="-"/>
        <a:defRPr kumimoji="1" sz="1400">
          <a:solidFill>
            <a:schemeClr val="tx1"/>
          </a:solidFill>
          <a:latin typeface="+mn-lt"/>
          <a:ea typeface="ＭＳ Ｐゴシック" charset="-128"/>
        </a:defRPr>
      </a:lvl8pPr>
      <a:lvl9pPr marL="3886200" indent="-228600" algn="l" rtl="0" eaLnBrk="0" fontAlgn="base" hangingPunct="0">
        <a:spcBef>
          <a:spcPct val="20000"/>
        </a:spcBef>
        <a:spcAft>
          <a:spcPct val="0"/>
        </a:spcAft>
        <a:buClr>
          <a:schemeClr val="tx1"/>
        </a:buClr>
        <a:buChar char="-"/>
        <a:defRPr kumimoji="1" sz="14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vmlDrawing" Target="../drawings/vmlDrawing3.vml"/><Relationship Id="rId2" Type="http://schemas.openxmlformats.org/officeDocument/2006/relationships/slideLayout" Target="../slideLayouts/slideLayout2.xml"/><Relationship Id="rId3"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1" Type="http://schemas.openxmlformats.org/officeDocument/2006/relationships/vmlDrawing" Target="../drawings/vmlDrawing4.vml"/><Relationship Id="rId2" Type="http://schemas.openxmlformats.org/officeDocument/2006/relationships/slideLayout" Target="../slideLayouts/slideLayout2.xml"/><Relationship Id="rId3" Type="http://schemas.openxmlformats.org/officeDocument/2006/relationships/oleObject" Target="../embeddings/Microsoft_Word_97_-_2004_Document1.doc"/></Relationships>
</file>

<file path=ppt/slides/_rels/slide22.xml.rels><?xml version="1.0" encoding="UTF-8" standalone="yes"?>
<Relationships xmlns="http://schemas.openxmlformats.org/package/2006/relationships"><Relationship Id="rId1" Type="http://schemas.openxmlformats.org/officeDocument/2006/relationships/vmlDrawing" Target="../drawings/vmlDrawing5.vml"/><Relationship Id="rId2" Type="http://schemas.openxmlformats.org/officeDocument/2006/relationships/slideLayout" Target="../slideLayouts/slideLayout2.xml"/><Relationship Id="rId3" Type="http://schemas.openxmlformats.org/officeDocument/2006/relationships/oleObject" Target="../embeddings/Microsoft_Word_97_-_2004_Document2.doc"/></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vmlDrawing" Target="../drawings/vmlDrawing6.vml"/><Relationship Id="rId2" Type="http://schemas.openxmlformats.org/officeDocument/2006/relationships/slideLayout" Target="../slideLayouts/slideLayout2.xml"/><Relationship Id="rId3" Type="http://schemas.openxmlformats.org/officeDocument/2006/relationships/oleObject" Target="../embeddings/Microsoft_Word_97_-_2004_Document3.doc"/></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vmlDrawing" Target="../drawings/vmlDrawing7.vml"/><Relationship Id="rId2" Type="http://schemas.openxmlformats.org/officeDocument/2006/relationships/slideLayout" Target="../slideLayouts/slideLayout2.xml"/><Relationship Id="rId3" Type="http://schemas.openxmlformats.org/officeDocument/2006/relationships/oleObject" Target="../embeddings/Microsoft_Equation4.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jpeg"/><Relationship Id="rId3" Type="http://schemas.openxmlformats.org/officeDocument/2006/relationships/image" Target="../media/image13.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vmlDrawing" Target="../drawings/vmlDrawing8.vml"/><Relationship Id="rId2" Type="http://schemas.openxmlformats.org/officeDocument/2006/relationships/slideLayout" Target="../slideLayouts/slideLayout2.xml"/><Relationship Id="rId3" Type="http://schemas.openxmlformats.org/officeDocument/2006/relationships/oleObject" Target="../embeddings/oleObject4.bin"/></Relationships>
</file>

<file path=ppt/slides/_rels/slide35.xml.rels><?xml version="1.0" encoding="UTF-8" standalone="yes"?>
<Relationships xmlns="http://schemas.openxmlformats.org/package/2006/relationships"><Relationship Id="rId1" Type="http://schemas.openxmlformats.org/officeDocument/2006/relationships/vmlDrawing" Target="../drawings/vmlDrawing9.vml"/><Relationship Id="rId2" Type="http://schemas.openxmlformats.org/officeDocument/2006/relationships/slideLayout" Target="../slideLayouts/slideLayout2.xml"/><Relationship Id="rId3" Type="http://schemas.openxmlformats.org/officeDocument/2006/relationships/oleObject" Target="../embeddings/oleObject5.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p:spPr>
        <p:txBody>
          <a:bodyPr/>
          <a:lstStyle/>
          <a:p>
            <a:r>
              <a:rPr lang="en-US"/>
              <a:t>CS 561,  Session 7</a:t>
            </a:r>
          </a:p>
        </p:txBody>
      </p:sp>
      <p:sp>
        <p:nvSpPr>
          <p:cNvPr id="17411" name="Slide Number Placeholder 5"/>
          <p:cNvSpPr>
            <a:spLocks noGrp="1"/>
          </p:cNvSpPr>
          <p:nvPr>
            <p:ph type="sldNum" sz="quarter" idx="12"/>
          </p:nvPr>
        </p:nvSpPr>
        <p:spPr>
          <a:noFill/>
        </p:spPr>
        <p:txBody>
          <a:bodyPr/>
          <a:lstStyle/>
          <a:p>
            <a:fld id="{8F9C7BB5-56E8-E94C-9C5A-5EAB976809D7}" type="slidenum">
              <a:rPr lang="en-US" smtClean="0"/>
              <a:pPr/>
              <a:t>1</a:t>
            </a:fld>
            <a:endParaRPr lang="en-US" smtClean="0"/>
          </a:p>
        </p:txBody>
      </p:sp>
      <p:sp>
        <p:nvSpPr>
          <p:cNvPr id="17412" name="Rectangle 2"/>
          <p:cNvSpPr>
            <a:spLocks noGrp="1" noChangeArrowheads="1"/>
          </p:cNvSpPr>
          <p:nvPr>
            <p:ph type="title"/>
          </p:nvPr>
        </p:nvSpPr>
        <p:spPr/>
        <p:txBody>
          <a:bodyPr/>
          <a:lstStyle/>
          <a:p>
            <a:r>
              <a:rPr lang="en-US"/>
              <a:t>Recall: breadth-first search, step by step</a:t>
            </a:r>
          </a:p>
        </p:txBody>
      </p:sp>
      <p:pic>
        <p:nvPicPr>
          <p:cNvPr id="17413" name="Picture 4"/>
          <p:cNvPicPr>
            <a:picLocks noChangeAspect="1" noChangeArrowheads="1"/>
          </p:cNvPicPr>
          <p:nvPr/>
        </p:nvPicPr>
        <p:blipFill>
          <a:blip r:embed="rId2">
            <a:lum contrast="6000"/>
          </a:blip>
          <a:srcRect/>
          <a:stretch>
            <a:fillRect/>
          </a:stretch>
        </p:blipFill>
        <p:spPr bwMode="auto">
          <a:xfrm>
            <a:off x="457200" y="1419225"/>
            <a:ext cx="7848600" cy="4751388"/>
          </a:xfrm>
          <a:prstGeom prst="rect">
            <a:avLst/>
          </a:prstGeom>
          <a:noFill/>
          <a:ln w="9525">
            <a:noFill/>
            <a:miter lim="800000"/>
            <a:headEnd/>
            <a:tailEnd/>
          </a:ln>
        </p:spPr>
      </p:pic>
      <p:sp>
        <p:nvSpPr>
          <p:cNvPr id="17414" name="Oval 5"/>
          <p:cNvSpPr>
            <a:spLocks noChangeArrowheads="1"/>
          </p:cNvSpPr>
          <p:nvPr/>
        </p:nvSpPr>
        <p:spPr bwMode="auto">
          <a:xfrm>
            <a:off x="1295400" y="2514600"/>
            <a:ext cx="381000" cy="381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7415" name="Oval 6"/>
          <p:cNvSpPr>
            <a:spLocks noChangeArrowheads="1"/>
          </p:cNvSpPr>
          <p:nvPr/>
        </p:nvSpPr>
        <p:spPr bwMode="auto">
          <a:xfrm>
            <a:off x="5486400" y="4916488"/>
            <a:ext cx="381000" cy="381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p:spPr>
        <p:txBody>
          <a:bodyPr/>
          <a:lstStyle/>
          <a:p>
            <a:r>
              <a:rPr lang="en-US"/>
              <a:t>CS 561,  Session 7</a:t>
            </a:r>
          </a:p>
        </p:txBody>
      </p:sp>
      <p:sp>
        <p:nvSpPr>
          <p:cNvPr id="26627" name="Slide Number Placeholder 5"/>
          <p:cNvSpPr>
            <a:spLocks noGrp="1"/>
          </p:cNvSpPr>
          <p:nvPr>
            <p:ph type="sldNum" sz="quarter" idx="12"/>
          </p:nvPr>
        </p:nvSpPr>
        <p:spPr>
          <a:noFill/>
        </p:spPr>
        <p:txBody>
          <a:bodyPr/>
          <a:lstStyle/>
          <a:p>
            <a:fld id="{60A108A1-8911-C649-B248-4325C82B1662}" type="slidenum">
              <a:rPr lang="en-US" smtClean="0"/>
              <a:pPr/>
              <a:t>10</a:t>
            </a:fld>
            <a:endParaRPr lang="en-US" smtClean="0"/>
          </a:p>
        </p:txBody>
      </p:sp>
      <p:sp>
        <p:nvSpPr>
          <p:cNvPr id="26628" name="Rectangle 1026"/>
          <p:cNvSpPr>
            <a:spLocks noGrp="1" noChangeArrowheads="1"/>
          </p:cNvSpPr>
          <p:nvPr>
            <p:ph type="title"/>
          </p:nvPr>
        </p:nvSpPr>
        <p:spPr/>
        <p:txBody>
          <a:bodyPr/>
          <a:lstStyle/>
          <a:p>
            <a:r>
              <a:rPr lang="en-US"/>
              <a:t>Depth-first search</a:t>
            </a:r>
          </a:p>
        </p:txBody>
      </p:sp>
      <p:sp>
        <p:nvSpPr>
          <p:cNvPr id="26629" name="Rectangle 1027"/>
          <p:cNvSpPr>
            <a:spLocks noGrp="1" noChangeArrowheads="1"/>
          </p:cNvSpPr>
          <p:nvPr>
            <p:ph type="body" idx="1"/>
          </p:nvPr>
        </p:nvSpPr>
        <p:spPr>
          <a:xfrm>
            <a:off x="457200" y="1295400"/>
            <a:ext cx="8178800" cy="5105400"/>
          </a:xfrm>
        </p:spPr>
        <p:txBody>
          <a:bodyPr/>
          <a:lstStyle/>
          <a:p>
            <a:pPr>
              <a:buFontTx/>
              <a:buNone/>
            </a:pPr>
            <a:r>
              <a:rPr lang="en-US"/>
              <a:t>Node queue:	</a:t>
            </a:r>
            <a:r>
              <a:rPr lang="en-US">
                <a:solidFill>
                  <a:srgbClr val="0066FF"/>
                </a:solidFill>
              </a:rPr>
              <a:t>add successors to queue front; empty queue from top</a:t>
            </a:r>
          </a:p>
          <a:p>
            <a:pPr>
              <a:buFontTx/>
              <a:buNone/>
            </a:pPr>
            <a:endParaRPr lang="en-US"/>
          </a:p>
          <a:p>
            <a:pPr>
              <a:buFontTx/>
              <a:buNone/>
            </a:pPr>
            <a:r>
              <a:rPr lang="en-US"/>
              <a:t>#		state		depth		path cost	parent #</a:t>
            </a:r>
          </a:p>
          <a:p>
            <a:pPr>
              <a:buFontTx/>
              <a:buNone/>
            </a:pPr>
            <a:endParaRPr lang="en-US"/>
          </a:p>
          <a:p>
            <a:pPr>
              <a:buFontTx/>
              <a:buNone/>
            </a:pPr>
            <a:endParaRPr lang="en-US"/>
          </a:p>
          <a:p>
            <a:pPr>
              <a:buFontTx/>
              <a:buNone/>
            </a:pPr>
            <a:endParaRPr lang="en-US"/>
          </a:p>
          <a:p>
            <a:pPr>
              <a:buFontTx/>
              <a:buNone/>
            </a:pPr>
            <a:endParaRPr lang="en-US"/>
          </a:p>
          <a:p>
            <a:pPr>
              <a:buFontTx/>
              <a:buNone/>
            </a:pPr>
            <a:r>
              <a:rPr lang="en-US"/>
              <a:t>5		Arad		2		2		2</a:t>
            </a:r>
          </a:p>
          <a:p>
            <a:pPr>
              <a:buFontTx/>
              <a:buNone/>
            </a:pPr>
            <a:r>
              <a:rPr lang="en-US"/>
              <a:t>6		Oradea		2		2		2</a:t>
            </a:r>
          </a:p>
          <a:p>
            <a:pPr>
              <a:buFontTx/>
              <a:buNone/>
            </a:pPr>
            <a:r>
              <a:rPr lang="en-US">
                <a:solidFill>
                  <a:srgbClr val="C0C0C0"/>
                </a:solidFill>
              </a:rPr>
              <a:t>2		Zerind		1		1		1</a:t>
            </a:r>
          </a:p>
          <a:p>
            <a:pPr>
              <a:buFontTx/>
              <a:buNone/>
            </a:pPr>
            <a:r>
              <a:rPr lang="en-US"/>
              <a:t>3		Sibiu		1		1		1</a:t>
            </a:r>
          </a:p>
          <a:p>
            <a:pPr>
              <a:buFontTx/>
              <a:buNone/>
            </a:pPr>
            <a:r>
              <a:rPr lang="en-US"/>
              <a:t>4		Timisoara	1		1		1</a:t>
            </a:r>
          </a:p>
          <a:p>
            <a:pPr>
              <a:buFontTx/>
              <a:buNone/>
            </a:pPr>
            <a:r>
              <a:rPr lang="en-US">
                <a:solidFill>
                  <a:srgbClr val="C0C0C0"/>
                </a:solidFill>
              </a:rPr>
              <a:t>1		Arad		0		0		--</a:t>
            </a:r>
          </a:p>
        </p:txBody>
      </p:sp>
      <p:sp>
        <p:nvSpPr>
          <p:cNvPr id="26630" name="Line 1028"/>
          <p:cNvSpPr>
            <a:spLocks noChangeShapeType="1"/>
          </p:cNvSpPr>
          <p:nvPr/>
        </p:nvSpPr>
        <p:spPr bwMode="auto">
          <a:xfrm>
            <a:off x="533400" y="2514600"/>
            <a:ext cx="7772400" cy="0"/>
          </a:xfrm>
          <a:prstGeom prst="line">
            <a:avLst/>
          </a:prstGeom>
          <a:noFill/>
          <a:ln w="28575">
            <a:solidFill>
              <a:schemeClr val="tx1"/>
            </a:solidFill>
            <a:round/>
            <a:headEnd/>
            <a:tailEnd/>
          </a:ln>
        </p:spPr>
        <p:txBody>
          <a:bodyPr>
            <a:prstTxWarp prst="textNoShape">
              <a:avLst/>
            </a:prstTxWarp>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p:spPr>
        <p:txBody>
          <a:bodyPr/>
          <a:lstStyle/>
          <a:p>
            <a:r>
              <a:rPr lang="en-US"/>
              <a:t>CS 561,  Session 7</a:t>
            </a:r>
          </a:p>
        </p:txBody>
      </p:sp>
      <p:sp>
        <p:nvSpPr>
          <p:cNvPr id="27651" name="Slide Number Placeholder 5"/>
          <p:cNvSpPr>
            <a:spLocks noGrp="1"/>
          </p:cNvSpPr>
          <p:nvPr>
            <p:ph type="sldNum" sz="quarter" idx="12"/>
          </p:nvPr>
        </p:nvSpPr>
        <p:spPr>
          <a:noFill/>
        </p:spPr>
        <p:txBody>
          <a:bodyPr/>
          <a:lstStyle/>
          <a:p>
            <a:fld id="{3CD6B2EC-9D3E-FE4F-BD60-C12D885FE641}" type="slidenum">
              <a:rPr lang="en-US" smtClean="0"/>
              <a:pPr/>
              <a:t>11</a:t>
            </a:fld>
            <a:endParaRPr lang="en-US" smtClean="0"/>
          </a:p>
        </p:txBody>
      </p:sp>
      <p:sp>
        <p:nvSpPr>
          <p:cNvPr id="27652" name="Rectangle 2"/>
          <p:cNvSpPr>
            <a:spLocks noGrp="1" noChangeArrowheads="1"/>
          </p:cNvSpPr>
          <p:nvPr>
            <p:ph type="title"/>
          </p:nvPr>
        </p:nvSpPr>
        <p:spPr/>
        <p:txBody>
          <a:bodyPr/>
          <a:lstStyle/>
          <a:p>
            <a:r>
              <a:rPr lang="en-US"/>
              <a:t>Last time: search strategies</a:t>
            </a:r>
          </a:p>
        </p:txBody>
      </p:sp>
      <p:sp>
        <p:nvSpPr>
          <p:cNvPr id="27653" name="Rectangle 3"/>
          <p:cNvSpPr>
            <a:spLocks noGrp="1" noChangeArrowheads="1"/>
          </p:cNvSpPr>
          <p:nvPr>
            <p:ph type="body" idx="1"/>
          </p:nvPr>
        </p:nvSpPr>
        <p:spPr>
          <a:xfrm>
            <a:off x="457200" y="1295400"/>
            <a:ext cx="8458200" cy="4762500"/>
          </a:xfrm>
        </p:spPr>
        <p:txBody>
          <a:bodyPr/>
          <a:lstStyle/>
          <a:p>
            <a:pPr>
              <a:buFontTx/>
              <a:buNone/>
            </a:pPr>
            <a:r>
              <a:rPr lang="en-US" b="1"/>
              <a:t>Uninformed:</a:t>
            </a:r>
            <a:r>
              <a:rPr lang="en-US"/>
              <a:t> Use only information available in the problem formulation</a:t>
            </a:r>
          </a:p>
          <a:p>
            <a:pPr lvl="1"/>
            <a:r>
              <a:rPr lang="en-US" sz="1800"/>
              <a:t>Breadth-first</a:t>
            </a:r>
          </a:p>
          <a:p>
            <a:pPr lvl="1"/>
            <a:r>
              <a:rPr lang="en-US" sz="1800"/>
              <a:t>Uniform-cost</a:t>
            </a:r>
          </a:p>
          <a:p>
            <a:pPr lvl="1"/>
            <a:r>
              <a:rPr lang="en-US" sz="1800"/>
              <a:t>Depth-first</a:t>
            </a:r>
          </a:p>
          <a:p>
            <a:pPr lvl="1"/>
            <a:r>
              <a:rPr lang="en-US" sz="1800"/>
              <a:t>Depth-limited</a:t>
            </a:r>
          </a:p>
          <a:p>
            <a:pPr lvl="1"/>
            <a:r>
              <a:rPr lang="en-US" sz="1800"/>
              <a:t>Iterative deepening</a:t>
            </a:r>
          </a:p>
          <a:p>
            <a:pPr lvl="1"/>
            <a:endParaRPr lang="en-US" sz="1800"/>
          </a:p>
          <a:p>
            <a:pPr>
              <a:buFontTx/>
              <a:buNone/>
            </a:pPr>
            <a:r>
              <a:rPr lang="en-US" b="1"/>
              <a:t>Informed:</a:t>
            </a:r>
            <a:r>
              <a:rPr lang="en-US"/>
              <a:t> Use heuristics to guide the search</a:t>
            </a:r>
          </a:p>
          <a:p>
            <a:pPr lvl="1"/>
            <a:r>
              <a:rPr lang="en-US" sz="1800"/>
              <a:t>Best first:</a:t>
            </a:r>
          </a:p>
          <a:p>
            <a:pPr lvl="1"/>
            <a:r>
              <a:rPr lang="en-US" sz="1800"/>
              <a:t>Greedy search</a:t>
            </a:r>
          </a:p>
          <a:p>
            <a:pPr lvl="1"/>
            <a:endParaRPr lang="en-US" sz="1800"/>
          </a:p>
          <a:p>
            <a:pPr lvl="1"/>
            <a:r>
              <a:rPr lang="en-US" sz="1800"/>
              <a:t>A* search</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p:spPr>
        <p:txBody>
          <a:bodyPr/>
          <a:lstStyle/>
          <a:p>
            <a:r>
              <a:rPr lang="en-US"/>
              <a:t>CS 561,  Session 7</a:t>
            </a:r>
          </a:p>
        </p:txBody>
      </p:sp>
      <p:sp>
        <p:nvSpPr>
          <p:cNvPr id="28675" name="Slide Number Placeholder 5"/>
          <p:cNvSpPr>
            <a:spLocks noGrp="1"/>
          </p:cNvSpPr>
          <p:nvPr>
            <p:ph type="sldNum" sz="quarter" idx="12"/>
          </p:nvPr>
        </p:nvSpPr>
        <p:spPr>
          <a:noFill/>
        </p:spPr>
        <p:txBody>
          <a:bodyPr/>
          <a:lstStyle/>
          <a:p>
            <a:fld id="{AC912EF1-9A10-6448-8D47-0CC019F67E9C}" type="slidenum">
              <a:rPr lang="en-US" smtClean="0"/>
              <a:pPr/>
              <a:t>12</a:t>
            </a:fld>
            <a:endParaRPr lang="en-US" smtClean="0"/>
          </a:p>
        </p:txBody>
      </p:sp>
      <p:sp>
        <p:nvSpPr>
          <p:cNvPr id="28676" name="Rectangle 2"/>
          <p:cNvSpPr>
            <a:spLocks noGrp="1" noChangeArrowheads="1"/>
          </p:cNvSpPr>
          <p:nvPr>
            <p:ph type="title"/>
          </p:nvPr>
        </p:nvSpPr>
        <p:spPr/>
        <p:txBody>
          <a:bodyPr/>
          <a:lstStyle/>
          <a:p>
            <a:r>
              <a:rPr lang="en-US"/>
              <a:t>Last time: search strategies</a:t>
            </a:r>
          </a:p>
        </p:txBody>
      </p:sp>
      <p:sp>
        <p:nvSpPr>
          <p:cNvPr id="28677" name="Rectangle 3"/>
          <p:cNvSpPr>
            <a:spLocks noGrp="1" noChangeArrowheads="1"/>
          </p:cNvSpPr>
          <p:nvPr>
            <p:ph type="body" idx="1"/>
          </p:nvPr>
        </p:nvSpPr>
        <p:spPr>
          <a:xfrm>
            <a:off x="457200" y="1295400"/>
            <a:ext cx="8610600" cy="4762500"/>
          </a:xfrm>
        </p:spPr>
        <p:txBody>
          <a:bodyPr/>
          <a:lstStyle/>
          <a:p>
            <a:pPr>
              <a:buFontTx/>
              <a:buNone/>
            </a:pPr>
            <a:r>
              <a:rPr lang="en-US" b="1"/>
              <a:t>Uninformed:</a:t>
            </a:r>
            <a:r>
              <a:rPr lang="en-US"/>
              <a:t> Use only information available in the problem formulation</a:t>
            </a:r>
          </a:p>
          <a:p>
            <a:pPr lvl="1"/>
            <a:r>
              <a:rPr lang="en-US" sz="1800"/>
              <a:t>Breadth-first</a:t>
            </a:r>
          </a:p>
          <a:p>
            <a:pPr lvl="1"/>
            <a:r>
              <a:rPr lang="en-US" sz="1800"/>
              <a:t>Uniform-cost</a:t>
            </a:r>
          </a:p>
          <a:p>
            <a:pPr lvl="1"/>
            <a:r>
              <a:rPr lang="en-US" sz="1800"/>
              <a:t>Depth-first</a:t>
            </a:r>
          </a:p>
          <a:p>
            <a:pPr lvl="1"/>
            <a:r>
              <a:rPr lang="en-US" sz="1800"/>
              <a:t>Depth-limited</a:t>
            </a:r>
          </a:p>
          <a:p>
            <a:pPr lvl="1"/>
            <a:r>
              <a:rPr lang="en-US" sz="1800"/>
              <a:t>Iterative deepening</a:t>
            </a:r>
          </a:p>
          <a:p>
            <a:pPr lvl="1"/>
            <a:endParaRPr lang="en-US" sz="1800"/>
          </a:p>
          <a:p>
            <a:pPr>
              <a:buFontTx/>
              <a:buNone/>
            </a:pPr>
            <a:r>
              <a:rPr lang="en-US" b="1"/>
              <a:t>Informed:</a:t>
            </a:r>
            <a:r>
              <a:rPr lang="en-US"/>
              <a:t> Use heuristics to guide the search</a:t>
            </a:r>
          </a:p>
          <a:p>
            <a:pPr lvl="1"/>
            <a:r>
              <a:rPr lang="en-US" sz="1800"/>
              <a:t>Best first:</a:t>
            </a:r>
          </a:p>
          <a:p>
            <a:pPr lvl="1"/>
            <a:r>
              <a:rPr lang="en-US" sz="1800"/>
              <a:t>Greedy search  -- </a:t>
            </a:r>
            <a:r>
              <a:rPr lang="en-US" sz="1800">
                <a:solidFill>
                  <a:srgbClr val="0066FF"/>
                </a:solidFill>
              </a:rPr>
              <a:t>queue first nodes that maximize heuristic “desirability” based on estimated path cost from current node to goal;</a:t>
            </a:r>
          </a:p>
          <a:p>
            <a:pPr lvl="1"/>
            <a:r>
              <a:rPr lang="en-US" sz="1800"/>
              <a:t>A* search – </a:t>
            </a:r>
            <a:r>
              <a:rPr lang="en-US" sz="1800">
                <a:solidFill>
                  <a:srgbClr val="0066FF"/>
                </a:solidFill>
              </a:rPr>
              <a:t>queue first nodes that minimize sum of path cost so far and estimated path cost to goal.</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Footer Placeholder 4"/>
          <p:cNvSpPr>
            <a:spLocks noGrp="1"/>
          </p:cNvSpPr>
          <p:nvPr>
            <p:ph type="ftr" sz="quarter" idx="11"/>
          </p:nvPr>
        </p:nvSpPr>
        <p:spPr>
          <a:noFill/>
        </p:spPr>
        <p:txBody>
          <a:bodyPr/>
          <a:lstStyle/>
          <a:p>
            <a:r>
              <a:rPr lang="en-US"/>
              <a:t>CS 561,  Session 7</a:t>
            </a:r>
          </a:p>
        </p:txBody>
      </p:sp>
      <p:sp>
        <p:nvSpPr>
          <p:cNvPr id="29699" name="Slide Number Placeholder 5"/>
          <p:cNvSpPr>
            <a:spLocks noGrp="1"/>
          </p:cNvSpPr>
          <p:nvPr>
            <p:ph type="sldNum" sz="quarter" idx="12"/>
          </p:nvPr>
        </p:nvSpPr>
        <p:spPr>
          <a:noFill/>
        </p:spPr>
        <p:txBody>
          <a:bodyPr/>
          <a:lstStyle/>
          <a:p>
            <a:fld id="{A585B8FB-864A-1D4C-B183-E9949C5F87CB}" type="slidenum">
              <a:rPr lang="en-US" smtClean="0"/>
              <a:pPr/>
              <a:t>13</a:t>
            </a:fld>
            <a:endParaRPr lang="en-US" smtClean="0"/>
          </a:p>
        </p:txBody>
      </p:sp>
      <p:sp>
        <p:nvSpPr>
          <p:cNvPr id="29700" name="Rectangle 2"/>
          <p:cNvSpPr>
            <a:spLocks noGrp="1" noChangeArrowheads="1"/>
          </p:cNvSpPr>
          <p:nvPr>
            <p:ph type="title"/>
          </p:nvPr>
        </p:nvSpPr>
        <p:spPr/>
        <p:txBody>
          <a:bodyPr/>
          <a:lstStyle/>
          <a:p>
            <a:r>
              <a:rPr lang="en-US"/>
              <a:t>This time</a:t>
            </a:r>
          </a:p>
        </p:txBody>
      </p:sp>
      <p:sp>
        <p:nvSpPr>
          <p:cNvPr id="29701" name="Rectangle 3"/>
          <p:cNvSpPr>
            <a:spLocks noGrp="1" noChangeArrowheads="1"/>
          </p:cNvSpPr>
          <p:nvPr>
            <p:ph type="body" idx="1"/>
          </p:nvPr>
        </p:nvSpPr>
        <p:spPr/>
        <p:txBody>
          <a:bodyPr/>
          <a:lstStyle/>
          <a:p>
            <a:r>
              <a:rPr lang="en-US"/>
              <a:t>Iterative improvement</a:t>
            </a:r>
          </a:p>
          <a:p>
            <a:r>
              <a:rPr lang="en-US"/>
              <a:t>Hill climbing</a:t>
            </a:r>
          </a:p>
          <a:p>
            <a:r>
              <a:rPr lang="en-US"/>
              <a:t>Simulated annealing</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Footer Placeholder 4"/>
          <p:cNvSpPr>
            <a:spLocks noGrp="1"/>
          </p:cNvSpPr>
          <p:nvPr>
            <p:ph type="ftr" sz="quarter" idx="11"/>
          </p:nvPr>
        </p:nvSpPr>
        <p:spPr>
          <a:noFill/>
        </p:spPr>
        <p:txBody>
          <a:bodyPr/>
          <a:lstStyle/>
          <a:p>
            <a:r>
              <a:rPr lang="en-US"/>
              <a:t>CS 561,  Session 7</a:t>
            </a:r>
          </a:p>
        </p:txBody>
      </p:sp>
      <p:sp>
        <p:nvSpPr>
          <p:cNvPr id="30723" name="Slide Number Placeholder 5"/>
          <p:cNvSpPr>
            <a:spLocks noGrp="1"/>
          </p:cNvSpPr>
          <p:nvPr>
            <p:ph type="sldNum" sz="quarter" idx="12"/>
          </p:nvPr>
        </p:nvSpPr>
        <p:spPr>
          <a:noFill/>
        </p:spPr>
        <p:txBody>
          <a:bodyPr/>
          <a:lstStyle/>
          <a:p>
            <a:fld id="{3F9C671A-F6F5-BF43-9D69-A511205949D0}" type="slidenum">
              <a:rPr lang="en-US" smtClean="0"/>
              <a:pPr/>
              <a:t>14</a:t>
            </a:fld>
            <a:endParaRPr lang="en-US" smtClean="0"/>
          </a:p>
        </p:txBody>
      </p:sp>
      <p:sp>
        <p:nvSpPr>
          <p:cNvPr id="30724" name="Rectangle 1026"/>
          <p:cNvSpPr>
            <a:spLocks noGrp="1" noChangeArrowheads="1"/>
          </p:cNvSpPr>
          <p:nvPr>
            <p:ph type="title"/>
          </p:nvPr>
        </p:nvSpPr>
        <p:spPr/>
        <p:txBody>
          <a:bodyPr/>
          <a:lstStyle/>
          <a:p>
            <a:r>
              <a:rPr lang="en-US"/>
              <a:t>Iterative improvement</a:t>
            </a:r>
          </a:p>
        </p:txBody>
      </p:sp>
      <p:sp>
        <p:nvSpPr>
          <p:cNvPr id="30725" name="Rectangle 1027"/>
          <p:cNvSpPr>
            <a:spLocks noGrp="1" noChangeArrowheads="1"/>
          </p:cNvSpPr>
          <p:nvPr>
            <p:ph type="body" idx="1"/>
          </p:nvPr>
        </p:nvSpPr>
        <p:spPr/>
        <p:txBody>
          <a:bodyPr/>
          <a:lstStyle/>
          <a:p>
            <a:r>
              <a:rPr lang="en-US" sz="2400"/>
              <a:t>In many optimization problems, </a:t>
            </a:r>
            <a:r>
              <a:rPr lang="en-US" sz="2400">
                <a:solidFill>
                  <a:srgbClr val="0066FF"/>
                </a:solidFill>
              </a:rPr>
              <a:t>path</a:t>
            </a:r>
            <a:r>
              <a:rPr lang="en-US" sz="2400"/>
              <a:t> is irrelevant;</a:t>
            </a:r>
          </a:p>
          <a:p>
            <a:pPr>
              <a:buFontTx/>
              <a:buNone/>
            </a:pPr>
            <a:r>
              <a:rPr lang="en-US" sz="2400"/>
              <a:t>	the goal state itself is the solution.</a:t>
            </a:r>
          </a:p>
          <a:p>
            <a:endParaRPr lang="en-US" sz="2400"/>
          </a:p>
          <a:p>
            <a:r>
              <a:rPr lang="en-US" sz="2400"/>
              <a:t>Then, state space = space of “</a:t>
            </a:r>
            <a:r>
              <a:rPr lang="en-US" sz="2400">
                <a:solidFill>
                  <a:srgbClr val="0066FF"/>
                </a:solidFill>
              </a:rPr>
              <a:t>complete</a:t>
            </a:r>
            <a:r>
              <a:rPr lang="en-US" sz="2400"/>
              <a:t>” configurations.</a:t>
            </a:r>
          </a:p>
          <a:p>
            <a:pPr>
              <a:buFontTx/>
              <a:buNone/>
            </a:pPr>
            <a:r>
              <a:rPr lang="en-US" sz="2400"/>
              <a:t>	Algorithm goal:</a:t>
            </a:r>
          </a:p>
          <a:p>
            <a:pPr>
              <a:buFontTx/>
              <a:buNone/>
            </a:pPr>
            <a:r>
              <a:rPr lang="en-US" sz="2400"/>
              <a:t>		- find optimal configuration (e.g., TSP), or,</a:t>
            </a:r>
          </a:p>
          <a:p>
            <a:pPr>
              <a:buFontTx/>
              <a:buNone/>
            </a:pPr>
            <a:r>
              <a:rPr lang="en-US" sz="2400"/>
              <a:t>		- find configuration satisfying constraints</a:t>
            </a:r>
          </a:p>
          <a:p>
            <a:pPr>
              <a:buFontTx/>
              <a:buNone/>
            </a:pPr>
            <a:r>
              <a:rPr lang="en-US" sz="2400"/>
              <a:t>			(e.g., n-queens)</a:t>
            </a:r>
          </a:p>
          <a:p>
            <a:endParaRPr lang="en-US" sz="2400"/>
          </a:p>
          <a:p>
            <a:r>
              <a:rPr lang="en-US" sz="2400"/>
              <a:t>In such cases, can use </a:t>
            </a:r>
            <a:r>
              <a:rPr lang="en-US" sz="2400">
                <a:solidFill>
                  <a:schemeClr val="hlink"/>
                </a:solidFill>
              </a:rPr>
              <a:t>iterative improvement algorithms</a:t>
            </a:r>
            <a:r>
              <a:rPr lang="en-US" sz="2400"/>
              <a:t>: keep a single “</a:t>
            </a:r>
            <a:r>
              <a:rPr lang="en-US" sz="2400">
                <a:solidFill>
                  <a:srgbClr val="0066FF"/>
                </a:solidFill>
              </a:rPr>
              <a:t>current</a:t>
            </a:r>
            <a:r>
              <a:rPr lang="en-US" sz="2400"/>
              <a:t>” state, and try to improve it.</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a:noFill/>
        </p:spPr>
        <p:txBody>
          <a:bodyPr/>
          <a:lstStyle/>
          <a:p>
            <a:r>
              <a:rPr lang="en-US"/>
              <a:t>CS 561,  Session 7</a:t>
            </a:r>
          </a:p>
        </p:txBody>
      </p:sp>
      <p:sp>
        <p:nvSpPr>
          <p:cNvPr id="31747" name="Slide Number Placeholder 5"/>
          <p:cNvSpPr>
            <a:spLocks noGrp="1"/>
          </p:cNvSpPr>
          <p:nvPr>
            <p:ph type="sldNum" sz="quarter" idx="12"/>
          </p:nvPr>
        </p:nvSpPr>
        <p:spPr>
          <a:noFill/>
        </p:spPr>
        <p:txBody>
          <a:bodyPr/>
          <a:lstStyle/>
          <a:p>
            <a:fld id="{05792398-DB54-6A43-AFDF-3646D0EB8933}" type="slidenum">
              <a:rPr lang="en-US" smtClean="0"/>
              <a:pPr/>
              <a:t>15</a:t>
            </a:fld>
            <a:endParaRPr lang="en-US" smtClean="0"/>
          </a:p>
        </p:txBody>
      </p:sp>
      <p:sp>
        <p:nvSpPr>
          <p:cNvPr id="31748" name="Rectangle 1026"/>
          <p:cNvSpPr>
            <a:spLocks noGrp="1" noChangeArrowheads="1"/>
          </p:cNvSpPr>
          <p:nvPr>
            <p:ph type="title"/>
          </p:nvPr>
        </p:nvSpPr>
        <p:spPr/>
        <p:txBody>
          <a:bodyPr/>
          <a:lstStyle/>
          <a:p>
            <a:r>
              <a:rPr lang="en-US"/>
              <a:t>Iterative improvement example: vacuum world</a:t>
            </a:r>
          </a:p>
        </p:txBody>
      </p:sp>
      <p:pic>
        <p:nvPicPr>
          <p:cNvPr id="31749" name="Picture 1028"/>
          <p:cNvPicPr>
            <a:picLocks noChangeAspect="1" noChangeArrowheads="1"/>
          </p:cNvPicPr>
          <p:nvPr/>
        </p:nvPicPr>
        <p:blipFill>
          <a:blip r:embed="rId2">
            <a:lum contrast="6000"/>
          </a:blip>
          <a:srcRect/>
          <a:stretch>
            <a:fillRect/>
          </a:stretch>
        </p:blipFill>
        <p:spPr bwMode="auto">
          <a:xfrm>
            <a:off x="152400" y="2974975"/>
            <a:ext cx="8763000" cy="3883025"/>
          </a:xfrm>
          <a:prstGeom prst="rect">
            <a:avLst/>
          </a:prstGeom>
          <a:noFill/>
          <a:ln w="9525">
            <a:noFill/>
            <a:miter lim="800000"/>
            <a:headEnd/>
            <a:tailEnd/>
          </a:ln>
        </p:spPr>
      </p:pic>
      <p:sp>
        <p:nvSpPr>
          <p:cNvPr id="31750" name="Text Box 1029"/>
          <p:cNvSpPr txBox="1">
            <a:spLocks noChangeArrowheads="1"/>
          </p:cNvSpPr>
          <p:nvPr/>
        </p:nvSpPr>
        <p:spPr bwMode="auto">
          <a:xfrm>
            <a:off x="381000" y="1190625"/>
            <a:ext cx="8056563" cy="1704975"/>
          </a:xfrm>
          <a:prstGeom prst="rect">
            <a:avLst/>
          </a:prstGeom>
          <a:noFill/>
          <a:ln w="9525">
            <a:noFill/>
            <a:miter lim="800000"/>
            <a:headEnd/>
            <a:tailEnd/>
          </a:ln>
        </p:spPr>
        <p:txBody>
          <a:bodyPr wrap="none">
            <a:prstTxWarp prst="textNoShape">
              <a:avLst/>
            </a:prstTxWarp>
            <a:spAutoFit/>
          </a:bodyPr>
          <a:lstStyle/>
          <a:p>
            <a:r>
              <a:rPr lang="en-US">
                <a:solidFill>
                  <a:schemeClr val="hlink"/>
                </a:solidFill>
                <a:latin typeface="Tahoma" charset="0"/>
              </a:rPr>
              <a:t>Simplified world:</a:t>
            </a:r>
            <a:r>
              <a:rPr lang="en-US">
                <a:latin typeface="Tahoma" charset="0"/>
              </a:rPr>
              <a:t> 2 locations, each may or not contain dirt,</a:t>
            </a:r>
          </a:p>
          <a:p>
            <a:r>
              <a:rPr lang="en-US">
                <a:latin typeface="Tahoma" charset="0"/>
              </a:rPr>
              <a:t>	each may or not contain vacuuming agent.</a:t>
            </a:r>
          </a:p>
          <a:p>
            <a:r>
              <a:rPr lang="en-US">
                <a:solidFill>
                  <a:schemeClr val="hlink"/>
                </a:solidFill>
                <a:latin typeface="Tahoma" charset="0"/>
              </a:rPr>
              <a:t>Goal of agent:</a:t>
            </a:r>
            <a:r>
              <a:rPr lang="en-US">
                <a:latin typeface="Tahoma" charset="0"/>
              </a:rPr>
              <a:t> clean up the dirt.</a:t>
            </a:r>
          </a:p>
          <a:p>
            <a:endParaRPr lang="en-US" sz="1000">
              <a:latin typeface="Tahoma" charset="0"/>
            </a:endParaRPr>
          </a:p>
          <a:p>
            <a:r>
              <a:rPr lang="en-US">
                <a:solidFill>
                  <a:srgbClr val="0066FF"/>
                </a:solidFill>
                <a:latin typeface="Tahoma" charset="0"/>
              </a:rPr>
              <a:t>If path does not matter, do not need to keep track of it.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1" name="Footer Placeholder 4"/>
          <p:cNvSpPr>
            <a:spLocks noGrp="1"/>
          </p:cNvSpPr>
          <p:nvPr>
            <p:ph type="ftr" sz="quarter" idx="11"/>
          </p:nvPr>
        </p:nvSpPr>
        <p:spPr>
          <a:noFill/>
        </p:spPr>
        <p:txBody>
          <a:bodyPr/>
          <a:lstStyle/>
          <a:p>
            <a:r>
              <a:rPr lang="en-US"/>
              <a:t>CS 561,  Session 7</a:t>
            </a:r>
          </a:p>
        </p:txBody>
      </p:sp>
      <p:sp>
        <p:nvSpPr>
          <p:cNvPr id="32772" name="Slide Number Placeholder 5"/>
          <p:cNvSpPr>
            <a:spLocks noGrp="1"/>
          </p:cNvSpPr>
          <p:nvPr>
            <p:ph type="sldNum" sz="quarter" idx="12"/>
          </p:nvPr>
        </p:nvSpPr>
        <p:spPr>
          <a:noFill/>
        </p:spPr>
        <p:txBody>
          <a:bodyPr/>
          <a:lstStyle/>
          <a:p>
            <a:fld id="{0BE73AC8-8080-8A40-9238-370AEB0803C7}" type="slidenum">
              <a:rPr lang="en-US" smtClean="0"/>
              <a:pPr/>
              <a:t>16</a:t>
            </a:fld>
            <a:endParaRPr lang="en-US" smtClean="0"/>
          </a:p>
        </p:txBody>
      </p:sp>
      <p:sp>
        <p:nvSpPr>
          <p:cNvPr id="32773" name="Rectangle 2"/>
          <p:cNvSpPr>
            <a:spLocks noGrp="1" noChangeArrowheads="1"/>
          </p:cNvSpPr>
          <p:nvPr>
            <p:ph type="title"/>
          </p:nvPr>
        </p:nvSpPr>
        <p:spPr/>
        <p:txBody>
          <a:bodyPr/>
          <a:lstStyle/>
          <a:p>
            <a:r>
              <a:rPr lang="en-US"/>
              <a:t>Iterative improvement example: n-queens</a:t>
            </a:r>
          </a:p>
        </p:txBody>
      </p:sp>
      <p:sp>
        <p:nvSpPr>
          <p:cNvPr id="32774" name="Rectangle 3"/>
          <p:cNvSpPr>
            <a:spLocks noGrp="1" noChangeArrowheads="1"/>
          </p:cNvSpPr>
          <p:nvPr>
            <p:ph type="body" idx="1"/>
          </p:nvPr>
        </p:nvSpPr>
        <p:spPr/>
        <p:txBody>
          <a:bodyPr/>
          <a:lstStyle/>
          <a:p>
            <a:r>
              <a:rPr lang="en-US" sz="2400">
                <a:solidFill>
                  <a:srgbClr val="0066FF"/>
                </a:solidFill>
              </a:rPr>
              <a:t>Goal:</a:t>
            </a:r>
            <a:r>
              <a:rPr lang="en-US" sz="2400"/>
              <a:t> Put n chess-game queens on an n x n board, with no two queens on the same row, column, or diagonal.</a:t>
            </a:r>
          </a:p>
          <a:p>
            <a:endParaRPr lang="en-US" sz="2400"/>
          </a:p>
          <a:p>
            <a:endParaRPr lang="en-US" sz="2400"/>
          </a:p>
          <a:p>
            <a:endParaRPr lang="en-US" sz="2400"/>
          </a:p>
          <a:p>
            <a:endParaRPr lang="en-US" sz="2400"/>
          </a:p>
          <a:p>
            <a:endParaRPr lang="en-US" sz="2400"/>
          </a:p>
          <a:p>
            <a:endParaRPr lang="en-US" sz="2400"/>
          </a:p>
          <a:p>
            <a:endParaRPr lang="en-US" sz="2400"/>
          </a:p>
          <a:p>
            <a:r>
              <a:rPr lang="en-US" sz="2400"/>
              <a:t>Here, goal state is initially unknown but is specified by constraints that it must satisfy.</a:t>
            </a:r>
          </a:p>
        </p:txBody>
      </p:sp>
      <p:graphicFrame>
        <p:nvGraphicFramePr>
          <p:cNvPr id="32770" name="Object 2"/>
          <p:cNvGraphicFramePr>
            <a:graphicFrameLocks noChangeAspect="1"/>
          </p:cNvGraphicFramePr>
          <p:nvPr/>
        </p:nvGraphicFramePr>
        <p:xfrm>
          <a:off x="38100" y="2438400"/>
          <a:ext cx="9067800" cy="2381250"/>
        </p:xfrm>
        <a:graphic>
          <a:graphicData uri="http://schemas.openxmlformats.org/presentationml/2006/ole">
            <p:oleObj spid="_x0000_s32770" name="Image" r:id="rId3" imgW="12097423" imgH="3176844" progId="Photoshop.Image.5">
              <p:embed/>
            </p:oleObj>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5" name="Footer Placeholder 4"/>
          <p:cNvSpPr>
            <a:spLocks noGrp="1"/>
          </p:cNvSpPr>
          <p:nvPr>
            <p:ph type="ftr" sz="quarter" idx="11"/>
          </p:nvPr>
        </p:nvSpPr>
        <p:spPr>
          <a:noFill/>
        </p:spPr>
        <p:txBody>
          <a:bodyPr/>
          <a:lstStyle/>
          <a:p>
            <a:r>
              <a:rPr lang="en-US"/>
              <a:t>CS 561,  Session 7</a:t>
            </a:r>
          </a:p>
        </p:txBody>
      </p:sp>
      <p:sp>
        <p:nvSpPr>
          <p:cNvPr id="33796" name="Slide Number Placeholder 5"/>
          <p:cNvSpPr>
            <a:spLocks noGrp="1"/>
          </p:cNvSpPr>
          <p:nvPr>
            <p:ph type="sldNum" sz="quarter" idx="12"/>
          </p:nvPr>
        </p:nvSpPr>
        <p:spPr>
          <a:noFill/>
        </p:spPr>
        <p:txBody>
          <a:bodyPr/>
          <a:lstStyle/>
          <a:p>
            <a:fld id="{AB40291A-F9ED-DE47-AF73-1E64E090C527}" type="slidenum">
              <a:rPr lang="en-US" smtClean="0"/>
              <a:pPr/>
              <a:t>17</a:t>
            </a:fld>
            <a:endParaRPr lang="en-US" smtClean="0"/>
          </a:p>
        </p:txBody>
      </p:sp>
      <p:sp>
        <p:nvSpPr>
          <p:cNvPr id="33797" name="Rectangle 1026"/>
          <p:cNvSpPr>
            <a:spLocks noGrp="1" noChangeArrowheads="1"/>
          </p:cNvSpPr>
          <p:nvPr>
            <p:ph type="title"/>
          </p:nvPr>
        </p:nvSpPr>
        <p:spPr/>
        <p:txBody>
          <a:bodyPr/>
          <a:lstStyle/>
          <a:p>
            <a:r>
              <a:rPr lang="en-US"/>
              <a:t>Hill climbing (or gradient ascent/descent)</a:t>
            </a:r>
          </a:p>
        </p:txBody>
      </p:sp>
      <p:sp>
        <p:nvSpPr>
          <p:cNvPr id="33798" name="Rectangle 1027"/>
          <p:cNvSpPr>
            <a:spLocks noGrp="1" noChangeArrowheads="1"/>
          </p:cNvSpPr>
          <p:nvPr>
            <p:ph type="body" idx="1"/>
          </p:nvPr>
        </p:nvSpPr>
        <p:spPr/>
        <p:txBody>
          <a:bodyPr/>
          <a:lstStyle/>
          <a:p>
            <a:r>
              <a:rPr lang="en-US" sz="2400"/>
              <a:t>Iteratively maximize “</a:t>
            </a:r>
            <a:r>
              <a:rPr lang="en-US" sz="2400">
                <a:solidFill>
                  <a:srgbClr val="0066FF"/>
                </a:solidFill>
              </a:rPr>
              <a:t>value</a:t>
            </a:r>
            <a:r>
              <a:rPr lang="en-US" sz="2400"/>
              <a:t>” of current state, by replacing it by successor state that has highest value, as long as possible.</a:t>
            </a:r>
          </a:p>
        </p:txBody>
      </p:sp>
      <p:graphicFrame>
        <p:nvGraphicFramePr>
          <p:cNvPr id="33794" name="Object 2"/>
          <p:cNvGraphicFramePr>
            <a:graphicFrameLocks noChangeAspect="1"/>
          </p:cNvGraphicFramePr>
          <p:nvPr/>
        </p:nvGraphicFramePr>
        <p:xfrm>
          <a:off x="23813" y="2809875"/>
          <a:ext cx="9096375" cy="3743325"/>
        </p:xfrm>
        <a:graphic>
          <a:graphicData uri="http://schemas.openxmlformats.org/presentationml/2006/ole">
            <p:oleObj spid="_x0000_s33794" name="Image" r:id="rId3" imgW="12135545" imgH="4993999" progId="Photoshop.Image.5">
              <p:embed/>
            </p:oleObj>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Footer Placeholder 4"/>
          <p:cNvSpPr>
            <a:spLocks noGrp="1"/>
          </p:cNvSpPr>
          <p:nvPr>
            <p:ph type="ftr" sz="quarter" idx="11"/>
          </p:nvPr>
        </p:nvSpPr>
        <p:spPr>
          <a:noFill/>
        </p:spPr>
        <p:txBody>
          <a:bodyPr/>
          <a:lstStyle/>
          <a:p>
            <a:r>
              <a:rPr lang="en-US"/>
              <a:t>CS 561,  Session 7</a:t>
            </a:r>
          </a:p>
        </p:txBody>
      </p:sp>
      <p:sp>
        <p:nvSpPr>
          <p:cNvPr id="34819" name="Slide Number Placeholder 5"/>
          <p:cNvSpPr>
            <a:spLocks noGrp="1"/>
          </p:cNvSpPr>
          <p:nvPr>
            <p:ph type="sldNum" sz="quarter" idx="12"/>
          </p:nvPr>
        </p:nvSpPr>
        <p:spPr>
          <a:noFill/>
        </p:spPr>
        <p:txBody>
          <a:bodyPr/>
          <a:lstStyle/>
          <a:p>
            <a:fld id="{6147FD64-A95F-244F-9CBA-6BF6F890430D}" type="slidenum">
              <a:rPr lang="en-US" smtClean="0"/>
              <a:pPr/>
              <a:t>18</a:t>
            </a:fld>
            <a:endParaRPr lang="en-US" smtClean="0"/>
          </a:p>
        </p:txBody>
      </p:sp>
      <p:pic>
        <p:nvPicPr>
          <p:cNvPr id="34820" name="Picture 3" descr="GoatSmall"/>
          <p:cNvPicPr>
            <a:picLocks noChangeAspect="1" noChangeArrowheads="1"/>
          </p:cNvPicPr>
          <p:nvPr>
            <p:ph idx="1"/>
          </p:nvPr>
        </p:nvPicPr>
        <p:blipFill>
          <a:blip r:embed="rId2"/>
          <a:srcRect/>
          <a:stretch>
            <a:fillRect/>
          </a:stretch>
        </p:blipFill>
        <p:spPr>
          <a:xfrm>
            <a:off x="2339975" y="65088"/>
            <a:ext cx="6769100" cy="6648450"/>
          </a:xfrm>
          <a:noFill/>
        </p:spPr>
      </p:pic>
      <p:sp>
        <p:nvSpPr>
          <p:cNvPr id="34821" name="Text Box 4"/>
          <p:cNvSpPr txBox="1">
            <a:spLocks noChangeArrowheads="1"/>
          </p:cNvSpPr>
          <p:nvPr/>
        </p:nvSpPr>
        <p:spPr bwMode="auto">
          <a:xfrm>
            <a:off x="152400" y="2708275"/>
            <a:ext cx="2160588" cy="3013075"/>
          </a:xfrm>
          <a:prstGeom prst="rect">
            <a:avLst/>
          </a:prstGeom>
          <a:noFill/>
          <a:ln w="9525">
            <a:noFill/>
            <a:miter lim="800000"/>
            <a:headEnd/>
            <a:tailEnd/>
          </a:ln>
        </p:spPr>
        <p:txBody>
          <a:bodyPr>
            <a:prstTxWarp prst="textNoShape">
              <a:avLst/>
            </a:prstTxWarp>
            <a:spAutoFit/>
          </a:bodyPr>
          <a:lstStyle/>
          <a:p>
            <a:pPr algn="ctr"/>
            <a:r>
              <a:rPr lang="en-US">
                <a:solidFill>
                  <a:srgbClr val="CC3300"/>
                </a:solidFill>
                <a:latin typeface="Tahoma" charset="0"/>
              </a:rPr>
              <a:t>Question</a:t>
            </a:r>
            <a:r>
              <a:rPr lang="en-US">
                <a:latin typeface="Tahoma" charset="0"/>
              </a:rPr>
              <a:t>: What is the difference between this problem and our problem (finding global minima)?</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Footer Placeholder 4"/>
          <p:cNvSpPr>
            <a:spLocks noGrp="1"/>
          </p:cNvSpPr>
          <p:nvPr>
            <p:ph type="ftr" sz="quarter" idx="11"/>
          </p:nvPr>
        </p:nvSpPr>
        <p:spPr>
          <a:noFill/>
        </p:spPr>
        <p:txBody>
          <a:bodyPr/>
          <a:lstStyle/>
          <a:p>
            <a:r>
              <a:rPr lang="en-US"/>
              <a:t>CS 561,  Session 7</a:t>
            </a:r>
          </a:p>
        </p:txBody>
      </p:sp>
      <p:sp>
        <p:nvSpPr>
          <p:cNvPr id="35843" name="Slide Number Placeholder 5"/>
          <p:cNvSpPr>
            <a:spLocks noGrp="1"/>
          </p:cNvSpPr>
          <p:nvPr>
            <p:ph type="sldNum" sz="quarter" idx="12"/>
          </p:nvPr>
        </p:nvSpPr>
        <p:spPr>
          <a:noFill/>
        </p:spPr>
        <p:txBody>
          <a:bodyPr/>
          <a:lstStyle/>
          <a:p>
            <a:fld id="{15822F76-A4A4-284B-9372-941CEF55E2D3}" type="slidenum">
              <a:rPr lang="en-US" smtClean="0"/>
              <a:pPr/>
              <a:t>19</a:t>
            </a:fld>
            <a:endParaRPr lang="en-US" smtClean="0"/>
          </a:p>
        </p:txBody>
      </p:sp>
      <p:sp>
        <p:nvSpPr>
          <p:cNvPr id="35844" name="Rectangle 1026"/>
          <p:cNvSpPr>
            <a:spLocks noGrp="1" noChangeArrowheads="1"/>
          </p:cNvSpPr>
          <p:nvPr>
            <p:ph type="title"/>
          </p:nvPr>
        </p:nvSpPr>
        <p:spPr/>
        <p:txBody>
          <a:bodyPr/>
          <a:lstStyle/>
          <a:p>
            <a:r>
              <a:rPr lang="en-US"/>
              <a:t>Hill climbing</a:t>
            </a:r>
          </a:p>
        </p:txBody>
      </p:sp>
      <p:sp>
        <p:nvSpPr>
          <p:cNvPr id="35845" name="Rectangle 1027"/>
          <p:cNvSpPr>
            <a:spLocks noGrp="1" noChangeArrowheads="1"/>
          </p:cNvSpPr>
          <p:nvPr>
            <p:ph type="body" idx="1"/>
          </p:nvPr>
        </p:nvSpPr>
        <p:spPr/>
        <p:txBody>
          <a:bodyPr/>
          <a:lstStyle/>
          <a:p>
            <a:r>
              <a:rPr lang="en-US" sz="2400"/>
              <a:t>Note: minimizing a “value” function v(n) is equivalent to maximizing –v(n),</a:t>
            </a:r>
          </a:p>
          <a:p>
            <a:pPr>
              <a:buFontTx/>
              <a:buNone/>
            </a:pPr>
            <a:endParaRPr lang="en-US" sz="2400"/>
          </a:p>
          <a:p>
            <a:pPr>
              <a:buFontTx/>
              <a:buNone/>
            </a:pPr>
            <a:r>
              <a:rPr lang="en-US" sz="2400"/>
              <a:t>	thus both notions are used interchangeably.</a:t>
            </a:r>
          </a:p>
          <a:p>
            <a:endParaRPr lang="en-US" sz="2400"/>
          </a:p>
          <a:p>
            <a:endParaRPr lang="en-US" sz="2400"/>
          </a:p>
          <a:p>
            <a:endParaRPr lang="en-US" sz="2400"/>
          </a:p>
          <a:p>
            <a:r>
              <a:rPr lang="en-US" sz="2400"/>
              <a:t>Notion of “</a:t>
            </a:r>
            <a:r>
              <a:rPr lang="en-US" sz="2400">
                <a:solidFill>
                  <a:srgbClr val="0066FF"/>
                </a:solidFill>
              </a:rPr>
              <a:t>extremization</a:t>
            </a:r>
            <a:r>
              <a:rPr lang="en-US" sz="2400"/>
              <a:t>”: find extrema (minima or maxima) of a value function.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p:spPr>
        <p:txBody>
          <a:bodyPr/>
          <a:lstStyle/>
          <a:p>
            <a:r>
              <a:rPr lang="en-US"/>
              <a:t>CS 561,  Session 7</a:t>
            </a:r>
          </a:p>
        </p:txBody>
      </p:sp>
      <p:sp>
        <p:nvSpPr>
          <p:cNvPr id="18435" name="Slide Number Placeholder 5"/>
          <p:cNvSpPr>
            <a:spLocks noGrp="1"/>
          </p:cNvSpPr>
          <p:nvPr>
            <p:ph type="sldNum" sz="quarter" idx="12"/>
          </p:nvPr>
        </p:nvSpPr>
        <p:spPr>
          <a:noFill/>
        </p:spPr>
        <p:txBody>
          <a:bodyPr/>
          <a:lstStyle/>
          <a:p>
            <a:fld id="{E629C5CD-548A-A942-BE5D-E1821C248F53}" type="slidenum">
              <a:rPr lang="en-US" smtClean="0"/>
              <a:pPr/>
              <a:t>2</a:t>
            </a:fld>
            <a:endParaRPr lang="en-US" smtClean="0"/>
          </a:p>
        </p:txBody>
      </p:sp>
      <p:sp>
        <p:nvSpPr>
          <p:cNvPr id="18436" name="Rectangle 1026"/>
          <p:cNvSpPr>
            <a:spLocks noGrp="1" noChangeArrowheads="1"/>
          </p:cNvSpPr>
          <p:nvPr>
            <p:ph type="title"/>
          </p:nvPr>
        </p:nvSpPr>
        <p:spPr/>
        <p:txBody>
          <a:bodyPr/>
          <a:lstStyle/>
          <a:p>
            <a:r>
              <a:rPr lang="en-US"/>
              <a:t>Implementation of search algorithms</a:t>
            </a:r>
          </a:p>
        </p:txBody>
      </p:sp>
      <p:sp>
        <p:nvSpPr>
          <p:cNvPr id="18437" name="Rectangle 1027"/>
          <p:cNvSpPr>
            <a:spLocks noGrp="1" noChangeArrowheads="1"/>
          </p:cNvSpPr>
          <p:nvPr>
            <p:ph type="body" idx="1"/>
          </p:nvPr>
        </p:nvSpPr>
        <p:spPr>
          <a:xfrm>
            <a:off x="304800" y="1524000"/>
            <a:ext cx="8610600" cy="2819400"/>
          </a:xfrm>
          <a:ln w="19050">
            <a:solidFill>
              <a:schemeClr val="tx1"/>
            </a:solidFill>
          </a:ln>
        </p:spPr>
        <p:txBody>
          <a:bodyPr/>
          <a:lstStyle/>
          <a:p>
            <a:pPr>
              <a:buFontTx/>
              <a:buNone/>
            </a:pPr>
            <a:r>
              <a:rPr lang="en-US" sz="1800" b="1"/>
              <a:t>Function </a:t>
            </a:r>
            <a:r>
              <a:rPr lang="en-US" sz="1800"/>
              <a:t>General-Search(problem, Queuing-Fn) </a:t>
            </a:r>
            <a:r>
              <a:rPr lang="en-US" sz="1800" b="1"/>
              <a:t>returns</a:t>
            </a:r>
            <a:r>
              <a:rPr lang="en-US" sz="1800"/>
              <a:t> a solution, or failure</a:t>
            </a:r>
          </a:p>
          <a:p>
            <a:pPr>
              <a:buFontTx/>
              <a:buNone/>
            </a:pPr>
            <a:r>
              <a:rPr lang="en-US" sz="1800"/>
              <a:t>	nodes </a:t>
            </a:r>
            <a:r>
              <a:rPr lang="en-US" sz="1800">
                <a:sym typeface="Wingdings" charset="2"/>
              </a:rPr>
              <a:t> make-queue(make-node(initial-state[problem]))</a:t>
            </a:r>
          </a:p>
          <a:p>
            <a:pPr>
              <a:buFontTx/>
              <a:buNone/>
            </a:pPr>
            <a:r>
              <a:rPr lang="en-US" sz="1800">
                <a:sym typeface="Wingdings" charset="2"/>
              </a:rPr>
              <a:t>	</a:t>
            </a:r>
            <a:r>
              <a:rPr lang="en-US" sz="1800" b="1">
                <a:sym typeface="Wingdings" charset="2"/>
              </a:rPr>
              <a:t>loop do</a:t>
            </a:r>
            <a:endParaRPr lang="en-US" sz="1800">
              <a:sym typeface="Wingdings" charset="2"/>
            </a:endParaRPr>
          </a:p>
          <a:p>
            <a:pPr>
              <a:buFontTx/>
              <a:buNone/>
            </a:pPr>
            <a:r>
              <a:rPr lang="en-US" sz="1800">
                <a:sym typeface="Wingdings" charset="2"/>
              </a:rPr>
              <a:t>		</a:t>
            </a:r>
            <a:r>
              <a:rPr lang="en-US" sz="1800" b="1">
                <a:sym typeface="Wingdings" charset="2"/>
              </a:rPr>
              <a:t>if </a:t>
            </a:r>
            <a:r>
              <a:rPr lang="en-US" sz="1800">
                <a:sym typeface="Wingdings" charset="2"/>
              </a:rPr>
              <a:t>nodes is empty </a:t>
            </a:r>
            <a:r>
              <a:rPr lang="en-US" sz="1800" b="1">
                <a:sym typeface="Wingdings" charset="2"/>
              </a:rPr>
              <a:t>then return</a:t>
            </a:r>
            <a:r>
              <a:rPr lang="en-US" sz="1800">
                <a:sym typeface="Wingdings" charset="2"/>
              </a:rPr>
              <a:t> failure</a:t>
            </a:r>
          </a:p>
          <a:p>
            <a:pPr>
              <a:buFontTx/>
              <a:buNone/>
            </a:pPr>
            <a:r>
              <a:rPr lang="en-US" sz="1800">
                <a:sym typeface="Wingdings" charset="2"/>
              </a:rPr>
              <a:t>		node  Remove-Front(nodes)</a:t>
            </a:r>
            <a:endParaRPr lang="en-US" sz="1800" b="1">
              <a:sym typeface="Wingdings" charset="2"/>
            </a:endParaRPr>
          </a:p>
          <a:p>
            <a:pPr>
              <a:buFontTx/>
              <a:buNone/>
            </a:pPr>
            <a:r>
              <a:rPr lang="en-US" sz="1800" b="1">
                <a:sym typeface="Wingdings" charset="2"/>
              </a:rPr>
              <a:t>		if </a:t>
            </a:r>
            <a:r>
              <a:rPr lang="en-US" sz="1800">
                <a:sym typeface="Wingdings" charset="2"/>
              </a:rPr>
              <a:t>Goal-Test[problem] applied to State(node) succeeds </a:t>
            </a:r>
            <a:r>
              <a:rPr lang="en-US" sz="1800" b="1">
                <a:sym typeface="Wingdings" charset="2"/>
              </a:rPr>
              <a:t>then return </a:t>
            </a:r>
            <a:r>
              <a:rPr lang="en-US" sz="1800">
                <a:sym typeface="Wingdings" charset="2"/>
              </a:rPr>
              <a:t>node</a:t>
            </a:r>
          </a:p>
          <a:p>
            <a:pPr>
              <a:buFontTx/>
              <a:buNone/>
            </a:pPr>
            <a:r>
              <a:rPr lang="en-US" sz="1800">
                <a:sym typeface="Wingdings" charset="2"/>
              </a:rPr>
              <a:t>		nodes  Queuing-Fn(nodes, Expand(node, Operators[problem]))</a:t>
            </a:r>
            <a:endParaRPr lang="en-US" sz="1800" b="1">
              <a:sym typeface="Wingdings" charset="2"/>
            </a:endParaRPr>
          </a:p>
          <a:p>
            <a:pPr>
              <a:buFontTx/>
              <a:buNone/>
            </a:pPr>
            <a:r>
              <a:rPr lang="en-US" sz="1800" b="1">
                <a:sym typeface="Wingdings" charset="2"/>
              </a:rPr>
              <a:t>	end</a:t>
            </a:r>
            <a:endParaRPr lang="en-US" sz="1800" b="1"/>
          </a:p>
        </p:txBody>
      </p:sp>
      <p:sp>
        <p:nvSpPr>
          <p:cNvPr id="18438" name="Text Box 1028"/>
          <p:cNvSpPr txBox="1">
            <a:spLocks noChangeArrowheads="1"/>
          </p:cNvSpPr>
          <p:nvPr/>
        </p:nvSpPr>
        <p:spPr bwMode="auto">
          <a:xfrm>
            <a:off x="304800" y="4648200"/>
            <a:ext cx="8686800" cy="1463675"/>
          </a:xfrm>
          <a:prstGeom prst="rect">
            <a:avLst/>
          </a:prstGeom>
          <a:noFill/>
          <a:ln w="9525">
            <a:noFill/>
            <a:miter lim="800000"/>
            <a:headEnd/>
            <a:tailEnd/>
          </a:ln>
        </p:spPr>
        <p:txBody>
          <a:bodyPr>
            <a:prstTxWarp prst="textNoShape">
              <a:avLst/>
            </a:prstTxWarp>
            <a:spAutoFit/>
          </a:bodyPr>
          <a:lstStyle/>
          <a:p>
            <a:pPr>
              <a:spcBef>
                <a:spcPct val="50000"/>
              </a:spcBef>
            </a:pPr>
            <a:r>
              <a:rPr lang="en-US" sz="2000" b="1">
                <a:solidFill>
                  <a:srgbClr val="0066FF"/>
                </a:solidFill>
                <a:latin typeface="Tahoma" charset="0"/>
              </a:rPr>
              <a:t>Queuing-Fn(</a:t>
            </a:r>
            <a:r>
              <a:rPr lang="en-US" sz="2000" b="1" i="1">
                <a:solidFill>
                  <a:srgbClr val="0066FF"/>
                </a:solidFill>
                <a:latin typeface="Tahoma" charset="0"/>
              </a:rPr>
              <a:t>queue</a:t>
            </a:r>
            <a:r>
              <a:rPr lang="en-US" sz="2000" b="1">
                <a:solidFill>
                  <a:srgbClr val="0066FF"/>
                </a:solidFill>
                <a:latin typeface="Tahoma" charset="0"/>
              </a:rPr>
              <a:t>, </a:t>
            </a:r>
            <a:r>
              <a:rPr lang="en-US" sz="2000" b="1" i="1">
                <a:solidFill>
                  <a:srgbClr val="0066FF"/>
                </a:solidFill>
                <a:latin typeface="Tahoma" charset="0"/>
              </a:rPr>
              <a:t>elements</a:t>
            </a:r>
            <a:r>
              <a:rPr lang="en-US" sz="2000" b="1">
                <a:solidFill>
                  <a:srgbClr val="0066FF"/>
                </a:solidFill>
                <a:latin typeface="Tahoma" charset="0"/>
              </a:rPr>
              <a:t>)</a:t>
            </a:r>
            <a:r>
              <a:rPr lang="en-US" sz="2000">
                <a:latin typeface="Tahoma" charset="0"/>
              </a:rPr>
              <a:t> is a queuing function that inserts a set of elements into the queue and </a:t>
            </a:r>
            <a:r>
              <a:rPr lang="en-US" sz="2000" u="sng">
                <a:latin typeface="Tahoma" charset="0"/>
              </a:rPr>
              <a:t>determines the order of node expansion</a:t>
            </a:r>
            <a:r>
              <a:rPr lang="en-US" sz="2000">
                <a:latin typeface="Tahoma" charset="0"/>
              </a:rPr>
              <a:t>.  Varieties of the queuing function produce varieties of the search algorithm.</a:t>
            </a:r>
          </a:p>
          <a:p>
            <a:pPr>
              <a:spcBef>
                <a:spcPct val="50000"/>
              </a:spcBef>
            </a:pPr>
            <a:endParaRPr lang="en-US" sz="2000">
              <a:latin typeface="Tahoma"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7" name="Footer Placeholder 4"/>
          <p:cNvSpPr>
            <a:spLocks noGrp="1"/>
          </p:cNvSpPr>
          <p:nvPr>
            <p:ph type="ftr" sz="quarter" idx="11"/>
          </p:nvPr>
        </p:nvSpPr>
        <p:spPr>
          <a:noFill/>
        </p:spPr>
        <p:txBody>
          <a:bodyPr/>
          <a:lstStyle/>
          <a:p>
            <a:r>
              <a:rPr lang="en-US"/>
              <a:t>CS 561,  Session 7</a:t>
            </a:r>
          </a:p>
        </p:txBody>
      </p:sp>
      <p:sp>
        <p:nvSpPr>
          <p:cNvPr id="36868" name="Slide Number Placeholder 5"/>
          <p:cNvSpPr>
            <a:spLocks noGrp="1"/>
          </p:cNvSpPr>
          <p:nvPr>
            <p:ph type="sldNum" sz="quarter" idx="12"/>
          </p:nvPr>
        </p:nvSpPr>
        <p:spPr>
          <a:noFill/>
        </p:spPr>
        <p:txBody>
          <a:bodyPr/>
          <a:lstStyle/>
          <a:p>
            <a:fld id="{E6BEB78E-21D6-EF49-B9BD-D21AD15C03CD}" type="slidenum">
              <a:rPr lang="en-US" smtClean="0"/>
              <a:pPr/>
              <a:t>20</a:t>
            </a:fld>
            <a:endParaRPr lang="en-US" smtClean="0"/>
          </a:p>
        </p:txBody>
      </p:sp>
      <p:sp>
        <p:nvSpPr>
          <p:cNvPr id="36869" name="Rectangle 1026"/>
          <p:cNvSpPr>
            <a:spLocks noGrp="1" noChangeArrowheads="1"/>
          </p:cNvSpPr>
          <p:nvPr>
            <p:ph type="title"/>
          </p:nvPr>
        </p:nvSpPr>
        <p:spPr/>
        <p:txBody>
          <a:bodyPr/>
          <a:lstStyle/>
          <a:p>
            <a:r>
              <a:rPr lang="en-US"/>
              <a:t>Hill climbing</a:t>
            </a:r>
          </a:p>
        </p:txBody>
      </p:sp>
      <p:sp>
        <p:nvSpPr>
          <p:cNvPr id="36870" name="Rectangle 1027"/>
          <p:cNvSpPr>
            <a:spLocks noGrp="1" noChangeArrowheads="1"/>
          </p:cNvSpPr>
          <p:nvPr>
            <p:ph type="body" idx="1"/>
          </p:nvPr>
        </p:nvSpPr>
        <p:spPr/>
        <p:txBody>
          <a:bodyPr/>
          <a:lstStyle/>
          <a:p>
            <a:r>
              <a:rPr lang="en-US" sz="2400">
                <a:solidFill>
                  <a:srgbClr val="0066FF"/>
                </a:solidFill>
              </a:rPr>
              <a:t>Problem:</a:t>
            </a:r>
            <a:r>
              <a:rPr lang="en-US" sz="2400"/>
              <a:t> depending on initial state, may get stuck in local extremum.</a:t>
            </a:r>
          </a:p>
        </p:txBody>
      </p:sp>
      <p:graphicFrame>
        <p:nvGraphicFramePr>
          <p:cNvPr id="36866" name="Object 2"/>
          <p:cNvGraphicFramePr>
            <a:graphicFrameLocks noChangeAspect="1"/>
          </p:cNvGraphicFramePr>
          <p:nvPr/>
        </p:nvGraphicFramePr>
        <p:xfrm>
          <a:off x="304800" y="2514600"/>
          <a:ext cx="8296275" cy="3787775"/>
        </p:xfrm>
        <a:graphic>
          <a:graphicData uri="http://schemas.openxmlformats.org/presentationml/2006/ole">
            <p:oleObj spid="_x0000_s36866" name="Image" r:id="rId3" imgW="9937169" imgH="4536534" progId="Photoshop.Image.5">
              <p:embed/>
            </p:oleObj>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1" name="Footer Placeholder 4"/>
          <p:cNvSpPr>
            <a:spLocks noGrp="1"/>
          </p:cNvSpPr>
          <p:nvPr>
            <p:ph type="ftr" sz="quarter" idx="11"/>
          </p:nvPr>
        </p:nvSpPr>
        <p:spPr>
          <a:noFill/>
        </p:spPr>
        <p:txBody>
          <a:bodyPr/>
          <a:lstStyle/>
          <a:p>
            <a:r>
              <a:rPr lang="en-US"/>
              <a:t>CS 561,  Session 7</a:t>
            </a:r>
          </a:p>
        </p:txBody>
      </p:sp>
      <p:sp>
        <p:nvSpPr>
          <p:cNvPr id="37892" name="Slide Number Placeholder 5"/>
          <p:cNvSpPr>
            <a:spLocks noGrp="1"/>
          </p:cNvSpPr>
          <p:nvPr>
            <p:ph type="sldNum" sz="quarter" idx="12"/>
          </p:nvPr>
        </p:nvSpPr>
        <p:spPr>
          <a:noFill/>
        </p:spPr>
        <p:txBody>
          <a:bodyPr/>
          <a:lstStyle/>
          <a:p>
            <a:fld id="{C7B4C38C-A6B8-2C4B-AB86-C663D268055A}" type="slidenum">
              <a:rPr lang="en-US" smtClean="0"/>
              <a:pPr/>
              <a:t>21</a:t>
            </a:fld>
            <a:endParaRPr lang="en-US" smtClean="0"/>
          </a:p>
        </p:txBody>
      </p:sp>
      <p:sp>
        <p:nvSpPr>
          <p:cNvPr id="37893" name="Rectangle 2"/>
          <p:cNvSpPr>
            <a:spLocks noGrp="1" noChangeArrowheads="1"/>
          </p:cNvSpPr>
          <p:nvPr>
            <p:ph type="title"/>
          </p:nvPr>
        </p:nvSpPr>
        <p:spPr/>
        <p:txBody>
          <a:bodyPr/>
          <a:lstStyle/>
          <a:p>
            <a:r>
              <a:rPr lang="en-US"/>
              <a:t>Minimizing energy</a:t>
            </a:r>
          </a:p>
        </p:txBody>
      </p:sp>
      <p:sp>
        <p:nvSpPr>
          <p:cNvPr id="37894" name="Rectangle 4"/>
          <p:cNvSpPr>
            <a:spLocks noGrp="1" noChangeArrowheads="1"/>
          </p:cNvSpPr>
          <p:nvPr>
            <p:ph type="body" idx="1"/>
          </p:nvPr>
        </p:nvSpPr>
        <p:spPr>
          <a:xfrm>
            <a:off x="393700" y="1428750"/>
            <a:ext cx="8304213" cy="2152650"/>
          </a:xfrm>
          <a:noFill/>
        </p:spPr>
        <p:txBody>
          <a:bodyPr lIns="92075" tIns="46038" rIns="92075" bIns="46038"/>
          <a:lstStyle/>
          <a:p>
            <a:pPr>
              <a:lnSpc>
                <a:spcPct val="90000"/>
              </a:lnSpc>
              <a:spcBef>
                <a:spcPts val="300"/>
              </a:spcBef>
            </a:pPr>
            <a:r>
              <a:rPr lang="en-US" sz="2400"/>
              <a:t>Let’s now change the formulation of the problem a bit, so that we can employ new formalism:</a:t>
            </a:r>
          </a:p>
          <a:p>
            <a:pPr>
              <a:lnSpc>
                <a:spcPct val="90000"/>
              </a:lnSpc>
              <a:spcBef>
                <a:spcPts val="300"/>
              </a:spcBef>
              <a:buFontTx/>
              <a:buNone/>
            </a:pPr>
            <a:r>
              <a:rPr lang="en-US" sz="2400"/>
              <a:t>	- let’s compare our state space to that of a physical 	system that is subject to natural interactions,</a:t>
            </a:r>
          </a:p>
          <a:p>
            <a:pPr>
              <a:lnSpc>
                <a:spcPct val="90000"/>
              </a:lnSpc>
              <a:spcBef>
                <a:spcPts val="300"/>
              </a:spcBef>
              <a:buFontTx/>
              <a:buNone/>
            </a:pPr>
            <a:r>
              <a:rPr lang="en-US" sz="2400"/>
              <a:t>	- and let’s compare our value function to the overall 	potential energy E of the system.</a:t>
            </a:r>
          </a:p>
          <a:p>
            <a:pPr>
              <a:lnSpc>
                <a:spcPct val="90000"/>
              </a:lnSpc>
              <a:spcBef>
                <a:spcPts val="300"/>
              </a:spcBef>
            </a:pPr>
            <a:endParaRPr lang="en-US" sz="2400"/>
          </a:p>
          <a:p>
            <a:pPr>
              <a:lnSpc>
                <a:spcPct val="90000"/>
              </a:lnSpc>
              <a:spcBef>
                <a:spcPts val="300"/>
              </a:spcBef>
            </a:pPr>
            <a:r>
              <a:rPr lang="en-US" sz="2400"/>
              <a:t>On every updating,</a:t>
            </a:r>
          </a:p>
          <a:p>
            <a:pPr>
              <a:lnSpc>
                <a:spcPct val="90000"/>
              </a:lnSpc>
              <a:spcBef>
                <a:spcPts val="300"/>
              </a:spcBef>
              <a:buFontTx/>
              <a:buNone/>
            </a:pPr>
            <a:r>
              <a:rPr lang="en-US" sz="2400"/>
              <a:t>	we have </a:t>
            </a:r>
            <a:r>
              <a:rPr lang="en-US" sz="2400">
                <a:latin typeface="Symbol" charset="2"/>
              </a:rPr>
              <a:t>D</a:t>
            </a:r>
            <a:r>
              <a:rPr lang="en-US" sz="2400"/>
              <a:t>E </a:t>
            </a:r>
            <a:r>
              <a:rPr lang="en-US">
                <a:sym typeface="Symbol" charset="2"/>
              </a:rPr>
              <a:t></a:t>
            </a:r>
            <a:r>
              <a:rPr lang="en-US" sz="2400"/>
              <a:t> 0</a:t>
            </a:r>
          </a:p>
          <a:p>
            <a:pPr>
              <a:lnSpc>
                <a:spcPct val="90000"/>
              </a:lnSpc>
            </a:pPr>
            <a:endParaRPr lang="en-US" sz="2400"/>
          </a:p>
        </p:txBody>
      </p:sp>
      <p:graphicFrame>
        <p:nvGraphicFramePr>
          <p:cNvPr id="37890" name="Object 2"/>
          <p:cNvGraphicFramePr>
            <a:graphicFrameLocks noChangeAspect="1"/>
          </p:cNvGraphicFramePr>
          <p:nvPr/>
        </p:nvGraphicFramePr>
        <p:xfrm>
          <a:off x="3962400" y="4265613"/>
          <a:ext cx="5181600" cy="2592387"/>
        </p:xfrm>
        <a:graphic>
          <a:graphicData uri="http://schemas.openxmlformats.org/presentationml/2006/ole">
            <p:oleObj spid="_x0000_s37890" name="Document" r:id="rId3" imgW="5728320" imgH="2867400" progId="Word.Document.8">
              <p:embed/>
            </p:oleObj>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5" name="Footer Placeholder 4"/>
          <p:cNvSpPr>
            <a:spLocks noGrp="1"/>
          </p:cNvSpPr>
          <p:nvPr>
            <p:ph type="ftr" sz="quarter" idx="11"/>
          </p:nvPr>
        </p:nvSpPr>
        <p:spPr>
          <a:noFill/>
        </p:spPr>
        <p:txBody>
          <a:bodyPr/>
          <a:lstStyle/>
          <a:p>
            <a:r>
              <a:rPr lang="en-US"/>
              <a:t>CS 561,  Session 7</a:t>
            </a:r>
          </a:p>
        </p:txBody>
      </p:sp>
      <p:sp>
        <p:nvSpPr>
          <p:cNvPr id="38916" name="Slide Number Placeholder 5"/>
          <p:cNvSpPr>
            <a:spLocks noGrp="1"/>
          </p:cNvSpPr>
          <p:nvPr>
            <p:ph type="sldNum" sz="quarter" idx="12"/>
          </p:nvPr>
        </p:nvSpPr>
        <p:spPr>
          <a:noFill/>
        </p:spPr>
        <p:txBody>
          <a:bodyPr/>
          <a:lstStyle/>
          <a:p>
            <a:fld id="{AF21B0AD-AD4C-874A-9585-7F84480BC1FB}" type="slidenum">
              <a:rPr lang="en-US" smtClean="0"/>
              <a:pPr/>
              <a:t>22</a:t>
            </a:fld>
            <a:endParaRPr lang="en-US" smtClean="0"/>
          </a:p>
        </p:txBody>
      </p:sp>
      <p:sp>
        <p:nvSpPr>
          <p:cNvPr id="38917" name="Rectangle 2"/>
          <p:cNvSpPr>
            <a:spLocks noGrp="1" noChangeArrowheads="1"/>
          </p:cNvSpPr>
          <p:nvPr>
            <p:ph type="title"/>
          </p:nvPr>
        </p:nvSpPr>
        <p:spPr/>
        <p:txBody>
          <a:bodyPr/>
          <a:lstStyle/>
          <a:p>
            <a:r>
              <a:rPr lang="en-US"/>
              <a:t>Minimizing energy</a:t>
            </a:r>
          </a:p>
        </p:txBody>
      </p:sp>
      <p:sp>
        <p:nvSpPr>
          <p:cNvPr id="38918" name="Rectangle 3"/>
          <p:cNvSpPr>
            <a:spLocks noGrp="1" noChangeArrowheads="1"/>
          </p:cNvSpPr>
          <p:nvPr>
            <p:ph type="body" idx="1"/>
          </p:nvPr>
        </p:nvSpPr>
        <p:spPr>
          <a:xfrm>
            <a:off x="393700" y="1428750"/>
            <a:ext cx="8304213" cy="2152650"/>
          </a:xfrm>
          <a:noFill/>
        </p:spPr>
        <p:txBody>
          <a:bodyPr lIns="92075" tIns="46038" rIns="92075" bIns="46038"/>
          <a:lstStyle/>
          <a:p>
            <a:pPr>
              <a:lnSpc>
                <a:spcPct val="90000"/>
              </a:lnSpc>
              <a:spcBef>
                <a:spcPts val="300"/>
              </a:spcBef>
            </a:pPr>
            <a:r>
              <a:rPr lang="en-US" sz="2400"/>
              <a:t>Hence the dynamics of the system tend to move E toward a minimum.   </a:t>
            </a:r>
          </a:p>
          <a:p>
            <a:pPr>
              <a:lnSpc>
                <a:spcPct val="90000"/>
              </a:lnSpc>
            </a:pPr>
            <a:endParaRPr lang="en-US" sz="2400"/>
          </a:p>
          <a:p>
            <a:pPr>
              <a:lnSpc>
                <a:spcPct val="90000"/>
              </a:lnSpc>
              <a:spcBef>
                <a:spcPts val="300"/>
              </a:spcBef>
            </a:pPr>
            <a:r>
              <a:rPr lang="en-US" sz="2400"/>
              <a:t>We stress that there may be different such states — they are </a:t>
            </a:r>
            <a:r>
              <a:rPr lang="en-US" sz="2400" i="1"/>
              <a:t>local</a:t>
            </a:r>
            <a:r>
              <a:rPr lang="en-US" sz="2400"/>
              <a:t> minima.  Global minimization is not guaranteed.  </a:t>
            </a:r>
          </a:p>
          <a:p>
            <a:pPr>
              <a:lnSpc>
                <a:spcPct val="90000"/>
              </a:lnSpc>
            </a:pPr>
            <a:endParaRPr lang="en-US" sz="2400"/>
          </a:p>
        </p:txBody>
      </p:sp>
      <p:graphicFrame>
        <p:nvGraphicFramePr>
          <p:cNvPr id="38914" name="Object 2"/>
          <p:cNvGraphicFramePr>
            <a:graphicFrameLocks noChangeAspect="1"/>
          </p:cNvGraphicFramePr>
          <p:nvPr/>
        </p:nvGraphicFramePr>
        <p:xfrm>
          <a:off x="3962400" y="4265613"/>
          <a:ext cx="5181600" cy="2592387"/>
        </p:xfrm>
        <a:graphic>
          <a:graphicData uri="http://schemas.openxmlformats.org/presentationml/2006/ole">
            <p:oleObj spid="_x0000_s38914" name="Document" r:id="rId3" imgW="5728320" imgH="2867400" progId="Word.Document.8">
              <p:embed/>
            </p:oleObj>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p:spPr>
        <p:txBody>
          <a:bodyPr/>
          <a:lstStyle/>
          <a:p>
            <a:r>
              <a:rPr lang="en-US"/>
              <a:t>CS 561,  Session 7</a:t>
            </a:r>
          </a:p>
        </p:txBody>
      </p:sp>
      <p:sp>
        <p:nvSpPr>
          <p:cNvPr id="39939" name="Slide Number Placeholder 5"/>
          <p:cNvSpPr>
            <a:spLocks noGrp="1"/>
          </p:cNvSpPr>
          <p:nvPr>
            <p:ph type="sldNum" sz="quarter" idx="12"/>
          </p:nvPr>
        </p:nvSpPr>
        <p:spPr>
          <a:noFill/>
        </p:spPr>
        <p:txBody>
          <a:bodyPr/>
          <a:lstStyle/>
          <a:p>
            <a:fld id="{893A4990-FA08-BB46-9E4F-FE7EEDABE272}" type="slidenum">
              <a:rPr lang="en-US" smtClean="0"/>
              <a:pPr/>
              <a:t>23</a:t>
            </a:fld>
            <a:endParaRPr lang="en-US" smtClean="0"/>
          </a:p>
        </p:txBody>
      </p:sp>
      <p:sp>
        <p:nvSpPr>
          <p:cNvPr id="39940" name="Rectangle 2"/>
          <p:cNvSpPr>
            <a:spLocks noGrp="1" noChangeArrowheads="1"/>
          </p:cNvSpPr>
          <p:nvPr>
            <p:ph type="title"/>
          </p:nvPr>
        </p:nvSpPr>
        <p:spPr/>
        <p:txBody>
          <a:bodyPr/>
          <a:lstStyle/>
          <a:p>
            <a:r>
              <a:rPr lang="en-US"/>
              <a:t>Local Minima Problem</a:t>
            </a:r>
          </a:p>
        </p:txBody>
      </p:sp>
      <p:sp>
        <p:nvSpPr>
          <p:cNvPr id="39941" name="Rectangle 3"/>
          <p:cNvSpPr>
            <a:spLocks noGrp="1" noChangeArrowheads="1"/>
          </p:cNvSpPr>
          <p:nvPr>
            <p:ph type="body" idx="1"/>
          </p:nvPr>
        </p:nvSpPr>
        <p:spPr/>
        <p:txBody>
          <a:bodyPr/>
          <a:lstStyle/>
          <a:p>
            <a:r>
              <a:rPr lang="en-US"/>
              <a:t>Question: How do you avoid this local minimum?</a:t>
            </a:r>
          </a:p>
        </p:txBody>
      </p:sp>
      <p:sp>
        <p:nvSpPr>
          <p:cNvPr id="39942" name="Freeform 4"/>
          <p:cNvSpPr>
            <a:spLocks/>
          </p:cNvSpPr>
          <p:nvPr/>
        </p:nvSpPr>
        <p:spPr bwMode="auto">
          <a:xfrm>
            <a:off x="2514600" y="3578225"/>
            <a:ext cx="3886200" cy="1905000"/>
          </a:xfrm>
          <a:custGeom>
            <a:avLst/>
            <a:gdLst>
              <a:gd name="T0" fmla="*/ 0 w 2448"/>
              <a:gd name="T1" fmla="*/ 96 h 1200"/>
              <a:gd name="T2" fmla="*/ 48 w 2448"/>
              <a:gd name="T3" fmla="*/ 288 h 1200"/>
              <a:gd name="T4" fmla="*/ 144 w 2448"/>
              <a:gd name="T5" fmla="*/ 480 h 1200"/>
              <a:gd name="T6" fmla="*/ 240 w 2448"/>
              <a:gd name="T7" fmla="*/ 576 h 1200"/>
              <a:gd name="T8" fmla="*/ 336 w 2448"/>
              <a:gd name="T9" fmla="*/ 624 h 1200"/>
              <a:gd name="T10" fmla="*/ 432 w 2448"/>
              <a:gd name="T11" fmla="*/ 624 h 1200"/>
              <a:gd name="T12" fmla="*/ 576 w 2448"/>
              <a:gd name="T13" fmla="*/ 528 h 1200"/>
              <a:gd name="T14" fmla="*/ 720 w 2448"/>
              <a:gd name="T15" fmla="*/ 336 h 1200"/>
              <a:gd name="T16" fmla="*/ 816 w 2448"/>
              <a:gd name="T17" fmla="*/ 288 h 1200"/>
              <a:gd name="T18" fmla="*/ 912 w 2448"/>
              <a:gd name="T19" fmla="*/ 288 h 1200"/>
              <a:gd name="T20" fmla="*/ 1056 w 2448"/>
              <a:gd name="T21" fmla="*/ 384 h 1200"/>
              <a:gd name="T22" fmla="*/ 1248 w 2448"/>
              <a:gd name="T23" fmla="*/ 672 h 1200"/>
              <a:gd name="T24" fmla="*/ 1344 w 2448"/>
              <a:gd name="T25" fmla="*/ 864 h 1200"/>
              <a:gd name="T26" fmla="*/ 1488 w 2448"/>
              <a:gd name="T27" fmla="*/ 1056 h 1200"/>
              <a:gd name="T28" fmla="*/ 1584 w 2448"/>
              <a:gd name="T29" fmla="*/ 1152 h 1200"/>
              <a:gd name="T30" fmla="*/ 1728 w 2448"/>
              <a:gd name="T31" fmla="*/ 1200 h 1200"/>
              <a:gd name="T32" fmla="*/ 1824 w 2448"/>
              <a:gd name="T33" fmla="*/ 1200 h 1200"/>
              <a:gd name="T34" fmla="*/ 1968 w 2448"/>
              <a:gd name="T35" fmla="*/ 1104 h 1200"/>
              <a:gd name="T36" fmla="*/ 2112 w 2448"/>
              <a:gd name="T37" fmla="*/ 912 h 1200"/>
              <a:gd name="T38" fmla="*/ 2208 w 2448"/>
              <a:gd name="T39" fmla="*/ 720 h 1200"/>
              <a:gd name="T40" fmla="*/ 2352 w 2448"/>
              <a:gd name="T41" fmla="*/ 336 h 1200"/>
              <a:gd name="T42" fmla="*/ 2448 w 2448"/>
              <a:gd name="T43" fmla="*/ 0 h 1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448"/>
              <a:gd name="T67" fmla="*/ 0 h 1200"/>
              <a:gd name="T68" fmla="*/ 2448 w 2448"/>
              <a:gd name="T69" fmla="*/ 1200 h 1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448" h="1200">
                <a:moveTo>
                  <a:pt x="0" y="96"/>
                </a:moveTo>
                <a:lnTo>
                  <a:pt x="48" y="288"/>
                </a:lnTo>
                <a:lnTo>
                  <a:pt x="144" y="480"/>
                </a:lnTo>
                <a:lnTo>
                  <a:pt x="240" y="576"/>
                </a:lnTo>
                <a:lnTo>
                  <a:pt x="336" y="624"/>
                </a:lnTo>
                <a:lnTo>
                  <a:pt x="432" y="624"/>
                </a:lnTo>
                <a:lnTo>
                  <a:pt x="576" y="528"/>
                </a:lnTo>
                <a:lnTo>
                  <a:pt x="720" y="336"/>
                </a:lnTo>
                <a:lnTo>
                  <a:pt x="816" y="288"/>
                </a:lnTo>
                <a:lnTo>
                  <a:pt x="912" y="288"/>
                </a:lnTo>
                <a:lnTo>
                  <a:pt x="1056" y="384"/>
                </a:lnTo>
                <a:lnTo>
                  <a:pt x="1248" y="672"/>
                </a:lnTo>
                <a:lnTo>
                  <a:pt x="1344" y="864"/>
                </a:lnTo>
                <a:lnTo>
                  <a:pt x="1488" y="1056"/>
                </a:lnTo>
                <a:lnTo>
                  <a:pt x="1584" y="1152"/>
                </a:lnTo>
                <a:lnTo>
                  <a:pt x="1728" y="1200"/>
                </a:lnTo>
                <a:lnTo>
                  <a:pt x="1824" y="1200"/>
                </a:lnTo>
                <a:lnTo>
                  <a:pt x="1968" y="1104"/>
                </a:lnTo>
                <a:lnTo>
                  <a:pt x="2112" y="912"/>
                </a:lnTo>
                <a:lnTo>
                  <a:pt x="2208" y="720"/>
                </a:lnTo>
                <a:lnTo>
                  <a:pt x="2352" y="336"/>
                </a:lnTo>
                <a:lnTo>
                  <a:pt x="2448" y="0"/>
                </a:lnTo>
              </a:path>
            </a:pathLst>
          </a:custGeom>
          <a:noFill/>
          <a:ln w="38100">
            <a:solidFill>
              <a:schemeClr val="tx1"/>
            </a:solidFill>
            <a:miter lim="800000"/>
            <a:headEnd/>
            <a:tailEnd/>
          </a:ln>
        </p:spPr>
        <p:txBody>
          <a:bodyPr wrap="none">
            <a:prstTxWarp prst="textNoShape">
              <a:avLst/>
            </a:prstTxWarp>
          </a:bodyPr>
          <a:lstStyle/>
          <a:p>
            <a:endParaRPr lang="en-US"/>
          </a:p>
        </p:txBody>
      </p:sp>
      <p:sp>
        <p:nvSpPr>
          <p:cNvPr id="323589" name="Oval 5"/>
          <p:cNvSpPr>
            <a:spLocks noChangeArrowheads="1"/>
          </p:cNvSpPr>
          <p:nvPr/>
        </p:nvSpPr>
        <p:spPr bwMode="auto">
          <a:xfrm>
            <a:off x="2514600" y="3763963"/>
            <a:ext cx="185738" cy="195262"/>
          </a:xfrm>
          <a:prstGeom prst="ellipse">
            <a:avLst/>
          </a:prstGeom>
          <a:solidFill>
            <a:schemeClr val="accent2"/>
          </a:solidFill>
          <a:ln w="9525">
            <a:solidFill>
              <a:schemeClr val="tx1"/>
            </a:solidFill>
            <a:miter lim="800000"/>
            <a:headEnd/>
            <a:tailEnd/>
          </a:ln>
        </p:spPr>
        <p:txBody>
          <a:bodyPr wrap="none" anchor="ctr">
            <a:prstTxWarp prst="textNoShape">
              <a:avLst/>
            </a:prstTxWarp>
          </a:bodyPr>
          <a:lstStyle/>
          <a:p>
            <a:endParaRPr lang="en-US"/>
          </a:p>
        </p:txBody>
      </p:sp>
      <p:sp>
        <p:nvSpPr>
          <p:cNvPr id="39944" name="Line 6"/>
          <p:cNvSpPr>
            <a:spLocks noChangeShapeType="1"/>
          </p:cNvSpPr>
          <p:nvPr/>
        </p:nvSpPr>
        <p:spPr bwMode="auto">
          <a:xfrm>
            <a:off x="2057400" y="3883025"/>
            <a:ext cx="381000" cy="0"/>
          </a:xfrm>
          <a:prstGeom prst="line">
            <a:avLst/>
          </a:prstGeom>
          <a:noFill/>
          <a:ln w="9525">
            <a:solidFill>
              <a:schemeClr val="tx1"/>
            </a:solidFill>
            <a:miter lim="800000"/>
            <a:headEnd/>
            <a:tailEnd type="triangle" w="med" len="med"/>
          </a:ln>
        </p:spPr>
        <p:txBody>
          <a:bodyPr wrap="none">
            <a:prstTxWarp prst="textNoShape">
              <a:avLst/>
            </a:prstTxWarp>
          </a:bodyPr>
          <a:lstStyle/>
          <a:p>
            <a:endParaRPr lang="en-US"/>
          </a:p>
        </p:txBody>
      </p:sp>
      <p:sp>
        <p:nvSpPr>
          <p:cNvPr id="39945" name="Text Box 7"/>
          <p:cNvSpPr txBox="1">
            <a:spLocks noChangeArrowheads="1"/>
          </p:cNvSpPr>
          <p:nvPr/>
        </p:nvSpPr>
        <p:spPr bwMode="auto">
          <a:xfrm>
            <a:off x="974725" y="3686175"/>
            <a:ext cx="1068388" cy="641350"/>
          </a:xfrm>
          <a:prstGeom prst="rect">
            <a:avLst/>
          </a:prstGeom>
          <a:noFill/>
          <a:ln w="9525">
            <a:noFill/>
            <a:miter lim="800000"/>
            <a:headEnd/>
            <a:tailEnd/>
          </a:ln>
        </p:spPr>
        <p:txBody>
          <a:bodyPr wrap="none">
            <a:prstTxWarp prst="textNoShape">
              <a:avLst/>
            </a:prstTxWarp>
            <a:spAutoFit/>
          </a:bodyPr>
          <a:lstStyle/>
          <a:p>
            <a:pPr algn="ctr" eaLnBrk="1" hangingPunct="1"/>
            <a:r>
              <a:rPr lang="en-US" sz="1800">
                <a:latin typeface="Verdana" charset="0"/>
              </a:rPr>
              <a:t>starting</a:t>
            </a:r>
          </a:p>
          <a:p>
            <a:pPr algn="ctr" eaLnBrk="1" hangingPunct="1"/>
            <a:r>
              <a:rPr lang="en-US" sz="1800">
                <a:latin typeface="Verdana" charset="0"/>
              </a:rPr>
              <a:t>point</a:t>
            </a:r>
          </a:p>
        </p:txBody>
      </p:sp>
      <p:sp>
        <p:nvSpPr>
          <p:cNvPr id="39946" name="Line 8"/>
          <p:cNvSpPr>
            <a:spLocks noChangeShapeType="1"/>
          </p:cNvSpPr>
          <p:nvPr/>
        </p:nvSpPr>
        <p:spPr bwMode="auto">
          <a:xfrm>
            <a:off x="2590800" y="3959225"/>
            <a:ext cx="152400" cy="381000"/>
          </a:xfrm>
          <a:prstGeom prst="line">
            <a:avLst/>
          </a:prstGeom>
          <a:noFill/>
          <a:ln w="9525">
            <a:solidFill>
              <a:schemeClr val="tx1"/>
            </a:solidFill>
            <a:miter lim="800000"/>
            <a:headEnd/>
            <a:tailEnd type="arrow" w="med" len="med"/>
          </a:ln>
        </p:spPr>
        <p:txBody>
          <a:bodyPr wrap="none">
            <a:prstTxWarp prst="textNoShape">
              <a:avLst/>
            </a:prstTxWarp>
          </a:bodyPr>
          <a:lstStyle/>
          <a:p>
            <a:endParaRPr lang="en-US"/>
          </a:p>
        </p:txBody>
      </p:sp>
      <p:sp>
        <p:nvSpPr>
          <p:cNvPr id="39947" name="Line 9"/>
          <p:cNvSpPr>
            <a:spLocks noChangeShapeType="1"/>
          </p:cNvSpPr>
          <p:nvPr/>
        </p:nvSpPr>
        <p:spPr bwMode="auto">
          <a:xfrm flipV="1">
            <a:off x="2133600" y="4187825"/>
            <a:ext cx="304800" cy="304800"/>
          </a:xfrm>
          <a:prstGeom prst="line">
            <a:avLst/>
          </a:prstGeom>
          <a:noFill/>
          <a:ln w="9525">
            <a:solidFill>
              <a:schemeClr val="tx1"/>
            </a:solidFill>
            <a:miter lim="800000"/>
            <a:headEnd/>
            <a:tailEnd type="triangle" w="med" len="med"/>
          </a:ln>
        </p:spPr>
        <p:txBody>
          <a:bodyPr wrap="none">
            <a:prstTxWarp prst="textNoShape">
              <a:avLst/>
            </a:prstTxWarp>
          </a:bodyPr>
          <a:lstStyle/>
          <a:p>
            <a:endParaRPr lang="en-US"/>
          </a:p>
        </p:txBody>
      </p:sp>
      <p:sp>
        <p:nvSpPr>
          <p:cNvPr id="39948" name="Text Box 10"/>
          <p:cNvSpPr txBox="1">
            <a:spLocks noChangeArrowheads="1"/>
          </p:cNvSpPr>
          <p:nvPr/>
        </p:nvSpPr>
        <p:spPr bwMode="auto">
          <a:xfrm>
            <a:off x="974725" y="4371975"/>
            <a:ext cx="1179513" cy="641350"/>
          </a:xfrm>
          <a:prstGeom prst="rect">
            <a:avLst/>
          </a:prstGeom>
          <a:noFill/>
          <a:ln w="9525">
            <a:noFill/>
            <a:miter lim="800000"/>
            <a:headEnd/>
            <a:tailEnd/>
          </a:ln>
        </p:spPr>
        <p:txBody>
          <a:bodyPr wrap="none">
            <a:prstTxWarp prst="textNoShape">
              <a:avLst/>
            </a:prstTxWarp>
            <a:spAutoFit/>
          </a:bodyPr>
          <a:lstStyle/>
          <a:p>
            <a:pPr eaLnBrk="1" hangingPunct="1"/>
            <a:r>
              <a:rPr lang="en-US" sz="1800">
                <a:latin typeface="Verdana" charset="0"/>
              </a:rPr>
              <a:t>descend</a:t>
            </a:r>
          </a:p>
          <a:p>
            <a:pPr eaLnBrk="1" hangingPunct="1"/>
            <a:r>
              <a:rPr lang="en-US" sz="1800">
                <a:latin typeface="Verdana" charset="0"/>
              </a:rPr>
              <a:t>direction</a:t>
            </a:r>
          </a:p>
        </p:txBody>
      </p:sp>
      <p:sp>
        <p:nvSpPr>
          <p:cNvPr id="39949" name="Oval 11"/>
          <p:cNvSpPr>
            <a:spLocks noChangeArrowheads="1"/>
          </p:cNvSpPr>
          <p:nvPr/>
        </p:nvSpPr>
        <p:spPr bwMode="auto">
          <a:xfrm>
            <a:off x="3079750" y="4537075"/>
            <a:ext cx="76200" cy="76200"/>
          </a:xfrm>
          <a:prstGeom prst="ellipse">
            <a:avLst/>
          </a:prstGeom>
          <a:solidFill>
            <a:schemeClr val="folHlink"/>
          </a:solidFill>
          <a:ln w="9525">
            <a:solidFill>
              <a:schemeClr val="tx1"/>
            </a:solidFill>
            <a:miter lim="800000"/>
            <a:headEnd/>
            <a:tailEnd/>
          </a:ln>
        </p:spPr>
        <p:txBody>
          <a:bodyPr wrap="none" anchor="ctr">
            <a:prstTxWarp prst="textNoShape">
              <a:avLst/>
            </a:prstTxWarp>
          </a:bodyPr>
          <a:lstStyle/>
          <a:p>
            <a:endParaRPr lang="en-US"/>
          </a:p>
        </p:txBody>
      </p:sp>
      <p:sp>
        <p:nvSpPr>
          <p:cNvPr id="39950" name="Text Box 12"/>
          <p:cNvSpPr txBox="1">
            <a:spLocks noChangeArrowheads="1"/>
          </p:cNvSpPr>
          <p:nvPr/>
        </p:nvSpPr>
        <p:spPr bwMode="auto">
          <a:xfrm>
            <a:off x="1922463" y="5070475"/>
            <a:ext cx="1868487" cy="366713"/>
          </a:xfrm>
          <a:prstGeom prst="rect">
            <a:avLst/>
          </a:prstGeom>
          <a:noFill/>
          <a:ln w="9525">
            <a:noFill/>
            <a:miter lim="800000"/>
            <a:headEnd/>
            <a:tailEnd/>
          </a:ln>
        </p:spPr>
        <p:txBody>
          <a:bodyPr wrap="none">
            <a:prstTxWarp prst="textNoShape">
              <a:avLst/>
            </a:prstTxWarp>
            <a:spAutoFit/>
          </a:bodyPr>
          <a:lstStyle/>
          <a:p>
            <a:pPr eaLnBrk="1" hangingPunct="1"/>
            <a:r>
              <a:rPr lang="en-US" sz="1800">
                <a:latin typeface="Verdana" charset="0"/>
              </a:rPr>
              <a:t>local minimum</a:t>
            </a:r>
          </a:p>
        </p:txBody>
      </p:sp>
      <p:sp>
        <p:nvSpPr>
          <p:cNvPr id="39951" name="Line 13"/>
          <p:cNvSpPr>
            <a:spLocks noChangeShapeType="1"/>
          </p:cNvSpPr>
          <p:nvPr/>
        </p:nvSpPr>
        <p:spPr bwMode="auto">
          <a:xfrm flipV="1">
            <a:off x="2836863" y="4662488"/>
            <a:ext cx="247650" cy="417512"/>
          </a:xfrm>
          <a:prstGeom prst="line">
            <a:avLst/>
          </a:prstGeom>
          <a:noFill/>
          <a:ln w="9525">
            <a:solidFill>
              <a:schemeClr val="tx1"/>
            </a:solidFill>
            <a:miter lim="800000"/>
            <a:headEnd/>
            <a:tailEnd type="triangle" w="med" len="med"/>
          </a:ln>
        </p:spPr>
        <p:txBody>
          <a:bodyPr wrap="none">
            <a:prstTxWarp prst="textNoShape">
              <a:avLst/>
            </a:prstTxWarp>
          </a:bodyPr>
          <a:lstStyle/>
          <a:p>
            <a:endParaRPr lang="en-US"/>
          </a:p>
        </p:txBody>
      </p:sp>
      <p:sp>
        <p:nvSpPr>
          <p:cNvPr id="39952" name="Oval 14"/>
          <p:cNvSpPr>
            <a:spLocks noChangeArrowheads="1"/>
          </p:cNvSpPr>
          <p:nvPr/>
        </p:nvSpPr>
        <p:spPr bwMode="auto">
          <a:xfrm>
            <a:off x="5262563" y="5448300"/>
            <a:ext cx="76200" cy="76200"/>
          </a:xfrm>
          <a:prstGeom prst="ellipse">
            <a:avLst/>
          </a:prstGeom>
          <a:solidFill>
            <a:schemeClr val="folHlink"/>
          </a:solidFill>
          <a:ln w="9525">
            <a:solidFill>
              <a:schemeClr val="tx1"/>
            </a:solidFill>
            <a:miter lim="800000"/>
            <a:headEnd/>
            <a:tailEnd/>
          </a:ln>
        </p:spPr>
        <p:txBody>
          <a:bodyPr wrap="none" anchor="ctr">
            <a:prstTxWarp prst="textNoShape">
              <a:avLst/>
            </a:prstTxWarp>
          </a:bodyPr>
          <a:lstStyle/>
          <a:p>
            <a:endParaRPr lang="en-US"/>
          </a:p>
        </p:txBody>
      </p:sp>
      <p:sp>
        <p:nvSpPr>
          <p:cNvPr id="39953" name="Text Box 15"/>
          <p:cNvSpPr txBox="1">
            <a:spLocks noChangeArrowheads="1"/>
          </p:cNvSpPr>
          <p:nvPr/>
        </p:nvSpPr>
        <p:spPr bwMode="auto">
          <a:xfrm>
            <a:off x="4573588" y="5799138"/>
            <a:ext cx="2035175" cy="366712"/>
          </a:xfrm>
          <a:prstGeom prst="rect">
            <a:avLst/>
          </a:prstGeom>
          <a:noFill/>
          <a:ln w="9525">
            <a:noFill/>
            <a:miter lim="800000"/>
            <a:headEnd/>
            <a:tailEnd/>
          </a:ln>
        </p:spPr>
        <p:txBody>
          <a:bodyPr wrap="none">
            <a:prstTxWarp prst="textNoShape">
              <a:avLst/>
            </a:prstTxWarp>
            <a:spAutoFit/>
          </a:bodyPr>
          <a:lstStyle/>
          <a:p>
            <a:pPr eaLnBrk="1" hangingPunct="1"/>
            <a:r>
              <a:rPr lang="en-US" sz="1800">
                <a:latin typeface="Verdana" charset="0"/>
              </a:rPr>
              <a:t>global minimum</a:t>
            </a:r>
          </a:p>
        </p:txBody>
      </p:sp>
      <p:sp>
        <p:nvSpPr>
          <p:cNvPr id="39954" name="Line 16"/>
          <p:cNvSpPr>
            <a:spLocks noChangeShapeType="1"/>
          </p:cNvSpPr>
          <p:nvPr/>
        </p:nvSpPr>
        <p:spPr bwMode="auto">
          <a:xfrm flipV="1">
            <a:off x="5222875" y="5576888"/>
            <a:ext cx="46038" cy="263525"/>
          </a:xfrm>
          <a:prstGeom prst="line">
            <a:avLst/>
          </a:prstGeom>
          <a:noFill/>
          <a:ln w="9525">
            <a:solidFill>
              <a:schemeClr val="tx1"/>
            </a:solidFill>
            <a:miter lim="800000"/>
            <a:headEnd/>
            <a:tailEnd type="triangle" w="med" len="med"/>
          </a:ln>
        </p:spPr>
        <p:txBody>
          <a:bodyPr wrap="none">
            <a:prstTxWarp prst="textNoShape">
              <a:avLst/>
            </a:prstTxWarp>
          </a:bodyPr>
          <a:lstStyle/>
          <a:p>
            <a:endParaRPr lang="en-US"/>
          </a:p>
        </p:txBody>
      </p:sp>
      <p:sp>
        <p:nvSpPr>
          <p:cNvPr id="39955" name="Line 17"/>
          <p:cNvSpPr>
            <a:spLocks noChangeShapeType="1"/>
          </p:cNvSpPr>
          <p:nvPr/>
        </p:nvSpPr>
        <p:spPr bwMode="auto">
          <a:xfrm>
            <a:off x="3146425" y="3871913"/>
            <a:ext cx="0" cy="1982787"/>
          </a:xfrm>
          <a:prstGeom prst="line">
            <a:avLst/>
          </a:prstGeom>
          <a:noFill/>
          <a:ln w="9525">
            <a:solidFill>
              <a:schemeClr val="tx1"/>
            </a:solidFill>
            <a:prstDash val="dash"/>
            <a:miter lim="800000"/>
            <a:headEnd/>
            <a:tailEnd/>
          </a:ln>
        </p:spPr>
        <p:txBody>
          <a:bodyPr wrap="none">
            <a:prstTxWarp prst="textNoShape">
              <a:avLst/>
            </a:prstTxWarp>
          </a:bodyPr>
          <a:lstStyle/>
          <a:p>
            <a:endParaRPr lang="en-US"/>
          </a:p>
        </p:txBody>
      </p:sp>
      <p:sp>
        <p:nvSpPr>
          <p:cNvPr id="39956" name="Line 18"/>
          <p:cNvSpPr>
            <a:spLocks noChangeShapeType="1"/>
          </p:cNvSpPr>
          <p:nvPr/>
        </p:nvSpPr>
        <p:spPr bwMode="auto">
          <a:xfrm>
            <a:off x="4449763" y="3856038"/>
            <a:ext cx="0" cy="2030412"/>
          </a:xfrm>
          <a:prstGeom prst="line">
            <a:avLst/>
          </a:prstGeom>
          <a:noFill/>
          <a:ln w="9525">
            <a:solidFill>
              <a:schemeClr val="tx1"/>
            </a:solidFill>
            <a:prstDash val="dash"/>
            <a:miter lim="800000"/>
            <a:headEnd/>
            <a:tailEnd/>
          </a:ln>
        </p:spPr>
        <p:txBody>
          <a:bodyPr wrap="none">
            <a:prstTxWarp prst="textNoShape">
              <a:avLst/>
            </a:prstTxWarp>
          </a:bodyPr>
          <a:lstStyle/>
          <a:p>
            <a:endParaRPr lang="en-US"/>
          </a:p>
        </p:txBody>
      </p:sp>
      <p:sp>
        <p:nvSpPr>
          <p:cNvPr id="39957" name="Line 19"/>
          <p:cNvSpPr>
            <a:spLocks noChangeShapeType="1"/>
          </p:cNvSpPr>
          <p:nvPr/>
        </p:nvSpPr>
        <p:spPr bwMode="auto">
          <a:xfrm flipH="1">
            <a:off x="4060825" y="3484563"/>
            <a:ext cx="279400" cy="417512"/>
          </a:xfrm>
          <a:prstGeom prst="line">
            <a:avLst/>
          </a:prstGeom>
          <a:noFill/>
          <a:ln w="9525">
            <a:solidFill>
              <a:schemeClr val="tx1"/>
            </a:solidFill>
            <a:miter lim="800000"/>
            <a:headEnd/>
            <a:tailEnd type="triangle" w="med" len="med"/>
          </a:ln>
        </p:spPr>
        <p:txBody>
          <a:bodyPr wrap="none">
            <a:prstTxWarp prst="textNoShape">
              <a:avLst/>
            </a:prstTxWarp>
          </a:bodyPr>
          <a:lstStyle/>
          <a:p>
            <a:endParaRPr lang="en-US"/>
          </a:p>
        </p:txBody>
      </p:sp>
      <p:sp>
        <p:nvSpPr>
          <p:cNvPr id="39958" name="Text Box 20"/>
          <p:cNvSpPr txBox="1">
            <a:spLocks noChangeArrowheads="1"/>
          </p:cNvSpPr>
          <p:nvPr/>
        </p:nvSpPr>
        <p:spPr bwMode="auto">
          <a:xfrm>
            <a:off x="4479925" y="3071813"/>
            <a:ext cx="2698750" cy="366712"/>
          </a:xfrm>
          <a:prstGeom prst="rect">
            <a:avLst/>
          </a:prstGeom>
          <a:noFill/>
          <a:ln w="9525">
            <a:noFill/>
            <a:miter lim="800000"/>
            <a:headEnd/>
            <a:tailEnd/>
          </a:ln>
        </p:spPr>
        <p:txBody>
          <a:bodyPr wrap="none">
            <a:prstTxWarp prst="textNoShape">
              <a:avLst/>
            </a:prstTxWarp>
            <a:spAutoFit/>
          </a:bodyPr>
          <a:lstStyle/>
          <a:p>
            <a:pPr eaLnBrk="1" hangingPunct="1"/>
            <a:r>
              <a:rPr lang="en-US" sz="1800">
                <a:latin typeface="Verdana" charset="0"/>
              </a:rPr>
              <a:t>barrier to local 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5.55556E-7 -1.47556E-6 C 0.00399 0.02293 0.00799 0.0461 0.01371 0.06046 C 0.01962 0.07459 0.02778 0.08084 0.0349 0.08594 C 0.04219 0.09104 0.05365 0.08988 0.05746 0.09057 " pathEditMode="relative" rAng="0" ptsTypes="aaaA">
                                      <p:cBhvr>
                                        <p:cTn id="6" dur="2000" fill="hold"/>
                                        <p:tgtEl>
                                          <p:spTgt spid="323589"/>
                                        </p:tgtEl>
                                        <p:attrNameLst>
                                          <p:attrName>ppt_x</p:attrName>
                                          <p:attrName>ppt_y</p:attrName>
                                        </p:attrNameLst>
                                      </p:cBhvr>
                                      <p:rCtr x="29" y="4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9" grpId="0" animBg="1"/>
    </p:bld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Footer Placeholder 4"/>
          <p:cNvSpPr>
            <a:spLocks noGrp="1"/>
          </p:cNvSpPr>
          <p:nvPr>
            <p:ph type="ftr" sz="quarter" idx="11"/>
          </p:nvPr>
        </p:nvSpPr>
        <p:spPr>
          <a:noFill/>
        </p:spPr>
        <p:txBody>
          <a:bodyPr/>
          <a:lstStyle/>
          <a:p>
            <a:r>
              <a:rPr lang="en-US"/>
              <a:t>CS 561,  Session 7</a:t>
            </a:r>
          </a:p>
        </p:txBody>
      </p:sp>
      <p:sp>
        <p:nvSpPr>
          <p:cNvPr id="40963" name="Slide Number Placeholder 5"/>
          <p:cNvSpPr>
            <a:spLocks noGrp="1"/>
          </p:cNvSpPr>
          <p:nvPr>
            <p:ph type="sldNum" sz="quarter" idx="12"/>
          </p:nvPr>
        </p:nvSpPr>
        <p:spPr>
          <a:noFill/>
        </p:spPr>
        <p:txBody>
          <a:bodyPr/>
          <a:lstStyle/>
          <a:p>
            <a:fld id="{7CCD5911-C408-B04F-A458-51DCC8B92D71}" type="slidenum">
              <a:rPr lang="en-US" smtClean="0"/>
              <a:pPr/>
              <a:t>24</a:t>
            </a:fld>
            <a:endParaRPr lang="en-US" smtClean="0"/>
          </a:p>
        </p:txBody>
      </p:sp>
      <p:sp>
        <p:nvSpPr>
          <p:cNvPr id="40964" name="Rectangle 2"/>
          <p:cNvSpPr>
            <a:spLocks noGrp="1" noChangeArrowheads="1"/>
          </p:cNvSpPr>
          <p:nvPr>
            <p:ph type="title"/>
          </p:nvPr>
        </p:nvSpPr>
        <p:spPr/>
        <p:txBody>
          <a:bodyPr/>
          <a:lstStyle/>
          <a:p>
            <a:r>
              <a:rPr lang="en-US"/>
              <a:t>Consequences of the Occasional Ascents</a:t>
            </a:r>
          </a:p>
        </p:txBody>
      </p:sp>
      <p:sp>
        <p:nvSpPr>
          <p:cNvPr id="40965" name="Freeform 4"/>
          <p:cNvSpPr>
            <a:spLocks/>
          </p:cNvSpPr>
          <p:nvPr/>
        </p:nvSpPr>
        <p:spPr bwMode="auto">
          <a:xfrm>
            <a:off x="1922463" y="3425825"/>
            <a:ext cx="3595687" cy="1527175"/>
          </a:xfrm>
          <a:custGeom>
            <a:avLst/>
            <a:gdLst>
              <a:gd name="T0" fmla="*/ 0 w 2265"/>
              <a:gd name="T1" fmla="*/ 97 h 962"/>
              <a:gd name="T2" fmla="*/ 68 w 2265"/>
              <a:gd name="T3" fmla="*/ 312 h 962"/>
              <a:gd name="T4" fmla="*/ 166 w 2265"/>
              <a:gd name="T5" fmla="*/ 468 h 962"/>
              <a:gd name="T6" fmla="*/ 263 w 2265"/>
              <a:gd name="T7" fmla="*/ 517 h 962"/>
              <a:gd name="T8" fmla="*/ 361 w 2265"/>
              <a:gd name="T9" fmla="*/ 429 h 962"/>
              <a:gd name="T10" fmla="*/ 400 w 2265"/>
              <a:gd name="T11" fmla="*/ 331 h 962"/>
              <a:gd name="T12" fmla="*/ 478 w 2265"/>
              <a:gd name="T13" fmla="*/ 244 h 962"/>
              <a:gd name="T14" fmla="*/ 605 w 2265"/>
              <a:gd name="T15" fmla="*/ 224 h 962"/>
              <a:gd name="T16" fmla="*/ 771 w 2265"/>
              <a:gd name="T17" fmla="*/ 449 h 962"/>
              <a:gd name="T18" fmla="*/ 1005 w 2265"/>
              <a:gd name="T19" fmla="*/ 790 h 962"/>
              <a:gd name="T20" fmla="*/ 1220 w 2265"/>
              <a:gd name="T21" fmla="*/ 956 h 962"/>
              <a:gd name="T22" fmla="*/ 1366 w 2265"/>
              <a:gd name="T23" fmla="*/ 829 h 962"/>
              <a:gd name="T24" fmla="*/ 1474 w 2265"/>
              <a:gd name="T25" fmla="*/ 576 h 962"/>
              <a:gd name="T26" fmla="*/ 1610 w 2265"/>
              <a:gd name="T27" fmla="*/ 537 h 962"/>
              <a:gd name="T28" fmla="*/ 1776 w 2265"/>
              <a:gd name="T29" fmla="*/ 732 h 962"/>
              <a:gd name="T30" fmla="*/ 1894 w 2265"/>
              <a:gd name="T31" fmla="*/ 742 h 962"/>
              <a:gd name="T32" fmla="*/ 2040 w 2265"/>
              <a:gd name="T33" fmla="*/ 566 h 962"/>
              <a:gd name="T34" fmla="*/ 2265 w 2265"/>
              <a:gd name="T35" fmla="*/ 0 h 9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65"/>
              <a:gd name="T55" fmla="*/ 0 h 962"/>
              <a:gd name="T56" fmla="*/ 2265 w 2265"/>
              <a:gd name="T57" fmla="*/ 962 h 96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65" h="962">
                <a:moveTo>
                  <a:pt x="0" y="97"/>
                </a:moveTo>
                <a:cubicBezTo>
                  <a:pt x="20" y="173"/>
                  <a:pt x="40" y="250"/>
                  <a:pt x="68" y="312"/>
                </a:cubicBezTo>
                <a:cubicBezTo>
                  <a:pt x="96" y="374"/>
                  <a:pt x="133" y="434"/>
                  <a:pt x="166" y="468"/>
                </a:cubicBezTo>
                <a:cubicBezTo>
                  <a:pt x="199" y="502"/>
                  <a:pt x="231" y="523"/>
                  <a:pt x="263" y="517"/>
                </a:cubicBezTo>
                <a:cubicBezTo>
                  <a:pt x="295" y="511"/>
                  <a:pt x="338" y="460"/>
                  <a:pt x="361" y="429"/>
                </a:cubicBezTo>
                <a:cubicBezTo>
                  <a:pt x="384" y="398"/>
                  <a:pt x="381" y="362"/>
                  <a:pt x="400" y="331"/>
                </a:cubicBezTo>
                <a:cubicBezTo>
                  <a:pt x="419" y="300"/>
                  <a:pt x="444" y="262"/>
                  <a:pt x="478" y="244"/>
                </a:cubicBezTo>
                <a:cubicBezTo>
                  <a:pt x="512" y="226"/>
                  <a:pt x="556" y="190"/>
                  <a:pt x="605" y="224"/>
                </a:cubicBezTo>
                <a:cubicBezTo>
                  <a:pt x="654" y="258"/>
                  <a:pt x="704" y="355"/>
                  <a:pt x="771" y="449"/>
                </a:cubicBezTo>
                <a:cubicBezTo>
                  <a:pt x="838" y="543"/>
                  <a:pt x="930" y="706"/>
                  <a:pt x="1005" y="790"/>
                </a:cubicBezTo>
                <a:cubicBezTo>
                  <a:pt x="1080" y="874"/>
                  <a:pt x="1160" y="950"/>
                  <a:pt x="1220" y="956"/>
                </a:cubicBezTo>
                <a:cubicBezTo>
                  <a:pt x="1280" y="962"/>
                  <a:pt x="1324" y="892"/>
                  <a:pt x="1366" y="829"/>
                </a:cubicBezTo>
                <a:cubicBezTo>
                  <a:pt x="1408" y="766"/>
                  <a:pt x="1433" y="625"/>
                  <a:pt x="1474" y="576"/>
                </a:cubicBezTo>
                <a:cubicBezTo>
                  <a:pt x="1515" y="527"/>
                  <a:pt x="1560" y="511"/>
                  <a:pt x="1610" y="537"/>
                </a:cubicBezTo>
                <a:cubicBezTo>
                  <a:pt x="1660" y="563"/>
                  <a:pt x="1729" y="698"/>
                  <a:pt x="1776" y="732"/>
                </a:cubicBezTo>
                <a:cubicBezTo>
                  <a:pt x="1823" y="766"/>
                  <a:pt x="1850" y="770"/>
                  <a:pt x="1894" y="742"/>
                </a:cubicBezTo>
                <a:cubicBezTo>
                  <a:pt x="1938" y="714"/>
                  <a:pt x="1978" y="689"/>
                  <a:pt x="2040" y="566"/>
                </a:cubicBezTo>
                <a:cubicBezTo>
                  <a:pt x="2102" y="443"/>
                  <a:pt x="2183" y="221"/>
                  <a:pt x="2265" y="0"/>
                </a:cubicBezTo>
              </a:path>
            </a:pathLst>
          </a:custGeom>
          <a:noFill/>
          <a:ln w="9525">
            <a:solidFill>
              <a:schemeClr val="tx1"/>
            </a:solidFill>
            <a:miter lim="800000"/>
            <a:headEnd/>
            <a:tailEnd/>
          </a:ln>
        </p:spPr>
        <p:txBody>
          <a:bodyPr wrap="none">
            <a:prstTxWarp prst="textNoShape">
              <a:avLst/>
            </a:prstTxWarp>
          </a:bodyPr>
          <a:lstStyle/>
          <a:p>
            <a:endParaRPr lang="en-US"/>
          </a:p>
        </p:txBody>
      </p:sp>
      <p:sp>
        <p:nvSpPr>
          <p:cNvPr id="40966" name="Line 5"/>
          <p:cNvSpPr>
            <a:spLocks noChangeShapeType="1"/>
          </p:cNvSpPr>
          <p:nvPr/>
        </p:nvSpPr>
        <p:spPr bwMode="auto">
          <a:xfrm flipV="1">
            <a:off x="2339975" y="3967163"/>
            <a:ext cx="155575" cy="295275"/>
          </a:xfrm>
          <a:prstGeom prst="line">
            <a:avLst/>
          </a:prstGeom>
          <a:noFill/>
          <a:ln w="9525">
            <a:solidFill>
              <a:schemeClr val="tx1"/>
            </a:solidFill>
            <a:miter lim="800000"/>
            <a:headEnd/>
            <a:tailEnd type="triangle" w="med" len="med"/>
          </a:ln>
        </p:spPr>
        <p:txBody>
          <a:bodyPr wrap="none">
            <a:prstTxWarp prst="textNoShape">
              <a:avLst/>
            </a:prstTxWarp>
          </a:bodyPr>
          <a:lstStyle/>
          <a:p>
            <a:endParaRPr lang="en-US"/>
          </a:p>
        </p:txBody>
      </p:sp>
      <p:sp>
        <p:nvSpPr>
          <p:cNvPr id="40967" name="Line 6"/>
          <p:cNvSpPr>
            <a:spLocks noChangeShapeType="1"/>
          </p:cNvSpPr>
          <p:nvPr/>
        </p:nvSpPr>
        <p:spPr bwMode="auto">
          <a:xfrm flipV="1">
            <a:off x="2495550" y="3719513"/>
            <a:ext cx="247650" cy="263525"/>
          </a:xfrm>
          <a:prstGeom prst="line">
            <a:avLst/>
          </a:prstGeom>
          <a:noFill/>
          <a:ln w="9525">
            <a:solidFill>
              <a:schemeClr val="tx1"/>
            </a:solidFill>
            <a:miter lim="800000"/>
            <a:headEnd/>
            <a:tailEnd type="triangle" w="med" len="med"/>
          </a:ln>
        </p:spPr>
        <p:txBody>
          <a:bodyPr wrap="none">
            <a:prstTxWarp prst="textNoShape">
              <a:avLst/>
            </a:prstTxWarp>
          </a:bodyPr>
          <a:lstStyle/>
          <a:p>
            <a:endParaRPr lang="en-US"/>
          </a:p>
        </p:txBody>
      </p:sp>
      <p:sp>
        <p:nvSpPr>
          <p:cNvPr id="40968" name="Line 7"/>
          <p:cNvSpPr>
            <a:spLocks noChangeShapeType="1"/>
          </p:cNvSpPr>
          <p:nvPr/>
        </p:nvSpPr>
        <p:spPr bwMode="auto">
          <a:xfrm>
            <a:off x="2743200" y="3719513"/>
            <a:ext cx="279400" cy="46037"/>
          </a:xfrm>
          <a:prstGeom prst="line">
            <a:avLst/>
          </a:prstGeom>
          <a:noFill/>
          <a:ln w="9525">
            <a:solidFill>
              <a:schemeClr val="tx1"/>
            </a:solidFill>
            <a:miter lim="800000"/>
            <a:headEnd/>
            <a:tailEnd type="triangle" w="med" len="med"/>
          </a:ln>
        </p:spPr>
        <p:txBody>
          <a:bodyPr wrap="none">
            <a:prstTxWarp prst="textNoShape">
              <a:avLst/>
            </a:prstTxWarp>
          </a:bodyPr>
          <a:lstStyle/>
          <a:p>
            <a:endParaRPr lang="en-US"/>
          </a:p>
        </p:txBody>
      </p:sp>
      <p:sp>
        <p:nvSpPr>
          <p:cNvPr id="40969" name="Line 8"/>
          <p:cNvSpPr>
            <a:spLocks noChangeShapeType="1"/>
          </p:cNvSpPr>
          <p:nvPr/>
        </p:nvSpPr>
        <p:spPr bwMode="auto">
          <a:xfrm flipV="1">
            <a:off x="3889375" y="4665663"/>
            <a:ext cx="187325" cy="263525"/>
          </a:xfrm>
          <a:prstGeom prst="line">
            <a:avLst/>
          </a:prstGeom>
          <a:noFill/>
          <a:ln w="9525">
            <a:solidFill>
              <a:schemeClr val="tx1"/>
            </a:solidFill>
            <a:miter lim="800000"/>
            <a:headEnd/>
            <a:tailEnd type="triangle" w="med" len="med"/>
          </a:ln>
        </p:spPr>
        <p:txBody>
          <a:bodyPr wrap="none">
            <a:prstTxWarp prst="textNoShape">
              <a:avLst/>
            </a:prstTxWarp>
          </a:bodyPr>
          <a:lstStyle/>
          <a:p>
            <a:endParaRPr lang="en-US"/>
          </a:p>
        </p:txBody>
      </p:sp>
      <p:sp>
        <p:nvSpPr>
          <p:cNvPr id="40970" name="Line 9"/>
          <p:cNvSpPr>
            <a:spLocks noChangeShapeType="1"/>
          </p:cNvSpPr>
          <p:nvPr/>
        </p:nvSpPr>
        <p:spPr bwMode="auto">
          <a:xfrm flipV="1">
            <a:off x="4090988" y="4278313"/>
            <a:ext cx="155575" cy="387350"/>
          </a:xfrm>
          <a:prstGeom prst="line">
            <a:avLst/>
          </a:prstGeom>
          <a:noFill/>
          <a:ln w="9525">
            <a:solidFill>
              <a:schemeClr val="tx1"/>
            </a:solidFill>
            <a:miter lim="800000"/>
            <a:headEnd/>
            <a:tailEnd type="triangle" w="med" len="med"/>
          </a:ln>
        </p:spPr>
        <p:txBody>
          <a:bodyPr wrap="none">
            <a:prstTxWarp prst="textNoShape">
              <a:avLst/>
            </a:prstTxWarp>
          </a:bodyPr>
          <a:lstStyle/>
          <a:p>
            <a:endParaRPr lang="en-US"/>
          </a:p>
        </p:txBody>
      </p:sp>
      <p:sp>
        <p:nvSpPr>
          <p:cNvPr id="40971" name="Line 10"/>
          <p:cNvSpPr>
            <a:spLocks noChangeShapeType="1"/>
          </p:cNvSpPr>
          <p:nvPr/>
        </p:nvSpPr>
        <p:spPr bwMode="auto">
          <a:xfrm flipV="1">
            <a:off x="4246563" y="4214813"/>
            <a:ext cx="279400" cy="63500"/>
          </a:xfrm>
          <a:prstGeom prst="line">
            <a:avLst/>
          </a:prstGeom>
          <a:noFill/>
          <a:ln w="9525">
            <a:solidFill>
              <a:schemeClr val="tx1"/>
            </a:solidFill>
            <a:miter lim="800000"/>
            <a:headEnd/>
            <a:tailEnd type="triangle" w="med" len="med"/>
          </a:ln>
        </p:spPr>
        <p:txBody>
          <a:bodyPr wrap="none">
            <a:prstTxWarp prst="textNoShape">
              <a:avLst/>
            </a:prstTxWarp>
          </a:bodyPr>
          <a:lstStyle/>
          <a:p>
            <a:endParaRPr lang="en-US"/>
          </a:p>
        </p:txBody>
      </p:sp>
      <p:sp>
        <p:nvSpPr>
          <p:cNvPr id="40972" name="Rectangle 11"/>
          <p:cNvSpPr>
            <a:spLocks noChangeArrowheads="1"/>
          </p:cNvSpPr>
          <p:nvPr/>
        </p:nvSpPr>
        <p:spPr bwMode="auto">
          <a:xfrm>
            <a:off x="1890713" y="2495550"/>
            <a:ext cx="2293937" cy="790575"/>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eaLnBrk="1" hangingPunct="1"/>
            <a:r>
              <a:rPr lang="en-US" sz="1800">
                <a:latin typeface="Verdana" charset="0"/>
              </a:rPr>
              <a:t>Help escaping the </a:t>
            </a:r>
          </a:p>
          <a:p>
            <a:pPr algn="ctr" eaLnBrk="1" hangingPunct="1"/>
            <a:r>
              <a:rPr lang="en-US" sz="1800">
                <a:latin typeface="Verdana" charset="0"/>
              </a:rPr>
              <a:t>local optima.</a:t>
            </a:r>
          </a:p>
        </p:txBody>
      </p:sp>
      <p:sp>
        <p:nvSpPr>
          <p:cNvPr id="40973" name="Text Box 12"/>
          <p:cNvSpPr txBox="1">
            <a:spLocks noChangeArrowheads="1"/>
          </p:cNvSpPr>
          <p:nvPr/>
        </p:nvSpPr>
        <p:spPr bwMode="auto">
          <a:xfrm>
            <a:off x="1830388" y="1916113"/>
            <a:ext cx="2265362"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Verdana" charset="0"/>
              </a:rPr>
              <a:t>desired effect</a:t>
            </a:r>
          </a:p>
        </p:txBody>
      </p:sp>
      <p:sp>
        <p:nvSpPr>
          <p:cNvPr id="40974" name="Rectangle 13"/>
          <p:cNvSpPr>
            <a:spLocks noChangeArrowheads="1"/>
          </p:cNvSpPr>
          <p:nvPr/>
        </p:nvSpPr>
        <p:spPr bwMode="auto">
          <a:xfrm>
            <a:off x="3054350" y="5410200"/>
            <a:ext cx="3144838" cy="7112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eaLnBrk="1" hangingPunct="1"/>
            <a:r>
              <a:rPr lang="en-US" sz="1800">
                <a:latin typeface="Verdana" charset="0"/>
              </a:rPr>
              <a:t>Might pass global optima</a:t>
            </a:r>
          </a:p>
          <a:p>
            <a:pPr algn="ctr" eaLnBrk="1" hangingPunct="1"/>
            <a:r>
              <a:rPr lang="en-US" sz="1800">
                <a:latin typeface="Verdana" charset="0"/>
              </a:rPr>
              <a:t> after reaching it </a:t>
            </a:r>
          </a:p>
        </p:txBody>
      </p:sp>
      <p:sp>
        <p:nvSpPr>
          <p:cNvPr id="40975" name="Text Box 14"/>
          <p:cNvSpPr txBox="1">
            <a:spLocks noChangeArrowheads="1"/>
          </p:cNvSpPr>
          <p:nvPr/>
        </p:nvSpPr>
        <p:spPr bwMode="auto">
          <a:xfrm>
            <a:off x="3517900" y="4967288"/>
            <a:ext cx="235426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Verdana" charset="0"/>
              </a:rPr>
              <a:t>adverse effect</a:t>
            </a:r>
          </a:p>
        </p:txBody>
      </p:sp>
      <p:sp>
        <p:nvSpPr>
          <p:cNvPr id="324623" name="Oval 15"/>
          <p:cNvSpPr>
            <a:spLocks noChangeArrowheads="1"/>
          </p:cNvSpPr>
          <p:nvPr/>
        </p:nvSpPr>
        <p:spPr bwMode="auto">
          <a:xfrm>
            <a:off x="2268538" y="4149725"/>
            <a:ext cx="142875" cy="142875"/>
          </a:xfrm>
          <a:prstGeom prst="ellipse">
            <a:avLst/>
          </a:prstGeom>
          <a:solidFill>
            <a:schemeClr val="accent2"/>
          </a:solidFill>
          <a:ln w="9525">
            <a:solidFill>
              <a:schemeClr val="tx1"/>
            </a:solidFill>
            <a:round/>
            <a:headEnd/>
            <a:tailEnd/>
          </a:ln>
        </p:spPr>
        <p:txBody>
          <a:bodyPr wrap="none" anchor="ctr">
            <a:prstTxWarp prst="textNoShape">
              <a:avLst/>
            </a:prstTxWarp>
          </a:bodyPr>
          <a:lstStyle/>
          <a:p>
            <a:endParaRPr lang="en-US"/>
          </a:p>
        </p:txBody>
      </p:sp>
      <p:sp>
        <p:nvSpPr>
          <p:cNvPr id="40977" name="Text Box 16"/>
          <p:cNvSpPr txBox="1">
            <a:spLocks noChangeArrowheads="1"/>
          </p:cNvSpPr>
          <p:nvPr/>
        </p:nvSpPr>
        <p:spPr bwMode="auto">
          <a:xfrm>
            <a:off x="6613525" y="5340350"/>
            <a:ext cx="2112963" cy="1006475"/>
          </a:xfrm>
          <a:prstGeom prst="rect">
            <a:avLst/>
          </a:prstGeom>
          <a:noFill/>
          <a:ln w="9525">
            <a:noFill/>
            <a:miter lim="800000"/>
            <a:headEnd/>
            <a:tailEnd/>
          </a:ln>
        </p:spPr>
        <p:txBody>
          <a:bodyPr wrap="none">
            <a:prstTxWarp prst="textNoShape">
              <a:avLst/>
            </a:prstTxWarp>
            <a:spAutoFit/>
          </a:bodyPr>
          <a:lstStyle/>
          <a:p>
            <a:r>
              <a:rPr lang="en-US" sz="2000">
                <a:latin typeface="Tahoma" charset="0"/>
              </a:rPr>
              <a:t>(easy to avoid by</a:t>
            </a:r>
          </a:p>
          <a:p>
            <a:r>
              <a:rPr lang="en-US" sz="2000">
                <a:latin typeface="Tahoma" charset="0"/>
              </a:rPr>
              <a:t>keeping track of</a:t>
            </a:r>
          </a:p>
          <a:p>
            <a:r>
              <a:rPr lang="en-US" sz="2000">
                <a:latin typeface="Tahoma" charset="0"/>
              </a:rPr>
              <a:t>best-ever state)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77778E-6 -0.00348 C 0.00452 -0.00742 0.00591 -0.01321 0.01042 -0.01714 C 0.01198 -0.02386 0.01216 -0.02826 0.0158 -0.03243 C 0.01702 -0.03892 0.01736 -0.0417 0.02101 -0.04633 C 0.02344 -0.05606 0.01997 -0.04425 0.02518 -0.05467 C 0.0283 -0.06023 0.02639 -0.06023 0.03264 -0.06278 C 0.0349 -0.06579 0.04479 -0.07089 0.04844 -0.07251 C 0.05469 -0.07181 0.06181 -0.07367 0.06736 -0.06973 C 0.06841 -0.06926 0.06771 -0.06648 0.06841 -0.06556 C 0.0691 -0.06486 0.07049 -0.06486 0.07153 -0.0644 C 0.07396 -0.06092 0.07413 -0.05652 0.07674 -0.05305 C 0.0783 -0.0512 0.08038 -0.04981 0.08212 -0.04772 C 0.08438 -0.03614 0.08455 -0.02873 0.09254 -0.02155 C 0.09445 -0.01344 0.09636 -0.00626 0.10104 -0.00093 C 0.10226 0.00417 0.10157 0.00393 0.10521 0.00764 C 0.10712 0.00973 0.11146 0.01297 0.11146 0.01343 C 0.11285 0.02525 0.11545 0.03196 0.12205 0.04077 C 0.12275 0.04308 0.12327 0.0454 0.12413 0.04795 C 0.125 0.0498 0.12657 0.05119 0.12726 0.05304 C 0.13091 0.06254 0.12743 0.06393 0.13681 0.06694 C 0.14098 0.07273 0.14393 0.07922 0.14844 0.08478 C 0.14879 0.08362 0.14844 0.08107 0.14948 0.08084 C 0.15174 0.08038 0.15573 0.08362 0.15573 0.08385 C 0.15747 0.0857 0.1592 0.08848 0.16094 0.09057 C 0.1625 0.09265 0.16736 0.09358 0.16736 0.09381 C 0.16979 0.08848 0.16979 0.08524 0.17361 0.08223 C 0.17604 0.07227 0.17448 0.07644 0.17778 0.06995 C 0.18143 0.05443 0.18368 0.04447 0.19045 0.03104 C 0.20104 0.01042 0.18577 0.0315 0.19566 0.01853 C 0.19809 0.00602 0.2066 0.00602 0.21459 0.00208 C 0.22466 0.00301 0.23542 0.00463 0.24514 0.00903 C 0.24636 0.01158 0.24827 0.01343 0.24948 0.01598 C 0.25 0.01691 0.24983 0.01899 0.25052 0.02015 C 0.25122 0.02108 0.25261 0.02108 0.25365 0.02131 C 0.25608 0.02617 0.25608 0.02942 0.2599 0.03243 C 0.26059 0.03405 0.26094 0.03567 0.26198 0.0366 C 0.26285 0.03752 0.26441 0.03683 0.26528 0.03799 C 0.26632 0.03914 0.26632 0.04192 0.26736 0.04355 C 0.26823 0.0447 0.26945 0.04517 0.27049 0.04609 C 0.27084 0.04772 0.27153 0.0505 0.27153 0.05073 " pathEditMode="relative" rAng="0" ptsTypes="fffffffffffffffffffffffffffffffffffffffA">
                                      <p:cBhvr>
                                        <p:cTn id="6" dur="5000" fill="hold"/>
                                        <p:tgtEl>
                                          <p:spTgt spid="324623"/>
                                        </p:tgtEl>
                                        <p:attrNameLst>
                                          <p:attrName>ppt_x</p:attrName>
                                          <p:attrName>ppt_y</p:attrName>
                                        </p:attrNameLst>
                                      </p:cBhvr>
                                      <p:rCtr x="136" y="1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23" grpId="0" animBg="1"/>
    </p:bld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7" name="Footer Placeholder 4"/>
          <p:cNvSpPr>
            <a:spLocks noGrp="1"/>
          </p:cNvSpPr>
          <p:nvPr>
            <p:ph type="ftr" sz="quarter" idx="11"/>
          </p:nvPr>
        </p:nvSpPr>
        <p:spPr>
          <a:noFill/>
        </p:spPr>
        <p:txBody>
          <a:bodyPr/>
          <a:lstStyle/>
          <a:p>
            <a:r>
              <a:rPr lang="en-US"/>
              <a:t>CS 561,  Session 7</a:t>
            </a:r>
          </a:p>
        </p:txBody>
      </p:sp>
      <p:sp>
        <p:nvSpPr>
          <p:cNvPr id="41988" name="Slide Number Placeholder 5"/>
          <p:cNvSpPr>
            <a:spLocks noGrp="1"/>
          </p:cNvSpPr>
          <p:nvPr>
            <p:ph type="sldNum" sz="quarter" idx="12"/>
          </p:nvPr>
        </p:nvSpPr>
        <p:spPr>
          <a:noFill/>
        </p:spPr>
        <p:txBody>
          <a:bodyPr/>
          <a:lstStyle/>
          <a:p>
            <a:fld id="{6ABE4DD2-61D9-3A4A-A1E1-6010F443417E}" type="slidenum">
              <a:rPr lang="en-US" smtClean="0"/>
              <a:pPr/>
              <a:t>25</a:t>
            </a:fld>
            <a:endParaRPr lang="en-US" smtClean="0"/>
          </a:p>
        </p:txBody>
      </p:sp>
      <p:sp>
        <p:nvSpPr>
          <p:cNvPr id="41989" name="Rectangle 2"/>
          <p:cNvSpPr>
            <a:spLocks noGrp="1" noChangeArrowheads="1"/>
          </p:cNvSpPr>
          <p:nvPr>
            <p:ph type="title"/>
          </p:nvPr>
        </p:nvSpPr>
        <p:spPr/>
        <p:txBody>
          <a:bodyPr/>
          <a:lstStyle/>
          <a:p>
            <a:r>
              <a:rPr lang="en-US"/>
              <a:t>Boltzmann machines</a:t>
            </a:r>
          </a:p>
        </p:txBody>
      </p:sp>
      <p:grpSp>
        <p:nvGrpSpPr>
          <p:cNvPr id="41990" name="Group 12"/>
          <p:cNvGrpSpPr>
            <a:grpSpLocks/>
          </p:cNvGrpSpPr>
          <p:nvPr/>
        </p:nvGrpSpPr>
        <p:grpSpPr bwMode="auto">
          <a:xfrm>
            <a:off x="3657600" y="1223963"/>
            <a:ext cx="5322888" cy="2586037"/>
            <a:chOff x="2304" y="768"/>
            <a:chExt cx="3353" cy="1629"/>
          </a:xfrm>
        </p:grpSpPr>
        <p:graphicFrame>
          <p:nvGraphicFramePr>
            <p:cNvPr id="41986" name="Object 2"/>
            <p:cNvGraphicFramePr>
              <a:graphicFrameLocks noChangeAspect="1"/>
            </p:cNvGraphicFramePr>
            <p:nvPr/>
          </p:nvGraphicFramePr>
          <p:xfrm>
            <a:off x="2385" y="969"/>
            <a:ext cx="3272" cy="1428"/>
          </p:xfrm>
          <a:graphic>
            <a:graphicData uri="http://schemas.openxmlformats.org/presentationml/2006/ole">
              <p:oleObj spid="_x0000_s41986" name="Document" r:id="rId3" imgW="5728320" imgH="2867400" progId="Word.Document.8">
                <p:embed/>
              </p:oleObj>
            </a:graphicData>
          </a:graphic>
        </p:graphicFrame>
        <p:sp>
          <p:nvSpPr>
            <p:cNvPr id="41992" name="Rectangle 6"/>
            <p:cNvSpPr>
              <a:spLocks noChangeArrowheads="1"/>
            </p:cNvSpPr>
            <p:nvPr/>
          </p:nvSpPr>
          <p:spPr bwMode="auto">
            <a:xfrm>
              <a:off x="3414" y="768"/>
              <a:ext cx="1118" cy="337"/>
            </a:xfrm>
            <a:prstGeom prst="rect">
              <a:avLst/>
            </a:prstGeom>
            <a:solidFill>
              <a:schemeClr val="bg1"/>
            </a:solidFill>
            <a:ln w="12700">
              <a:solidFill>
                <a:schemeClr val="bg1"/>
              </a:solidFill>
              <a:miter lim="800000"/>
              <a:headEnd type="none" w="sm" len="sm"/>
              <a:tailEnd type="none" w="sm" len="sm"/>
            </a:ln>
          </p:spPr>
          <p:txBody>
            <a:bodyPr wrap="none" anchor="ctr">
              <a:prstTxWarp prst="textNoShape">
                <a:avLst/>
              </a:prstTxWarp>
            </a:bodyPr>
            <a:lstStyle/>
            <a:p>
              <a:endParaRPr lang="en-US"/>
            </a:p>
          </p:txBody>
        </p:sp>
        <p:sp>
          <p:nvSpPr>
            <p:cNvPr id="41993" name="Rectangle 7"/>
            <p:cNvSpPr>
              <a:spLocks noChangeArrowheads="1"/>
            </p:cNvSpPr>
            <p:nvPr/>
          </p:nvSpPr>
          <p:spPr bwMode="auto">
            <a:xfrm>
              <a:off x="3324" y="931"/>
              <a:ext cx="154" cy="162"/>
            </a:xfrm>
            <a:prstGeom prst="rect">
              <a:avLst/>
            </a:prstGeom>
            <a:solidFill>
              <a:schemeClr val="bg1"/>
            </a:solidFill>
            <a:ln w="12700">
              <a:solidFill>
                <a:schemeClr val="bg1"/>
              </a:solidFill>
              <a:miter lim="800000"/>
              <a:headEnd type="none" w="sm" len="sm"/>
              <a:tailEnd type="none" w="sm" len="sm"/>
            </a:ln>
          </p:spPr>
          <p:txBody>
            <a:bodyPr wrap="none" anchor="ctr">
              <a:prstTxWarp prst="textNoShape">
                <a:avLst/>
              </a:prstTxWarp>
            </a:bodyPr>
            <a:lstStyle/>
            <a:p>
              <a:endParaRPr lang="en-US"/>
            </a:p>
          </p:txBody>
        </p:sp>
        <p:sp>
          <p:nvSpPr>
            <p:cNvPr id="41994" name="Rectangle 8"/>
            <p:cNvSpPr>
              <a:spLocks noChangeArrowheads="1"/>
            </p:cNvSpPr>
            <p:nvPr/>
          </p:nvSpPr>
          <p:spPr bwMode="auto">
            <a:xfrm>
              <a:off x="3003" y="826"/>
              <a:ext cx="387" cy="131"/>
            </a:xfrm>
            <a:prstGeom prst="rect">
              <a:avLst/>
            </a:prstGeom>
            <a:solidFill>
              <a:schemeClr val="bg1"/>
            </a:solidFill>
            <a:ln w="12700">
              <a:solidFill>
                <a:schemeClr val="bg1"/>
              </a:solidFill>
              <a:miter lim="800000"/>
              <a:headEnd type="none" w="sm" len="sm"/>
              <a:tailEnd type="none" w="sm" len="sm"/>
            </a:ln>
          </p:spPr>
          <p:txBody>
            <a:bodyPr wrap="none" anchor="ctr">
              <a:prstTxWarp prst="textNoShape">
                <a:avLst/>
              </a:prstTxWarp>
            </a:bodyPr>
            <a:lstStyle/>
            <a:p>
              <a:endParaRPr lang="en-US"/>
            </a:p>
          </p:txBody>
        </p:sp>
        <p:sp>
          <p:nvSpPr>
            <p:cNvPr id="41995" name="Line 9"/>
            <p:cNvSpPr>
              <a:spLocks noChangeShapeType="1"/>
            </p:cNvSpPr>
            <p:nvPr/>
          </p:nvSpPr>
          <p:spPr bwMode="auto">
            <a:xfrm>
              <a:off x="2576" y="974"/>
              <a:ext cx="0" cy="443"/>
            </a:xfrm>
            <a:prstGeom prst="line">
              <a:avLst/>
            </a:prstGeom>
            <a:noFill/>
            <a:ln w="38100">
              <a:solidFill>
                <a:srgbClr val="CC3300"/>
              </a:solidFill>
              <a:round/>
              <a:headEnd type="triangle" w="med" len="med"/>
              <a:tailEnd type="triangle" w="med" len="med"/>
            </a:ln>
          </p:spPr>
          <p:txBody>
            <a:bodyPr wrap="none" anchor="ctr">
              <a:prstTxWarp prst="textNoShape">
                <a:avLst/>
              </a:prstTxWarp>
            </a:bodyPr>
            <a:lstStyle/>
            <a:p>
              <a:endParaRPr lang="en-US"/>
            </a:p>
          </p:txBody>
        </p:sp>
        <p:sp>
          <p:nvSpPr>
            <p:cNvPr id="41996" name="Text Box 10"/>
            <p:cNvSpPr txBox="1">
              <a:spLocks noChangeArrowheads="1"/>
            </p:cNvSpPr>
            <p:nvPr/>
          </p:nvSpPr>
          <p:spPr bwMode="auto">
            <a:xfrm>
              <a:off x="2304" y="1011"/>
              <a:ext cx="212" cy="277"/>
            </a:xfrm>
            <a:prstGeom prst="rect">
              <a:avLst/>
            </a:prstGeom>
            <a:solidFill>
              <a:schemeClr val="bg1"/>
            </a:solidFill>
            <a:ln w="12700">
              <a:solidFill>
                <a:schemeClr val="bg1"/>
              </a:solidFill>
              <a:miter lim="800000"/>
              <a:headEnd type="none" w="sm" len="sm"/>
              <a:tailEnd type="none" w="sm" len="sm"/>
            </a:ln>
          </p:spPr>
          <p:txBody>
            <a:bodyPr wrap="none">
              <a:prstTxWarp prst="textNoShape">
                <a:avLst/>
              </a:prstTxWarp>
              <a:spAutoFit/>
            </a:bodyPr>
            <a:lstStyle/>
            <a:p>
              <a:r>
                <a:rPr lang="en-US" sz="2200" i="1">
                  <a:solidFill>
                    <a:schemeClr val="tx2"/>
                  </a:solidFill>
                  <a:latin typeface="Palatino" charset="0"/>
                </a:rPr>
                <a:t>h</a:t>
              </a:r>
              <a:endParaRPr lang="en-US" sz="2200">
                <a:solidFill>
                  <a:srgbClr val="010000"/>
                </a:solidFill>
                <a:latin typeface="Palatino" charset="0"/>
              </a:endParaRPr>
            </a:p>
          </p:txBody>
        </p:sp>
      </p:grpSp>
      <p:sp>
        <p:nvSpPr>
          <p:cNvPr id="41991" name="Rectangle 11"/>
          <p:cNvSpPr>
            <a:spLocks noGrp="1" noChangeArrowheads="1"/>
          </p:cNvSpPr>
          <p:nvPr>
            <p:ph type="body" idx="1"/>
          </p:nvPr>
        </p:nvSpPr>
        <p:spPr>
          <a:xfrm>
            <a:off x="419100" y="2819400"/>
            <a:ext cx="8304213" cy="3424238"/>
          </a:xfrm>
          <a:noFill/>
        </p:spPr>
        <p:txBody>
          <a:bodyPr lIns="92075" tIns="46038" rIns="92075" bIns="46038"/>
          <a:lstStyle/>
          <a:p>
            <a:pPr marL="114300" indent="-114300">
              <a:spcBef>
                <a:spcPts val="300"/>
              </a:spcBef>
              <a:buFontTx/>
              <a:buNone/>
            </a:pPr>
            <a:r>
              <a:rPr lang="en-US" sz="2400">
                <a:solidFill>
                  <a:srgbClr val="000000"/>
                </a:solidFill>
              </a:rPr>
              <a:t>The </a:t>
            </a:r>
            <a:r>
              <a:rPr lang="en-US" sz="2400">
                <a:solidFill>
                  <a:schemeClr val="accent1"/>
                </a:solidFill>
              </a:rPr>
              <a:t>Boltzmann Machine</a:t>
            </a:r>
            <a:r>
              <a:rPr lang="en-US" sz="2400">
                <a:solidFill>
                  <a:srgbClr val="000000"/>
                </a:solidFill>
              </a:rPr>
              <a:t> of </a:t>
            </a:r>
          </a:p>
          <a:p>
            <a:pPr marL="114300" indent="-114300">
              <a:spcBef>
                <a:spcPts val="300"/>
              </a:spcBef>
              <a:buFontTx/>
              <a:buNone/>
            </a:pPr>
            <a:r>
              <a:rPr lang="en-US" sz="2400">
                <a:solidFill>
                  <a:srgbClr val="000000"/>
                </a:solidFill>
              </a:rPr>
              <a:t>Hinton, Sejnowski, and Ackley (1984)</a:t>
            </a:r>
          </a:p>
          <a:p>
            <a:pPr marL="114300" indent="-114300">
              <a:spcBef>
                <a:spcPts val="300"/>
              </a:spcBef>
              <a:buFontTx/>
              <a:buNone/>
            </a:pPr>
            <a:r>
              <a:rPr lang="en-US" sz="2400">
                <a:solidFill>
                  <a:srgbClr val="000000"/>
                </a:solidFill>
              </a:rPr>
              <a:t>uses </a:t>
            </a:r>
            <a:r>
              <a:rPr lang="en-US" sz="2400">
                <a:solidFill>
                  <a:schemeClr val="accent1"/>
                </a:solidFill>
              </a:rPr>
              <a:t>simulated annealing</a:t>
            </a:r>
            <a:r>
              <a:rPr lang="en-US" sz="2400">
                <a:solidFill>
                  <a:srgbClr val="000000"/>
                </a:solidFill>
              </a:rPr>
              <a:t> to escape local minima.</a:t>
            </a:r>
          </a:p>
          <a:p>
            <a:pPr marL="114300" indent="-114300">
              <a:spcBef>
                <a:spcPts val="300"/>
              </a:spcBef>
              <a:buFontTx/>
              <a:buNone/>
            </a:pPr>
            <a:endParaRPr lang="en-US" sz="2400">
              <a:solidFill>
                <a:srgbClr val="000000"/>
              </a:solidFill>
              <a:latin typeface="Geneva" charset="0"/>
            </a:endParaRPr>
          </a:p>
          <a:p>
            <a:pPr marL="114300" indent="-114300">
              <a:spcBef>
                <a:spcPts val="300"/>
              </a:spcBef>
              <a:buFontTx/>
              <a:buNone/>
            </a:pPr>
            <a:r>
              <a:rPr lang="en-US" sz="2200">
                <a:solidFill>
                  <a:srgbClr val="000000"/>
                </a:solidFill>
                <a:latin typeface="Geneva" charset="0"/>
              </a:rPr>
              <a:t>To motivate their solution, consider how one might get a ball-bearing traveling along the curve to "probably end up" in the deepest minimum.  The idea is to shake the box "about h hard"  — then the ball is more likely to go from D  to C than from  C to D.  So, on average, the ball should end up in  C's  valley.</a:t>
            </a:r>
            <a:r>
              <a:rPr lang="en-US" sz="2400">
                <a:solidFill>
                  <a:srgbClr val="000000"/>
                </a:solidFill>
                <a:latin typeface="Geneva" charset="0"/>
              </a:rPr>
              <a:t>  </a:t>
            </a:r>
          </a:p>
          <a:p>
            <a:pPr marL="114300" indent="-114300" algn="just"/>
            <a:endParaRPr lang="en-US" sz="1700">
              <a:solidFill>
                <a:srgbClr val="000000"/>
              </a:solidFill>
              <a:latin typeface="Geneva"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Footer Placeholder 4"/>
          <p:cNvSpPr>
            <a:spLocks noGrp="1"/>
          </p:cNvSpPr>
          <p:nvPr>
            <p:ph type="ftr" sz="quarter" idx="11"/>
          </p:nvPr>
        </p:nvSpPr>
        <p:spPr>
          <a:noFill/>
        </p:spPr>
        <p:txBody>
          <a:bodyPr/>
          <a:lstStyle/>
          <a:p>
            <a:r>
              <a:rPr lang="en-US"/>
              <a:t>CS 561,  Session 7</a:t>
            </a:r>
          </a:p>
        </p:txBody>
      </p:sp>
      <p:sp>
        <p:nvSpPr>
          <p:cNvPr id="43011" name="Slide Number Placeholder 5"/>
          <p:cNvSpPr>
            <a:spLocks noGrp="1"/>
          </p:cNvSpPr>
          <p:nvPr>
            <p:ph type="sldNum" sz="quarter" idx="12"/>
          </p:nvPr>
        </p:nvSpPr>
        <p:spPr>
          <a:noFill/>
        </p:spPr>
        <p:txBody>
          <a:bodyPr/>
          <a:lstStyle/>
          <a:p>
            <a:fld id="{4DED5949-FA76-8140-81BD-1ED3AEFED22D}" type="slidenum">
              <a:rPr lang="en-US" smtClean="0"/>
              <a:pPr/>
              <a:t>26</a:t>
            </a:fld>
            <a:endParaRPr lang="en-US" smtClean="0"/>
          </a:p>
        </p:txBody>
      </p:sp>
      <p:sp>
        <p:nvSpPr>
          <p:cNvPr id="43012" name="Rectangle 2"/>
          <p:cNvSpPr>
            <a:spLocks noGrp="1" noChangeArrowheads="1"/>
          </p:cNvSpPr>
          <p:nvPr>
            <p:ph type="title"/>
          </p:nvPr>
        </p:nvSpPr>
        <p:spPr/>
        <p:txBody>
          <a:bodyPr/>
          <a:lstStyle/>
          <a:p>
            <a:r>
              <a:rPr lang="en-US"/>
              <a:t>Simulated annealing: basic idea</a:t>
            </a:r>
          </a:p>
        </p:txBody>
      </p:sp>
      <p:sp>
        <p:nvSpPr>
          <p:cNvPr id="43013" name="Rectangle 3"/>
          <p:cNvSpPr>
            <a:spLocks noGrp="1" noChangeArrowheads="1"/>
          </p:cNvSpPr>
          <p:nvPr>
            <p:ph type="body" idx="1"/>
          </p:nvPr>
        </p:nvSpPr>
        <p:spPr/>
        <p:txBody>
          <a:bodyPr/>
          <a:lstStyle/>
          <a:p>
            <a:r>
              <a:rPr lang="en-US" sz="2400"/>
              <a:t>From current state, pick a </a:t>
            </a:r>
            <a:r>
              <a:rPr lang="en-US" sz="2400" b="1">
                <a:solidFill>
                  <a:srgbClr val="0066FF"/>
                </a:solidFill>
              </a:rPr>
              <a:t>random</a:t>
            </a:r>
            <a:r>
              <a:rPr lang="en-US" sz="2400"/>
              <a:t> successor state;</a:t>
            </a:r>
          </a:p>
          <a:p>
            <a:endParaRPr lang="en-US" sz="2400"/>
          </a:p>
          <a:p>
            <a:r>
              <a:rPr lang="en-US" sz="2400"/>
              <a:t>If it has better value than current state, then “accept the transition,” that is, use successor state as current state;</a:t>
            </a:r>
          </a:p>
          <a:p>
            <a:endParaRPr lang="en-US" sz="2400"/>
          </a:p>
          <a:p>
            <a:r>
              <a:rPr lang="en-US" sz="2400"/>
              <a:t>Otherwise, do not give up, but instead flip a coin and accept the transition with a given probability (that is lower as the successor is worse).</a:t>
            </a:r>
          </a:p>
          <a:p>
            <a:endParaRPr lang="en-US" sz="2400"/>
          </a:p>
          <a:p>
            <a:r>
              <a:rPr lang="en-US" sz="2400"/>
              <a:t>So we accept to sometimes “un-optimize” the value function a little with a non-zero probability.</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p:spPr>
        <p:txBody>
          <a:bodyPr/>
          <a:lstStyle/>
          <a:p>
            <a:r>
              <a:rPr lang="en-US"/>
              <a:t>CS 561,  Session 7</a:t>
            </a:r>
          </a:p>
        </p:txBody>
      </p:sp>
      <p:sp>
        <p:nvSpPr>
          <p:cNvPr id="44035" name="Slide Number Placeholder 5"/>
          <p:cNvSpPr>
            <a:spLocks noGrp="1"/>
          </p:cNvSpPr>
          <p:nvPr>
            <p:ph type="sldNum" sz="quarter" idx="12"/>
          </p:nvPr>
        </p:nvSpPr>
        <p:spPr>
          <a:noFill/>
        </p:spPr>
        <p:txBody>
          <a:bodyPr/>
          <a:lstStyle/>
          <a:p>
            <a:fld id="{FB6B4B4F-D6A5-2349-9006-89094D688E30}" type="slidenum">
              <a:rPr lang="en-US" smtClean="0"/>
              <a:pPr/>
              <a:t>27</a:t>
            </a:fld>
            <a:endParaRPr lang="en-US" smtClean="0"/>
          </a:p>
        </p:txBody>
      </p:sp>
      <p:sp>
        <p:nvSpPr>
          <p:cNvPr id="44036" name="Rectangle 2"/>
          <p:cNvSpPr>
            <a:spLocks noGrp="1" noChangeArrowheads="1"/>
          </p:cNvSpPr>
          <p:nvPr>
            <p:ph type="title"/>
          </p:nvPr>
        </p:nvSpPr>
        <p:spPr/>
        <p:txBody>
          <a:bodyPr/>
          <a:lstStyle/>
          <a:p>
            <a:r>
              <a:rPr lang="en-US"/>
              <a:t>Boltzmann’s statistical theory of gases</a:t>
            </a:r>
          </a:p>
        </p:txBody>
      </p:sp>
      <p:sp>
        <p:nvSpPr>
          <p:cNvPr id="44037" name="Rectangle 4"/>
          <p:cNvSpPr>
            <a:spLocks noGrp="1" noChangeArrowheads="1"/>
          </p:cNvSpPr>
          <p:nvPr>
            <p:ph type="body" idx="1"/>
          </p:nvPr>
        </p:nvSpPr>
        <p:spPr>
          <a:xfrm>
            <a:off x="393700" y="990600"/>
            <a:ext cx="8304213" cy="5549900"/>
          </a:xfrm>
          <a:noFill/>
        </p:spPr>
        <p:txBody>
          <a:bodyPr lIns="92075" tIns="46038" rIns="92075" bIns="46038"/>
          <a:lstStyle/>
          <a:p>
            <a:endParaRPr lang="en-US">
              <a:solidFill>
                <a:srgbClr val="000000"/>
              </a:solidFill>
            </a:endParaRPr>
          </a:p>
          <a:p>
            <a:endParaRPr lang="en-US">
              <a:solidFill>
                <a:srgbClr val="000000"/>
              </a:solidFill>
            </a:endParaRPr>
          </a:p>
          <a:p>
            <a:r>
              <a:rPr lang="en-US">
                <a:solidFill>
                  <a:srgbClr val="000000"/>
                </a:solidFill>
              </a:rPr>
              <a:t>In the statistical theory of gases, the gas is described not by a deterministic dynamics, but rather by the probability that it will be in different states.  </a:t>
            </a:r>
          </a:p>
          <a:p>
            <a:endParaRPr lang="en-US">
              <a:solidFill>
                <a:srgbClr val="000000"/>
              </a:solidFill>
            </a:endParaRPr>
          </a:p>
          <a:p>
            <a:r>
              <a:rPr lang="en-US">
                <a:solidFill>
                  <a:srgbClr val="000000"/>
                </a:solidFill>
              </a:rPr>
              <a:t>The 19th century physicist </a:t>
            </a:r>
            <a:r>
              <a:rPr lang="en-US">
                <a:solidFill>
                  <a:srgbClr val="0066FF"/>
                </a:solidFill>
              </a:rPr>
              <a:t>Ludwig Boltzmann</a:t>
            </a:r>
            <a:r>
              <a:rPr lang="en-US">
                <a:solidFill>
                  <a:srgbClr val="000000"/>
                </a:solidFill>
              </a:rPr>
              <a:t> developed a theory that included a probability distribution of temperature (i.e.,  every small region of the gas had the same kinetic energy).  </a:t>
            </a:r>
          </a:p>
          <a:p>
            <a:endParaRPr lang="en-US">
              <a:solidFill>
                <a:srgbClr val="000000"/>
              </a:solidFill>
            </a:endParaRPr>
          </a:p>
          <a:p>
            <a:r>
              <a:rPr lang="en-US">
                <a:solidFill>
                  <a:srgbClr val="000000"/>
                </a:solidFill>
              </a:rPr>
              <a:t>Hinton, Sejnowski and Ackley’s idea was that this distribution might also be used to describe neural interactions, where low temperature  T  is replaced by a small noise term  T (the neural analog of random thermal motion of molecules). While their results primarily concern optimization using neural networks, the idea is more general.</a:t>
            </a:r>
          </a:p>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9" name="Footer Placeholder 4"/>
          <p:cNvSpPr>
            <a:spLocks noGrp="1"/>
          </p:cNvSpPr>
          <p:nvPr>
            <p:ph type="ftr" sz="quarter" idx="11"/>
          </p:nvPr>
        </p:nvSpPr>
        <p:spPr>
          <a:noFill/>
        </p:spPr>
        <p:txBody>
          <a:bodyPr/>
          <a:lstStyle/>
          <a:p>
            <a:r>
              <a:rPr lang="en-US"/>
              <a:t>CS 561,  Session 7</a:t>
            </a:r>
          </a:p>
        </p:txBody>
      </p:sp>
      <p:sp>
        <p:nvSpPr>
          <p:cNvPr id="45060" name="Slide Number Placeholder 5"/>
          <p:cNvSpPr>
            <a:spLocks noGrp="1"/>
          </p:cNvSpPr>
          <p:nvPr>
            <p:ph type="sldNum" sz="quarter" idx="12"/>
          </p:nvPr>
        </p:nvSpPr>
        <p:spPr>
          <a:noFill/>
        </p:spPr>
        <p:txBody>
          <a:bodyPr/>
          <a:lstStyle/>
          <a:p>
            <a:fld id="{8E84EB02-B0E1-B14E-AF95-EE6498332B62}" type="slidenum">
              <a:rPr lang="en-US" smtClean="0"/>
              <a:pPr/>
              <a:t>28</a:t>
            </a:fld>
            <a:endParaRPr lang="en-US" smtClean="0"/>
          </a:p>
        </p:txBody>
      </p:sp>
      <p:sp>
        <p:nvSpPr>
          <p:cNvPr id="45061" name="Rectangle 2"/>
          <p:cNvSpPr>
            <a:spLocks noGrp="1" noChangeArrowheads="1"/>
          </p:cNvSpPr>
          <p:nvPr>
            <p:ph type="title"/>
          </p:nvPr>
        </p:nvSpPr>
        <p:spPr/>
        <p:txBody>
          <a:bodyPr/>
          <a:lstStyle/>
          <a:p>
            <a:r>
              <a:rPr lang="en-US"/>
              <a:t>Boltzmann distribution</a:t>
            </a:r>
          </a:p>
        </p:txBody>
      </p:sp>
      <p:sp>
        <p:nvSpPr>
          <p:cNvPr id="45062" name="Rectangle 4"/>
          <p:cNvSpPr>
            <a:spLocks noGrp="1" noChangeArrowheads="1"/>
          </p:cNvSpPr>
          <p:nvPr>
            <p:ph type="body" idx="1"/>
          </p:nvPr>
        </p:nvSpPr>
        <p:spPr>
          <a:xfrm>
            <a:off x="393700" y="1524000"/>
            <a:ext cx="8304213" cy="5016500"/>
          </a:xfrm>
          <a:noFill/>
        </p:spPr>
        <p:txBody>
          <a:bodyPr lIns="92075" tIns="46038" rIns="92075" bIns="46038"/>
          <a:lstStyle/>
          <a:p>
            <a:pPr>
              <a:lnSpc>
                <a:spcPct val="90000"/>
              </a:lnSpc>
            </a:pPr>
            <a:r>
              <a:rPr lang="en-US" sz="2400"/>
              <a:t>At thermal equilibrium at temperature T, the </a:t>
            </a:r>
          </a:p>
          <a:p>
            <a:pPr>
              <a:lnSpc>
                <a:spcPct val="90000"/>
              </a:lnSpc>
              <a:buFontTx/>
              <a:buNone/>
            </a:pPr>
            <a:r>
              <a:rPr lang="en-US" sz="2400"/>
              <a:t>	</a:t>
            </a:r>
            <a:r>
              <a:rPr lang="en-US" sz="2400">
                <a:solidFill>
                  <a:srgbClr val="0066FF"/>
                </a:solidFill>
              </a:rPr>
              <a:t>Boltzmann distribution</a:t>
            </a:r>
            <a:r>
              <a:rPr lang="en-US" sz="2400"/>
              <a:t> gives the relative </a:t>
            </a:r>
          </a:p>
          <a:p>
            <a:pPr>
              <a:lnSpc>
                <a:spcPct val="90000"/>
              </a:lnSpc>
              <a:buFontTx/>
              <a:buNone/>
            </a:pPr>
            <a:r>
              <a:rPr lang="en-US" sz="2400"/>
              <a:t>	probability that the system will occupy state A vs. </a:t>
            </a:r>
          </a:p>
          <a:p>
            <a:pPr>
              <a:lnSpc>
                <a:spcPct val="90000"/>
              </a:lnSpc>
              <a:buFontTx/>
              <a:buNone/>
            </a:pPr>
            <a:r>
              <a:rPr lang="en-US" sz="2400"/>
              <a:t>	state B as:</a:t>
            </a:r>
          </a:p>
          <a:p>
            <a:pPr>
              <a:lnSpc>
                <a:spcPct val="90000"/>
              </a:lnSpc>
            </a:pPr>
            <a:endParaRPr lang="en-US" sz="2400"/>
          </a:p>
          <a:p>
            <a:pPr>
              <a:lnSpc>
                <a:spcPct val="90000"/>
              </a:lnSpc>
            </a:pPr>
            <a:endParaRPr lang="en-US" sz="2400"/>
          </a:p>
          <a:p>
            <a:pPr>
              <a:lnSpc>
                <a:spcPct val="90000"/>
              </a:lnSpc>
            </a:pPr>
            <a:endParaRPr lang="en-US" sz="2400"/>
          </a:p>
          <a:p>
            <a:pPr>
              <a:lnSpc>
                <a:spcPct val="90000"/>
              </a:lnSpc>
            </a:pPr>
            <a:endParaRPr lang="en-US" sz="2400"/>
          </a:p>
          <a:p>
            <a:pPr>
              <a:lnSpc>
                <a:spcPct val="90000"/>
              </a:lnSpc>
            </a:pPr>
            <a:endParaRPr lang="en-US" sz="2400"/>
          </a:p>
          <a:p>
            <a:pPr>
              <a:lnSpc>
                <a:spcPct val="90000"/>
              </a:lnSpc>
            </a:pPr>
            <a:endParaRPr lang="en-US" sz="2400"/>
          </a:p>
          <a:p>
            <a:pPr>
              <a:lnSpc>
                <a:spcPct val="90000"/>
              </a:lnSpc>
            </a:pPr>
            <a:r>
              <a:rPr lang="en-US" sz="2400"/>
              <a:t>where E(A) and E(B) are the energies associated with states A and B.</a:t>
            </a:r>
            <a:endParaRPr lang="en-US"/>
          </a:p>
        </p:txBody>
      </p:sp>
      <p:graphicFrame>
        <p:nvGraphicFramePr>
          <p:cNvPr id="45058" name="Object 2"/>
          <p:cNvGraphicFramePr>
            <a:graphicFrameLocks noChangeAspect="1"/>
          </p:cNvGraphicFramePr>
          <p:nvPr/>
        </p:nvGraphicFramePr>
        <p:xfrm>
          <a:off x="838200" y="3675063"/>
          <a:ext cx="7315200" cy="1125537"/>
        </p:xfrm>
        <a:graphic>
          <a:graphicData uri="http://schemas.openxmlformats.org/presentationml/2006/ole">
            <p:oleObj spid="_x0000_s45058" name="Equation" r:id="rId3" imgW="2806560" imgH="431640" progId="Equation.3">
              <p:embed/>
            </p:oleObj>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Footer Placeholder 4"/>
          <p:cNvSpPr>
            <a:spLocks noGrp="1"/>
          </p:cNvSpPr>
          <p:nvPr>
            <p:ph type="ftr" sz="quarter" idx="11"/>
          </p:nvPr>
        </p:nvSpPr>
        <p:spPr>
          <a:noFill/>
        </p:spPr>
        <p:txBody>
          <a:bodyPr/>
          <a:lstStyle/>
          <a:p>
            <a:r>
              <a:rPr lang="en-US"/>
              <a:t>CS 561,  Session 7</a:t>
            </a:r>
          </a:p>
        </p:txBody>
      </p:sp>
      <p:sp>
        <p:nvSpPr>
          <p:cNvPr id="46083" name="Slide Number Placeholder 5"/>
          <p:cNvSpPr>
            <a:spLocks noGrp="1"/>
          </p:cNvSpPr>
          <p:nvPr>
            <p:ph type="sldNum" sz="quarter" idx="12"/>
          </p:nvPr>
        </p:nvSpPr>
        <p:spPr>
          <a:noFill/>
        </p:spPr>
        <p:txBody>
          <a:bodyPr/>
          <a:lstStyle/>
          <a:p>
            <a:fld id="{CD0691D0-0410-BB42-A3DD-C62A5C940E0B}" type="slidenum">
              <a:rPr lang="en-US" smtClean="0"/>
              <a:pPr/>
              <a:t>29</a:t>
            </a:fld>
            <a:endParaRPr lang="en-US" smtClean="0"/>
          </a:p>
        </p:txBody>
      </p:sp>
      <p:sp>
        <p:nvSpPr>
          <p:cNvPr id="46084" name="Rectangle 5"/>
          <p:cNvSpPr>
            <a:spLocks noChangeArrowheads="1"/>
          </p:cNvSpPr>
          <p:nvPr/>
        </p:nvSpPr>
        <p:spPr bwMode="auto">
          <a:xfrm>
            <a:off x="3581400" y="6248400"/>
            <a:ext cx="1905000" cy="457200"/>
          </a:xfrm>
          <a:prstGeom prst="rect">
            <a:avLst/>
          </a:prstGeom>
          <a:solidFill>
            <a:schemeClr val="bg1"/>
          </a:solidFill>
          <a:ln w="9525">
            <a:noFill/>
            <a:miter lim="800000"/>
            <a:headEnd/>
            <a:tailEnd/>
          </a:ln>
        </p:spPr>
        <p:txBody>
          <a:bodyPr wrap="none" anchor="ctr">
            <a:prstTxWarp prst="textNoShape">
              <a:avLst/>
            </a:prstTxWarp>
          </a:bodyPr>
          <a:lstStyle/>
          <a:p>
            <a:endParaRPr lang="en-US"/>
          </a:p>
        </p:txBody>
      </p:sp>
      <p:sp>
        <p:nvSpPr>
          <p:cNvPr id="46085" name="Rectangle 2"/>
          <p:cNvSpPr>
            <a:spLocks noGrp="1" noChangeArrowheads="1"/>
          </p:cNvSpPr>
          <p:nvPr>
            <p:ph type="title"/>
          </p:nvPr>
        </p:nvSpPr>
        <p:spPr/>
        <p:txBody>
          <a:bodyPr/>
          <a:lstStyle/>
          <a:p>
            <a:r>
              <a:rPr lang="en-US"/>
              <a:t>Simulated annealing</a:t>
            </a:r>
          </a:p>
        </p:txBody>
      </p:sp>
      <p:sp>
        <p:nvSpPr>
          <p:cNvPr id="46086" name="Rectangle 4"/>
          <p:cNvSpPr>
            <a:spLocks noGrp="1" noChangeArrowheads="1"/>
          </p:cNvSpPr>
          <p:nvPr>
            <p:ph type="body" idx="1"/>
          </p:nvPr>
        </p:nvSpPr>
        <p:spPr>
          <a:xfrm>
            <a:off x="393700" y="1219200"/>
            <a:ext cx="8304213" cy="4940300"/>
          </a:xfrm>
          <a:solidFill>
            <a:schemeClr val="bg1"/>
          </a:solidFill>
        </p:spPr>
        <p:txBody>
          <a:bodyPr lIns="92075" tIns="46038" rIns="92075" bIns="46038"/>
          <a:lstStyle/>
          <a:p>
            <a:pPr>
              <a:buFontTx/>
              <a:buNone/>
            </a:pPr>
            <a:r>
              <a:rPr lang="en-US" sz="2400">
                <a:solidFill>
                  <a:srgbClr val="000000"/>
                </a:solidFill>
              </a:rPr>
              <a:t>Kirkpatrick et al. 1983:</a:t>
            </a:r>
          </a:p>
          <a:p>
            <a:endParaRPr lang="en-US" sz="1200">
              <a:solidFill>
                <a:srgbClr val="000000"/>
              </a:solidFill>
            </a:endParaRPr>
          </a:p>
          <a:p>
            <a:r>
              <a:rPr lang="en-US" sz="2400">
                <a:solidFill>
                  <a:srgbClr val="0066FF"/>
                </a:solidFill>
              </a:rPr>
              <a:t>Simulated annealing</a:t>
            </a:r>
            <a:r>
              <a:rPr lang="en-US" sz="2400">
                <a:solidFill>
                  <a:srgbClr val="000000"/>
                </a:solidFill>
              </a:rPr>
              <a:t> is a general method for making likely the escape from local minima by allowing jumps to higher energy states.</a:t>
            </a:r>
          </a:p>
          <a:p>
            <a:endParaRPr lang="en-US" sz="1200">
              <a:solidFill>
                <a:srgbClr val="000000"/>
              </a:solidFill>
            </a:endParaRPr>
          </a:p>
          <a:p>
            <a:r>
              <a:rPr lang="en-US" sz="2400">
                <a:solidFill>
                  <a:srgbClr val="000000"/>
                </a:solidFill>
              </a:rPr>
              <a:t>The analogy here is with the process of </a:t>
            </a:r>
            <a:r>
              <a:rPr lang="en-US" sz="2400">
                <a:solidFill>
                  <a:schemeClr val="hlink"/>
                </a:solidFill>
              </a:rPr>
              <a:t>annealing used by a craftsman in forging a sword from an alloy</a:t>
            </a:r>
            <a:r>
              <a:rPr lang="en-US" sz="2400">
                <a:solidFill>
                  <a:srgbClr val="000000"/>
                </a:solidFill>
              </a:rPr>
              <a:t>.</a:t>
            </a:r>
          </a:p>
          <a:p>
            <a:endParaRPr lang="en-US" sz="1200">
              <a:solidFill>
                <a:srgbClr val="000000"/>
              </a:solidFill>
            </a:endParaRPr>
          </a:p>
          <a:p>
            <a:r>
              <a:rPr lang="en-US" sz="2400">
                <a:solidFill>
                  <a:srgbClr val="000000"/>
                </a:solidFill>
              </a:rPr>
              <a:t>He heats the metal, then slowly cools it as he hammers the blade into shape.  </a:t>
            </a:r>
          </a:p>
          <a:p>
            <a:pPr lvl="1"/>
            <a:r>
              <a:rPr lang="en-US" sz="2000">
                <a:solidFill>
                  <a:srgbClr val="000000"/>
                </a:solidFill>
              </a:rPr>
              <a:t>If he cools the blade too quickly the metal will form patches of different composition;</a:t>
            </a:r>
          </a:p>
          <a:p>
            <a:pPr lvl="1"/>
            <a:r>
              <a:rPr lang="en-US" sz="2000">
                <a:solidFill>
                  <a:srgbClr val="000000"/>
                </a:solidFill>
              </a:rPr>
              <a:t>If the metal is cooled slowly while it is shaped, the constituent metals will form a uniform alloy.</a:t>
            </a:r>
          </a:p>
          <a:p>
            <a:pPr lvl="1">
              <a:buFontTx/>
              <a:buNone/>
            </a:pPr>
            <a:endParaRPr lang="en-US" sz="17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p:spPr>
        <p:txBody>
          <a:bodyPr/>
          <a:lstStyle/>
          <a:p>
            <a:r>
              <a:rPr lang="en-US"/>
              <a:t>CS 561,  Session 7</a:t>
            </a:r>
          </a:p>
        </p:txBody>
      </p:sp>
      <p:sp>
        <p:nvSpPr>
          <p:cNvPr id="19459" name="Slide Number Placeholder 5"/>
          <p:cNvSpPr>
            <a:spLocks noGrp="1"/>
          </p:cNvSpPr>
          <p:nvPr>
            <p:ph type="sldNum" sz="quarter" idx="12"/>
          </p:nvPr>
        </p:nvSpPr>
        <p:spPr>
          <a:noFill/>
        </p:spPr>
        <p:txBody>
          <a:bodyPr/>
          <a:lstStyle/>
          <a:p>
            <a:fld id="{1036CE5F-800E-7A41-AAE7-DFCF0CC8A03B}" type="slidenum">
              <a:rPr lang="en-US" smtClean="0"/>
              <a:pPr/>
              <a:t>3</a:t>
            </a:fld>
            <a:endParaRPr lang="en-US" smtClean="0"/>
          </a:p>
        </p:txBody>
      </p:sp>
      <p:sp>
        <p:nvSpPr>
          <p:cNvPr id="19460" name="Rectangle 2"/>
          <p:cNvSpPr>
            <a:spLocks noGrp="1" noChangeArrowheads="1"/>
          </p:cNvSpPr>
          <p:nvPr>
            <p:ph type="title"/>
          </p:nvPr>
        </p:nvSpPr>
        <p:spPr/>
        <p:txBody>
          <a:bodyPr/>
          <a:lstStyle/>
          <a:p>
            <a:r>
              <a:rPr lang="en-US"/>
              <a:t>Recall: breath-first search, step by step</a:t>
            </a:r>
          </a:p>
        </p:txBody>
      </p:sp>
      <p:pic>
        <p:nvPicPr>
          <p:cNvPr id="19461" name="Picture 4"/>
          <p:cNvPicPr>
            <a:picLocks noChangeAspect="1" noChangeArrowheads="1"/>
          </p:cNvPicPr>
          <p:nvPr>
            <p:ph type="body" idx="1"/>
          </p:nvPr>
        </p:nvPicPr>
        <p:blipFill>
          <a:blip r:embed="rId2">
            <a:lum contrast="12000"/>
          </a:blip>
          <a:srcRect/>
          <a:stretch>
            <a:fillRect/>
          </a:stretch>
        </p:blipFill>
        <p:spPr>
          <a:xfrm>
            <a:off x="914400" y="2438400"/>
            <a:ext cx="6197600" cy="2355850"/>
          </a:xfrm>
          <a:noFill/>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Footer Placeholder 6"/>
          <p:cNvSpPr>
            <a:spLocks noGrp="1"/>
          </p:cNvSpPr>
          <p:nvPr>
            <p:ph type="ftr" sz="quarter" idx="11"/>
          </p:nvPr>
        </p:nvSpPr>
        <p:spPr>
          <a:noFill/>
        </p:spPr>
        <p:txBody>
          <a:bodyPr/>
          <a:lstStyle/>
          <a:p>
            <a:r>
              <a:rPr lang="en-US"/>
              <a:t>CS 561,  Session 7</a:t>
            </a:r>
          </a:p>
        </p:txBody>
      </p:sp>
      <p:sp>
        <p:nvSpPr>
          <p:cNvPr id="47107" name="Slide Number Placeholder 7"/>
          <p:cNvSpPr>
            <a:spLocks noGrp="1"/>
          </p:cNvSpPr>
          <p:nvPr>
            <p:ph type="sldNum" sz="quarter" idx="12"/>
          </p:nvPr>
        </p:nvSpPr>
        <p:spPr>
          <a:noFill/>
        </p:spPr>
        <p:txBody>
          <a:bodyPr/>
          <a:lstStyle/>
          <a:p>
            <a:fld id="{3877409A-6091-9942-8AB5-660D8B3F647A}" type="slidenum">
              <a:rPr lang="en-US" smtClean="0"/>
              <a:pPr/>
              <a:t>30</a:t>
            </a:fld>
            <a:endParaRPr lang="en-US" smtClean="0"/>
          </a:p>
        </p:txBody>
      </p:sp>
      <p:sp>
        <p:nvSpPr>
          <p:cNvPr id="47108" name="Rectangle 2"/>
          <p:cNvSpPr>
            <a:spLocks noGrp="1" noChangeArrowheads="1"/>
          </p:cNvSpPr>
          <p:nvPr>
            <p:ph type="title"/>
          </p:nvPr>
        </p:nvSpPr>
        <p:spPr>
          <a:xfrm>
            <a:off x="250825" y="152400"/>
            <a:ext cx="7793038" cy="768350"/>
          </a:xfrm>
        </p:spPr>
        <p:txBody>
          <a:bodyPr/>
          <a:lstStyle/>
          <a:p>
            <a:r>
              <a:rPr lang="en-US"/>
              <a:t>Real annealing: Sword </a:t>
            </a:r>
          </a:p>
        </p:txBody>
      </p:sp>
      <p:sp>
        <p:nvSpPr>
          <p:cNvPr id="47109" name="Rectangle 3"/>
          <p:cNvSpPr>
            <a:spLocks noGrp="1" noChangeArrowheads="1"/>
          </p:cNvSpPr>
          <p:nvPr>
            <p:ph type="body" sz="half" idx="1"/>
          </p:nvPr>
        </p:nvSpPr>
        <p:spPr>
          <a:xfrm>
            <a:off x="228600" y="1844675"/>
            <a:ext cx="4627563" cy="4114800"/>
          </a:xfrm>
          <a:noFill/>
        </p:spPr>
        <p:txBody>
          <a:bodyPr lIns="92075" tIns="46038" rIns="92075" bIns="46038"/>
          <a:lstStyle/>
          <a:p>
            <a:r>
              <a:rPr lang="en-US" sz="2400">
                <a:solidFill>
                  <a:srgbClr val="000000"/>
                </a:solidFill>
              </a:rPr>
              <a:t>He heats the metal, then slowly cools it as he hammers the blade into shape.  </a:t>
            </a:r>
          </a:p>
          <a:p>
            <a:pPr lvl="1"/>
            <a:r>
              <a:rPr lang="en-US" sz="2000">
                <a:solidFill>
                  <a:srgbClr val="000000"/>
                </a:solidFill>
              </a:rPr>
              <a:t>If he cools the blade too quickly the metal will form patches of different composition;</a:t>
            </a:r>
          </a:p>
          <a:p>
            <a:pPr lvl="1"/>
            <a:r>
              <a:rPr lang="en-US" sz="2000">
                <a:solidFill>
                  <a:srgbClr val="000000"/>
                </a:solidFill>
              </a:rPr>
              <a:t>If the metal is cooled slowly while it is shaped, the constituent metals will form a uniform alloy.</a:t>
            </a:r>
          </a:p>
        </p:txBody>
      </p:sp>
      <p:pic>
        <p:nvPicPr>
          <p:cNvPr id="47110" name="Picture 4" descr="sword-making-fogforging"/>
          <p:cNvPicPr>
            <a:picLocks noChangeAspect="1" noChangeArrowheads="1"/>
          </p:cNvPicPr>
          <p:nvPr>
            <p:ph sz="quarter" idx="2"/>
          </p:nvPr>
        </p:nvPicPr>
        <p:blipFill>
          <a:blip r:embed="rId2"/>
          <a:srcRect/>
          <a:stretch>
            <a:fillRect/>
          </a:stretch>
        </p:blipFill>
        <p:spPr>
          <a:xfrm>
            <a:off x="5435600" y="458788"/>
            <a:ext cx="3708400" cy="2578100"/>
          </a:xfrm>
          <a:noFill/>
        </p:spPr>
      </p:pic>
      <p:pic>
        <p:nvPicPr>
          <p:cNvPr id="47111" name="Picture 5" descr="sword-making-forging2"/>
          <p:cNvPicPr>
            <a:picLocks noChangeAspect="1" noChangeArrowheads="1"/>
          </p:cNvPicPr>
          <p:nvPr>
            <p:ph sz="quarter" idx="3"/>
          </p:nvPr>
        </p:nvPicPr>
        <p:blipFill>
          <a:blip r:embed="rId3"/>
          <a:srcRect/>
          <a:stretch>
            <a:fillRect/>
          </a:stretch>
        </p:blipFill>
        <p:spPr>
          <a:xfrm>
            <a:off x="5454650" y="3179763"/>
            <a:ext cx="3689350" cy="3619500"/>
          </a:xfr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Footer Placeholder 4"/>
          <p:cNvSpPr>
            <a:spLocks noGrp="1"/>
          </p:cNvSpPr>
          <p:nvPr>
            <p:ph type="ftr" sz="quarter" idx="11"/>
          </p:nvPr>
        </p:nvSpPr>
        <p:spPr>
          <a:noFill/>
        </p:spPr>
        <p:txBody>
          <a:bodyPr/>
          <a:lstStyle/>
          <a:p>
            <a:r>
              <a:rPr lang="en-US"/>
              <a:t>CS 561,  Session 7</a:t>
            </a:r>
          </a:p>
        </p:txBody>
      </p:sp>
      <p:sp>
        <p:nvSpPr>
          <p:cNvPr id="48131" name="Slide Number Placeholder 5"/>
          <p:cNvSpPr>
            <a:spLocks noGrp="1"/>
          </p:cNvSpPr>
          <p:nvPr>
            <p:ph type="sldNum" sz="quarter" idx="12"/>
          </p:nvPr>
        </p:nvSpPr>
        <p:spPr>
          <a:noFill/>
        </p:spPr>
        <p:txBody>
          <a:bodyPr/>
          <a:lstStyle/>
          <a:p>
            <a:fld id="{8C4D4230-E02D-D949-8288-3F6E20CBEE33}" type="slidenum">
              <a:rPr lang="en-US" smtClean="0"/>
              <a:pPr/>
              <a:t>31</a:t>
            </a:fld>
            <a:endParaRPr lang="en-US" smtClean="0"/>
          </a:p>
        </p:txBody>
      </p:sp>
      <p:sp>
        <p:nvSpPr>
          <p:cNvPr id="48132" name="Rectangle 2"/>
          <p:cNvSpPr>
            <a:spLocks noGrp="1" noChangeArrowheads="1"/>
          </p:cNvSpPr>
          <p:nvPr>
            <p:ph type="title"/>
          </p:nvPr>
        </p:nvSpPr>
        <p:spPr/>
        <p:txBody>
          <a:bodyPr/>
          <a:lstStyle/>
          <a:p>
            <a:r>
              <a:rPr lang="en-US"/>
              <a:t>Simulated annealing in practice</a:t>
            </a:r>
          </a:p>
        </p:txBody>
      </p:sp>
      <p:sp>
        <p:nvSpPr>
          <p:cNvPr id="48133" name="Rectangle 3"/>
          <p:cNvSpPr>
            <a:spLocks noGrp="1" noChangeArrowheads="1"/>
          </p:cNvSpPr>
          <p:nvPr>
            <p:ph type="body" idx="1"/>
          </p:nvPr>
        </p:nvSpPr>
        <p:spPr>
          <a:xfrm>
            <a:off x="457200" y="1295400"/>
            <a:ext cx="8178800" cy="5105400"/>
          </a:xfrm>
        </p:spPr>
        <p:txBody>
          <a:bodyPr/>
          <a:lstStyle/>
          <a:p>
            <a:pPr>
              <a:buFontTx/>
              <a:buChar char="-"/>
            </a:pPr>
            <a:r>
              <a:rPr lang="en-US" sz="2200"/>
              <a:t>set T</a:t>
            </a:r>
          </a:p>
          <a:p>
            <a:pPr>
              <a:buFontTx/>
              <a:buChar char="-"/>
            </a:pPr>
            <a:r>
              <a:rPr lang="en-US" sz="2200"/>
              <a:t>optimize for given T</a:t>
            </a:r>
          </a:p>
          <a:p>
            <a:pPr>
              <a:buFontTx/>
              <a:buChar char="-"/>
            </a:pPr>
            <a:r>
              <a:rPr lang="en-US" sz="2200"/>
              <a:t>lower T			(see Geman &amp; Geman, 1984)</a:t>
            </a:r>
          </a:p>
          <a:p>
            <a:pPr>
              <a:buFontTx/>
              <a:buChar char="-"/>
            </a:pPr>
            <a:r>
              <a:rPr lang="en-US" sz="2200"/>
              <a:t>repeat</a:t>
            </a:r>
          </a:p>
          <a:p>
            <a:endParaRPr lang="en-US"/>
          </a:p>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4" name="Footer Placeholder 5"/>
          <p:cNvSpPr>
            <a:spLocks noGrp="1"/>
          </p:cNvSpPr>
          <p:nvPr>
            <p:ph type="ftr" sz="quarter" idx="11"/>
          </p:nvPr>
        </p:nvSpPr>
        <p:spPr>
          <a:noFill/>
        </p:spPr>
        <p:txBody>
          <a:bodyPr/>
          <a:lstStyle/>
          <a:p>
            <a:r>
              <a:rPr lang="en-US"/>
              <a:t>CS 561,  Session 7</a:t>
            </a:r>
          </a:p>
        </p:txBody>
      </p:sp>
      <p:sp>
        <p:nvSpPr>
          <p:cNvPr id="49155" name="Slide Number Placeholder 6"/>
          <p:cNvSpPr>
            <a:spLocks noGrp="1"/>
          </p:cNvSpPr>
          <p:nvPr>
            <p:ph type="sldNum" sz="quarter" idx="12"/>
          </p:nvPr>
        </p:nvSpPr>
        <p:spPr>
          <a:noFill/>
        </p:spPr>
        <p:txBody>
          <a:bodyPr/>
          <a:lstStyle/>
          <a:p>
            <a:fld id="{B1EA795B-BE10-4C47-AB83-8002A1DB72D0}" type="slidenum">
              <a:rPr lang="en-US" smtClean="0"/>
              <a:pPr/>
              <a:t>32</a:t>
            </a:fld>
            <a:endParaRPr lang="en-US" smtClean="0"/>
          </a:p>
        </p:txBody>
      </p:sp>
      <p:sp>
        <p:nvSpPr>
          <p:cNvPr id="49156" name="Rectangle 2"/>
          <p:cNvSpPr>
            <a:spLocks noGrp="1" noChangeArrowheads="1"/>
          </p:cNvSpPr>
          <p:nvPr>
            <p:ph type="title"/>
          </p:nvPr>
        </p:nvSpPr>
        <p:spPr/>
        <p:txBody>
          <a:bodyPr/>
          <a:lstStyle/>
          <a:p>
            <a:r>
              <a:rPr lang="en-US"/>
              <a:t>Simulated annealing in practice</a:t>
            </a:r>
          </a:p>
        </p:txBody>
      </p:sp>
      <p:sp>
        <p:nvSpPr>
          <p:cNvPr id="49157" name="Rectangle 3"/>
          <p:cNvSpPr>
            <a:spLocks noGrp="1" noChangeArrowheads="1"/>
          </p:cNvSpPr>
          <p:nvPr>
            <p:ph type="body" sz="half" idx="1"/>
          </p:nvPr>
        </p:nvSpPr>
        <p:spPr>
          <a:xfrm>
            <a:off x="684213" y="2205038"/>
            <a:ext cx="3021012" cy="4114800"/>
          </a:xfrm>
        </p:spPr>
        <p:txBody>
          <a:bodyPr/>
          <a:lstStyle/>
          <a:p>
            <a:pPr>
              <a:buFontTx/>
              <a:buChar char="-"/>
            </a:pPr>
            <a:r>
              <a:rPr lang="en-US"/>
              <a:t>set T</a:t>
            </a:r>
          </a:p>
          <a:p>
            <a:pPr>
              <a:buFontTx/>
              <a:buChar char="-"/>
            </a:pPr>
            <a:r>
              <a:rPr lang="en-US"/>
              <a:t>optimize for given T</a:t>
            </a:r>
          </a:p>
          <a:p>
            <a:pPr>
              <a:buFontTx/>
              <a:buChar char="-"/>
            </a:pPr>
            <a:r>
              <a:rPr lang="en-US"/>
              <a:t>lower T</a:t>
            </a:r>
          </a:p>
          <a:p>
            <a:pPr>
              <a:buFontTx/>
              <a:buChar char="-"/>
            </a:pPr>
            <a:r>
              <a:rPr lang="en-US"/>
              <a:t>repeat</a:t>
            </a:r>
          </a:p>
          <a:p>
            <a:endParaRPr lang="en-US" sz="1800"/>
          </a:p>
          <a:p>
            <a:endParaRPr lang="en-US" sz="1800"/>
          </a:p>
        </p:txBody>
      </p:sp>
      <p:pic>
        <p:nvPicPr>
          <p:cNvPr id="49158" name="Picture 4" descr="simulated_annealing"/>
          <p:cNvPicPr>
            <a:picLocks noChangeAspect="1" noChangeArrowheads="1"/>
          </p:cNvPicPr>
          <p:nvPr>
            <p:ph sz="half" idx="2"/>
          </p:nvPr>
        </p:nvPicPr>
        <p:blipFill>
          <a:blip r:embed="rId2"/>
          <a:srcRect/>
          <a:stretch>
            <a:fillRect/>
          </a:stretch>
        </p:blipFill>
        <p:spPr>
          <a:xfrm>
            <a:off x="3492500" y="1285875"/>
            <a:ext cx="5651500" cy="5373688"/>
          </a:xfrm>
          <a:noFill/>
        </p:spPr>
      </p:pic>
      <p:sp>
        <p:nvSpPr>
          <p:cNvPr id="49159" name="Text Box 5"/>
          <p:cNvSpPr txBox="1">
            <a:spLocks noChangeArrowheads="1"/>
          </p:cNvSpPr>
          <p:nvPr/>
        </p:nvSpPr>
        <p:spPr bwMode="auto">
          <a:xfrm>
            <a:off x="179388" y="6453188"/>
            <a:ext cx="5060950" cy="366712"/>
          </a:xfrm>
          <a:prstGeom prst="rect">
            <a:avLst/>
          </a:prstGeom>
          <a:noFill/>
          <a:ln w="9525">
            <a:noFill/>
            <a:miter lim="800000"/>
            <a:headEnd/>
            <a:tailEnd/>
          </a:ln>
        </p:spPr>
        <p:txBody>
          <a:bodyPr wrap="none">
            <a:prstTxWarp prst="textNoShape">
              <a:avLst/>
            </a:prstTxWarp>
            <a:spAutoFit/>
          </a:bodyPr>
          <a:lstStyle/>
          <a:p>
            <a:pPr eaLnBrk="1" hangingPunct="1"/>
            <a:r>
              <a:rPr lang="en-US" sz="1800">
                <a:latin typeface="Tahoma" charset="0"/>
                <a:ea typeface="Arial" charset="0"/>
                <a:cs typeface="Arial" charset="0"/>
              </a:rPr>
              <a:t>MDSA: Molecular Dynamics Simulated Annealing</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Footer Placeholder 4"/>
          <p:cNvSpPr>
            <a:spLocks noGrp="1"/>
          </p:cNvSpPr>
          <p:nvPr>
            <p:ph type="ftr" sz="quarter" idx="11"/>
          </p:nvPr>
        </p:nvSpPr>
        <p:spPr>
          <a:noFill/>
        </p:spPr>
        <p:txBody>
          <a:bodyPr/>
          <a:lstStyle/>
          <a:p>
            <a:r>
              <a:rPr lang="en-US"/>
              <a:t>CS 561,  Session 7</a:t>
            </a:r>
          </a:p>
        </p:txBody>
      </p:sp>
      <p:sp>
        <p:nvSpPr>
          <p:cNvPr id="50179" name="Slide Number Placeholder 5"/>
          <p:cNvSpPr>
            <a:spLocks noGrp="1"/>
          </p:cNvSpPr>
          <p:nvPr>
            <p:ph type="sldNum" sz="quarter" idx="12"/>
          </p:nvPr>
        </p:nvSpPr>
        <p:spPr>
          <a:noFill/>
        </p:spPr>
        <p:txBody>
          <a:bodyPr/>
          <a:lstStyle/>
          <a:p>
            <a:fld id="{2A161E77-1340-BC49-89EE-D64BB04F22CA}" type="slidenum">
              <a:rPr lang="en-US" smtClean="0"/>
              <a:pPr/>
              <a:t>33</a:t>
            </a:fld>
            <a:endParaRPr lang="en-US" smtClean="0"/>
          </a:p>
        </p:txBody>
      </p:sp>
      <p:sp>
        <p:nvSpPr>
          <p:cNvPr id="50180" name="Rectangle 2"/>
          <p:cNvSpPr>
            <a:spLocks noGrp="1" noChangeArrowheads="1"/>
          </p:cNvSpPr>
          <p:nvPr>
            <p:ph type="title"/>
          </p:nvPr>
        </p:nvSpPr>
        <p:spPr/>
        <p:txBody>
          <a:bodyPr/>
          <a:lstStyle/>
          <a:p>
            <a:r>
              <a:rPr lang="en-US"/>
              <a:t>Simulated annealing in practice</a:t>
            </a:r>
          </a:p>
        </p:txBody>
      </p:sp>
      <p:sp>
        <p:nvSpPr>
          <p:cNvPr id="50181" name="Rectangle 3"/>
          <p:cNvSpPr>
            <a:spLocks noGrp="1" noChangeArrowheads="1"/>
          </p:cNvSpPr>
          <p:nvPr>
            <p:ph type="body" idx="1"/>
          </p:nvPr>
        </p:nvSpPr>
        <p:spPr>
          <a:xfrm>
            <a:off x="457200" y="1295400"/>
            <a:ext cx="8178800" cy="5105400"/>
          </a:xfrm>
        </p:spPr>
        <p:txBody>
          <a:bodyPr/>
          <a:lstStyle/>
          <a:p>
            <a:pPr>
              <a:buFontTx/>
              <a:buChar char="-"/>
            </a:pPr>
            <a:r>
              <a:rPr lang="en-US" sz="2200"/>
              <a:t>set T</a:t>
            </a:r>
          </a:p>
          <a:p>
            <a:pPr>
              <a:buFontTx/>
              <a:buChar char="-"/>
            </a:pPr>
            <a:r>
              <a:rPr lang="en-US" sz="2200"/>
              <a:t>optimize for given T</a:t>
            </a:r>
          </a:p>
          <a:p>
            <a:pPr>
              <a:buFontTx/>
              <a:buChar char="-"/>
            </a:pPr>
            <a:r>
              <a:rPr lang="en-US" sz="2200"/>
              <a:t>lower T			(see Geman &amp; Geman, 1984)</a:t>
            </a:r>
          </a:p>
          <a:p>
            <a:pPr>
              <a:buFontTx/>
              <a:buChar char="-"/>
            </a:pPr>
            <a:r>
              <a:rPr lang="en-US" sz="2200"/>
              <a:t>repeat</a:t>
            </a:r>
          </a:p>
          <a:p>
            <a:endParaRPr lang="en-US"/>
          </a:p>
          <a:p>
            <a:endParaRPr lang="en-US"/>
          </a:p>
          <a:p>
            <a:r>
              <a:rPr lang="en-US"/>
              <a:t>Geman &amp; Geman (1984): </a:t>
            </a:r>
            <a:r>
              <a:rPr lang="en-US">
                <a:solidFill>
                  <a:srgbClr val="0066FF"/>
                </a:solidFill>
              </a:rPr>
              <a:t>if T is lowered sufficiently slowly (with respect to the number of iterations used to optimize at a given T), simulated annealing is guaranteed to find the global minimum.</a:t>
            </a:r>
          </a:p>
          <a:p>
            <a:endParaRPr lang="en-US">
              <a:solidFill>
                <a:srgbClr val="0066FF"/>
              </a:solidFill>
            </a:endParaRPr>
          </a:p>
          <a:p>
            <a:r>
              <a:rPr lang="en-US">
                <a:solidFill>
                  <a:schemeClr val="hlink"/>
                </a:solidFill>
              </a:rPr>
              <a:t>Caveat:</a:t>
            </a:r>
            <a:r>
              <a:rPr lang="en-US"/>
              <a:t> this algorithm has no end (Geman &amp; Geman’s T decrease schedule is in the 1/log of the number of iterations, so, T will never reach zero), so it may take an infinite amount of time for it to find the global minimum.</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3" name="Footer Placeholder 4"/>
          <p:cNvSpPr>
            <a:spLocks noGrp="1"/>
          </p:cNvSpPr>
          <p:nvPr>
            <p:ph type="ftr" sz="quarter" idx="11"/>
          </p:nvPr>
        </p:nvSpPr>
        <p:spPr>
          <a:noFill/>
        </p:spPr>
        <p:txBody>
          <a:bodyPr/>
          <a:lstStyle/>
          <a:p>
            <a:r>
              <a:rPr lang="en-US"/>
              <a:t>CS 561,  Session 7</a:t>
            </a:r>
          </a:p>
        </p:txBody>
      </p:sp>
      <p:sp>
        <p:nvSpPr>
          <p:cNvPr id="51204" name="Slide Number Placeholder 5"/>
          <p:cNvSpPr>
            <a:spLocks noGrp="1"/>
          </p:cNvSpPr>
          <p:nvPr>
            <p:ph type="sldNum" sz="quarter" idx="12"/>
          </p:nvPr>
        </p:nvSpPr>
        <p:spPr>
          <a:noFill/>
        </p:spPr>
        <p:txBody>
          <a:bodyPr/>
          <a:lstStyle/>
          <a:p>
            <a:fld id="{D23B81E6-707F-8F48-B910-784244387124}" type="slidenum">
              <a:rPr lang="en-US" smtClean="0"/>
              <a:pPr/>
              <a:t>34</a:t>
            </a:fld>
            <a:endParaRPr lang="en-US" smtClean="0"/>
          </a:p>
        </p:txBody>
      </p:sp>
      <p:sp>
        <p:nvSpPr>
          <p:cNvPr id="51205" name="Rectangle 2"/>
          <p:cNvSpPr>
            <a:spLocks noGrp="1" noChangeArrowheads="1"/>
          </p:cNvSpPr>
          <p:nvPr>
            <p:ph type="title"/>
          </p:nvPr>
        </p:nvSpPr>
        <p:spPr/>
        <p:txBody>
          <a:bodyPr/>
          <a:lstStyle/>
          <a:p>
            <a:r>
              <a:rPr lang="en-US"/>
              <a:t>Simulated annealing algorithm</a:t>
            </a:r>
          </a:p>
        </p:txBody>
      </p:sp>
      <p:sp>
        <p:nvSpPr>
          <p:cNvPr id="51206" name="Rectangle 3"/>
          <p:cNvSpPr>
            <a:spLocks noGrp="1" noChangeArrowheads="1"/>
          </p:cNvSpPr>
          <p:nvPr>
            <p:ph type="body" idx="1"/>
          </p:nvPr>
        </p:nvSpPr>
        <p:spPr/>
        <p:txBody>
          <a:bodyPr/>
          <a:lstStyle/>
          <a:p>
            <a:r>
              <a:rPr lang="en-US"/>
              <a:t>Idea: Escape local extrema by allowing “bad moves,” </a:t>
            </a:r>
            <a:r>
              <a:rPr lang="en-US">
                <a:solidFill>
                  <a:srgbClr val="0066FF"/>
                </a:solidFill>
              </a:rPr>
              <a:t>but gradually decrease their size and frequency.</a:t>
            </a:r>
          </a:p>
        </p:txBody>
      </p:sp>
      <p:graphicFrame>
        <p:nvGraphicFramePr>
          <p:cNvPr id="51202" name="Object 2"/>
          <p:cNvGraphicFramePr>
            <a:graphicFrameLocks noChangeAspect="1"/>
          </p:cNvGraphicFramePr>
          <p:nvPr/>
        </p:nvGraphicFramePr>
        <p:xfrm>
          <a:off x="14288" y="2181225"/>
          <a:ext cx="9115425" cy="4295775"/>
        </p:xfrm>
        <a:graphic>
          <a:graphicData uri="http://schemas.openxmlformats.org/presentationml/2006/ole">
            <p:oleObj spid="_x0000_s51202" name="Image" r:id="rId3" imgW="12160960" imgH="5731027" progId="Photoshop.Image.5">
              <p:embed/>
            </p:oleObj>
          </a:graphicData>
        </a:graphic>
      </p:graphicFrame>
      <p:sp>
        <p:nvSpPr>
          <p:cNvPr id="51207" name="Text Box 5"/>
          <p:cNvSpPr txBox="1">
            <a:spLocks noChangeArrowheads="1"/>
          </p:cNvSpPr>
          <p:nvPr/>
        </p:nvSpPr>
        <p:spPr bwMode="auto">
          <a:xfrm>
            <a:off x="5791200" y="5021263"/>
            <a:ext cx="2940050" cy="822325"/>
          </a:xfrm>
          <a:prstGeom prst="rect">
            <a:avLst/>
          </a:prstGeom>
          <a:noFill/>
          <a:ln w="9525">
            <a:noFill/>
            <a:miter lim="800000"/>
            <a:headEnd/>
            <a:tailEnd/>
          </a:ln>
        </p:spPr>
        <p:txBody>
          <a:bodyPr wrap="none">
            <a:prstTxWarp prst="textNoShape">
              <a:avLst/>
            </a:prstTxWarp>
            <a:spAutoFit/>
          </a:bodyPr>
          <a:lstStyle/>
          <a:p>
            <a:r>
              <a:rPr lang="en-US">
                <a:solidFill>
                  <a:srgbClr val="0066FF"/>
                </a:solidFill>
                <a:latin typeface="Tahoma" charset="0"/>
              </a:rPr>
              <a:t>Note: goal here is to</a:t>
            </a:r>
          </a:p>
          <a:p>
            <a:r>
              <a:rPr lang="en-US">
                <a:solidFill>
                  <a:srgbClr val="0066FF"/>
                </a:solidFill>
                <a:latin typeface="Tahoma" charset="0"/>
              </a:rPr>
              <a:t>maximize E.</a:t>
            </a:r>
          </a:p>
        </p:txBody>
      </p:sp>
      <p:sp>
        <p:nvSpPr>
          <p:cNvPr id="51208" name="Text Box 6"/>
          <p:cNvSpPr txBox="1">
            <a:spLocks noChangeArrowheads="1"/>
          </p:cNvSpPr>
          <p:nvPr/>
        </p:nvSpPr>
        <p:spPr bwMode="auto">
          <a:xfrm>
            <a:off x="2706688" y="5238750"/>
            <a:ext cx="285750" cy="457200"/>
          </a:xfrm>
          <a:prstGeom prst="rect">
            <a:avLst/>
          </a:prstGeom>
          <a:noFill/>
          <a:ln w="9525">
            <a:noFill/>
            <a:miter lim="800000"/>
            <a:headEnd/>
            <a:tailEnd/>
          </a:ln>
        </p:spPr>
        <p:txBody>
          <a:bodyPr wrap="none">
            <a:prstTxWarp prst="textNoShape">
              <a:avLst/>
            </a:prstTxWarp>
            <a:spAutoFit/>
          </a:bodyPr>
          <a:lstStyle/>
          <a:p>
            <a:r>
              <a:rPr lang="en-US"/>
              <a:t>-</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7" name="Footer Placeholder 4"/>
          <p:cNvSpPr>
            <a:spLocks noGrp="1"/>
          </p:cNvSpPr>
          <p:nvPr>
            <p:ph type="ftr" sz="quarter" idx="11"/>
          </p:nvPr>
        </p:nvSpPr>
        <p:spPr>
          <a:noFill/>
        </p:spPr>
        <p:txBody>
          <a:bodyPr/>
          <a:lstStyle/>
          <a:p>
            <a:r>
              <a:rPr lang="en-US"/>
              <a:t>CS 561,  Session 7</a:t>
            </a:r>
          </a:p>
        </p:txBody>
      </p:sp>
      <p:sp>
        <p:nvSpPr>
          <p:cNvPr id="52228" name="Slide Number Placeholder 5"/>
          <p:cNvSpPr>
            <a:spLocks noGrp="1"/>
          </p:cNvSpPr>
          <p:nvPr>
            <p:ph type="sldNum" sz="quarter" idx="12"/>
          </p:nvPr>
        </p:nvSpPr>
        <p:spPr>
          <a:noFill/>
        </p:spPr>
        <p:txBody>
          <a:bodyPr/>
          <a:lstStyle/>
          <a:p>
            <a:fld id="{DB954845-DD8A-3B43-8056-0AFC82A08F0A}" type="slidenum">
              <a:rPr lang="en-US" smtClean="0"/>
              <a:pPr/>
              <a:t>35</a:t>
            </a:fld>
            <a:endParaRPr lang="en-US" smtClean="0"/>
          </a:p>
        </p:txBody>
      </p:sp>
      <p:sp>
        <p:nvSpPr>
          <p:cNvPr id="52229" name="Rectangle 2"/>
          <p:cNvSpPr>
            <a:spLocks noGrp="1" noChangeArrowheads="1"/>
          </p:cNvSpPr>
          <p:nvPr>
            <p:ph type="title"/>
          </p:nvPr>
        </p:nvSpPr>
        <p:spPr/>
        <p:txBody>
          <a:bodyPr/>
          <a:lstStyle/>
          <a:p>
            <a:r>
              <a:rPr lang="en-US"/>
              <a:t>Simulated annealing algorithm</a:t>
            </a:r>
          </a:p>
        </p:txBody>
      </p:sp>
      <p:sp>
        <p:nvSpPr>
          <p:cNvPr id="52230" name="Rectangle 3"/>
          <p:cNvSpPr>
            <a:spLocks noGrp="1" noChangeArrowheads="1"/>
          </p:cNvSpPr>
          <p:nvPr>
            <p:ph type="body" idx="1"/>
          </p:nvPr>
        </p:nvSpPr>
        <p:spPr/>
        <p:txBody>
          <a:bodyPr/>
          <a:lstStyle/>
          <a:p>
            <a:r>
              <a:rPr lang="en-US"/>
              <a:t>Idea: Escape local extrema by allowing “bad moves,” </a:t>
            </a:r>
            <a:r>
              <a:rPr lang="en-US">
                <a:solidFill>
                  <a:srgbClr val="0066FF"/>
                </a:solidFill>
              </a:rPr>
              <a:t>but gradually decrease their size and frequency.</a:t>
            </a:r>
          </a:p>
        </p:txBody>
      </p:sp>
      <p:graphicFrame>
        <p:nvGraphicFramePr>
          <p:cNvPr id="52226" name="Object 2"/>
          <p:cNvGraphicFramePr>
            <a:graphicFrameLocks noChangeAspect="1"/>
          </p:cNvGraphicFramePr>
          <p:nvPr/>
        </p:nvGraphicFramePr>
        <p:xfrm>
          <a:off x="14288" y="2181225"/>
          <a:ext cx="9115425" cy="4295775"/>
        </p:xfrm>
        <a:graphic>
          <a:graphicData uri="http://schemas.openxmlformats.org/presentationml/2006/ole">
            <p:oleObj spid="_x0000_s52226" name="Image" r:id="rId3" imgW="12160960" imgH="5731027" progId="Photoshop.Image.5">
              <p:embed/>
            </p:oleObj>
          </a:graphicData>
        </a:graphic>
      </p:graphicFrame>
      <p:sp>
        <p:nvSpPr>
          <p:cNvPr id="52231" name="Text Box 5"/>
          <p:cNvSpPr txBox="1">
            <a:spLocks noChangeArrowheads="1"/>
          </p:cNvSpPr>
          <p:nvPr/>
        </p:nvSpPr>
        <p:spPr bwMode="auto">
          <a:xfrm>
            <a:off x="5791200" y="5021263"/>
            <a:ext cx="2957513" cy="822325"/>
          </a:xfrm>
          <a:prstGeom prst="rect">
            <a:avLst/>
          </a:prstGeom>
          <a:noFill/>
          <a:ln w="9525">
            <a:noFill/>
            <a:miter lim="800000"/>
            <a:headEnd/>
            <a:tailEnd/>
          </a:ln>
        </p:spPr>
        <p:txBody>
          <a:bodyPr wrap="none">
            <a:prstTxWarp prst="textNoShape">
              <a:avLst/>
            </a:prstTxWarp>
            <a:spAutoFit/>
          </a:bodyPr>
          <a:lstStyle/>
          <a:p>
            <a:r>
              <a:rPr lang="en-US">
                <a:solidFill>
                  <a:srgbClr val="0066FF"/>
                </a:solidFill>
                <a:latin typeface="Tahoma" charset="0"/>
              </a:rPr>
              <a:t>Algorithm when goal</a:t>
            </a:r>
          </a:p>
          <a:p>
            <a:r>
              <a:rPr lang="en-US">
                <a:solidFill>
                  <a:srgbClr val="0066FF"/>
                </a:solidFill>
                <a:latin typeface="Tahoma" charset="0"/>
              </a:rPr>
              <a:t>is to minimize E.</a:t>
            </a:r>
          </a:p>
        </p:txBody>
      </p:sp>
      <p:sp>
        <p:nvSpPr>
          <p:cNvPr id="52232" name="Rectangle 6"/>
          <p:cNvSpPr>
            <a:spLocks noChangeArrowheads="1"/>
          </p:cNvSpPr>
          <p:nvPr/>
        </p:nvSpPr>
        <p:spPr bwMode="auto">
          <a:xfrm>
            <a:off x="1555750" y="5638800"/>
            <a:ext cx="228600" cy="228600"/>
          </a:xfrm>
          <a:prstGeom prst="rect">
            <a:avLst/>
          </a:prstGeom>
          <a:solidFill>
            <a:schemeClr val="bg1"/>
          </a:solidFill>
          <a:ln w="9525">
            <a:solidFill>
              <a:schemeClr val="bg1"/>
            </a:solidFill>
            <a:miter lim="800000"/>
            <a:headEnd/>
            <a:tailEnd/>
          </a:ln>
        </p:spPr>
        <p:txBody>
          <a:bodyPr wrap="none" anchor="ctr">
            <a:prstTxWarp prst="textNoShape">
              <a:avLst/>
            </a:prstTxWarp>
          </a:bodyPr>
          <a:lstStyle/>
          <a:p>
            <a:endParaRPr lang="en-US"/>
          </a:p>
        </p:txBody>
      </p:sp>
      <p:sp>
        <p:nvSpPr>
          <p:cNvPr id="52233" name="Text Box 7"/>
          <p:cNvSpPr txBox="1">
            <a:spLocks noChangeArrowheads="1"/>
          </p:cNvSpPr>
          <p:nvPr/>
        </p:nvSpPr>
        <p:spPr bwMode="auto">
          <a:xfrm>
            <a:off x="1471613" y="5510213"/>
            <a:ext cx="406400" cy="457200"/>
          </a:xfrm>
          <a:prstGeom prst="rect">
            <a:avLst/>
          </a:prstGeom>
          <a:noFill/>
          <a:ln w="9525">
            <a:noFill/>
            <a:miter lim="800000"/>
            <a:headEnd/>
            <a:tailEnd/>
          </a:ln>
        </p:spPr>
        <p:txBody>
          <a:bodyPr wrap="none">
            <a:prstTxWarp prst="textNoShape">
              <a:avLst/>
            </a:prstTxWarp>
            <a:spAutoFit/>
          </a:bodyPr>
          <a:lstStyle/>
          <a:p>
            <a:r>
              <a:rPr lang="en-US">
                <a:solidFill>
                  <a:srgbClr val="0066FF"/>
                </a:solidFill>
                <a:latin typeface="Tahoma" charset="0"/>
              </a:rPr>
              <a:t>&lt;</a:t>
            </a:r>
          </a:p>
        </p:txBody>
      </p:sp>
      <p:sp>
        <p:nvSpPr>
          <p:cNvPr id="52234" name="Text Box 8"/>
          <p:cNvSpPr txBox="1">
            <a:spLocks noChangeArrowheads="1"/>
          </p:cNvSpPr>
          <p:nvPr/>
        </p:nvSpPr>
        <p:spPr bwMode="auto">
          <a:xfrm>
            <a:off x="4727575" y="5686425"/>
            <a:ext cx="295275" cy="457200"/>
          </a:xfrm>
          <a:prstGeom prst="rect">
            <a:avLst/>
          </a:prstGeom>
          <a:noFill/>
          <a:ln w="9525">
            <a:noFill/>
            <a:miter lim="800000"/>
            <a:headEnd/>
            <a:tailEnd/>
          </a:ln>
        </p:spPr>
        <p:txBody>
          <a:bodyPr wrap="none">
            <a:prstTxWarp prst="textNoShape">
              <a:avLst/>
            </a:prstTxWarp>
            <a:spAutoFit/>
          </a:bodyPr>
          <a:lstStyle/>
          <a:p>
            <a:r>
              <a:rPr lang="en-US">
                <a:solidFill>
                  <a:srgbClr val="0066FF"/>
                </a:solidFill>
                <a:latin typeface="Tahoma" charset="0"/>
              </a:rPr>
              <a:t>-</a:t>
            </a:r>
          </a:p>
        </p:txBody>
      </p:sp>
      <p:sp>
        <p:nvSpPr>
          <p:cNvPr id="52235" name="Text Box 9"/>
          <p:cNvSpPr txBox="1">
            <a:spLocks noChangeArrowheads="1"/>
          </p:cNvSpPr>
          <p:nvPr/>
        </p:nvSpPr>
        <p:spPr bwMode="auto">
          <a:xfrm>
            <a:off x="2706688" y="5238750"/>
            <a:ext cx="285750" cy="457200"/>
          </a:xfrm>
          <a:prstGeom prst="rect">
            <a:avLst/>
          </a:prstGeom>
          <a:noFill/>
          <a:ln w="9525">
            <a:noFill/>
            <a:miter lim="800000"/>
            <a:headEnd/>
            <a:tailEnd/>
          </a:ln>
        </p:spPr>
        <p:txBody>
          <a:bodyPr wrap="none">
            <a:prstTxWarp prst="textNoShape">
              <a:avLst/>
            </a:prstTxWarp>
            <a:spAutoFit/>
          </a:bodyPr>
          <a:lstStyle/>
          <a:p>
            <a:r>
              <a:rPr lang="en-US"/>
              <a:t>-</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50" name="Footer Placeholder 4"/>
          <p:cNvSpPr>
            <a:spLocks noGrp="1"/>
          </p:cNvSpPr>
          <p:nvPr>
            <p:ph type="ftr" sz="quarter" idx="11"/>
          </p:nvPr>
        </p:nvSpPr>
        <p:spPr>
          <a:noFill/>
        </p:spPr>
        <p:txBody>
          <a:bodyPr/>
          <a:lstStyle/>
          <a:p>
            <a:r>
              <a:rPr lang="en-US"/>
              <a:t>CS 561,  Session 7</a:t>
            </a:r>
          </a:p>
        </p:txBody>
      </p:sp>
      <p:sp>
        <p:nvSpPr>
          <p:cNvPr id="53251" name="Slide Number Placeholder 5"/>
          <p:cNvSpPr>
            <a:spLocks noGrp="1"/>
          </p:cNvSpPr>
          <p:nvPr>
            <p:ph type="sldNum" sz="quarter" idx="12"/>
          </p:nvPr>
        </p:nvSpPr>
        <p:spPr>
          <a:noFill/>
        </p:spPr>
        <p:txBody>
          <a:bodyPr/>
          <a:lstStyle/>
          <a:p>
            <a:fld id="{D030D44A-B473-A446-88CC-201757D97709}" type="slidenum">
              <a:rPr lang="en-US" smtClean="0"/>
              <a:pPr/>
              <a:t>36</a:t>
            </a:fld>
            <a:endParaRPr lang="en-US" smtClean="0"/>
          </a:p>
        </p:txBody>
      </p:sp>
      <p:sp>
        <p:nvSpPr>
          <p:cNvPr id="53252" name="Rectangle 2"/>
          <p:cNvSpPr>
            <a:spLocks noGrp="1" noChangeArrowheads="1"/>
          </p:cNvSpPr>
          <p:nvPr>
            <p:ph type="title"/>
          </p:nvPr>
        </p:nvSpPr>
        <p:spPr/>
        <p:txBody>
          <a:bodyPr/>
          <a:lstStyle/>
          <a:p>
            <a:r>
              <a:rPr lang="en-US"/>
              <a:t>Note on simulated annealing: limit cases</a:t>
            </a:r>
          </a:p>
        </p:txBody>
      </p:sp>
      <p:sp>
        <p:nvSpPr>
          <p:cNvPr id="53253" name="Rectangle 3"/>
          <p:cNvSpPr>
            <a:spLocks noGrp="1" noChangeArrowheads="1"/>
          </p:cNvSpPr>
          <p:nvPr>
            <p:ph type="body" idx="1"/>
          </p:nvPr>
        </p:nvSpPr>
        <p:spPr/>
        <p:txBody>
          <a:bodyPr/>
          <a:lstStyle/>
          <a:p>
            <a:r>
              <a:rPr lang="en-US">
                <a:solidFill>
                  <a:srgbClr val="0066FF"/>
                </a:solidFill>
              </a:rPr>
              <a:t>Boltzmann distribution:</a:t>
            </a:r>
            <a:r>
              <a:rPr lang="en-US"/>
              <a:t> accept “bad move” with </a:t>
            </a:r>
            <a:r>
              <a:rPr lang="en-US">
                <a:sym typeface="Symbol" charset="2"/>
              </a:rPr>
              <a:t>E&lt;0 (goal is to maximize E) with probability P(E) = exp(E/T)</a:t>
            </a:r>
          </a:p>
          <a:p>
            <a:endParaRPr lang="en-US">
              <a:sym typeface="Symbol" charset="2"/>
            </a:endParaRPr>
          </a:p>
          <a:p>
            <a:r>
              <a:rPr lang="en-US">
                <a:sym typeface="Symbol" charset="2"/>
              </a:rPr>
              <a:t>If T is large:		E &lt; 0</a:t>
            </a:r>
          </a:p>
          <a:p>
            <a:pPr>
              <a:buFontTx/>
              <a:buNone/>
            </a:pPr>
            <a:r>
              <a:rPr lang="en-US">
                <a:sym typeface="Symbol" charset="2"/>
              </a:rPr>
              <a:t>				E/T &lt; 0 and very small</a:t>
            </a:r>
          </a:p>
          <a:p>
            <a:pPr>
              <a:buFontTx/>
              <a:buNone/>
            </a:pPr>
            <a:r>
              <a:rPr lang="en-US">
                <a:sym typeface="Symbol" charset="2"/>
              </a:rPr>
              <a:t>				exp(E/T) close to 1</a:t>
            </a:r>
          </a:p>
          <a:p>
            <a:pPr>
              <a:buFontTx/>
              <a:buNone/>
            </a:pPr>
            <a:r>
              <a:rPr lang="en-US">
                <a:sym typeface="Symbol" charset="2"/>
              </a:rPr>
              <a:t>				accept bad move with </a:t>
            </a:r>
            <a:r>
              <a:rPr lang="en-US">
                <a:solidFill>
                  <a:srgbClr val="0066FF"/>
                </a:solidFill>
                <a:sym typeface="Symbol" charset="2"/>
              </a:rPr>
              <a:t>high</a:t>
            </a:r>
            <a:r>
              <a:rPr lang="en-US">
                <a:sym typeface="Symbol" charset="2"/>
              </a:rPr>
              <a:t> probability</a:t>
            </a:r>
          </a:p>
          <a:p>
            <a:pPr>
              <a:buFontTx/>
              <a:buNone/>
            </a:pPr>
            <a:endParaRPr lang="en-US">
              <a:sym typeface="Symbol" charset="2"/>
            </a:endParaRPr>
          </a:p>
          <a:p>
            <a:r>
              <a:rPr lang="en-US">
                <a:sym typeface="Symbol" charset="2"/>
              </a:rPr>
              <a:t>If T is near 0:	E &lt; 0</a:t>
            </a:r>
          </a:p>
          <a:p>
            <a:pPr>
              <a:buFontTx/>
              <a:buNone/>
            </a:pPr>
            <a:r>
              <a:rPr lang="en-US">
                <a:sym typeface="Symbol" charset="2"/>
              </a:rPr>
              <a:t>				E/T &lt; 0 and very large</a:t>
            </a:r>
          </a:p>
          <a:p>
            <a:pPr>
              <a:buFontTx/>
              <a:buNone/>
            </a:pPr>
            <a:r>
              <a:rPr lang="en-US">
                <a:sym typeface="Symbol" charset="2"/>
              </a:rPr>
              <a:t>				exp(E/T) close to 0</a:t>
            </a:r>
          </a:p>
          <a:p>
            <a:pPr>
              <a:buFontTx/>
              <a:buNone/>
            </a:pPr>
            <a:r>
              <a:rPr lang="en-US">
                <a:sym typeface="Symbol" charset="2"/>
              </a:rPr>
              <a:t>				accept bad move with </a:t>
            </a:r>
            <a:r>
              <a:rPr lang="en-US">
                <a:solidFill>
                  <a:srgbClr val="0066FF"/>
                </a:solidFill>
                <a:sym typeface="Symbol" charset="2"/>
              </a:rPr>
              <a:t>low</a:t>
            </a:r>
            <a:r>
              <a:rPr lang="en-US">
                <a:sym typeface="Symbol" charset="2"/>
              </a:rPr>
              <a:t> probability</a:t>
            </a:r>
          </a:p>
          <a:p>
            <a:pPr>
              <a:buFontTx/>
              <a:buNone/>
            </a:pPr>
            <a:endParaRPr lang="en-US">
              <a:sym typeface="Symbol" charset="2"/>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Footer Placeholder 4"/>
          <p:cNvSpPr>
            <a:spLocks noGrp="1"/>
          </p:cNvSpPr>
          <p:nvPr>
            <p:ph type="ftr" sz="quarter" idx="11"/>
          </p:nvPr>
        </p:nvSpPr>
        <p:spPr>
          <a:noFill/>
        </p:spPr>
        <p:txBody>
          <a:bodyPr/>
          <a:lstStyle/>
          <a:p>
            <a:r>
              <a:rPr lang="en-US"/>
              <a:t>CS 561,  Session 7</a:t>
            </a:r>
          </a:p>
        </p:txBody>
      </p:sp>
      <p:sp>
        <p:nvSpPr>
          <p:cNvPr id="54275" name="Slide Number Placeholder 5"/>
          <p:cNvSpPr>
            <a:spLocks noGrp="1"/>
          </p:cNvSpPr>
          <p:nvPr>
            <p:ph type="sldNum" sz="quarter" idx="12"/>
          </p:nvPr>
        </p:nvSpPr>
        <p:spPr>
          <a:noFill/>
        </p:spPr>
        <p:txBody>
          <a:bodyPr/>
          <a:lstStyle/>
          <a:p>
            <a:fld id="{CFE5432E-7B38-0F44-9720-811A5A692AF3}" type="slidenum">
              <a:rPr lang="en-US" smtClean="0"/>
              <a:pPr/>
              <a:t>37</a:t>
            </a:fld>
            <a:endParaRPr lang="en-US" smtClean="0"/>
          </a:p>
        </p:txBody>
      </p:sp>
      <p:sp>
        <p:nvSpPr>
          <p:cNvPr id="54276" name="Rectangle 2"/>
          <p:cNvSpPr>
            <a:spLocks noGrp="1" noChangeArrowheads="1"/>
          </p:cNvSpPr>
          <p:nvPr>
            <p:ph type="title"/>
          </p:nvPr>
        </p:nvSpPr>
        <p:spPr/>
        <p:txBody>
          <a:bodyPr/>
          <a:lstStyle/>
          <a:p>
            <a:r>
              <a:rPr lang="en-US"/>
              <a:t>Note on simulated annealing: limit cases</a:t>
            </a:r>
          </a:p>
        </p:txBody>
      </p:sp>
      <p:sp>
        <p:nvSpPr>
          <p:cNvPr id="54277" name="Rectangle 3"/>
          <p:cNvSpPr>
            <a:spLocks noGrp="1" noChangeArrowheads="1"/>
          </p:cNvSpPr>
          <p:nvPr>
            <p:ph type="body" idx="1"/>
          </p:nvPr>
        </p:nvSpPr>
        <p:spPr/>
        <p:txBody>
          <a:bodyPr/>
          <a:lstStyle/>
          <a:p>
            <a:r>
              <a:rPr lang="en-US">
                <a:solidFill>
                  <a:srgbClr val="0066FF"/>
                </a:solidFill>
              </a:rPr>
              <a:t>Boltzmann distribution:</a:t>
            </a:r>
            <a:r>
              <a:rPr lang="en-US"/>
              <a:t> accept “bad move” with </a:t>
            </a:r>
            <a:r>
              <a:rPr lang="en-US">
                <a:sym typeface="Symbol" charset="2"/>
              </a:rPr>
              <a:t>E&lt;0 (goal is to maximize E) with probability P(E) = exp(E/T)</a:t>
            </a:r>
          </a:p>
          <a:p>
            <a:endParaRPr lang="en-US">
              <a:sym typeface="Symbol" charset="2"/>
            </a:endParaRPr>
          </a:p>
          <a:p>
            <a:r>
              <a:rPr lang="en-US">
                <a:sym typeface="Symbol" charset="2"/>
              </a:rPr>
              <a:t>If T is large:		E &lt; 0</a:t>
            </a:r>
          </a:p>
          <a:p>
            <a:pPr>
              <a:buFontTx/>
              <a:buNone/>
            </a:pPr>
            <a:r>
              <a:rPr lang="en-US">
                <a:sym typeface="Symbol" charset="2"/>
              </a:rPr>
              <a:t>				E/T &lt; 0 and very small</a:t>
            </a:r>
          </a:p>
          <a:p>
            <a:pPr>
              <a:buFontTx/>
              <a:buNone/>
            </a:pPr>
            <a:r>
              <a:rPr lang="en-US">
                <a:sym typeface="Symbol" charset="2"/>
              </a:rPr>
              <a:t>				exp(E/T) close to 1</a:t>
            </a:r>
          </a:p>
          <a:p>
            <a:pPr>
              <a:buFontTx/>
              <a:buNone/>
            </a:pPr>
            <a:r>
              <a:rPr lang="en-US">
                <a:sym typeface="Symbol" charset="2"/>
              </a:rPr>
              <a:t>				accept bad move with </a:t>
            </a:r>
            <a:r>
              <a:rPr lang="en-US">
                <a:solidFill>
                  <a:srgbClr val="0066FF"/>
                </a:solidFill>
                <a:sym typeface="Symbol" charset="2"/>
              </a:rPr>
              <a:t>high</a:t>
            </a:r>
            <a:r>
              <a:rPr lang="en-US">
                <a:sym typeface="Symbol" charset="2"/>
              </a:rPr>
              <a:t> probability</a:t>
            </a:r>
          </a:p>
          <a:p>
            <a:pPr>
              <a:buFontTx/>
              <a:buNone/>
            </a:pPr>
            <a:endParaRPr lang="en-US">
              <a:sym typeface="Symbol" charset="2"/>
            </a:endParaRPr>
          </a:p>
          <a:p>
            <a:r>
              <a:rPr lang="en-US">
                <a:sym typeface="Symbol" charset="2"/>
              </a:rPr>
              <a:t>If T is near 0:	E &lt; 0</a:t>
            </a:r>
          </a:p>
          <a:p>
            <a:pPr>
              <a:buFontTx/>
              <a:buNone/>
            </a:pPr>
            <a:r>
              <a:rPr lang="en-US">
                <a:sym typeface="Symbol" charset="2"/>
              </a:rPr>
              <a:t>				E/T &lt; 0 and very large</a:t>
            </a:r>
          </a:p>
          <a:p>
            <a:pPr>
              <a:buFontTx/>
              <a:buNone/>
            </a:pPr>
            <a:r>
              <a:rPr lang="en-US">
                <a:sym typeface="Symbol" charset="2"/>
              </a:rPr>
              <a:t>				exp(E/T) close to 0</a:t>
            </a:r>
          </a:p>
          <a:p>
            <a:pPr>
              <a:buFontTx/>
              <a:buNone/>
            </a:pPr>
            <a:r>
              <a:rPr lang="en-US">
                <a:sym typeface="Symbol" charset="2"/>
              </a:rPr>
              <a:t>				accept bad move with </a:t>
            </a:r>
            <a:r>
              <a:rPr lang="en-US">
                <a:solidFill>
                  <a:srgbClr val="0066FF"/>
                </a:solidFill>
                <a:sym typeface="Symbol" charset="2"/>
              </a:rPr>
              <a:t>low</a:t>
            </a:r>
            <a:r>
              <a:rPr lang="en-US">
                <a:sym typeface="Symbol" charset="2"/>
              </a:rPr>
              <a:t> probability</a:t>
            </a:r>
          </a:p>
          <a:p>
            <a:pPr>
              <a:buFontTx/>
              <a:buNone/>
            </a:pPr>
            <a:endParaRPr lang="en-US">
              <a:sym typeface="Symbol" charset="2"/>
            </a:endParaRPr>
          </a:p>
        </p:txBody>
      </p:sp>
      <p:sp>
        <p:nvSpPr>
          <p:cNvPr id="54278" name="Text Box 4"/>
          <p:cNvSpPr txBox="1">
            <a:spLocks noChangeArrowheads="1"/>
          </p:cNvSpPr>
          <p:nvPr/>
        </p:nvSpPr>
        <p:spPr bwMode="auto">
          <a:xfrm>
            <a:off x="6677025" y="3810000"/>
            <a:ext cx="2273300" cy="457200"/>
          </a:xfrm>
          <a:prstGeom prst="rect">
            <a:avLst/>
          </a:prstGeom>
          <a:noFill/>
          <a:ln w="9525">
            <a:noFill/>
            <a:miter lim="800000"/>
            <a:headEnd/>
            <a:tailEnd/>
          </a:ln>
        </p:spPr>
        <p:txBody>
          <a:bodyPr wrap="none">
            <a:prstTxWarp prst="textNoShape">
              <a:avLst/>
            </a:prstTxWarp>
            <a:spAutoFit/>
          </a:bodyPr>
          <a:lstStyle/>
          <a:p>
            <a:r>
              <a:rPr lang="en-US" b="1">
                <a:solidFill>
                  <a:schemeClr val="hlink"/>
                </a:solidFill>
                <a:latin typeface="Tahoma" charset="0"/>
              </a:rPr>
              <a:t>Random walk</a:t>
            </a:r>
          </a:p>
        </p:txBody>
      </p:sp>
      <p:sp>
        <p:nvSpPr>
          <p:cNvPr id="54279" name="Text Box 5"/>
          <p:cNvSpPr txBox="1">
            <a:spLocks noChangeArrowheads="1"/>
          </p:cNvSpPr>
          <p:nvPr/>
        </p:nvSpPr>
        <p:spPr bwMode="auto">
          <a:xfrm>
            <a:off x="6677025" y="5715000"/>
            <a:ext cx="2241550" cy="822325"/>
          </a:xfrm>
          <a:prstGeom prst="rect">
            <a:avLst/>
          </a:prstGeom>
          <a:noFill/>
          <a:ln w="9525">
            <a:noFill/>
            <a:miter lim="800000"/>
            <a:headEnd/>
            <a:tailEnd/>
          </a:ln>
        </p:spPr>
        <p:txBody>
          <a:bodyPr wrap="none">
            <a:prstTxWarp prst="textNoShape">
              <a:avLst/>
            </a:prstTxWarp>
            <a:spAutoFit/>
          </a:bodyPr>
          <a:lstStyle/>
          <a:p>
            <a:r>
              <a:rPr lang="en-US" b="1">
                <a:solidFill>
                  <a:schemeClr val="hlink"/>
                </a:solidFill>
                <a:latin typeface="Tahoma" charset="0"/>
              </a:rPr>
              <a:t>Deterministic</a:t>
            </a:r>
          </a:p>
          <a:p>
            <a:r>
              <a:rPr lang="en-US" b="1">
                <a:solidFill>
                  <a:schemeClr val="hlink"/>
                </a:solidFill>
                <a:latin typeface="Tahoma" charset="0"/>
              </a:rPr>
              <a:t>down-hill</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8" name="Footer Placeholder 4"/>
          <p:cNvSpPr>
            <a:spLocks noGrp="1"/>
          </p:cNvSpPr>
          <p:nvPr>
            <p:ph type="ftr" sz="quarter" idx="11"/>
          </p:nvPr>
        </p:nvSpPr>
        <p:spPr>
          <a:noFill/>
        </p:spPr>
        <p:txBody>
          <a:bodyPr/>
          <a:lstStyle/>
          <a:p>
            <a:r>
              <a:rPr lang="en-US"/>
              <a:t>CS 561,  Session 7</a:t>
            </a:r>
          </a:p>
        </p:txBody>
      </p:sp>
      <p:sp>
        <p:nvSpPr>
          <p:cNvPr id="55299" name="Slide Number Placeholder 5"/>
          <p:cNvSpPr>
            <a:spLocks noGrp="1"/>
          </p:cNvSpPr>
          <p:nvPr>
            <p:ph type="sldNum" sz="quarter" idx="12"/>
          </p:nvPr>
        </p:nvSpPr>
        <p:spPr>
          <a:noFill/>
        </p:spPr>
        <p:txBody>
          <a:bodyPr/>
          <a:lstStyle/>
          <a:p>
            <a:fld id="{6F481EFA-7459-0044-88D0-F41A88BF926B}" type="slidenum">
              <a:rPr lang="en-US" smtClean="0"/>
              <a:pPr/>
              <a:t>38</a:t>
            </a:fld>
            <a:endParaRPr lang="en-US" smtClean="0"/>
          </a:p>
        </p:txBody>
      </p:sp>
      <p:sp>
        <p:nvSpPr>
          <p:cNvPr id="55300" name="Rectangle 2"/>
          <p:cNvSpPr>
            <a:spLocks noGrp="1" noChangeArrowheads="1"/>
          </p:cNvSpPr>
          <p:nvPr>
            <p:ph type="title"/>
          </p:nvPr>
        </p:nvSpPr>
        <p:spPr/>
        <p:txBody>
          <a:bodyPr/>
          <a:lstStyle/>
          <a:p>
            <a:r>
              <a:rPr lang="en-US"/>
              <a:t>Summary</a:t>
            </a:r>
          </a:p>
        </p:txBody>
      </p:sp>
      <p:sp>
        <p:nvSpPr>
          <p:cNvPr id="55301" name="Rectangle 3"/>
          <p:cNvSpPr>
            <a:spLocks noGrp="1" noChangeArrowheads="1"/>
          </p:cNvSpPr>
          <p:nvPr>
            <p:ph type="body" idx="1"/>
          </p:nvPr>
        </p:nvSpPr>
        <p:spPr>
          <a:xfrm>
            <a:off x="457200" y="1295400"/>
            <a:ext cx="8178800" cy="5181600"/>
          </a:xfrm>
        </p:spPr>
        <p:txBody>
          <a:bodyPr/>
          <a:lstStyle/>
          <a:p>
            <a:r>
              <a:rPr lang="en-US"/>
              <a:t>Best-first search = general search, where the minimum-cost nodes (according to some measure) are expanded first.</a:t>
            </a:r>
          </a:p>
          <a:p>
            <a:endParaRPr lang="en-US"/>
          </a:p>
          <a:p>
            <a:r>
              <a:rPr lang="en-US"/>
              <a:t>Greedy search = best-first with the estimated cost to reach the goal as a heuristic measure.</a:t>
            </a:r>
          </a:p>
          <a:p>
            <a:pPr>
              <a:buFontTx/>
              <a:buNone/>
            </a:pPr>
            <a:r>
              <a:rPr lang="en-US"/>
              <a:t>		- Generally faster than uninformed search</a:t>
            </a:r>
          </a:p>
          <a:p>
            <a:pPr>
              <a:buFontTx/>
              <a:buNone/>
            </a:pPr>
            <a:r>
              <a:rPr lang="en-US"/>
              <a:t>		- not optimal</a:t>
            </a:r>
          </a:p>
          <a:p>
            <a:pPr>
              <a:buFontTx/>
              <a:buNone/>
            </a:pPr>
            <a:r>
              <a:rPr lang="en-US"/>
              <a:t>		- not complete.</a:t>
            </a:r>
          </a:p>
          <a:p>
            <a:pPr>
              <a:buFontTx/>
              <a:buNone/>
            </a:pPr>
            <a:endParaRPr lang="en-US"/>
          </a:p>
          <a:p>
            <a:r>
              <a:rPr lang="en-US"/>
              <a:t>A* search = best-first with measure = path cost so far + estimated path cost to goal.</a:t>
            </a:r>
          </a:p>
          <a:p>
            <a:pPr>
              <a:buFontTx/>
              <a:buNone/>
            </a:pPr>
            <a:r>
              <a:rPr lang="en-US"/>
              <a:t>		- combines advantages of uniform-cost and greedy searches</a:t>
            </a:r>
          </a:p>
          <a:p>
            <a:pPr>
              <a:buFontTx/>
              <a:buNone/>
            </a:pPr>
            <a:r>
              <a:rPr lang="en-US"/>
              <a:t>		- complete, optimal and optimally efficient</a:t>
            </a:r>
          </a:p>
          <a:p>
            <a:pPr>
              <a:buFontTx/>
              <a:buNone/>
            </a:pPr>
            <a:r>
              <a:rPr lang="en-US"/>
              <a:t>		- space complexity still exponential</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2" name="Footer Placeholder 4"/>
          <p:cNvSpPr>
            <a:spLocks noGrp="1"/>
          </p:cNvSpPr>
          <p:nvPr>
            <p:ph type="ftr" sz="quarter" idx="11"/>
          </p:nvPr>
        </p:nvSpPr>
        <p:spPr>
          <a:noFill/>
        </p:spPr>
        <p:txBody>
          <a:bodyPr/>
          <a:lstStyle/>
          <a:p>
            <a:r>
              <a:rPr lang="en-US"/>
              <a:t>CS 561,  Session 7</a:t>
            </a:r>
          </a:p>
        </p:txBody>
      </p:sp>
      <p:sp>
        <p:nvSpPr>
          <p:cNvPr id="56323" name="Slide Number Placeholder 5"/>
          <p:cNvSpPr>
            <a:spLocks noGrp="1"/>
          </p:cNvSpPr>
          <p:nvPr>
            <p:ph type="sldNum" sz="quarter" idx="12"/>
          </p:nvPr>
        </p:nvSpPr>
        <p:spPr>
          <a:noFill/>
        </p:spPr>
        <p:txBody>
          <a:bodyPr/>
          <a:lstStyle/>
          <a:p>
            <a:fld id="{C8F78E06-BA41-7E47-80A3-9037853008FD}" type="slidenum">
              <a:rPr lang="en-US" smtClean="0"/>
              <a:pPr/>
              <a:t>39</a:t>
            </a:fld>
            <a:endParaRPr lang="en-US" smtClean="0"/>
          </a:p>
        </p:txBody>
      </p:sp>
      <p:sp>
        <p:nvSpPr>
          <p:cNvPr id="56324" name="Rectangle 2"/>
          <p:cNvSpPr>
            <a:spLocks noGrp="1" noChangeArrowheads="1"/>
          </p:cNvSpPr>
          <p:nvPr>
            <p:ph type="title"/>
          </p:nvPr>
        </p:nvSpPr>
        <p:spPr/>
        <p:txBody>
          <a:bodyPr/>
          <a:lstStyle/>
          <a:p>
            <a:r>
              <a:rPr lang="en-US"/>
              <a:t>Summary</a:t>
            </a:r>
          </a:p>
        </p:txBody>
      </p:sp>
      <p:sp>
        <p:nvSpPr>
          <p:cNvPr id="56325" name="Rectangle 3"/>
          <p:cNvSpPr>
            <a:spLocks noGrp="1" noChangeArrowheads="1"/>
          </p:cNvSpPr>
          <p:nvPr>
            <p:ph type="body" idx="1"/>
          </p:nvPr>
        </p:nvSpPr>
        <p:spPr/>
        <p:txBody>
          <a:bodyPr/>
          <a:lstStyle/>
          <a:p>
            <a:r>
              <a:rPr lang="en-US"/>
              <a:t>Time complexity of heuristic algorithms depend on quality of heuristic function.  Good heuristics can sometimes be constructed by examining the problem definition or by generalizing from experience with the problem class.</a:t>
            </a:r>
          </a:p>
          <a:p>
            <a:endParaRPr lang="en-US"/>
          </a:p>
          <a:p>
            <a:r>
              <a:rPr lang="en-US"/>
              <a:t>Iterative improvement algorithms keep only a single state in memory.</a:t>
            </a:r>
          </a:p>
          <a:p>
            <a:endParaRPr lang="en-US"/>
          </a:p>
          <a:p>
            <a:r>
              <a:rPr lang="en-US"/>
              <a:t>Can get stuck in local extrema; simulated annealing provides a way to escape local extrema, and is complete and optimal given a slow enough cooling schedule.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p:spPr>
        <p:txBody>
          <a:bodyPr/>
          <a:lstStyle/>
          <a:p>
            <a:r>
              <a:rPr lang="en-US"/>
              <a:t>CS 561,  Session 7</a:t>
            </a:r>
          </a:p>
        </p:txBody>
      </p:sp>
      <p:sp>
        <p:nvSpPr>
          <p:cNvPr id="20483" name="Slide Number Placeholder 5"/>
          <p:cNvSpPr>
            <a:spLocks noGrp="1"/>
          </p:cNvSpPr>
          <p:nvPr>
            <p:ph type="sldNum" sz="quarter" idx="12"/>
          </p:nvPr>
        </p:nvSpPr>
        <p:spPr>
          <a:noFill/>
        </p:spPr>
        <p:txBody>
          <a:bodyPr/>
          <a:lstStyle/>
          <a:p>
            <a:fld id="{B05F24FB-8F81-2B47-853C-34E15757758D}" type="slidenum">
              <a:rPr lang="en-US" smtClean="0"/>
              <a:pPr/>
              <a:t>4</a:t>
            </a:fld>
            <a:endParaRPr lang="en-US" smtClean="0"/>
          </a:p>
        </p:txBody>
      </p:sp>
      <p:sp>
        <p:nvSpPr>
          <p:cNvPr id="20484" name="Rectangle 2"/>
          <p:cNvSpPr>
            <a:spLocks noGrp="1" noChangeArrowheads="1"/>
          </p:cNvSpPr>
          <p:nvPr>
            <p:ph type="title"/>
          </p:nvPr>
        </p:nvSpPr>
        <p:spPr/>
        <p:txBody>
          <a:bodyPr/>
          <a:lstStyle/>
          <a:p>
            <a:r>
              <a:rPr lang="en-US"/>
              <a:t>Breadth-first search</a:t>
            </a:r>
          </a:p>
        </p:txBody>
      </p:sp>
      <p:sp>
        <p:nvSpPr>
          <p:cNvPr id="20485" name="Rectangle 3"/>
          <p:cNvSpPr>
            <a:spLocks noGrp="1" noChangeArrowheads="1"/>
          </p:cNvSpPr>
          <p:nvPr>
            <p:ph type="body" idx="1"/>
          </p:nvPr>
        </p:nvSpPr>
        <p:spPr/>
        <p:txBody>
          <a:bodyPr/>
          <a:lstStyle/>
          <a:p>
            <a:pPr>
              <a:buFontTx/>
              <a:buNone/>
            </a:pPr>
            <a:r>
              <a:rPr lang="en-US"/>
              <a:t>Node queue:	</a:t>
            </a:r>
            <a:r>
              <a:rPr lang="en-US">
                <a:solidFill>
                  <a:srgbClr val="0066FF"/>
                </a:solidFill>
              </a:rPr>
              <a:t>initialization</a:t>
            </a:r>
          </a:p>
          <a:p>
            <a:pPr>
              <a:buFontTx/>
              <a:buNone/>
            </a:pPr>
            <a:endParaRPr lang="en-US"/>
          </a:p>
          <a:p>
            <a:pPr>
              <a:buFontTx/>
              <a:buNone/>
            </a:pPr>
            <a:r>
              <a:rPr lang="en-US"/>
              <a:t>#		state		depth		path cost	parent #</a:t>
            </a:r>
          </a:p>
          <a:p>
            <a:pPr>
              <a:buFontTx/>
              <a:buNone/>
            </a:pPr>
            <a:endParaRPr lang="en-US"/>
          </a:p>
          <a:p>
            <a:pPr>
              <a:buFontTx/>
              <a:buNone/>
            </a:pPr>
            <a:r>
              <a:rPr lang="en-US"/>
              <a:t>1		Arad		0		0		--</a:t>
            </a:r>
          </a:p>
        </p:txBody>
      </p:sp>
      <p:sp>
        <p:nvSpPr>
          <p:cNvPr id="20486" name="Line 4"/>
          <p:cNvSpPr>
            <a:spLocks noChangeShapeType="1"/>
          </p:cNvSpPr>
          <p:nvPr/>
        </p:nvSpPr>
        <p:spPr bwMode="auto">
          <a:xfrm>
            <a:off x="533400" y="2514600"/>
            <a:ext cx="7772400" cy="0"/>
          </a:xfrm>
          <a:prstGeom prst="line">
            <a:avLst/>
          </a:prstGeom>
          <a:noFill/>
          <a:ln w="28575">
            <a:solidFill>
              <a:schemeClr val="tx1"/>
            </a:solidFill>
            <a:round/>
            <a:headEnd/>
            <a:tailEnd/>
          </a:ln>
        </p:spPr>
        <p:txBody>
          <a:bodyPr>
            <a:prstTxWarp prst="textNoShape">
              <a:avLst/>
            </a:prstTxWarp>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p:spPr>
        <p:txBody>
          <a:bodyPr/>
          <a:lstStyle/>
          <a:p>
            <a:r>
              <a:rPr lang="en-US"/>
              <a:t>CS 561,  Session 7</a:t>
            </a:r>
          </a:p>
        </p:txBody>
      </p:sp>
      <p:sp>
        <p:nvSpPr>
          <p:cNvPr id="21507" name="Slide Number Placeholder 5"/>
          <p:cNvSpPr>
            <a:spLocks noGrp="1"/>
          </p:cNvSpPr>
          <p:nvPr>
            <p:ph type="sldNum" sz="quarter" idx="12"/>
          </p:nvPr>
        </p:nvSpPr>
        <p:spPr>
          <a:noFill/>
        </p:spPr>
        <p:txBody>
          <a:bodyPr/>
          <a:lstStyle/>
          <a:p>
            <a:fld id="{B8B4DBF7-1A01-2146-A3F6-97FEB96467E5}" type="slidenum">
              <a:rPr lang="en-US" smtClean="0"/>
              <a:pPr/>
              <a:t>5</a:t>
            </a:fld>
            <a:endParaRPr lang="en-US" smtClean="0"/>
          </a:p>
        </p:txBody>
      </p:sp>
      <p:sp>
        <p:nvSpPr>
          <p:cNvPr id="21508" name="Rectangle 2"/>
          <p:cNvSpPr>
            <a:spLocks noGrp="1" noChangeArrowheads="1"/>
          </p:cNvSpPr>
          <p:nvPr>
            <p:ph type="title"/>
          </p:nvPr>
        </p:nvSpPr>
        <p:spPr/>
        <p:txBody>
          <a:bodyPr/>
          <a:lstStyle/>
          <a:p>
            <a:r>
              <a:rPr lang="en-US"/>
              <a:t>Breadth-first search</a:t>
            </a:r>
          </a:p>
        </p:txBody>
      </p:sp>
      <p:sp>
        <p:nvSpPr>
          <p:cNvPr id="21509" name="Rectangle 3"/>
          <p:cNvSpPr>
            <a:spLocks noGrp="1" noChangeArrowheads="1"/>
          </p:cNvSpPr>
          <p:nvPr>
            <p:ph type="body" idx="1"/>
          </p:nvPr>
        </p:nvSpPr>
        <p:spPr/>
        <p:txBody>
          <a:bodyPr/>
          <a:lstStyle/>
          <a:p>
            <a:pPr>
              <a:buFontTx/>
              <a:buNone/>
            </a:pPr>
            <a:r>
              <a:rPr lang="en-US"/>
              <a:t>Node queue:	</a:t>
            </a:r>
            <a:r>
              <a:rPr lang="en-US">
                <a:solidFill>
                  <a:srgbClr val="0066FF"/>
                </a:solidFill>
              </a:rPr>
              <a:t>add successors to queue end; empty queue from top</a:t>
            </a:r>
          </a:p>
          <a:p>
            <a:pPr>
              <a:buFontTx/>
              <a:buNone/>
            </a:pPr>
            <a:endParaRPr lang="en-US"/>
          </a:p>
          <a:p>
            <a:pPr>
              <a:buFontTx/>
              <a:buNone/>
            </a:pPr>
            <a:r>
              <a:rPr lang="en-US"/>
              <a:t>#		state		depth		path cost	parent #</a:t>
            </a:r>
          </a:p>
          <a:p>
            <a:pPr>
              <a:buFontTx/>
              <a:buNone/>
            </a:pPr>
            <a:endParaRPr lang="en-US"/>
          </a:p>
          <a:p>
            <a:pPr>
              <a:buFontTx/>
              <a:buNone/>
            </a:pPr>
            <a:r>
              <a:rPr lang="en-US">
                <a:solidFill>
                  <a:srgbClr val="C0C0C0"/>
                </a:solidFill>
              </a:rPr>
              <a:t>1		Arad		0		0		--</a:t>
            </a:r>
          </a:p>
          <a:p>
            <a:pPr>
              <a:buFontTx/>
              <a:buNone/>
            </a:pPr>
            <a:r>
              <a:rPr lang="en-US"/>
              <a:t>2		Zerind		1		1		1</a:t>
            </a:r>
          </a:p>
          <a:p>
            <a:pPr>
              <a:buFontTx/>
              <a:buNone/>
            </a:pPr>
            <a:r>
              <a:rPr lang="en-US"/>
              <a:t>3		Sibiu		1		1		1</a:t>
            </a:r>
          </a:p>
          <a:p>
            <a:pPr>
              <a:buFontTx/>
              <a:buNone/>
            </a:pPr>
            <a:r>
              <a:rPr lang="en-US"/>
              <a:t>4		Timisoara	1		1		1</a:t>
            </a:r>
          </a:p>
        </p:txBody>
      </p:sp>
      <p:sp>
        <p:nvSpPr>
          <p:cNvPr id="21510" name="Line 4"/>
          <p:cNvSpPr>
            <a:spLocks noChangeShapeType="1"/>
          </p:cNvSpPr>
          <p:nvPr/>
        </p:nvSpPr>
        <p:spPr bwMode="auto">
          <a:xfrm>
            <a:off x="533400" y="2514600"/>
            <a:ext cx="7772400" cy="0"/>
          </a:xfrm>
          <a:prstGeom prst="line">
            <a:avLst/>
          </a:prstGeom>
          <a:noFill/>
          <a:ln w="28575">
            <a:solidFill>
              <a:schemeClr val="tx1"/>
            </a:solidFill>
            <a:round/>
            <a:headEnd/>
            <a:tailEnd/>
          </a:ln>
        </p:spPr>
        <p:txBody>
          <a:bodyPr>
            <a:prstTxWarp prst="textNoShape">
              <a:avLst/>
            </a:prstTxWarp>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a:noFill/>
        </p:spPr>
        <p:txBody>
          <a:bodyPr/>
          <a:lstStyle/>
          <a:p>
            <a:r>
              <a:rPr lang="en-US"/>
              <a:t>CS 561,  Session 7</a:t>
            </a:r>
          </a:p>
        </p:txBody>
      </p:sp>
      <p:sp>
        <p:nvSpPr>
          <p:cNvPr id="22531" name="Slide Number Placeholder 5"/>
          <p:cNvSpPr>
            <a:spLocks noGrp="1"/>
          </p:cNvSpPr>
          <p:nvPr>
            <p:ph type="sldNum" sz="quarter" idx="12"/>
          </p:nvPr>
        </p:nvSpPr>
        <p:spPr>
          <a:noFill/>
        </p:spPr>
        <p:txBody>
          <a:bodyPr/>
          <a:lstStyle/>
          <a:p>
            <a:fld id="{807EE148-E901-B449-995B-EEFFF99B850F}" type="slidenum">
              <a:rPr lang="en-US" smtClean="0"/>
              <a:pPr/>
              <a:t>6</a:t>
            </a:fld>
            <a:endParaRPr lang="en-US" smtClean="0"/>
          </a:p>
        </p:txBody>
      </p:sp>
      <p:sp>
        <p:nvSpPr>
          <p:cNvPr id="22532" name="Rectangle 1026"/>
          <p:cNvSpPr>
            <a:spLocks noGrp="1" noChangeArrowheads="1"/>
          </p:cNvSpPr>
          <p:nvPr>
            <p:ph type="title"/>
          </p:nvPr>
        </p:nvSpPr>
        <p:spPr/>
        <p:txBody>
          <a:bodyPr/>
          <a:lstStyle/>
          <a:p>
            <a:r>
              <a:rPr lang="en-US"/>
              <a:t>Breadth-first search</a:t>
            </a:r>
          </a:p>
        </p:txBody>
      </p:sp>
      <p:sp>
        <p:nvSpPr>
          <p:cNvPr id="22533" name="Rectangle 1027"/>
          <p:cNvSpPr>
            <a:spLocks noGrp="1" noChangeArrowheads="1"/>
          </p:cNvSpPr>
          <p:nvPr>
            <p:ph type="body" idx="1"/>
          </p:nvPr>
        </p:nvSpPr>
        <p:spPr>
          <a:xfrm>
            <a:off x="457200" y="1295400"/>
            <a:ext cx="8178800" cy="5105400"/>
          </a:xfrm>
        </p:spPr>
        <p:txBody>
          <a:bodyPr/>
          <a:lstStyle/>
          <a:p>
            <a:pPr>
              <a:buFontTx/>
              <a:buNone/>
            </a:pPr>
            <a:r>
              <a:rPr lang="en-US"/>
              <a:t>Node queue:	</a:t>
            </a:r>
            <a:r>
              <a:rPr lang="en-US">
                <a:solidFill>
                  <a:srgbClr val="0066FF"/>
                </a:solidFill>
              </a:rPr>
              <a:t>add successors to queue end; empty queue from top</a:t>
            </a:r>
          </a:p>
          <a:p>
            <a:pPr>
              <a:buFontTx/>
              <a:buNone/>
            </a:pPr>
            <a:endParaRPr lang="en-US"/>
          </a:p>
          <a:p>
            <a:pPr>
              <a:buFontTx/>
              <a:buNone/>
            </a:pPr>
            <a:r>
              <a:rPr lang="en-US"/>
              <a:t>#		state		depth		path cost	parent #</a:t>
            </a:r>
          </a:p>
          <a:p>
            <a:pPr>
              <a:buFontTx/>
              <a:buNone/>
            </a:pPr>
            <a:endParaRPr lang="en-US"/>
          </a:p>
          <a:p>
            <a:pPr>
              <a:buFontTx/>
              <a:buNone/>
            </a:pPr>
            <a:r>
              <a:rPr lang="en-US">
                <a:solidFill>
                  <a:srgbClr val="C0C0C0"/>
                </a:solidFill>
              </a:rPr>
              <a:t>1		Arad		0		0		--</a:t>
            </a:r>
          </a:p>
          <a:p>
            <a:pPr>
              <a:buFontTx/>
              <a:buNone/>
            </a:pPr>
            <a:r>
              <a:rPr lang="en-US">
                <a:solidFill>
                  <a:srgbClr val="C0C0C0"/>
                </a:solidFill>
              </a:rPr>
              <a:t>2		Zerind		1		1		1</a:t>
            </a:r>
          </a:p>
          <a:p>
            <a:pPr>
              <a:buFontTx/>
              <a:buNone/>
            </a:pPr>
            <a:r>
              <a:rPr lang="en-US"/>
              <a:t>3		Sibiu		1		1		1</a:t>
            </a:r>
          </a:p>
          <a:p>
            <a:pPr>
              <a:buFontTx/>
              <a:buNone/>
            </a:pPr>
            <a:r>
              <a:rPr lang="en-US"/>
              <a:t>4		Timisoara	1		1		1</a:t>
            </a:r>
          </a:p>
          <a:p>
            <a:pPr>
              <a:buFontTx/>
              <a:buNone/>
            </a:pPr>
            <a:r>
              <a:rPr lang="en-US"/>
              <a:t>5		Arad		2		2		2</a:t>
            </a:r>
          </a:p>
          <a:p>
            <a:pPr>
              <a:buFontTx/>
              <a:buNone/>
            </a:pPr>
            <a:r>
              <a:rPr lang="en-US"/>
              <a:t>6		Oradea		2		2		2</a:t>
            </a:r>
          </a:p>
          <a:p>
            <a:pPr>
              <a:buFontTx/>
              <a:buNone/>
            </a:pPr>
            <a:endParaRPr lang="en-US"/>
          </a:p>
          <a:p>
            <a:pPr>
              <a:buFontTx/>
              <a:buNone/>
            </a:pPr>
            <a:endParaRPr lang="en-US"/>
          </a:p>
          <a:p>
            <a:pPr>
              <a:buFontTx/>
              <a:buNone/>
            </a:pPr>
            <a:r>
              <a:rPr lang="en-US">
                <a:solidFill>
                  <a:schemeClr val="hlink"/>
                </a:solidFill>
              </a:rPr>
              <a:t>(get smart: e.g., avoid repeated states like node #5)</a:t>
            </a:r>
          </a:p>
        </p:txBody>
      </p:sp>
      <p:sp>
        <p:nvSpPr>
          <p:cNvPr id="22534" name="Line 1028"/>
          <p:cNvSpPr>
            <a:spLocks noChangeShapeType="1"/>
          </p:cNvSpPr>
          <p:nvPr/>
        </p:nvSpPr>
        <p:spPr bwMode="auto">
          <a:xfrm>
            <a:off x="533400" y="2514600"/>
            <a:ext cx="7772400" cy="0"/>
          </a:xfrm>
          <a:prstGeom prst="line">
            <a:avLst/>
          </a:prstGeom>
          <a:noFill/>
          <a:ln w="28575">
            <a:solidFill>
              <a:schemeClr val="tx1"/>
            </a:solidFill>
            <a:round/>
            <a:headEnd/>
            <a:tailEnd/>
          </a:ln>
        </p:spPr>
        <p:txBody>
          <a:bodyPr>
            <a:prstTxWarp prst="textNoShape">
              <a:avLst/>
            </a:prstTxWarp>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Footer Placeholder 3"/>
          <p:cNvSpPr>
            <a:spLocks noGrp="1"/>
          </p:cNvSpPr>
          <p:nvPr>
            <p:ph type="ftr" sz="quarter" idx="11"/>
          </p:nvPr>
        </p:nvSpPr>
        <p:spPr>
          <a:noFill/>
        </p:spPr>
        <p:txBody>
          <a:bodyPr/>
          <a:lstStyle/>
          <a:p>
            <a:r>
              <a:rPr lang="en-US"/>
              <a:t>CS 561,  Session 7</a:t>
            </a:r>
          </a:p>
        </p:txBody>
      </p:sp>
      <p:sp>
        <p:nvSpPr>
          <p:cNvPr id="23555" name="Slide Number Placeholder 4"/>
          <p:cNvSpPr>
            <a:spLocks noGrp="1"/>
          </p:cNvSpPr>
          <p:nvPr>
            <p:ph type="sldNum" sz="quarter" idx="12"/>
          </p:nvPr>
        </p:nvSpPr>
        <p:spPr>
          <a:noFill/>
        </p:spPr>
        <p:txBody>
          <a:bodyPr/>
          <a:lstStyle/>
          <a:p>
            <a:fld id="{28B7DDE7-689F-9B45-92DE-90B87610BA39}" type="slidenum">
              <a:rPr lang="en-US" smtClean="0"/>
              <a:pPr/>
              <a:t>7</a:t>
            </a:fld>
            <a:endParaRPr lang="en-US" smtClean="0"/>
          </a:p>
        </p:txBody>
      </p:sp>
      <p:sp>
        <p:nvSpPr>
          <p:cNvPr id="23556" name="Rectangle 1026"/>
          <p:cNvSpPr>
            <a:spLocks noGrp="1" noChangeArrowheads="1"/>
          </p:cNvSpPr>
          <p:nvPr>
            <p:ph type="title"/>
          </p:nvPr>
        </p:nvSpPr>
        <p:spPr/>
        <p:txBody>
          <a:bodyPr/>
          <a:lstStyle/>
          <a:p>
            <a:r>
              <a:rPr lang="en-US"/>
              <a:t>Depth-first search</a:t>
            </a:r>
          </a:p>
        </p:txBody>
      </p:sp>
      <p:pic>
        <p:nvPicPr>
          <p:cNvPr id="23557" name="Picture 1027"/>
          <p:cNvPicPr>
            <a:picLocks noChangeAspect="1" noChangeArrowheads="1"/>
          </p:cNvPicPr>
          <p:nvPr/>
        </p:nvPicPr>
        <p:blipFill>
          <a:blip r:embed="rId2">
            <a:lum contrast="12000"/>
          </a:blip>
          <a:srcRect/>
          <a:stretch>
            <a:fillRect/>
          </a:stretch>
        </p:blipFill>
        <p:spPr bwMode="auto">
          <a:xfrm>
            <a:off x="914400" y="2470150"/>
            <a:ext cx="7677150" cy="400685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p:spPr>
        <p:txBody>
          <a:bodyPr/>
          <a:lstStyle/>
          <a:p>
            <a:r>
              <a:rPr lang="en-US"/>
              <a:t>CS 561,  Session 7</a:t>
            </a:r>
          </a:p>
        </p:txBody>
      </p:sp>
      <p:sp>
        <p:nvSpPr>
          <p:cNvPr id="24579" name="Slide Number Placeholder 5"/>
          <p:cNvSpPr>
            <a:spLocks noGrp="1"/>
          </p:cNvSpPr>
          <p:nvPr>
            <p:ph type="sldNum" sz="quarter" idx="12"/>
          </p:nvPr>
        </p:nvSpPr>
        <p:spPr>
          <a:noFill/>
        </p:spPr>
        <p:txBody>
          <a:bodyPr/>
          <a:lstStyle/>
          <a:p>
            <a:fld id="{2AB3FC11-1D1F-C44B-87EC-BAA417352EBE}" type="slidenum">
              <a:rPr lang="en-US" smtClean="0"/>
              <a:pPr/>
              <a:t>8</a:t>
            </a:fld>
            <a:endParaRPr lang="en-US" smtClean="0"/>
          </a:p>
        </p:txBody>
      </p:sp>
      <p:sp>
        <p:nvSpPr>
          <p:cNvPr id="24580" name="Rectangle 1026"/>
          <p:cNvSpPr>
            <a:spLocks noGrp="1" noChangeArrowheads="1"/>
          </p:cNvSpPr>
          <p:nvPr>
            <p:ph type="title"/>
          </p:nvPr>
        </p:nvSpPr>
        <p:spPr/>
        <p:txBody>
          <a:bodyPr/>
          <a:lstStyle/>
          <a:p>
            <a:r>
              <a:rPr lang="en-US"/>
              <a:t>Depth-first search</a:t>
            </a:r>
          </a:p>
        </p:txBody>
      </p:sp>
      <p:sp>
        <p:nvSpPr>
          <p:cNvPr id="24581" name="Rectangle 1027"/>
          <p:cNvSpPr>
            <a:spLocks noGrp="1" noChangeArrowheads="1"/>
          </p:cNvSpPr>
          <p:nvPr>
            <p:ph type="body" idx="1"/>
          </p:nvPr>
        </p:nvSpPr>
        <p:spPr>
          <a:xfrm>
            <a:off x="457200" y="1295400"/>
            <a:ext cx="8178800" cy="5105400"/>
          </a:xfrm>
        </p:spPr>
        <p:txBody>
          <a:bodyPr/>
          <a:lstStyle/>
          <a:p>
            <a:pPr>
              <a:buFontTx/>
              <a:buNone/>
            </a:pPr>
            <a:r>
              <a:rPr lang="en-US"/>
              <a:t>Node queue:	</a:t>
            </a:r>
            <a:r>
              <a:rPr lang="en-US">
                <a:solidFill>
                  <a:srgbClr val="0066FF"/>
                </a:solidFill>
              </a:rPr>
              <a:t>initialization</a:t>
            </a:r>
          </a:p>
          <a:p>
            <a:pPr>
              <a:buFontTx/>
              <a:buNone/>
            </a:pPr>
            <a:endParaRPr lang="en-US"/>
          </a:p>
          <a:p>
            <a:pPr>
              <a:buFontTx/>
              <a:buNone/>
            </a:pPr>
            <a:r>
              <a:rPr lang="en-US"/>
              <a:t>#		state		depth		path cost	parent #</a:t>
            </a:r>
          </a:p>
          <a:p>
            <a:pPr>
              <a:buFontTx/>
              <a:buNone/>
            </a:pPr>
            <a:endParaRPr lang="en-US"/>
          </a:p>
          <a:p>
            <a:pPr>
              <a:buFontTx/>
              <a:buNone/>
            </a:pPr>
            <a:endParaRPr lang="en-US"/>
          </a:p>
          <a:p>
            <a:pPr>
              <a:buFontTx/>
              <a:buNone/>
            </a:pPr>
            <a:endParaRPr lang="en-US"/>
          </a:p>
          <a:p>
            <a:pPr>
              <a:buFontTx/>
              <a:buNone/>
            </a:pPr>
            <a:endParaRPr lang="en-US"/>
          </a:p>
          <a:p>
            <a:pPr>
              <a:buFontTx/>
              <a:buNone/>
            </a:pPr>
            <a:endParaRPr lang="en-US"/>
          </a:p>
          <a:p>
            <a:pPr>
              <a:buFontTx/>
              <a:buNone/>
            </a:pPr>
            <a:endParaRPr lang="en-US"/>
          </a:p>
          <a:p>
            <a:pPr>
              <a:buFontTx/>
              <a:buNone/>
            </a:pPr>
            <a:endParaRPr lang="en-US"/>
          </a:p>
          <a:p>
            <a:pPr>
              <a:buFontTx/>
              <a:buNone/>
            </a:pPr>
            <a:endParaRPr lang="en-US"/>
          </a:p>
          <a:p>
            <a:pPr>
              <a:buFontTx/>
              <a:buNone/>
            </a:pPr>
            <a:endParaRPr lang="en-US"/>
          </a:p>
          <a:p>
            <a:pPr>
              <a:buFontTx/>
              <a:buNone/>
            </a:pPr>
            <a:r>
              <a:rPr lang="en-US"/>
              <a:t>1		Arad		0		0		--</a:t>
            </a:r>
          </a:p>
        </p:txBody>
      </p:sp>
      <p:sp>
        <p:nvSpPr>
          <p:cNvPr id="24582" name="Line 1028"/>
          <p:cNvSpPr>
            <a:spLocks noChangeShapeType="1"/>
          </p:cNvSpPr>
          <p:nvPr/>
        </p:nvSpPr>
        <p:spPr bwMode="auto">
          <a:xfrm>
            <a:off x="533400" y="2514600"/>
            <a:ext cx="7772400" cy="0"/>
          </a:xfrm>
          <a:prstGeom prst="line">
            <a:avLst/>
          </a:prstGeom>
          <a:noFill/>
          <a:ln w="28575">
            <a:solidFill>
              <a:schemeClr val="tx1"/>
            </a:solidFill>
            <a:round/>
            <a:headEnd/>
            <a:tailEnd/>
          </a:ln>
        </p:spPr>
        <p:txBody>
          <a:bodyPr>
            <a:prstTxWarp prst="textNoShape">
              <a:avLst/>
            </a:prstTxWarp>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p:spPr>
        <p:txBody>
          <a:bodyPr/>
          <a:lstStyle/>
          <a:p>
            <a:r>
              <a:rPr lang="en-US"/>
              <a:t>CS 561,  Session 7</a:t>
            </a:r>
          </a:p>
        </p:txBody>
      </p:sp>
      <p:sp>
        <p:nvSpPr>
          <p:cNvPr id="25603" name="Slide Number Placeholder 5"/>
          <p:cNvSpPr>
            <a:spLocks noGrp="1"/>
          </p:cNvSpPr>
          <p:nvPr>
            <p:ph type="sldNum" sz="quarter" idx="12"/>
          </p:nvPr>
        </p:nvSpPr>
        <p:spPr>
          <a:noFill/>
        </p:spPr>
        <p:txBody>
          <a:bodyPr/>
          <a:lstStyle/>
          <a:p>
            <a:fld id="{B3167802-0134-1C4F-A11C-4543D6E71932}" type="slidenum">
              <a:rPr lang="en-US" smtClean="0"/>
              <a:pPr/>
              <a:t>9</a:t>
            </a:fld>
            <a:endParaRPr lang="en-US" smtClean="0"/>
          </a:p>
        </p:txBody>
      </p:sp>
      <p:sp>
        <p:nvSpPr>
          <p:cNvPr id="25604" name="Rectangle 2"/>
          <p:cNvSpPr>
            <a:spLocks noGrp="1" noChangeArrowheads="1"/>
          </p:cNvSpPr>
          <p:nvPr>
            <p:ph type="title"/>
          </p:nvPr>
        </p:nvSpPr>
        <p:spPr/>
        <p:txBody>
          <a:bodyPr/>
          <a:lstStyle/>
          <a:p>
            <a:r>
              <a:rPr lang="en-US"/>
              <a:t>Depth-first search</a:t>
            </a:r>
          </a:p>
        </p:txBody>
      </p:sp>
      <p:sp>
        <p:nvSpPr>
          <p:cNvPr id="25605" name="Rectangle 3"/>
          <p:cNvSpPr>
            <a:spLocks noGrp="1" noChangeArrowheads="1"/>
          </p:cNvSpPr>
          <p:nvPr>
            <p:ph type="body" idx="1"/>
          </p:nvPr>
        </p:nvSpPr>
        <p:spPr>
          <a:xfrm>
            <a:off x="457200" y="1295400"/>
            <a:ext cx="8178800" cy="5105400"/>
          </a:xfrm>
        </p:spPr>
        <p:txBody>
          <a:bodyPr/>
          <a:lstStyle/>
          <a:p>
            <a:pPr>
              <a:buFontTx/>
              <a:buNone/>
            </a:pPr>
            <a:r>
              <a:rPr lang="en-US"/>
              <a:t>Node queue:	</a:t>
            </a:r>
            <a:r>
              <a:rPr lang="en-US">
                <a:solidFill>
                  <a:srgbClr val="0066FF"/>
                </a:solidFill>
              </a:rPr>
              <a:t>add successors to queue front; empty queue from top</a:t>
            </a:r>
          </a:p>
          <a:p>
            <a:pPr>
              <a:buFontTx/>
              <a:buNone/>
            </a:pPr>
            <a:endParaRPr lang="en-US"/>
          </a:p>
          <a:p>
            <a:pPr>
              <a:buFontTx/>
              <a:buNone/>
            </a:pPr>
            <a:r>
              <a:rPr lang="en-US"/>
              <a:t>#		state		depth		path cost	parent #</a:t>
            </a:r>
          </a:p>
          <a:p>
            <a:pPr>
              <a:buFontTx/>
              <a:buNone/>
            </a:pPr>
            <a:endParaRPr lang="en-US"/>
          </a:p>
          <a:p>
            <a:pPr>
              <a:buFontTx/>
              <a:buNone/>
            </a:pPr>
            <a:endParaRPr lang="en-US"/>
          </a:p>
          <a:p>
            <a:pPr>
              <a:buFontTx/>
              <a:buNone/>
            </a:pPr>
            <a:endParaRPr lang="en-US"/>
          </a:p>
          <a:p>
            <a:pPr>
              <a:buFontTx/>
              <a:buNone/>
            </a:pPr>
            <a:endParaRPr lang="en-US"/>
          </a:p>
          <a:p>
            <a:pPr>
              <a:buFontTx/>
              <a:buNone/>
            </a:pPr>
            <a:endParaRPr lang="en-US"/>
          </a:p>
          <a:p>
            <a:pPr>
              <a:buFontTx/>
              <a:buNone/>
            </a:pPr>
            <a:endParaRPr lang="en-US"/>
          </a:p>
          <a:p>
            <a:pPr>
              <a:buFontTx/>
              <a:buNone/>
            </a:pPr>
            <a:r>
              <a:rPr lang="en-US"/>
              <a:t>2		Zerind		1		1		1</a:t>
            </a:r>
          </a:p>
          <a:p>
            <a:pPr>
              <a:buFontTx/>
              <a:buNone/>
            </a:pPr>
            <a:r>
              <a:rPr lang="en-US"/>
              <a:t>3		Sibiu		1		1		1</a:t>
            </a:r>
          </a:p>
          <a:p>
            <a:pPr>
              <a:buFontTx/>
              <a:buNone/>
            </a:pPr>
            <a:r>
              <a:rPr lang="en-US"/>
              <a:t>4		Timisoara	1		1		1</a:t>
            </a:r>
          </a:p>
          <a:p>
            <a:pPr>
              <a:buFontTx/>
              <a:buNone/>
            </a:pPr>
            <a:r>
              <a:rPr lang="en-US">
                <a:solidFill>
                  <a:srgbClr val="C0C0C0"/>
                </a:solidFill>
              </a:rPr>
              <a:t>1		Arad		0		0		--</a:t>
            </a:r>
          </a:p>
        </p:txBody>
      </p:sp>
      <p:sp>
        <p:nvSpPr>
          <p:cNvPr id="25606" name="Line 4"/>
          <p:cNvSpPr>
            <a:spLocks noChangeShapeType="1"/>
          </p:cNvSpPr>
          <p:nvPr/>
        </p:nvSpPr>
        <p:spPr bwMode="auto">
          <a:xfrm>
            <a:off x="533400" y="2514600"/>
            <a:ext cx="7772400" cy="0"/>
          </a:xfrm>
          <a:prstGeom prst="line">
            <a:avLst/>
          </a:prstGeom>
          <a:noFill/>
          <a:ln w="28575">
            <a:solidFill>
              <a:schemeClr val="tx1"/>
            </a:solidFill>
            <a:round/>
            <a:headEnd/>
            <a:tailEnd/>
          </a:ln>
        </p:spPr>
        <p:txBody>
          <a:bodyPr>
            <a:prstTxWarp prst="textNoShape">
              <a:avLst/>
            </a:prstTxWarp>
          </a:bodyPr>
          <a:lstStyle/>
          <a:p>
            <a:endParaRPr lang="en-US"/>
          </a:p>
        </p:txBody>
      </p:sp>
    </p:spTree>
  </p:cSld>
  <p:clrMapOvr>
    <a:masterClrMapping/>
  </p:clrMapOvr>
</p:sld>
</file>

<file path=ppt/theme/theme1.xml><?xml version="1.0" encoding="utf-8"?>
<a:theme xmlns:a="http://schemas.openxmlformats.org/drawingml/2006/main" name="AI-Class">
  <a:themeElements>
    <a:clrScheme name="AI-Class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AI-Class">
      <a:majorFont>
        <a:latin typeface="Helvetic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lnDef>
  </a:objectDefaults>
  <a:extraClrSchemeLst>
    <a:extraClrScheme>
      <a:clrScheme name="AI-Class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AI-Class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AI-Class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I-Class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AI-Class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AI-Class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AI-Class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C:\Documents and Settings\Administrator\Application Data\Microsoft\Templates\AI-Class.pot</Template>
  <TotalTime>2400</TotalTime>
  <Words>2729</Words>
  <Application>Microsoft Macintosh PowerPoint</Application>
  <PresentationFormat>On-screen Show (4:3)</PresentationFormat>
  <Paragraphs>388</Paragraphs>
  <Slides>39</Slides>
  <Notes>0</Notes>
  <HiddenSlides>0</HiddenSlides>
  <MMClips>0</MMClips>
  <ScaleCrop>false</ScaleCrop>
  <HeadingPairs>
    <vt:vector size="8" baseType="variant">
      <vt:variant>
        <vt:lpstr>Fonts Used</vt:lpstr>
      </vt:variant>
      <vt:variant>
        <vt:i4>11</vt:i4>
      </vt:variant>
      <vt:variant>
        <vt:lpstr>Design Template</vt:lpstr>
      </vt:variant>
      <vt:variant>
        <vt:i4>1</vt:i4>
      </vt:variant>
      <vt:variant>
        <vt:lpstr>Embedded OLE Servers</vt:lpstr>
      </vt:variant>
      <vt:variant>
        <vt:i4>3</vt:i4>
      </vt:variant>
      <vt:variant>
        <vt:lpstr>Slide Titles</vt:lpstr>
      </vt:variant>
      <vt:variant>
        <vt:i4>39</vt:i4>
      </vt:variant>
    </vt:vector>
  </HeadingPairs>
  <TitlesOfParts>
    <vt:vector size="54" baseType="lpstr">
      <vt:lpstr>Times New Roman</vt:lpstr>
      <vt:lpstr>ＭＳ Ｐゴシック</vt:lpstr>
      <vt:lpstr>Arial</vt:lpstr>
      <vt:lpstr>Helvetica</vt:lpstr>
      <vt:lpstr>Tahoma</vt:lpstr>
      <vt:lpstr>Monotype Sorts</vt:lpstr>
      <vt:lpstr>Wingdings</vt:lpstr>
      <vt:lpstr>Symbol</vt:lpstr>
      <vt:lpstr>Verdana</vt:lpstr>
      <vt:lpstr>Palatino</vt:lpstr>
      <vt:lpstr>Geneva</vt:lpstr>
      <vt:lpstr>AI-Class</vt:lpstr>
      <vt:lpstr>Adobe Photoshop Image</vt:lpstr>
      <vt:lpstr>Microsoft Word Document</vt:lpstr>
      <vt:lpstr>Microsoft Equation 3.0</vt:lpstr>
      <vt:lpstr>Recall: breadth-first search, step by step</vt:lpstr>
      <vt:lpstr>Implementation of search algorithms</vt:lpstr>
      <vt:lpstr>Recall: breath-first search, step by step</vt:lpstr>
      <vt:lpstr>Breadth-first search</vt:lpstr>
      <vt:lpstr>Breadth-first search</vt:lpstr>
      <vt:lpstr>Breadth-first search</vt:lpstr>
      <vt:lpstr>Depth-first search</vt:lpstr>
      <vt:lpstr>Depth-first search</vt:lpstr>
      <vt:lpstr>Depth-first search</vt:lpstr>
      <vt:lpstr>Depth-first search</vt:lpstr>
      <vt:lpstr>Last time: search strategies</vt:lpstr>
      <vt:lpstr>Last time: search strategies</vt:lpstr>
      <vt:lpstr>This time</vt:lpstr>
      <vt:lpstr>Iterative improvement</vt:lpstr>
      <vt:lpstr>Iterative improvement example: vacuum world</vt:lpstr>
      <vt:lpstr>Iterative improvement example: n-queens</vt:lpstr>
      <vt:lpstr>Hill climbing (or gradient ascent/descent)</vt:lpstr>
      <vt:lpstr>Slide 18</vt:lpstr>
      <vt:lpstr>Hill climbing</vt:lpstr>
      <vt:lpstr>Hill climbing</vt:lpstr>
      <vt:lpstr>Minimizing energy</vt:lpstr>
      <vt:lpstr>Minimizing energy</vt:lpstr>
      <vt:lpstr>Local Minima Problem</vt:lpstr>
      <vt:lpstr>Consequences of the Occasional Ascents</vt:lpstr>
      <vt:lpstr>Boltzmann machines</vt:lpstr>
      <vt:lpstr>Simulated annealing: basic idea</vt:lpstr>
      <vt:lpstr>Boltzmann’s statistical theory of gases</vt:lpstr>
      <vt:lpstr>Boltzmann distribution</vt:lpstr>
      <vt:lpstr>Simulated annealing</vt:lpstr>
      <vt:lpstr>Real annealing: Sword </vt:lpstr>
      <vt:lpstr>Simulated annealing in practice</vt:lpstr>
      <vt:lpstr>Simulated annealing in practice</vt:lpstr>
      <vt:lpstr>Simulated annealing in practice</vt:lpstr>
      <vt:lpstr>Simulated annealing algorithm</vt:lpstr>
      <vt:lpstr>Simulated annealing algorithm</vt:lpstr>
      <vt:lpstr>Note on simulated annealing: limit cases</vt:lpstr>
      <vt:lpstr>Note on simulated annealing: limit cases</vt:lpstr>
      <vt:lpstr>Summary</vt:lpstr>
      <vt:lpstr>Summary</vt:lpstr>
    </vt:vector>
  </TitlesOfParts>
  <Company>Individual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561a: Introduction to Artificial Intelligence</dc:title>
  <dc:creator>Paolo Pirjanian</dc:creator>
  <cp:lastModifiedBy>Laurent Itti</cp:lastModifiedBy>
  <cp:revision>181</cp:revision>
  <cp:lastPrinted>1999-10-01T01:17:42Z</cp:lastPrinted>
  <dcterms:created xsi:type="dcterms:W3CDTF">2010-08-23T04:30:37Z</dcterms:created>
  <dcterms:modified xsi:type="dcterms:W3CDTF">2010-08-23T04:30:58Z</dcterms:modified>
</cp:coreProperties>
</file>