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4" Type="http://schemas.openxmlformats.org/officeDocument/2006/relationships/slide" Target="slides/slide29.xml"/><Relationship Id="rId5" Type="http://schemas.openxmlformats.org/officeDocument/2006/relationships/slide" Target="slides/slide30.xml"/><Relationship Id="rId1" Type="http://schemas.openxmlformats.org/officeDocument/2006/relationships/slide" Target="slides/slide9.xml"/><Relationship Id="rId2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5EE0D03-D2E2-F54C-B1BB-D474A93A3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1A2A6675-342F-C14D-99DF-38E75BC29A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677D207-B2E3-244D-8BF1-7532C03DF2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463-E077-C441-BB27-48BFA1993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A0242-1B33-8643-91B5-63E43199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55CAA-87BE-C441-B420-002631D36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6304A-0ED5-9943-AA29-80565222F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27C9-2749-1D44-91A5-022AD9E59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1C8DE-A349-E44C-A7E3-384D4D9FE5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97B69-1BD3-A142-A034-9C2F6C044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627CE-41A4-DD4C-8151-DF01DCEEB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FDCE4-B90C-EC4C-81BB-7372CB24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E5FDE-4BF2-3F46-BA8A-8CC7ABDE6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E059A58-6D48-754A-BB3D-953EF81ED86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061CB-E366-9843-8FC5-888D4D8F68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Representation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Knowledge engineering: principles and pitfalls</a:t>
            </a:r>
          </a:p>
          <a:p>
            <a:r>
              <a:rPr lang="en-US" sz="2400"/>
              <a:t>Ontologies</a:t>
            </a:r>
          </a:p>
          <a:p>
            <a:r>
              <a:rPr lang="en-US" sz="2400"/>
              <a:t>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1FDBC-E743-3B42-983A-1BAA2E3096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a general ontology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Develop good representations for: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Char char="-"/>
            </a:pPr>
            <a:r>
              <a:rPr lang="en-US" sz="2400"/>
              <a:t>categories</a:t>
            </a:r>
          </a:p>
          <a:p>
            <a:pPr>
              <a:buFontTx/>
              <a:buChar char="-"/>
            </a:pPr>
            <a:r>
              <a:rPr lang="en-US" sz="2400"/>
              <a:t>measures</a:t>
            </a:r>
          </a:p>
          <a:p>
            <a:pPr>
              <a:buFontTx/>
              <a:buChar char="-"/>
            </a:pPr>
            <a:r>
              <a:rPr lang="en-US" sz="2400"/>
              <a:t>composite objects</a:t>
            </a:r>
          </a:p>
          <a:p>
            <a:pPr>
              <a:buFontTx/>
              <a:buChar char="-"/>
            </a:pPr>
            <a:r>
              <a:rPr lang="en-US" sz="2400"/>
              <a:t>time, space and change</a:t>
            </a:r>
          </a:p>
          <a:p>
            <a:pPr>
              <a:buFontTx/>
              <a:buChar char="-"/>
            </a:pPr>
            <a:r>
              <a:rPr lang="en-US" sz="2400"/>
              <a:t>events and processes</a:t>
            </a:r>
          </a:p>
          <a:p>
            <a:pPr>
              <a:buFontTx/>
              <a:buChar char="-"/>
            </a:pPr>
            <a:r>
              <a:rPr lang="en-US" sz="2400"/>
              <a:t>physical objects</a:t>
            </a:r>
          </a:p>
          <a:p>
            <a:pPr>
              <a:buFontTx/>
              <a:buChar char="-"/>
            </a:pPr>
            <a:r>
              <a:rPr lang="en-US" sz="2400"/>
              <a:t>substances</a:t>
            </a:r>
          </a:p>
          <a:p>
            <a:pPr>
              <a:buFontTx/>
              <a:buChar char="-"/>
            </a:pPr>
            <a:r>
              <a:rPr lang="en-US" sz="2400"/>
              <a:t>mental objects and beliefs</a:t>
            </a:r>
          </a:p>
          <a:p>
            <a:pPr>
              <a:buFontTx/>
              <a:buChar char="-"/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9BDD5-71C0-0F4E-A8D1-CD6B3AC9710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Categories</a:t>
            </a:r>
            <a:endParaRPr lang="fr-FR"/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/>
              <a:t>We interact with individual objects, but…</a:t>
            </a:r>
          </a:p>
          <a:p>
            <a:pPr>
              <a:buFontTx/>
              <a:buNone/>
            </a:pPr>
            <a:r>
              <a:rPr lang="en-US"/>
              <a:t>	  much of reasoning takes place at the level of categories.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>
                <a:solidFill>
                  <a:srgbClr val="0066FF"/>
                </a:solidFill>
              </a:rPr>
              <a:t>Representing categories in FOL:</a:t>
            </a:r>
          </a:p>
          <a:p>
            <a:pPr>
              <a:buFontTx/>
              <a:buNone/>
            </a:pPr>
            <a:r>
              <a:rPr lang="en-US"/>
              <a:t>	  - use </a:t>
            </a:r>
            <a:r>
              <a:rPr lang="en-US">
                <a:solidFill>
                  <a:schemeClr val="hlink"/>
                </a:solidFill>
              </a:rPr>
              <a:t>unary predicates</a:t>
            </a:r>
          </a:p>
          <a:p>
            <a:pPr>
              <a:buFontTx/>
              <a:buNone/>
            </a:pPr>
            <a:r>
              <a:rPr lang="en-US"/>
              <a:t>		e.g., </a:t>
            </a:r>
            <a:r>
              <a:rPr lang="en-US" i="1"/>
              <a:t>Tomato(x)</a:t>
            </a:r>
          </a:p>
          <a:p>
            <a:pPr>
              <a:buFontTx/>
              <a:buNone/>
            </a:pPr>
            <a:endParaRPr lang="en-US" i="1"/>
          </a:p>
          <a:p>
            <a:pPr>
              <a:buFontTx/>
              <a:buNone/>
            </a:pPr>
            <a:r>
              <a:rPr lang="en-US"/>
              <a:t>	  - </a:t>
            </a:r>
            <a:r>
              <a:rPr lang="en-US">
                <a:solidFill>
                  <a:schemeClr val="hlink"/>
                </a:solidFill>
              </a:rPr>
              <a:t>reification:</a:t>
            </a:r>
            <a:r>
              <a:rPr lang="en-US"/>
              <a:t> turn a predicate or function into an object</a:t>
            </a:r>
          </a:p>
          <a:p>
            <a:pPr>
              <a:buFontTx/>
              <a:buNone/>
            </a:pPr>
            <a:r>
              <a:rPr lang="en-US"/>
              <a:t>		e.g., use constant symbol Tomatoes to refer to set of all tomatoes</a:t>
            </a:r>
          </a:p>
          <a:p>
            <a:pPr>
              <a:buFontTx/>
              <a:buNone/>
            </a:pPr>
            <a:r>
              <a:rPr lang="en-US"/>
              <a:t>		“</a:t>
            </a:r>
            <a:r>
              <a:rPr lang="en-US" i="1"/>
              <a:t>x</a:t>
            </a:r>
            <a:r>
              <a:rPr lang="en-US"/>
              <a:t> is a tomato” expressed as “</a:t>
            </a:r>
            <a:r>
              <a:rPr lang="en-US" i="1"/>
              <a:t>x</a:t>
            </a:r>
            <a:r>
              <a:rPr lang="en-US">
                <a:sym typeface="Symbol" charset="2"/>
              </a:rPr>
              <a:t></a:t>
            </a:r>
            <a:r>
              <a:rPr lang="en-US" i="1">
                <a:sym typeface="Symbol" charset="2"/>
              </a:rPr>
              <a:t>Tomatoes</a:t>
            </a:r>
            <a:r>
              <a:rPr lang="en-US">
                <a:sym typeface="Symbol" charset="2"/>
              </a:rPr>
              <a:t>”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Strong property of reification: can make assertions about reified category itself rather than its members</a:t>
            </a:r>
          </a:p>
          <a:p>
            <a:pPr>
              <a:buFontTx/>
              <a:buNone/>
            </a:pPr>
            <a:r>
              <a:rPr lang="en-US"/>
              <a:t>		e.g., </a:t>
            </a:r>
            <a:r>
              <a:rPr lang="en-US" i="1"/>
              <a:t>Population(Humans)</a:t>
            </a:r>
            <a:r>
              <a:rPr lang="en-US"/>
              <a:t> = 5e9</a:t>
            </a:r>
            <a:endParaRPr lang="fr-FR"/>
          </a:p>
        </p:txBody>
      </p:sp>
      <p:sp>
        <p:nvSpPr>
          <p:cNvPr id="25606" name="Text Box 1028"/>
          <p:cNvSpPr txBox="1">
            <a:spLocks noChangeArrowheads="1"/>
          </p:cNvSpPr>
          <p:nvPr/>
        </p:nvSpPr>
        <p:spPr bwMode="auto">
          <a:xfrm>
            <a:off x="3810000" y="2819400"/>
            <a:ext cx="5195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-in a table form (small set of objects)</a:t>
            </a:r>
          </a:p>
          <a:p>
            <a:r>
              <a:rPr lang="en-US">
                <a:solidFill>
                  <a:srgbClr val="CC3300"/>
                </a:solidFill>
                <a:latin typeface="Tahoma" charset="0"/>
              </a:rPr>
              <a:t>-based on its properties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AA83C-2F10-6C47-9BAF-DDCEC9EB81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Categories: inheritance</a:t>
            </a:r>
            <a:endParaRPr lang="fr-FR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29200"/>
          </a:xfrm>
        </p:spPr>
        <p:txBody>
          <a:bodyPr/>
          <a:lstStyle/>
          <a:p>
            <a:r>
              <a:rPr lang="en-US"/>
              <a:t>Allow to organize and simplify knowledge base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e.g., if all members of category </a:t>
            </a:r>
            <a:r>
              <a:rPr lang="en-US" i="1"/>
              <a:t>Food</a:t>
            </a:r>
            <a:r>
              <a:rPr lang="en-US"/>
              <a:t> are edible</a:t>
            </a:r>
          </a:p>
          <a:p>
            <a:pPr>
              <a:buFontTx/>
              <a:buNone/>
            </a:pPr>
            <a:r>
              <a:rPr lang="en-US"/>
              <a:t>		and </a:t>
            </a:r>
            <a:r>
              <a:rPr lang="en-US" i="1"/>
              <a:t>Fruits</a:t>
            </a:r>
            <a:r>
              <a:rPr lang="en-US"/>
              <a:t> is a subclass of </a:t>
            </a:r>
            <a:r>
              <a:rPr lang="en-US" i="1"/>
              <a:t>Food</a:t>
            </a:r>
          </a:p>
          <a:p>
            <a:pPr>
              <a:buFontTx/>
              <a:buNone/>
            </a:pPr>
            <a:r>
              <a:rPr lang="en-US"/>
              <a:t>		and </a:t>
            </a:r>
            <a:r>
              <a:rPr lang="en-US" i="1"/>
              <a:t>Apples</a:t>
            </a:r>
            <a:r>
              <a:rPr lang="en-US"/>
              <a:t> is a subclass of </a:t>
            </a:r>
            <a:r>
              <a:rPr lang="en-US" i="1"/>
              <a:t>Fruits</a:t>
            </a:r>
          </a:p>
          <a:p>
            <a:pPr>
              <a:buFontTx/>
              <a:buNone/>
            </a:pPr>
            <a:r>
              <a:rPr lang="en-US"/>
              <a:t>		then we know (through inheritance) that apples are edible.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Taxonomy:</a:t>
            </a:r>
            <a:r>
              <a:rPr lang="en-US"/>
              <a:t> hierarchy of subclasses</a:t>
            </a:r>
          </a:p>
          <a:p>
            <a:endParaRPr lang="en-US"/>
          </a:p>
          <a:p>
            <a:r>
              <a:rPr lang="en-US"/>
              <a:t>Because categories are sets, we handle them as such.</a:t>
            </a:r>
          </a:p>
          <a:p>
            <a:pPr>
              <a:buFontTx/>
              <a:buNone/>
            </a:pPr>
            <a:r>
              <a:rPr lang="en-US"/>
              <a:t>	e.g., two categories are </a:t>
            </a:r>
            <a:r>
              <a:rPr lang="en-US">
                <a:solidFill>
                  <a:schemeClr val="hlink"/>
                </a:solidFill>
              </a:rPr>
              <a:t>disjoint</a:t>
            </a:r>
            <a:r>
              <a:rPr lang="en-US"/>
              <a:t> if they have no member in common</a:t>
            </a:r>
          </a:p>
          <a:p>
            <a:pPr>
              <a:buFontTx/>
              <a:buNone/>
            </a:pPr>
            <a:r>
              <a:rPr lang="en-US"/>
              <a:t>		a disjoint exhaustive decomposition is called a </a:t>
            </a:r>
            <a:r>
              <a:rPr lang="en-US">
                <a:solidFill>
                  <a:schemeClr val="hlink"/>
                </a:solidFill>
              </a:rPr>
              <a:t>partition</a:t>
            </a:r>
          </a:p>
          <a:p>
            <a:pPr>
              <a:buFontTx/>
              <a:buNone/>
            </a:pPr>
            <a:r>
              <a:rPr lang="en-US"/>
              <a:t>		etc…</a:t>
            </a:r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8BC2E-AEC1-EF4D-8541-0D9AF74188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Taxonomy of hand/arm movements</a:t>
            </a:r>
            <a:endParaRPr lang="fr-FR"/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	Hand/arm movement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Gestures			Unintentional Movements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Manipulative		Communicative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Acts				Symbols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Mimetic	   Deictic		Referential	Modalizing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Quek,1994, 1995.</a:t>
            </a:r>
            <a:endParaRPr lang="fr-FR"/>
          </a:p>
        </p:txBody>
      </p:sp>
      <p:sp>
        <p:nvSpPr>
          <p:cNvPr id="27654" name="Line 1028"/>
          <p:cNvSpPr>
            <a:spLocks noChangeShapeType="1"/>
          </p:cNvSpPr>
          <p:nvPr/>
        </p:nvSpPr>
        <p:spPr bwMode="auto">
          <a:xfrm flipH="1">
            <a:off x="2370138" y="1992313"/>
            <a:ext cx="1771650" cy="3508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1029"/>
          <p:cNvSpPr>
            <a:spLocks noChangeShapeType="1"/>
          </p:cNvSpPr>
          <p:nvPr/>
        </p:nvSpPr>
        <p:spPr bwMode="auto">
          <a:xfrm>
            <a:off x="4572000" y="1981200"/>
            <a:ext cx="1738313" cy="349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Line 1030"/>
          <p:cNvSpPr>
            <a:spLocks noChangeShapeType="1"/>
          </p:cNvSpPr>
          <p:nvPr/>
        </p:nvSpPr>
        <p:spPr bwMode="auto">
          <a:xfrm flipH="1">
            <a:off x="1252538" y="2717800"/>
            <a:ext cx="620712" cy="395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031"/>
          <p:cNvSpPr>
            <a:spLocks noChangeShapeType="1"/>
          </p:cNvSpPr>
          <p:nvPr/>
        </p:nvSpPr>
        <p:spPr bwMode="auto">
          <a:xfrm>
            <a:off x="1941513" y="2717800"/>
            <a:ext cx="1998662" cy="40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1032"/>
          <p:cNvSpPr>
            <a:spLocks noChangeShapeType="1"/>
          </p:cNvSpPr>
          <p:nvPr/>
        </p:nvSpPr>
        <p:spPr bwMode="auto">
          <a:xfrm flipH="1">
            <a:off x="2720975" y="3363913"/>
            <a:ext cx="1150938" cy="417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1033"/>
          <p:cNvSpPr>
            <a:spLocks noChangeShapeType="1"/>
          </p:cNvSpPr>
          <p:nvPr/>
        </p:nvSpPr>
        <p:spPr bwMode="auto">
          <a:xfrm>
            <a:off x="3984625" y="3352800"/>
            <a:ext cx="2270125" cy="450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034"/>
          <p:cNvSpPr>
            <a:spLocks noChangeShapeType="1"/>
          </p:cNvSpPr>
          <p:nvPr/>
        </p:nvSpPr>
        <p:spPr bwMode="auto">
          <a:xfrm flipH="1">
            <a:off x="1849438" y="4038600"/>
            <a:ext cx="563562" cy="452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035"/>
          <p:cNvSpPr>
            <a:spLocks noChangeShapeType="1"/>
          </p:cNvSpPr>
          <p:nvPr/>
        </p:nvSpPr>
        <p:spPr bwMode="auto">
          <a:xfrm>
            <a:off x="2459038" y="4038600"/>
            <a:ext cx="969962" cy="439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036"/>
          <p:cNvSpPr>
            <a:spLocks noChangeShapeType="1"/>
          </p:cNvSpPr>
          <p:nvPr/>
        </p:nvSpPr>
        <p:spPr bwMode="auto">
          <a:xfrm flipH="1">
            <a:off x="5711825" y="4032250"/>
            <a:ext cx="620713" cy="439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1037"/>
          <p:cNvSpPr>
            <a:spLocks noChangeShapeType="1"/>
          </p:cNvSpPr>
          <p:nvPr/>
        </p:nvSpPr>
        <p:spPr bwMode="auto">
          <a:xfrm>
            <a:off x="6434138" y="4032250"/>
            <a:ext cx="768350" cy="463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EBE91-1DA3-F14F-840F-7AB54C1857E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</a:t>
            </a:r>
            <a:endParaRPr lang="fr-FR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represented using units functions</a:t>
            </a:r>
          </a:p>
          <a:p>
            <a:pPr>
              <a:buFontTx/>
              <a:buNone/>
            </a:pPr>
            <a:r>
              <a:rPr lang="en-US"/>
              <a:t>	e.g.,		Length(L</a:t>
            </a:r>
            <a:r>
              <a:rPr lang="en-US" baseline="-25000"/>
              <a:t>1</a:t>
            </a:r>
            <a:r>
              <a:rPr lang="en-US"/>
              <a:t>) = Inches(1.5) = Centimeters(3.81)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Measures can be used to describe objects</a:t>
            </a:r>
          </a:p>
          <a:p>
            <a:pPr>
              <a:buFontTx/>
              <a:buNone/>
            </a:pPr>
            <a:r>
              <a:rPr lang="en-US"/>
              <a:t>	e.g., 	Mass(Tomato</a:t>
            </a:r>
            <a:r>
              <a:rPr lang="en-US" baseline="-25000"/>
              <a:t>12</a:t>
            </a:r>
            <a:r>
              <a:rPr lang="en-US"/>
              <a:t>) = Kilograms(0.16)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Caution: be careful to distinguish between measures and objects</a:t>
            </a:r>
          </a:p>
          <a:p>
            <a:pPr>
              <a:buFontTx/>
              <a:buNone/>
            </a:pPr>
            <a:r>
              <a:rPr lang="en-US"/>
              <a:t>	e.g.,		</a:t>
            </a:r>
            <a:r>
              <a:rPr lang="en-US">
                <a:sym typeface="Symbol" charset="2"/>
              </a:rPr>
              <a:t>b, bDollarBills  CashValue(b) = $(1.00)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F41B0-D510-F14B-9C32-4B0827E1C93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Objects</a:t>
            </a:r>
            <a:endParaRPr lang="fr-FR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object can be part of another.</a:t>
            </a:r>
          </a:p>
          <a:p>
            <a:endParaRPr lang="en-US"/>
          </a:p>
          <a:p>
            <a:r>
              <a:rPr lang="en-US"/>
              <a:t>PartOf relation is transitive and reflexive:</a:t>
            </a:r>
          </a:p>
          <a:p>
            <a:pPr>
              <a:buFontTx/>
              <a:buNone/>
            </a:pPr>
            <a:r>
              <a:rPr lang="en-US"/>
              <a:t>	e.g., PartOf(Bucharest, Romania)</a:t>
            </a:r>
          </a:p>
          <a:p>
            <a:pPr>
              <a:buFontTx/>
              <a:buNone/>
            </a:pPr>
            <a:r>
              <a:rPr lang="en-US"/>
              <a:t>		PartOf(Romania, EasternEurope)</a:t>
            </a:r>
          </a:p>
          <a:p>
            <a:pPr>
              <a:buFontTx/>
              <a:buNone/>
            </a:pPr>
            <a:r>
              <a:rPr lang="en-US"/>
              <a:t>		PartOf(EasternEurope, Europe)</a:t>
            </a:r>
          </a:p>
          <a:p>
            <a:pPr>
              <a:buFontTx/>
              <a:buNone/>
            </a:pPr>
            <a:r>
              <a:rPr lang="en-US"/>
              <a:t>Then we can infer Part Of(Bucharest, Europe)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Composite object: any object that has parts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8129B-C036-4842-8557-A0B2B46EB4D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Objects (cont.)</a:t>
            </a:r>
            <a:endParaRPr lang="fr-FR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Categories of composite objects often characterized by their structure, i.e., what the parts are and how they relate.</a:t>
            </a:r>
            <a:endParaRPr lang="fr-FR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e.g., </a:t>
            </a:r>
            <a:r>
              <a:rPr lang="en-US">
                <a:sym typeface="Symbol" charset="2"/>
              </a:rPr>
              <a:t></a:t>
            </a:r>
            <a:r>
              <a:rPr lang="en-US"/>
              <a:t>a Biped(a) </a:t>
            </a:r>
            <a:r>
              <a:rPr lang="en-US">
                <a:sym typeface="Symbol" charset="2"/>
              </a:rPr>
              <a:t> 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 </a:t>
            </a:r>
            <a:r>
              <a:rPr lang="en-US"/>
              <a:t>ll, lr, b </a:t>
            </a:r>
          </a:p>
          <a:p>
            <a:pPr>
              <a:buFontTx/>
              <a:buNone/>
            </a:pPr>
            <a:r>
              <a:rPr lang="en-US"/>
              <a:t>		Leg(ll) </a:t>
            </a:r>
            <a:r>
              <a:rPr lang="en-US">
                <a:sym typeface="Symbol" charset="2"/>
              </a:rPr>
              <a:t> Leg(lr)  Body(b)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PartOf(ll, a)  PartOf(lr, a)  PartOf(b, a)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Attached(ll, b)  Attached(lr, b)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ll  lr  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x Leg(x)  PartOf(x, a)</a:t>
            </a:r>
            <a:r>
              <a:rPr lang="en-US"/>
              <a:t> </a:t>
            </a:r>
            <a:r>
              <a:rPr lang="en-US">
                <a:sym typeface="Symbol" charset="2"/>
              </a:rPr>
              <a:t> (x = ll  x = lr)</a:t>
            </a:r>
          </a:p>
          <a:p>
            <a:pPr>
              <a:buFontTx/>
              <a:buNone/>
            </a:pPr>
            <a:endParaRPr lang="en-US">
              <a:sym typeface="Symbol" charset="2"/>
            </a:endParaRPr>
          </a:p>
          <a:p>
            <a:r>
              <a:rPr lang="en-US"/>
              <a:t>Such description can be used to describe any objects, including events. We then talk about </a:t>
            </a:r>
            <a:r>
              <a:rPr lang="en-US">
                <a:solidFill>
                  <a:schemeClr val="hlink"/>
                </a:solidFill>
              </a:rPr>
              <a:t>schemas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scripts</a:t>
            </a:r>
            <a:r>
              <a:rPr lang="en-US"/>
              <a:t>.</a:t>
            </a:r>
            <a:endParaRPr lang="fr-FR">
              <a:sym typeface="Symbol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D1837-42F9-A848-B02A-4506448D47C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fr-FR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Chunks of spatio-temporal universe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e.g., consider the event WorldWarII</a:t>
            </a:r>
          </a:p>
          <a:p>
            <a:pPr>
              <a:buFontTx/>
              <a:buNone/>
            </a:pPr>
            <a:r>
              <a:rPr lang="en-US"/>
              <a:t>	   it has parts or sub-events: SubEvent(BattleOfBritain, WorldWarII)</a:t>
            </a:r>
          </a:p>
          <a:p>
            <a:pPr>
              <a:buFontTx/>
              <a:buNone/>
            </a:pPr>
            <a:r>
              <a:rPr lang="en-US"/>
              <a:t>	   it can be a sub-event: SubEvent(WorldWarII, TwentiethCentury)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Intervals:</a:t>
            </a:r>
            <a:r>
              <a:rPr lang="en-US"/>
              <a:t> events that include as sub-events all events occurring in a given time period (thus they are temporal sections of the entire spatial universe).</a:t>
            </a:r>
          </a:p>
          <a:p>
            <a:endParaRPr lang="en-US"/>
          </a:p>
          <a:p>
            <a:r>
              <a:rPr lang="en-US"/>
              <a:t>Cf. situation calculus: fact true in particular situation</a:t>
            </a:r>
          </a:p>
          <a:p>
            <a:pPr>
              <a:buFontTx/>
              <a:buNone/>
            </a:pPr>
            <a:r>
              <a:rPr lang="en-US"/>
              <a:t>	event calculus: event occurs during particular interval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A99E-C8AE-3C44-8BC0-C5010A3446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(cont.)</a:t>
            </a:r>
            <a:endParaRPr lang="fr-FR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Places: spatial sections of the spatio-temporal universe that extend through time</a:t>
            </a:r>
          </a:p>
          <a:p>
            <a:r>
              <a:rPr lang="en-US"/>
              <a:t>Use In(x) to denote subevent relation between places; e.g. In(NewYork, USA)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Location function:</a:t>
            </a:r>
            <a:r>
              <a:rPr lang="en-US"/>
              <a:t> maps an object to the smallest place that contains it: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ym typeface="Symbol" charset="2"/>
              </a:rPr>
              <a:t>x,l Location(x) = l  At(x, l)  ll At(x, ll)  In(l, ll)</a:t>
            </a:r>
            <a:endParaRPr lang="fr-FR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B131A-CEE1-744D-ADF9-501DB44739A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Times, Intervals and Actions</a:t>
            </a:r>
            <a:endParaRPr lang="fr-FR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Time intervals can be partitioned between moments (=zero duration) and extended intervals: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Absolute times can then be derived from defining a time scale (e.g., seconds since midnight GMT on Jan 1, 1900) and associating points on that scale with events.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functions Start and End then pick the earliest and latest moments in an interval. The function Duration gives the difference between end and start times.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i Interval(i)  Duration(i) = (Time(End(i) – Time(Start(i)))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Time(Start(AD1900)) = Seconds(0)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Time(Start(AD1991)) = Seconds(2871694800)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Time(End(AD1991)) = Seconds(2903230800)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Duration(AD1991) = Seconds(31536000)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B7F17C-CBBD-6741-91E0-76D9E01885D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Engineer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r>
              <a:rPr lang="en-US" sz="2400"/>
              <a:t>Populates KB with facts and relations</a:t>
            </a:r>
          </a:p>
          <a:p>
            <a:endParaRPr lang="en-US" sz="2400"/>
          </a:p>
          <a:p>
            <a:r>
              <a:rPr lang="en-US" sz="2400"/>
              <a:t>Must study and understand domain to pick important objects and relationships</a:t>
            </a:r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Main steps:</a:t>
            </a:r>
          </a:p>
          <a:p>
            <a:pPr>
              <a:buFontTx/>
              <a:buNone/>
            </a:pPr>
            <a:r>
              <a:rPr lang="en-US" sz="2400"/>
              <a:t>		Decide what to talk about</a:t>
            </a:r>
          </a:p>
          <a:p>
            <a:pPr>
              <a:buFontTx/>
              <a:buNone/>
            </a:pPr>
            <a:r>
              <a:rPr lang="en-US" sz="2400"/>
              <a:t>		Decide on vocabulary of predicates, functions &amp; constants</a:t>
            </a:r>
          </a:p>
          <a:p>
            <a:pPr>
              <a:buFontTx/>
              <a:buNone/>
            </a:pPr>
            <a:r>
              <a:rPr lang="en-US" sz="2400"/>
              <a:t>		Encode general knowledge about domain</a:t>
            </a:r>
          </a:p>
          <a:p>
            <a:pPr>
              <a:buFontTx/>
              <a:buNone/>
            </a:pPr>
            <a:r>
              <a:rPr lang="en-US" sz="2400"/>
              <a:t>		Encode description of specific problem instance</a:t>
            </a:r>
          </a:p>
          <a:p>
            <a:pPr>
              <a:buFontTx/>
              <a:buNone/>
            </a:pPr>
            <a:r>
              <a:rPr lang="en-US" sz="2400"/>
              <a:t>		Pose queries to inference procedure and get answers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FBD3C-E675-EA47-80C2-12B77B26ABB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Times, Intervals and Actions (cont.)</a:t>
            </a:r>
            <a:endParaRPr lang="fr-FR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Then we can define predicates on intervals such as:</a:t>
            </a:r>
          </a:p>
          <a:p>
            <a:endParaRPr lang="en-US"/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Meet(i,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Time(End(i)) = Time(Start(j))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Before(i,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Time(End(i)) &lt; Time(Start(j))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After(j, i)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Before(i ,j)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During(i,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Time(Start(j))  Time(Start(i))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	Time(End(j))  Time(End(i))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Overlap(i,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k During(k, i)  During(k, j)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CC709A-65FF-A843-8111-618F225D5BB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Revisited</a:t>
            </a:r>
            <a:endParaRPr lang="fr-FR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legitimate to describe many objects as events</a:t>
            </a:r>
          </a:p>
          <a:p>
            <a:endParaRPr lang="en-US"/>
          </a:p>
          <a:p>
            <a:r>
              <a:rPr lang="en-US"/>
              <a:t>We can then use temporal and spatial sub-events to capture changing properties of the objects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e.g., </a:t>
            </a:r>
          </a:p>
          <a:p>
            <a:pPr>
              <a:buFontTx/>
              <a:buNone/>
            </a:pPr>
            <a:r>
              <a:rPr lang="en-US"/>
              <a:t>	Poland event</a:t>
            </a:r>
          </a:p>
          <a:p>
            <a:pPr>
              <a:buFontTx/>
              <a:buNone/>
            </a:pPr>
            <a:r>
              <a:rPr lang="en-US"/>
              <a:t>	19thCenturyPoland temporal sub-event</a:t>
            </a:r>
          </a:p>
          <a:p>
            <a:pPr>
              <a:buFontTx/>
              <a:buNone/>
            </a:pPr>
            <a:r>
              <a:rPr lang="en-US"/>
              <a:t>	CentralPoland spatial sub-event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We call </a:t>
            </a:r>
            <a:r>
              <a:rPr lang="en-US">
                <a:solidFill>
                  <a:srgbClr val="0066FF"/>
                </a:solidFill>
              </a:rPr>
              <a:t>fluents</a:t>
            </a:r>
            <a:r>
              <a:rPr lang="en-US"/>
              <a:t> objects that can change across situations.</a:t>
            </a:r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DE93B-51F1-3D49-A66E-8494A5D127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Substances and Objects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objects cannot be divided into distinct parts – </a:t>
            </a:r>
          </a:p>
          <a:p>
            <a:pPr>
              <a:buFontTx/>
              <a:buNone/>
            </a:pPr>
            <a:r>
              <a:rPr lang="en-US"/>
              <a:t>		e.g., butter: one butter? no, some butter!</a:t>
            </a:r>
          </a:p>
          <a:p>
            <a:pPr>
              <a:buFont typeface="Symbol" charset="2"/>
              <a:buChar char="Þ"/>
            </a:pPr>
            <a:r>
              <a:rPr lang="en-US"/>
              <a:t>butter substance (and similarly for temporal substances)</a:t>
            </a:r>
          </a:p>
          <a:p>
            <a:pPr>
              <a:buFont typeface="Symbol" charset="2"/>
              <a:buNone/>
            </a:pPr>
            <a:r>
              <a:rPr lang="en-US"/>
              <a:t>(simple rule for deciding what is a substance: if you cut it in half, you should get the same).</a:t>
            </a:r>
          </a:p>
          <a:p>
            <a:pPr>
              <a:buFont typeface="Symbol" charset="2"/>
              <a:buNone/>
            </a:pPr>
            <a:endParaRPr lang="en-US"/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</a:rPr>
              <a:t>How can we represent substances?</a:t>
            </a:r>
          </a:p>
          <a:p>
            <a:pPr>
              <a:buFont typeface="Symbol" charset="2"/>
              <a:buNone/>
            </a:pPr>
            <a:endParaRPr lang="en-US">
              <a:solidFill>
                <a:schemeClr val="hlink"/>
              </a:solidFill>
            </a:endParaRPr>
          </a:p>
          <a:p>
            <a:pPr>
              <a:buFont typeface="Symbol" charset="2"/>
              <a:buNone/>
            </a:pPr>
            <a:r>
              <a:rPr lang="en-US"/>
              <a:t>- Start with a category</a:t>
            </a:r>
          </a:p>
          <a:p>
            <a:pPr>
              <a:buFont typeface="Symbol" charset="2"/>
              <a:buNone/>
            </a:pPr>
            <a:r>
              <a:rPr lang="en-US"/>
              <a:t>	e.g., </a:t>
            </a:r>
            <a:r>
              <a:rPr lang="en-US">
                <a:sym typeface="Symbol" charset="2"/>
              </a:rPr>
              <a:t>x,y   x  Butter  PartOf(y, x)  y  Butter</a:t>
            </a:r>
          </a:p>
          <a:p>
            <a:pPr>
              <a:buFont typeface="Symbol" charset="2"/>
              <a:buNone/>
            </a:pPr>
            <a:endParaRPr lang="en-US">
              <a:sym typeface="Symbol" charset="2"/>
            </a:endParaRP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- Then we can state properties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	e.g., x Butter(x)  MeltingPoint(x, Centigrade(30))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D47C4-37DA-3B4F-ABBF-197D2BC38F9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Activity Recognition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Goal:</a:t>
            </a:r>
            <a:r>
              <a:rPr lang="en-US"/>
              <a:t> use network of video cameras to monitor human activity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Applications:</a:t>
            </a:r>
            <a:r>
              <a:rPr lang="en-US"/>
              <a:t> surveillance, security, reactive environments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Research:</a:t>
            </a:r>
            <a:r>
              <a:rPr lang="en-US"/>
              <a:t> IRIS at USC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Examples:</a:t>
            </a:r>
            <a:r>
              <a:rPr lang="en-US"/>
              <a:t> two persons meet, one person follows another, one person steals a bag, etc…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31019-9626-FD4C-9E29-22DF7E45C40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activity detection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Nevatia/Medioni/Cohen</a:t>
            </a:r>
          </a:p>
        </p:txBody>
      </p:sp>
      <p:pic>
        <p:nvPicPr>
          <p:cNvPr id="38918" name="Picture 4" descr="muri-us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0900"/>
            <a:ext cx="9144000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04EB5-B8FF-444A-A760-4403C1CC235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processing</a:t>
            </a:r>
          </a:p>
        </p:txBody>
      </p:sp>
      <p:pic>
        <p:nvPicPr>
          <p:cNvPr id="39941" name="Picture 3" descr="muri-us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8525"/>
            <a:ext cx="91440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1B8C6-8ABC-C34B-BF68-DBFCE7CEDAD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Spatio-temporal representation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6" name="Picture 4" descr="muri-us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8250"/>
            <a:ext cx="91440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473AE-8214-3447-B379-B9FC9E3C56A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90" name="Picture 4" descr="muri-us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0"/>
            <a:ext cx="8394700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7C160-18F3-6B40-A863-42DE0D52D9B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Events</a:t>
            </a:r>
          </a:p>
        </p:txBody>
      </p:sp>
      <p:pic>
        <p:nvPicPr>
          <p:cNvPr id="43013" name="Picture 3" descr="muri-usc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8263"/>
            <a:ext cx="91440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BF0AF-4523-024A-AA17-1F9403B07F5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Events</a:t>
            </a:r>
          </a:p>
        </p:txBody>
      </p:sp>
      <p:pic>
        <p:nvPicPr>
          <p:cNvPr id="44037" name="Picture 4" descr="muri-usc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3363"/>
            <a:ext cx="91440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00CE0-A1A4-514C-A148-C5D796F1E1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engineering vs. programming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762500"/>
          </a:xfrm>
        </p:spPr>
        <p:txBody>
          <a:bodyPr/>
          <a:lstStyle/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0066FF"/>
                </a:solidFill>
              </a:rPr>
              <a:t>Knowledge Engineering		Programming</a:t>
            </a:r>
          </a:p>
          <a:p>
            <a:pPr marL="381000" indent="-381000">
              <a:buFontTx/>
              <a:buNone/>
            </a:pPr>
            <a:endParaRPr lang="en-US" b="1">
              <a:solidFill>
                <a:srgbClr val="0066FF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/>
              <a:t>Choosing a logic			Choosing programming language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Building knowledge base		Writing program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Implementing proof theory		Choosing/writing compiler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Inferring new facts			Running program</a:t>
            </a:r>
          </a:p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r>
              <a:rPr lang="en-US"/>
              <a:t>Why knowledge engineering rather than programming?</a:t>
            </a:r>
          </a:p>
          <a:p>
            <a:pPr marL="381000" indent="-381000">
              <a:buFontTx/>
              <a:buNone/>
            </a:pPr>
            <a:r>
              <a:rPr lang="en-US">
                <a:solidFill>
                  <a:srgbClr val="0066FF"/>
                </a:solidFill>
              </a:rPr>
              <a:t>Less work:</a:t>
            </a:r>
            <a:r>
              <a:rPr lang="en-US"/>
              <a:t> just specify objects and relationships known to be true, but leave it to the inference engine to figure out how to solve a problem using the known facts.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381000" y="2133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679EF-5BAB-8445-B639-0013EA7C647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1" name="Picture 4" descr="muri-usc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6100"/>
            <a:ext cx="91440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EA6F6-EF28-694F-9E31-B9A0C31CAF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good knowledge bases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Expressive</a:t>
            </a:r>
          </a:p>
          <a:p>
            <a:r>
              <a:rPr lang="en-US" sz="2400"/>
              <a:t>Concise</a:t>
            </a:r>
          </a:p>
          <a:p>
            <a:r>
              <a:rPr lang="en-US" sz="2400"/>
              <a:t>Unambiguous</a:t>
            </a:r>
          </a:p>
          <a:p>
            <a:r>
              <a:rPr lang="en-US" sz="2400"/>
              <a:t>Context-insensitive</a:t>
            </a:r>
          </a:p>
          <a:p>
            <a:r>
              <a:rPr lang="en-US" sz="2400"/>
              <a:t>Effective</a:t>
            </a:r>
          </a:p>
          <a:p>
            <a:r>
              <a:rPr lang="en-US" sz="2400"/>
              <a:t>Clear</a:t>
            </a:r>
          </a:p>
          <a:p>
            <a:r>
              <a:rPr lang="en-US" sz="2400"/>
              <a:t>Correct</a:t>
            </a:r>
          </a:p>
          <a:p>
            <a:r>
              <a:rPr lang="en-US" sz="2400"/>
              <a:t>…</a:t>
            </a:r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Trade-offs:</a:t>
            </a:r>
            <a:r>
              <a:rPr lang="en-US" sz="2400"/>
              <a:t> e.g., sacrifice some correctness if it enhances brevity.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A3F8C-C018-0F43-98AD-44AAA88D9D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Ideally:</a:t>
            </a:r>
            <a:r>
              <a:rPr lang="en-US" sz="2400"/>
              <a:t> Not the knowledge engineer’s problem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The inference procedure should obtain same answers no matter how knowledge is implemented.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In practice:</a:t>
            </a:r>
          </a:p>
          <a:p>
            <a:pPr>
              <a:buFontTx/>
              <a:buNone/>
            </a:pPr>
            <a:r>
              <a:rPr lang="en-US" sz="2400"/>
              <a:t>		- use automated optimization</a:t>
            </a:r>
          </a:p>
          <a:p>
            <a:pPr>
              <a:buFontTx/>
              <a:buNone/>
            </a:pPr>
            <a:r>
              <a:rPr lang="en-US" sz="2400"/>
              <a:t>		- knowledge engineer should have some </a:t>
            </a:r>
          </a:p>
          <a:p>
            <a:pPr>
              <a:buFontTx/>
              <a:buNone/>
            </a:pPr>
            <a:r>
              <a:rPr lang="en-US" sz="2400"/>
              <a:t>			understanding of how inference is done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49FCA-2FA8-A34B-B21B-73DE9666ECB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Pitfall: design KB for human readers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KB should be designed primarily for inference procedure!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e.g.,</a:t>
            </a:r>
            <a:r>
              <a:rPr lang="en-US" i="1">
                <a:solidFill>
                  <a:srgbClr val="0066FF"/>
                </a:solidFill>
              </a:rPr>
              <a:t>VeryLongName</a:t>
            </a:r>
            <a:r>
              <a:rPr lang="en-US">
                <a:solidFill>
                  <a:srgbClr val="0066FF"/>
                </a:solidFill>
              </a:rPr>
              <a:t> predicates: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BearOfVerySmallBrain(Pooh) does not allow inference procedure to infer that Pooh is a bear, an animal, or that he has a very small brain,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Rather, use: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Bear(Pooh)</a:t>
            </a:r>
          </a:p>
          <a:p>
            <a:pPr>
              <a:lnSpc>
                <a:spcPct val="90000"/>
              </a:lnSpc>
              <a:buFont typeface="Symbol" charset="2"/>
              <a:buChar char="&quot;"/>
            </a:pPr>
            <a:r>
              <a:rPr lang="en-US">
                <a:sym typeface="Symbol" charset="2"/>
              </a:rPr>
              <a:t>b, Bear(b)  Animal(b)</a:t>
            </a:r>
          </a:p>
          <a:p>
            <a:pPr>
              <a:lnSpc>
                <a:spcPct val="90000"/>
              </a:lnSpc>
              <a:buFont typeface="Symbol" charset="2"/>
              <a:buChar char="&quot;"/>
            </a:pPr>
            <a:r>
              <a:rPr lang="en-US">
                <a:sym typeface="Symbol" charset="2"/>
              </a:rPr>
              <a:t>a, Animal(a) PhysicalThing(a)</a:t>
            </a:r>
          </a:p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>
                <a:sym typeface="Symbol" charset="2"/>
              </a:rPr>
              <a:t>…</a:t>
            </a:r>
          </a:p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>
                <a:sym typeface="Symbol" charset="2"/>
              </a:rPr>
              <a:t>[See AIMA pp. 220-221 for full example]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505200" y="3352800"/>
            <a:ext cx="5495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In other words:</a:t>
            </a:r>
          </a:p>
          <a:p>
            <a:r>
              <a:rPr lang="en-US">
                <a:solidFill>
                  <a:srgbClr val="CC3300"/>
                </a:solidFill>
                <a:latin typeface="Tahoma" charset="0"/>
              </a:rPr>
              <a:t>BearOfVerySmallBrain(pooh) = x(pooh)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66A20-2D27-AA41-AEB7-82E11F65D34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principle, easier than debugging a program,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i="1">
                <a:solidFill>
                  <a:srgbClr val="0066FF"/>
                </a:solidFill>
              </a:rPr>
              <a:t>because we can look at each logic sentence in isolation and tell whether it is correct.</a:t>
            </a:r>
          </a:p>
          <a:p>
            <a:pPr>
              <a:buFontTx/>
              <a:buNone/>
            </a:pPr>
            <a:endParaRPr lang="en-US" i="1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b="1"/>
              <a:t>Example:</a:t>
            </a:r>
          </a:p>
          <a:p>
            <a:pPr>
              <a:buFont typeface="Symbol" charset="2"/>
              <a:buChar char="&quot;"/>
            </a:pPr>
            <a:r>
              <a:rPr lang="en-US">
                <a:sym typeface="Symbol" charset="2"/>
              </a:rPr>
              <a:t>x, Animal(x)  </a:t>
            </a:r>
            <a:r>
              <a:rPr lang="en-US" sz="2400" b="1">
                <a:latin typeface="Times New Roman" charset="0"/>
                <a:sym typeface="Symbol" charset="2"/>
              </a:rPr>
              <a:t></a:t>
            </a:r>
            <a:r>
              <a:rPr lang="en-US">
                <a:sym typeface="Symbol" charset="2"/>
              </a:rPr>
              <a:t> b, BrainOf(x) = b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means </a:t>
            </a:r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	“there is some object that is the value of the BrainOf function applied to an animal”</a:t>
            </a:r>
            <a:r>
              <a:rPr lang="en-US">
                <a:sym typeface="Symbol" charset="2"/>
              </a:rPr>
              <a:t> 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and can be corrected to mean </a:t>
            </a:r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	“every animal has a brain”</a:t>
            </a:r>
            <a:r>
              <a:rPr lang="en-US">
                <a:sym typeface="Symbol" charset="2"/>
              </a:rPr>
              <a:t> 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without looking at other sentences.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715D1-78A6-4743-BA3F-7D8FD62E54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Collection of concepts and inter-relationships</a:t>
            </a:r>
          </a:p>
          <a:p>
            <a:endParaRPr lang="en-US" sz="2400"/>
          </a:p>
          <a:p>
            <a:r>
              <a:rPr lang="en-US" sz="2400"/>
              <a:t>Widely used in the database community to “translate” queries and concepts from one database to another, so that multiple databases can be used conjointly (database federation)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3B12F-2B21-4549-B123-D0B3D02BE43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685800"/>
          </a:xfrm>
        </p:spPr>
        <p:txBody>
          <a:bodyPr/>
          <a:lstStyle/>
          <a:p>
            <a:r>
              <a:rPr lang="en-US"/>
              <a:t>Ontology </a:t>
            </a:r>
            <a:br>
              <a:rPr lang="en-US"/>
            </a:br>
            <a:r>
              <a:rPr lang="en-US"/>
              <a:t>Example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00200" y="195263"/>
          <a:ext cx="7543800" cy="6662737"/>
        </p:xfrm>
        <a:graphic>
          <a:graphicData uri="http://schemas.openxmlformats.org/presentationml/2006/ole">
            <p:oleObj spid="_x0000_s23554" r:id="rId3" imgW="3137405" imgH="2985123" progId="Word.Picture.8">
              <p:embed/>
            </p:oleObj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 rot="-5400000">
            <a:off x="-815975" y="5081588"/>
            <a:ext cx="263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Khan &amp; McLeod, 2000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3393</TotalTime>
  <Words>2067</Words>
  <Application>Microsoft Macintosh PowerPoint</Application>
  <PresentationFormat>On-screen Show (4:3)</PresentationFormat>
  <Paragraphs>317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 New Roman</vt:lpstr>
      <vt:lpstr>ＭＳ Ｐゴシック</vt:lpstr>
      <vt:lpstr>Arial</vt:lpstr>
      <vt:lpstr>Helvetica</vt:lpstr>
      <vt:lpstr>Tahoma</vt:lpstr>
      <vt:lpstr>Symbol</vt:lpstr>
      <vt:lpstr>AI-Class</vt:lpstr>
      <vt:lpstr>Microsoft Word Picture</vt:lpstr>
      <vt:lpstr>Knowledge Representation</vt:lpstr>
      <vt:lpstr>Knowledge Engineer</vt:lpstr>
      <vt:lpstr>Knowledge engineering vs. programming</vt:lpstr>
      <vt:lpstr>Properties of good knowledge bases</vt:lpstr>
      <vt:lpstr>Efficiency</vt:lpstr>
      <vt:lpstr>Pitfall: design KB for human readers</vt:lpstr>
      <vt:lpstr>Debugging</vt:lpstr>
      <vt:lpstr>Ontology</vt:lpstr>
      <vt:lpstr>Ontology  Example</vt:lpstr>
      <vt:lpstr>Towards a general ontology</vt:lpstr>
      <vt:lpstr>Representing Categories</vt:lpstr>
      <vt:lpstr>Categories: inheritance</vt:lpstr>
      <vt:lpstr>Example: Taxonomy of hand/arm movements</vt:lpstr>
      <vt:lpstr>Measures</vt:lpstr>
      <vt:lpstr>Composite Objects</vt:lpstr>
      <vt:lpstr>Composite Objects (cont.)</vt:lpstr>
      <vt:lpstr>Events</vt:lpstr>
      <vt:lpstr>Events (cont.)</vt:lpstr>
      <vt:lpstr>Times, Intervals and Actions</vt:lpstr>
      <vt:lpstr>Times, Intervals and Actions (cont.)</vt:lpstr>
      <vt:lpstr>Objects Revisited</vt:lpstr>
      <vt:lpstr>Substances and Objects</vt:lpstr>
      <vt:lpstr>Example: Activity Recognition</vt:lpstr>
      <vt:lpstr>Human activity detection</vt:lpstr>
      <vt:lpstr>Low-level processing</vt:lpstr>
      <vt:lpstr>Spatio-temporal representation</vt:lpstr>
      <vt:lpstr>Slide 27</vt:lpstr>
      <vt:lpstr>Modeling Events</vt:lpstr>
      <vt:lpstr>Modeling Events</vt:lpstr>
      <vt:lpstr>Slide 30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203</cp:revision>
  <cp:lastPrinted>1999-10-01T01:17:42Z</cp:lastPrinted>
  <dcterms:created xsi:type="dcterms:W3CDTF">2010-08-23T04:33:11Z</dcterms:created>
  <dcterms:modified xsi:type="dcterms:W3CDTF">2010-08-23T04:33:29Z</dcterms:modified>
</cp:coreProperties>
</file>