
<file path=[Content_Types].xml><?xml version="1.0" encoding="utf-8"?>
<Types xmlns="http://schemas.openxmlformats.org/package/2006/content-types">
  <Override PartName="/ppt/slides/slide41.xml" ContentType="application/vnd.openxmlformats-officedocument.presentationml.slide+xml"/>
  <Override PartName="/ppt/slides/slide50.xml" ContentType="application/vnd.openxmlformats-officedocument.presentationml.slide+xml"/>
  <Override PartName="/ppt/slides/slide18.xml" ContentType="application/vnd.openxmlformats-officedocument.presentationml.slide+xml"/>
  <Override PartName="/ppt/embeddings/Microsoft_Equation3.bin" ContentType="application/vnd.openxmlformats-officedocument.oleObject"/>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Default Extension="vml" ContentType="application/vnd.openxmlformats-officedocument.vmlDrawing"/>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embeddings/oleObject1.bin" ContentType="application/vnd.openxmlformats-officedocument.oleObject"/>
  <Override PartName="/ppt/embeddings/oleObject13.bin" ContentType="application/vnd.openxmlformats-officedocument.oleObject"/>
  <Default Extension="jpeg" ContentType="image/jpeg"/>
  <Override PartName="/ppt/slides/slide13.xml" ContentType="application/vnd.openxmlformats-officedocument.presentationml.slide+xml"/>
  <Override PartName="/ppt/embeddings/oleObject7.bin" ContentType="application/vnd.openxmlformats-officedocument.oleObject"/>
  <Override PartName="/ppt/slides/slide23.xml" ContentType="application/vnd.openxmlformats-officedocument.presentationml.slide+xml"/>
  <Override PartName="/ppt/embeddings/oleObject19.bin" ContentType="application/vnd.openxmlformats-officedocument.oleObject"/>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42.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embeddings/Microsoft_Equation4.bin" ContentType="application/vnd.openxmlformats-officedocument.oleObject"/>
  <Override PartName="/ppt/slides/slide38.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76.xml" ContentType="application/vnd.openxmlformats-officedocument.presentationml.slide+xml"/>
  <Override PartName="/ppt/embeddings/oleObject2.bin" ContentType="application/vnd.openxmlformats-officedocument.oleObject"/>
  <Override PartName="/ppt/slides/slide86.xml" ContentType="application/vnd.openxmlformats-officedocument.presentationml.slide+xml"/>
  <Override PartName="/ppt/embeddings/oleObject14.bin" ContentType="application/vnd.openxmlformats-officedocument.oleObject"/>
  <Override PartName="/ppt/notesSlides/notesSlide8.xml" ContentType="application/vnd.openxmlformats-officedocument.presentationml.notesSlide+xml"/>
  <Override PartName="/ppt/slides/slide14.xml" ContentType="application/vnd.openxmlformats-officedocument.presentationml.slide+xml"/>
  <Override PartName="/ppt/embeddings/oleObject8.bin" ContentType="application/vnd.openxmlformats-officedocument.oleObject"/>
  <Override PartName="/ppt/slides/slide24.xml" ContentType="application/vnd.openxmlformats-officedocument.presentationml.slide+xml"/>
  <Default Extension="bin" ContentType="application/vnd.openxmlformats-officedocument.presentationml.printerSettings"/>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slides/slide52.xml" ContentType="application/vnd.openxmlformats-officedocument.presentationml.slide+xml"/>
  <Override PartName="/ppt/embeddings/Microsoft_Equation5.bin" ContentType="application/vnd.openxmlformats-officedocument.oleObject"/>
  <Override PartName="/ppt/slides/slide62.xml" ContentType="application/vnd.openxmlformats-officedocument.presentationml.slide+xml"/>
  <Override PartName="/ppt/slideLayouts/slideLayout11.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embeddings/oleObject10.bin" ContentType="application/vnd.openxmlformats-officedocument.oleObject"/>
  <Override PartName="/ppt/slides/slide58.xml" ContentType="application/vnd.openxmlformats-officedocument.presentationml.slide+xml"/>
  <Override PartName="/docProps/core.xml" ContentType="application/vnd.openxmlformats-package.core-properties+xml"/>
  <Override PartName="/ppt/slides/slide68.xml" ContentType="application/vnd.openxmlformats-officedocument.presentationml.slide+xml"/>
  <Override PartName="/ppt/theme/theme3.xml" ContentType="application/vnd.openxmlformats-officedocument.theme+xml"/>
  <Override PartName="/ppt/notesSlides/notesSlide4.xml" ContentType="application/vnd.openxmlformats-officedocument.presentationml.notesSlide+xml"/>
  <Override PartName="/ppt/slides/slide77.xml" ContentType="application/vnd.openxmlformats-officedocument.presentationml.slide+xml"/>
  <Override PartName="/ppt/slides/slide87.xml" ContentType="application/vnd.openxmlformats-officedocument.presentationml.slide+xml"/>
  <Override PartName="/ppt/embeddings/oleObject3.bin" ContentType="application/vnd.openxmlformats-officedocument.oleObject"/>
  <Override PartName="/ppt/embeddings/oleObject15.bin" ContentType="application/vnd.openxmlformats-officedocument.oleObject"/>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s/slide15.xml" ContentType="application/vnd.openxmlformats-officedocument.presentationml.slide+xml"/>
  <Override PartName="/ppt/embeddings/oleObject9.bin" ContentType="application/vnd.openxmlformats-officedocument.oleObject"/>
  <Override PartName="/ppt/slides/slide25.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s/slide44.xml" ContentType="application/vnd.openxmlformats-officedocument.presentationml.slide+xml"/>
  <Override PartName="/ppt/slides/slide53.xml" ContentType="application/vnd.openxmlformats-officedocument.presentationml.slide+xml"/>
  <Override PartName="/ppt/embeddings/Microsoft_Equation6.bin" ContentType="application/vnd.openxmlformats-officedocument.oleObject"/>
  <Override PartName="/ppt/slides/slide63.xml" ContentType="application/vnd.openxmlformats-officedocument.presentationml.slide+xml"/>
  <Override PartName="/ppt/slideLayouts/slideLayout12.xml" ContentType="application/vnd.openxmlformats-officedocument.presentationml.slideLayout+xml"/>
  <Override PartName="/ppt/slides/slide72.xml" ContentType="application/vnd.openxmlformats-officedocument.presentationml.slide+xml"/>
  <Override PartName="/ppt/slides/slide82.xml" ContentType="application/vnd.openxmlformats-officedocument.presentationml.slide+xml"/>
  <Override PartName="/ppt/embeddings/oleObject11.bin" ContentType="application/vnd.openxmlformats-officedocument.oleObject"/>
  <Override PartName="/ppt/slides/slide59.xml" ContentType="application/vnd.openxmlformats-officedocument.presentationml.slide+xml"/>
  <Override PartName="/ppt/embeddings/oleObject20.bin" ContentType="application/vnd.openxmlformats-officedocument.oleObject"/>
  <Override PartName="/ppt/slides/slide69.xml" ContentType="application/vnd.openxmlformats-officedocument.presentationml.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embeddings/oleObject4.bin" ContentType="application/vnd.openxmlformats-officedocument.oleObject"/>
  <Override PartName="/ppt/embeddings/oleObject16.bin" ContentType="application/vnd.openxmlformats-officedocument.oleObject"/>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Override PartName="/ppt/embeddings/Microsoft_Equation1.bin" ContentType="application/vnd.openxmlformats-officedocument.oleObject"/>
  <Default Extension="rels" ContentType="application/vnd.openxmlformats-package.relationships+xml"/>
  <Override PartName="/ppt/slides/slide26.xml" ContentType="application/vnd.openxmlformats-officedocument.presentationml.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54.xml" ContentType="application/vnd.openxmlformats-officedocument.presentationml.slide+xml"/>
  <Override PartName="/ppt/embeddings/Microsoft_Equation7.bin" ContentType="application/vnd.openxmlformats-officedocument.oleObject"/>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embeddings/oleObject12.bin" ContentType="application/vnd.openxmlformats-officedocument.oleObject"/>
  <Override PartName="/ppt/embeddings/oleObject21.bin" ContentType="application/vnd.openxmlformats-officedocument.oleObject"/>
  <Override PartName="/ppt/notesSlides/notesSlide6.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embeddings/oleObject5.bin" ContentType="application/vnd.openxmlformats-officedocument.oleObject"/>
  <Override PartName="/ppt/slides/slide89.xml" ContentType="application/vnd.openxmlformats-officedocument.presentationml.slide+xml"/>
  <Override PartName="/ppt/embeddings/oleObject17.bin" ContentType="application/vnd.openxmlformats-officedocument.oleObject"/>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slides/slide17.xml" ContentType="application/vnd.openxmlformats-officedocument.presentationml.slide+xml"/>
  <Override PartName="/ppt/embeddings/Microsoft_Equation2.bin" ContentType="application/vnd.openxmlformats-officedocument.oleObject"/>
  <Override PartName="/ppt/slides/slide27.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Override PartName="/ppt/slides/slide55.xml" ContentType="application/vnd.openxmlformats-officedocument.presentationml.slide+xml"/>
  <Override PartName="/ppt/embeddings/Microsoft_Equation8.bin" ContentType="application/vnd.openxmlformats-officedocument.oleObject"/>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embeddings/oleObject22.bin" ContentType="application/vnd.openxmlformats-officedocument.oleObject"/>
  <Override PartName="/ppt/notesSlides/notesSlide7.xml" ContentType="application/vnd.openxmlformats-officedocument.presentationml.notesSlide+xml"/>
  <Override PartName="/ppt/slides/slide12.xml" ContentType="application/vnd.openxmlformats-officedocument.presentationml.slide+xml"/>
  <Override PartName="/ppt/embeddings/oleObject6.bin" ContentType="application/vnd.openxmlformats-officedocument.oleObject"/>
  <Override PartName="/ppt/embeddings/oleObject18.bin" ContentType="application/vnd.openxmlformats-officedocument.oleObject"/>
  <Override PartName="/ppt/slides/slide22.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9" r:id="rId1"/>
  </p:sldMasterIdLst>
  <p:notesMasterIdLst>
    <p:notesMasterId r:id="rId91"/>
  </p:notesMasterIdLst>
  <p:handoutMasterIdLst>
    <p:handoutMasterId r:id="rId92"/>
  </p:handoutMasterIdLst>
  <p:sldIdLst>
    <p:sldId id="256" r:id="rId2"/>
    <p:sldId id="284" r:id="rId3"/>
    <p:sldId id="289" r:id="rId4"/>
    <p:sldId id="290" r:id="rId5"/>
    <p:sldId id="263" r:id="rId6"/>
    <p:sldId id="291" r:id="rId7"/>
    <p:sldId id="257" r:id="rId8"/>
    <p:sldId id="285" r:id="rId9"/>
    <p:sldId id="286" r:id="rId10"/>
    <p:sldId id="258" r:id="rId11"/>
    <p:sldId id="259" r:id="rId12"/>
    <p:sldId id="260" r:id="rId13"/>
    <p:sldId id="261" r:id="rId14"/>
    <p:sldId id="262" r:id="rId15"/>
    <p:sldId id="264" r:id="rId16"/>
    <p:sldId id="265" r:id="rId17"/>
    <p:sldId id="292" r:id="rId18"/>
    <p:sldId id="293" r:id="rId19"/>
    <p:sldId id="294" r:id="rId20"/>
    <p:sldId id="266" r:id="rId21"/>
    <p:sldId id="267" r:id="rId22"/>
    <p:sldId id="287" r:id="rId23"/>
    <p:sldId id="288" r:id="rId24"/>
    <p:sldId id="268" r:id="rId25"/>
    <p:sldId id="269" r:id="rId26"/>
    <p:sldId id="270" r:id="rId27"/>
    <p:sldId id="271"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1" r:id="rId46"/>
    <p:sldId id="322" r:id="rId47"/>
    <p:sldId id="323" r:id="rId48"/>
    <p:sldId id="324" r:id="rId49"/>
    <p:sldId id="325" r:id="rId50"/>
    <p:sldId id="326" r:id="rId51"/>
    <p:sldId id="327" r:id="rId52"/>
    <p:sldId id="328" r:id="rId53"/>
    <p:sldId id="329" r:id="rId54"/>
    <p:sldId id="330" r:id="rId55"/>
    <p:sldId id="357" r:id="rId56"/>
    <p:sldId id="331" r:id="rId57"/>
    <p:sldId id="332" r:id="rId58"/>
    <p:sldId id="333" r:id="rId59"/>
    <p:sldId id="334" r:id="rId60"/>
    <p:sldId id="335" r:id="rId61"/>
    <p:sldId id="336" r:id="rId62"/>
    <p:sldId id="337" r:id="rId63"/>
    <p:sldId id="338" r:id="rId64"/>
    <p:sldId id="339" r:id="rId65"/>
    <p:sldId id="359" r:id="rId66"/>
    <p:sldId id="360" r:id="rId67"/>
    <p:sldId id="340" r:id="rId68"/>
    <p:sldId id="341" r:id="rId69"/>
    <p:sldId id="342" r:id="rId70"/>
    <p:sldId id="343" r:id="rId71"/>
    <p:sldId id="272" r:id="rId72"/>
    <p:sldId id="273" r:id="rId73"/>
    <p:sldId id="344" r:id="rId74"/>
    <p:sldId id="345" r:id="rId75"/>
    <p:sldId id="274" r:id="rId76"/>
    <p:sldId id="275" r:id="rId77"/>
    <p:sldId id="282" r:id="rId78"/>
    <p:sldId id="276" r:id="rId79"/>
    <p:sldId id="277" r:id="rId80"/>
    <p:sldId id="346" r:id="rId81"/>
    <p:sldId id="347" r:id="rId82"/>
    <p:sldId id="348" r:id="rId83"/>
    <p:sldId id="278" r:id="rId84"/>
    <p:sldId id="279" r:id="rId85"/>
    <p:sldId id="349" r:id="rId86"/>
    <p:sldId id="352" r:id="rId87"/>
    <p:sldId id="353" r:id="rId88"/>
    <p:sldId id="354" r:id="rId89"/>
    <p:sldId id="358" r:id="rId9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imes New Roman"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imes New Roman"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imes New Roman"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imes New Roman"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2B2B2"/>
    <a:srgbClr val="C0C0C0"/>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94660"/>
  </p:normalViewPr>
  <p:slideViewPr>
    <p:cSldViewPr>
      <p:cViewPr varScale="1">
        <p:scale>
          <a:sx n="165" d="100"/>
          <a:sy n="165" d="100"/>
        </p:scale>
        <p:origin x="-824" y="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7" Type="http://schemas.openxmlformats.org/officeDocument/2006/relationships/image" Target="../media/image32.wmf"/><Relationship Id="rId8" Type="http://schemas.openxmlformats.org/officeDocument/2006/relationships/image" Target="../media/image33.wmf"/><Relationship Id="rId1" Type="http://schemas.openxmlformats.org/officeDocument/2006/relationships/image" Target="../media/image26.wmf"/><Relationship Id="rId2"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25" tIns="48313" rIns="96625" bIns="48313" numCol="1" anchor="t" anchorCtr="0" compatLnSpc="1">
            <a:prstTxWarp prst="textNoShape">
              <a:avLst/>
            </a:prstTxWarp>
          </a:bodyPr>
          <a:lstStyle>
            <a:lvl1pPr defTabSz="966788">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25" tIns="48313" rIns="96625" bIns="48313" numCol="1" anchor="t" anchorCtr="0" compatLnSpc="1">
            <a:prstTxWarp prst="textNoShape">
              <a:avLst/>
            </a:prstTxWarp>
          </a:bodyPr>
          <a:lstStyle>
            <a:lvl1pPr algn="r" defTabSz="966788">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25" tIns="48313" rIns="96625" bIns="48313" numCol="1" anchor="b" anchorCtr="0" compatLnSpc="1">
            <a:prstTxWarp prst="textNoShape">
              <a:avLst/>
            </a:prstTxWarp>
          </a:bodyPr>
          <a:lstStyle>
            <a:lvl1pPr defTabSz="966788">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25" tIns="48313" rIns="96625" bIns="48313" numCol="1" anchor="b" anchorCtr="0" compatLnSpc="1">
            <a:prstTxWarp prst="textNoShape">
              <a:avLst/>
            </a:prstTxWarp>
          </a:bodyPr>
          <a:lstStyle>
            <a:lvl1pPr algn="r" defTabSz="966788">
              <a:defRPr sz="1300"/>
            </a:lvl1pPr>
          </a:lstStyle>
          <a:p>
            <a:fld id="{1AA3410F-F682-3441-8018-A2565882AEC5}"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14" tIns="48508" rIns="97014" bIns="48508" numCol="1" anchor="t" anchorCtr="0" compatLnSpc="1">
            <a:prstTxWarp prst="textNoShape">
              <a:avLst/>
            </a:prstTxWarp>
          </a:bodyPr>
          <a:lstStyle>
            <a:lvl1pPr defTabSz="969963">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14" tIns="48508" rIns="97014" bIns="48508" numCol="1" anchor="t" anchorCtr="0" compatLnSpc="1">
            <a:prstTxWarp prst="textNoShape">
              <a:avLst/>
            </a:prstTxWarp>
          </a:bodyPr>
          <a:lstStyle>
            <a:lvl1pPr algn="r" defTabSz="969963">
              <a:defRPr sz="1300"/>
            </a:lvl1pPr>
          </a:lstStyle>
          <a:p>
            <a:endParaRPr lang="en-US"/>
          </a:p>
        </p:txBody>
      </p:sp>
      <p:sp>
        <p:nvSpPr>
          <p:cNvPr id="15364"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14" tIns="48508" rIns="97014" bIns="485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14" tIns="48508" rIns="97014" bIns="48508" numCol="1" anchor="b" anchorCtr="0" compatLnSpc="1">
            <a:prstTxWarp prst="textNoShape">
              <a:avLst/>
            </a:prstTxWarp>
          </a:bodyPr>
          <a:lstStyle>
            <a:lvl1pPr defTabSz="969963">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14" tIns="48508" rIns="97014" bIns="48508" numCol="1" anchor="b" anchorCtr="0" compatLnSpc="1">
            <a:prstTxWarp prst="textNoShape">
              <a:avLst/>
            </a:prstTxWarp>
          </a:bodyPr>
          <a:lstStyle>
            <a:lvl1pPr algn="r" defTabSz="969963">
              <a:defRPr sz="1300"/>
            </a:lvl1pPr>
          </a:lstStyle>
          <a:p>
            <a:fld id="{FFAF1E88-033A-0042-A11C-D3CAA8D4559D}"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F1A23F1-C727-4E4C-9831-DA8D2F962F1A}" type="slidenum">
              <a:rPr lang="en-US"/>
              <a:pPr/>
              <a:t>4</a:t>
            </a:fld>
            <a:endParaRPr lang="en-US"/>
          </a:p>
        </p:txBody>
      </p:sp>
      <p:sp>
        <p:nvSpPr>
          <p:cNvPr id="20483" name="Rectangle 2"/>
          <p:cNvSpPr>
            <a:spLocks noGrp="1" noRot="1" noChangeAspect="1" noChangeArrowheads="1" noTextEdit="1"/>
          </p:cNvSpPr>
          <p:nvPr>
            <p:ph type="sldImg"/>
          </p:nvPr>
        </p:nvSpPr>
        <p:spPr>
          <a:xfrm>
            <a:off x="1211263" y="709613"/>
            <a:ext cx="4838700" cy="3629025"/>
          </a:xfrm>
          <a:ln/>
        </p:spPr>
      </p:sp>
      <p:sp>
        <p:nvSpPr>
          <p:cNvPr id="20484" name="Rectangle 3"/>
          <p:cNvSpPr>
            <a:spLocks noGrp="1" noChangeArrowheads="1"/>
          </p:cNvSpPr>
          <p:nvPr>
            <p:ph type="body" idx="1"/>
          </p:nvPr>
        </p:nvSpPr>
        <p:spPr>
          <a:xfrm>
            <a:off x="957263" y="4575175"/>
            <a:ext cx="5346700" cy="4343400"/>
          </a:xfrm>
          <a:noFill/>
          <a:ln/>
        </p:spPr>
        <p:txBody>
          <a:bodyPr/>
          <a:lstStyle/>
          <a:p>
            <a:pPr>
              <a:buFontTx/>
              <a:buChar char="•"/>
            </a:pPr>
            <a:r>
              <a:rPr lang="en-US"/>
              <a:t>need for derivation and entailment to align</a:t>
            </a:r>
          </a:p>
          <a:p>
            <a:pPr>
              <a:buFontTx/>
              <a:buChar char="•"/>
            </a:pPr>
            <a:r>
              <a:rPr lang="en-US"/>
              <a:t>system does derivation</a:t>
            </a:r>
          </a:p>
          <a:p>
            <a:pPr>
              <a:buFontTx/>
              <a:buChar char="•"/>
            </a:pPr>
            <a:r>
              <a:rPr lang="en-US"/>
              <a:t>explain importance of alignment because computer operates formally, i.e., without crossing the semantic wall, i.e., without access to interpretation (symbol meaning)&gt;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8D93AF1-F574-A344-ADC2-070CB429DA29}" type="slidenum">
              <a:rPr lang="en-US"/>
              <a:pPr/>
              <a:t>87</a:t>
            </a:fld>
            <a:endParaRPr lang="en-US"/>
          </a:p>
        </p:txBody>
      </p:sp>
      <p:sp>
        <p:nvSpPr>
          <p:cNvPr id="114691" name="Rectangle 2"/>
          <p:cNvSpPr>
            <a:spLocks noGrp="1" noRot="1" noChangeAspect="1" noChangeArrowheads="1" noTextEdit="1"/>
          </p:cNvSpPr>
          <p:nvPr>
            <p:ph type="sldImg"/>
          </p:nvPr>
        </p:nvSpPr>
        <p:spPr>
          <a:xfrm>
            <a:off x="1257300" y="720725"/>
            <a:ext cx="4800600" cy="3600450"/>
          </a:xfrm>
          <a:ln/>
        </p:spPr>
      </p:sp>
      <p:sp>
        <p:nvSpPr>
          <p:cNvPr id="114692" name="Rectangle 3"/>
          <p:cNvSpPr>
            <a:spLocks noGrp="1" noChangeArrowheads="1"/>
          </p:cNvSpPr>
          <p:nvPr>
            <p:ph type="body" idx="1"/>
          </p:nvPr>
        </p:nvSpPr>
        <p:spPr>
          <a:xfrm>
            <a:off x="974725" y="4560888"/>
            <a:ext cx="5365750" cy="4319587"/>
          </a:xfrm>
          <a:noFill/>
          <a:ln/>
        </p:spPr>
        <p:txBody>
          <a:bodyPr lIns="91216" tIns="45608" rIns="91216" bIns="4560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FE8D747-91BB-E94A-A703-F6103708F6FF}" type="slidenum">
              <a:rPr lang="en-US"/>
              <a:pPr/>
              <a:t>19</a:t>
            </a:fld>
            <a:endParaRPr lang="en-US"/>
          </a:p>
        </p:txBody>
      </p:sp>
      <p:sp>
        <p:nvSpPr>
          <p:cNvPr id="36867" name="Rectangle 2"/>
          <p:cNvSpPr>
            <a:spLocks noGrp="1" noRot="1" noChangeAspect="1" noChangeArrowheads="1" noTextEdit="1"/>
          </p:cNvSpPr>
          <p:nvPr>
            <p:ph type="sldImg"/>
          </p:nvPr>
        </p:nvSpPr>
        <p:spPr>
          <a:xfrm>
            <a:off x="1257300" y="720725"/>
            <a:ext cx="4800600" cy="3600450"/>
          </a:xfrm>
          <a:ln/>
        </p:spPr>
      </p:sp>
      <p:sp>
        <p:nvSpPr>
          <p:cNvPr id="36868" name="Rectangle 3"/>
          <p:cNvSpPr>
            <a:spLocks noGrp="1" noChangeArrowheads="1"/>
          </p:cNvSpPr>
          <p:nvPr>
            <p:ph type="body" idx="1"/>
          </p:nvPr>
        </p:nvSpPr>
        <p:spPr>
          <a:xfrm>
            <a:off x="977900" y="4560888"/>
            <a:ext cx="5359400" cy="4319587"/>
          </a:xfrm>
          <a:noFill/>
          <a:ln/>
        </p:spPr>
        <p:txBody>
          <a:bodyPr lIns="91253" tIns="45627" rIns="91253" bIns="45627"/>
          <a:lstStyle/>
          <a:p>
            <a:pPr>
              <a:buFontTx/>
              <a:buChar char="•"/>
            </a:pPr>
            <a:r>
              <a:rPr lang="en-US"/>
              <a:t>To avoid failure like in (4) it is important to “standardize variables apart”</a:t>
            </a:r>
          </a:p>
          <a:p>
            <a:pPr>
              <a:buFontTx/>
              <a:buChar char="•"/>
            </a:pPr>
            <a:endParaRPr lang="en-US"/>
          </a:p>
          <a:p>
            <a:pPr>
              <a:buFontTx/>
              <a:buChar char="•"/>
            </a:pPr>
            <a:r>
              <a:rPr lang="en-US"/>
              <a:t>unify(P(a,x),P(y,b)) can be done with substitution {x/b,y/a}</a:t>
            </a:r>
          </a:p>
          <a:p>
            <a:pPr>
              <a:buFontTx/>
              <a:buChar char="•"/>
            </a:pPr>
            <a:endParaRPr lang="en-US"/>
          </a:p>
          <a:p>
            <a:pPr>
              <a:buFontTx/>
              <a:buChar char="•"/>
            </a:pPr>
            <a:r>
              <a:rPr lang="en-US"/>
              <a:t>the trickiest part of unification is dealing with functions;  in particular, cannot replace a variable by a term containing that variable; i.e., cannot replace x by f(x).  [this is referred to as “occurs check”]</a:t>
            </a:r>
          </a:p>
          <a:p>
            <a:pPr>
              <a:buFontTx/>
              <a:buChar char="•"/>
            </a:pPr>
            <a:endParaRPr lang="en-US"/>
          </a:p>
          <a:p>
            <a:pPr>
              <a:buFontTx/>
              <a:buChar char="•"/>
            </a:pPr>
            <a:r>
              <a:rPr lang="en-US"/>
              <a:t>constraints on unification:  every occurrence of a variable has the same term substituted for it</a:t>
            </a:r>
          </a:p>
          <a:p>
            <a:pPr>
              <a:buFontTx/>
              <a:buChar char="•"/>
            </a:pPr>
            <a:endParaRPr lang="en-US"/>
          </a:p>
          <a:p>
            <a:pPr>
              <a:buFontTx/>
              <a:buChar char="•"/>
            </a:pPr>
            <a:r>
              <a:rPr lang="en-US"/>
              <a:t>in section, probably next week, will do some unification practice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9629F2F-A77D-D943-BC5C-1183659BD21C}" type="slidenum">
              <a:rPr lang="en-US"/>
              <a:pPr/>
              <a:t>64</a:t>
            </a:fld>
            <a:endParaRPr lang="en-US"/>
          </a:p>
        </p:txBody>
      </p:sp>
      <p:sp>
        <p:nvSpPr>
          <p:cNvPr id="83971" name="Rectangle 2"/>
          <p:cNvSpPr>
            <a:spLocks noGrp="1" noRot="1" noChangeAspect="1" noChangeArrowheads="1" noTextEdit="1"/>
          </p:cNvSpPr>
          <p:nvPr>
            <p:ph type="sldImg"/>
          </p:nvPr>
        </p:nvSpPr>
        <p:spPr>
          <a:xfrm>
            <a:off x="1257300" y="720725"/>
            <a:ext cx="4800600" cy="3600450"/>
          </a:xfrm>
          <a:ln/>
        </p:spPr>
      </p:sp>
      <p:sp>
        <p:nvSpPr>
          <p:cNvPr id="83972" name="Rectangle 3"/>
          <p:cNvSpPr>
            <a:spLocks noGrp="1" noChangeArrowheads="1"/>
          </p:cNvSpPr>
          <p:nvPr>
            <p:ph type="body" idx="1"/>
          </p:nvPr>
        </p:nvSpPr>
        <p:spPr>
          <a:xfrm>
            <a:off x="976313" y="4560888"/>
            <a:ext cx="5362575" cy="4319587"/>
          </a:xfrm>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F23EA5D-029D-364C-8CDA-2AC6DEA3DA0C}" type="slidenum">
              <a:rPr lang="en-US"/>
              <a:pPr/>
              <a:t>67</a:t>
            </a:fld>
            <a:endParaRPr lang="en-US"/>
          </a:p>
        </p:txBody>
      </p:sp>
      <p:sp>
        <p:nvSpPr>
          <p:cNvPr id="88067" name="Rectangle 2"/>
          <p:cNvSpPr>
            <a:spLocks noGrp="1" noRot="1" noChangeAspect="1" noChangeArrowheads="1" noTextEdit="1"/>
          </p:cNvSpPr>
          <p:nvPr>
            <p:ph type="sldImg"/>
          </p:nvPr>
        </p:nvSpPr>
        <p:spPr>
          <a:xfrm>
            <a:off x="1257300" y="720725"/>
            <a:ext cx="4800600" cy="3600450"/>
          </a:xfrm>
          <a:ln/>
        </p:spPr>
      </p:sp>
      <p:sp>
        <p:nvSpPr>
          <p:cNvPr id="88068" name="Rectangle 3"/>
          <p:cNvSpPr>
            <a:spLocks noGrp="1" noChangeArrowheads="1"/>
          </p:cNvSpPr>
          <p:nvPr>
            <p:ph type="body" idx="1"/>
          </p:nvPr>
        </p:nvSpPr>
        <p:spPr>
          <a:xfrm>
            <a:off x="976313" y="4560888"/>
            <a:ext cx="5362575" cy="4319587"/>
          </a:xfrm>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03A3E72-DA0D-8849-A4B5-068E9004D2D7}" type="slidenum">
              <a:rPr lang="en-US"/>
              <a:pPr/>
              <a:t>68</a:t>
            </a:fld>
            <a:endParaRPr lang="en-US"/>
          </a:p>
        </p:txBody>
      </p:sp>
      <p:sp>
        <p:nvSpPr>
          <p:cNvPr id="90115" name="Rectangle 2"/>
          <p:cNvSpPr>
            <a:spLocks noGrp="1" noRot="1" noChangeAspect="1" noChangeArrowheads="1" noTextEdit="1"/>
          </p:cNvSpPr>
          <p:nvPr>
            <p:ph type="sldImg"/>
          </p:nvPr>
        </p:nvSpPr>
        <p:spPr>
          <a:xfrm>
            <a:off x="1257300" y="720725"/>
            <a:ext cx="4800600" cy="3600450"/>
          </a:xfrm>
          <a:ln/>
        </p:spPr>
      </p:sp>
      <p:sp>
        <p:nvSpPr>
          <p:cNvPr id="90116" name="Rectangle 3"/>
          <p:cNvSpPr>
            <a:spLocks noGrp="1" noChangeArrowheads="1"/>
          </p:cNvSpPr>
          <p:nvPr>
            <p:ph type="body" idx="1"/>
          </p:nvPr>
        </p:nvSpPr>
        <p:spPr>
          <a:xfrm>
            <a:off x="976313" y="4560888"/>
            <a:ext cx="5362575" cy="4319587"/>
          </a:xfrm>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42FE1A0-631D-4C4D-9332-93C3B7D3CF03}" type="slidenum">
              <a:rPr lang="en-US"/>
              <a:pPr/>
              <a:t>69</a:t>
            </a:fld>
            <a:endParaRPr lang="en-US"/>
          </a:p>
        </p:txBody>
      </p:sp>
      <p:sp>
        <p:nvSpPr>
          <p:cNvPr id="92163" name="Rectangle 2"/>
          <p:cNvSpPr>
            <a:spLocks noGrp="1" noRot="1" noChangeAspect="1" noChangeArrowheads="1" noTextEdit="1"/>
          </p:cNvSpPr>
          <p:nvPr>
            <p:ph type="sldImg"/>
          </p:nvPr>
        </p:nvSpPr>
        <p:spPr>
          <a:xfrm>
            <a:off x="1257300" y="720725"/>
            <a:ext cx="4800600" cy="3600450"/>
          </a:xfrm>
          <a:ln/>
        </p:spPr>
      </p:sp>
      <p:sp>
        <p:nvSpPr>
          <p:cNvPr id="92164" name="Rectangle 3"/>
          <p:cNvSpPr>
            <a:spLocks noGrp="1" noChangeArrowheads="1"/>
          </p:cNvSpPr>
          <p:nvPr>
            <p:ph type="body" idx="1"/>
          </p:nvPr>
        </p:nvSpPr>
        <p:spPr>
          <a:xfrm>
            <a:off x="976313" y="4560888"/>
            <a:ext cx="5362575" cy="4319587"/>
          </a:xfrm>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87ABAE-FA95-FE46-BDE0-BB88C1FD1170}" type="slidenum">
              <a:rPr lang="en-US"/>
              <a:pPr/>
              <a:t>70</a:t>
            </a:fld>
            <a:endParaRPr lang="en-US"/>
          </a:p>
        </p:txBody>
      </p:sp>
      <p:sp>
        <p:nvSpPr>
          <p:cNvPr id="94211" name="Rectangle 2"/>
          <p:cNvSpPr>
            <a:spLocks noGrp="1" noRot="1" noChangeAspect="1" noChangeArrowheads="1" noTextEdit="1"/>
          </p:cNvSpPr>
          <p:nvPr>
            <p:ph type="sldImg"/>
          </p:nvPr>
        </p:nvSpPr>
        <p:spPr>
          <a:xfrm>
            <a:off x="1257300" y="720725"/>
            <a:ext cx="4800600" cy="3600450"/>
          </a:xfrm>
          <a:ln/>
        </p:spPr>
      </p:sp>
      <p:sp>
        <p:nvSpPr>
          <p:cNvPr id="94212" name="Rectangle 3"/>
          <p:cNvSpPr>
            <a:spLocks noGrp="1" noChangeArrowheads="1"/>
          </p:cNvSpPr>
          <p:nvPr>
            <p:ph type="body" idx="1"/>
          </p:nvPr>
        </p:nvSpPr>
        <p:spPr>
          <a:xfrm>
            <a:off x="976313" y="4560888"/>
            <a:ext cx="5362575" cy="4319587"/>
          </a:xfrm>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D661917-97F9-8C49-B2BF-E6C22D449835}" type="slidenum">
              <a:rPr lang="en-US"/>
              <a:pPr/>
              <a:t>73</a:t>
            </a:fld>
            <a:endParaRPr lang="en-US"/>
          </a:p>
        </p:txBody>
      </p:sp>
      <p:sp>
        <p:nvSpPr>
          <p:cNvPr id="98307" name="Rectangle 2"/>
          <p:cNvSpPr>
            <a:spLocks noGrp="1" noRot="1" noChangeAspect="1" noChangeArrowheads="1" noTextEdit="1"/>
          </p:cNvSpPr>
          <p:nvPr>
            <p:ph type="sldImg"/>
          </p:nvPr>
        </p:nvSpPr>
        <p:spPr>
          <a:xfrm>
            <a:off x="1257300" y="720725"/>
            <a:ext cx="4800600" cy="3600450"/>
          </a:xfrm>
          <a:ln/>
        </p:spPr>
      </p:sp>
      <p:sp>
        <p:nvSpPr>
          <p:cNvPr id="98308" name="Rectangle 3"/>
          <p:cNvSpPr>
            <a:spLocks noGrp="1" noChangeArrowheads="1"/>
          </p:cNvSpPr>
          <p:nvPr>
            <p:ph type="body" idx="1"/>
          </p:nvPr>
        </p:nvSpPr>
        <p:spPr>
          <a:xfrm>
            <a:off x="977900" y="4560888"/>
            <a:ext cx="5359400" cy="4319587"/>
          </a:xfrm>
          <a:noFill/>
          <a:ln/>
        </p:spPr>
        <p:txBody>
          <a:bodyPr lIns="91253" tIns="45627" rIns="91253" bIns="45627"/>
          <a:lstStyle/>
          <a:p>
            <a:pPr>
              <a:buFontTx/>
              <a:buChar char="•"/>
            </a:pPr>
            <a:r>
              <a:rPr lang="en-US">
                <a:sym typeface="Symbol" charset="2"/>
              </a:rPr>
              <a:t>First, need to change (3) into CNF:</a:t>
            </a:r>
          </a:p>
          <a:p>
            <a:pPr lvl="1">
              <a:buFontTx/>
              <a:buChar char="•"/>
            </a:pPr>
            <a:r>
              <a:rPr lang="en-US">
                <a:sym typeface="Symbol" charset="2"/>
              </a:rPr>
              <a:t>father (x,y)  parent (x,y)</a:t>
            </a:r>
          </a:p>
          <a:p>
            <a:pPr>
              <a:buFontTx/>
              <a:buChar char="•"/>
            </a:pPr>
            <a:r>
              <a:rPr lang="en-US"/>
              <a:t>Second, need to negate the Q to get (4)</a:t>
            </a:r>
          </a:p>
          <a:p>
            <a:pPr lvl="1">
              <a:buFontTx/>
              <a:buChar char="•"/>
            </a:pPr>
            <a:r>
              <a:rPr lang="en-US">
                <a:sym typeface="Symbol" charset="2"/>
              </a:rPr>
              <a:t>parent (Art,Jon)</a:t>
            </a:r>
          </a:p>
          <a:p>
            <a:pPr>
              <a:buFontTx/>
              <a:buChar char="•"/>
            </a:pPr>
            <a:r>
              <a:rPr lang="en-US">
                <a:sym typeface="Symbol" charset="2"/>
              </a:rPr>
              <a:t>Now, do resolutions:</a:t>
            </a:r>
          </a:p>
          <a:p>
            <a:pPr>
              <a:buFontTx/>
              <a:buChar char="•"/>
            </a:pPr>
            <a:endParaRPr lang="en-US"/>
          </a:p>
          <a:p>
            <a:pPr lvl="1">
              <a:buFontTx/>
              <a:buChar cha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5A76332-019A-5248-A2CA-850DE935D0CA}" type="slidenum">
              <a:rPr lang="en-US"/>
              <a:pPr/>
              <a:t>86</a:t>
            </a:fld>
            <a:endParaRPr lang="en-US"/>
          </a:p>
        </p:txBody>
      </p:sp>
      <p:sp>
        <p:nvSpPr>
          <p:cNvPr id="112643" name="Rectangle 2"/>
          <p:cNvSpPr>
            <a:spLocks noGrp="1" noRot="1" noChangeAspect="1" noChangeArrowheads="1" noTextEdit="1"/>
          </p:cNvSpPr>
          <p:nvPr>
            <p:ph type="sldImg"/>
          </p:nvPr>
        </p:nvSpPr>
        <p:spPr>
          <a:xfrm>
            <a:off x="1257300" y="720725"/>
            <a:ext cx="4800600" cy="3600450"/>
          </a:xfrm>
          <a:ln/>
        </p:spPr>
      </p:sp>
      <p:sp>
        <p:nvSpPr>
          <p:cNvPr id="112644" name="Rectangle 3"/>
          <p:cNvSpPr>
            <a:spLocks noGrp="1" noChangeArrowheads="1"/>
          </p:cNvSpPr>
          <p:nvPr>
            <p:ph type="body" idx="1"/>
          </p:nvPr>
        </p:nvSpPr>
        <p:spPr>
          <a:xfrm>
            <a:off x="976313" y="4560888"/>
            <a:ext cx="5362575" cy="4319587"/>
          </a:xfrm>
          <a:noFill/>
          <a:ln/>
        </p:spPr>
        <p:txBody>
          <a:bodyPr lIns="91196" tIns="45599" rIns="91196" bIns="4559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t>CS 561,  Session 16-18</a:t>
            </a:r>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1E849162-14ED-A744-96EF-D703EC08E1E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6" name="Rectangle 6"/>
          <p:cNvSpPr>
            <a:spLocks noGrp="1" noChangeArrowheads="1"/>
          </p:cNvSpPr>
          <p:nvPr>
            <p:ph type="sldNum" sz="quarter" idx="12"/>
          </p:nvPr>
        </p:nvSpPr>
        <p:spPr>
          <a:ln/>
        </p:spPr>
        <p:txBody>
          <a:bodyPr/>
          <a:lstStyle>
            <a:lvl1pPr>
              <a:defRPr/>
            </a:lvl1pPr>
          </a:lstStyle>
          <a:p>
            <a:fld id="{9A0ED00C-7BFA-D64B-8FE2-18EC652EA7A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6" name="Rectangle 6"/>
          <p:cNvSpPr>
            <a:spLocks noGrp="1" noChangeArrowheads="1"/>
          </p:cNvSpPr>
          <p:nvPr>
            <p:ph type="sldNum" sz="quarter" idx="12"/>
          </p:nvPr>
        </p:nvSpPr>
        <p:spPr>
          <a:ln/>
        </p:spPr>
        <p:txBody>
          <a:bodyPr/>
          <a:lstStyle>
            <a:lvl1pPr>
              <a:defRPr/>
            </a:lvl1pPr>
          </a:lstStyle>
          <a:p>
            <a:fld id="{582F317F-0012-7A42-840D-94A4EA9C1CC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178800" cy="4762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6" name="Rectangle 6"/>
          <p:cNvSpPr>
            <a:spLocks noGrp="1" noChangeArrowheads="1"/>
          </p:cNvSpPr>
          <p:nvPr>
            <p:ph type="sldNum" sz="quarter" idx="12"/>
          </p:nvPr>
        </p:nvSpPr>
        <p:spPr>
          <a:ln/>
        </p:spPr>
        <p:txBody>
          <a:bodyPr/>
          <a:lstStyle>
            <a:lvl1pPr>
              <a:defRPr/>
            </a:lvl1pPr>
          </a:lstStyle>
          <a:p>
            <a:fld id="{0ADD216D-8E96-1F48-B296-DD54AF4B19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6" name="Rectangle 6"/>
          <p:cNvSpPr>
            <a:spLocks noGrp="1" noChangeArrowheads="1"/>
          </p:cNvSpPr>
          <p:nvPr>
            <p:ph type="sldNum" sz="quarter" idx="12"/>
          </p:nvPr>
        </p:nvSpPr>
        <p:spPr>
          <a:ln/>
        </p:spPr>
        <p:txBody>
          <a:bodyPr/>
          <a:lstStyle>
            <a:lvl1pPr>
              <a:defRPr/>
            </a:lvl1pPr>
          </a:lstStyle>
          <a:p>
            <a:fld id="{FB4C68EB-AEA4-5344-9B89-4ED7FE5E612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6" name="Rectangle 6"/>
          <p:cNvSpPr>
            <a:spLocks noGrp="1" noChangeArrowheads="1"/>
          </p:cNvSpPr>
          <p:nvPr>
            <p:ph type="sldNum" sz="quarter" idx="12"/>
          </p:nvPr>
        </p:nvSpPr>
        <p:spPr>
          <a:ln/>
        </p:spPr>
        <p:txBody>
          <a:bodyPr/>
          <a:lstStyle>
            <a:lvl1pPr>
              <a:defRPr/>
            </a:lvl1pPr>
          </a:lstStyle>
          <a:p>
            <a:fld id="{91B1D0CF-76B8-BB4B-9E34-AC71BDBE414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7" name="Rectangle 6"/>
          <p:cNvSpPr>
            <a:spLocks noGrp="1" noChangeArrowheads="1"/>
          </p:cNvSpPr>
          <p:nvPr>
            <p:ph type="sldNum" sz="quarter" idx="12"/>
          </p:nvPr>
        </p:nvSpPr>
        <p:spPr>
          <a:ln/>
        </p:spPr>
        <p:txBody>
          <a:bodyPr/>
          <a:lstStyle>
            <a:lvl1pPr>
              <a:defRPr/>
            </a:lvl1pPr>
          </a:lstStyle>
          <a:p>
            <a:fld id="{D482C5DA-ABE6-5E49-9AC5-6539CFE6DF0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9" name="Rectangle 6"/>
          <p:cNvSpPr>
            <a:spLocks noGrp="1" noChangeArrowheads="1"/>
          </p:cNvSpPr>
          <p:nvPr>
            <p:ph type="sldNum" sz="quarter" idx="12"/>
          </p:nvPr>
        </p:nvSpPr>
        <p:spPr>
          <a:ln/>
        </p:spPr>
        <p:txBody>
          <a:bodyPr/>
          <a:lstStyle>
            <a:lvl1pPr>
              <a:defRPr/>
            </a:lvl1pPr>
          </a:lstStyle>
          <a:p>
            <a:fld id="{51B6B1E9-9FB7-064B-8892-D27490F8E18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5" name="Rectangle 6"/>
          <p:cNvSpPr>
            <a:spLocks noGrp="1" noChangeArrowheads="1"/>
          </p:cNvSpPr>
          <p:nvPr>
            <p:ph type="sldNum" sz="quarter" idx="12"/>
          </p:nvPr>
        </p:nvSpPr>
        <p:spPr>
          <a:ln/>
        </p:spPr>
        <p:txBody>
          <a:bodyPr/>
          <a:lstStyle>
            <a:lvl1pPr>
              <a:defRPr/>
            </a:lvl1pPr>
          </a:lstStyle>
          <a:p>
            <a:fld id="{92B5BC56-DBE9-C74C-8F15-70BDE814103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4" name="Rectangle 6"/>
          <p:cNvSpPr>
            <a:spLocks noGrp="1" noChangeArrowheads="1"/>
          </p:cNvSpPr>
          <p:nvPr>
            <p:ph type="sldNum" sz="quarter" idx="12"/>
          </p:nvPr>
        </p:nvSpPr>
        <p:spPr>
          <a:ln/>
        </p:spPr>
        <p:txBody>
          <a:bodyPr/>
          <a:lstStyle>
            <a:lvl1pPr>
              <a:defRPr/>
            </a:lvl1pPr>
          </a:lstStyle>
          <a:p>
            <a:fld id="{C90FA37A-F387-0945-8F0D-B2D786EF28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7" name="Rectangle 6"/>
          <p:cNvSpPr>
            <a:spLocks noGrp="1" noChangeArrowheads="1"/>
          </p:cNvSpPr>
          <p:nvPr>
            <p:ph type="sldNum" sz="quarter" idx="12"/>
          </p:nvPr>
        </p:nvSpPr>
        <p:spPr>
          <a:ln/>
        </p:spPr>
        <p:txBody>
          <a:bodyPr/>
          <a:lstStyle>
            <a:lvl1pPr>
              <a:defRPr/>
            </a:lvl1pPr>
          </a:lstStyle>
          <a:p>
            <a:fld id="{F0BADDEC-20E0-3D48-9CC2-95424E650E8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 16-18</a:t>
            </a:r>
          </a:p>
        </p:txBody>
      </p:sp>
      <p:sp>
        <p:nvSpPr>
          <p:cNvPr id="7" name="Rectangle 6"/>
          <p:cNvSpPr>
            <a:spLocks noGrp="1" noChangeArrowheads="1"/>
          </p:cNvSpPr>
          <p:nvPr>
            <p:ph type="sldNum" sz="quarter" idx="12"/>
          </p:nvPr>
        </p:nvSpPr>
        <p:spPr>
          <a:ln/>
        </p:spPr>
        <p:txBody>
          <a:bodyPr/>
          <a:lstStyle>
            <a:lvl1pPr>
              <a:defRPr/>
            </a:lvl1pPr>
          </a:lstStyle>
          <a:p>
            <a:fld id="{79B990F3-B489-8048-8361-31C03CD0C28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2159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a:t>CS 561,  Session 16-18</a:t>
            </a:r>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7D154A2-175E-1D42-B510-AD4A88C37ED2}" type="slidenum">
              <a:rPr lang="en-US"/>
              <a:pPr/>
              <a:t>‹#›</a:t>
            </a:fld>
            <a:endParaRPr lang="en-US"/>
          </a:p>
        </p:txBody>
      </p:sp>
      <p:pic>
        <p:nvPicPr>
          <p:cNvPr id="1031" name="Picture 7" descr="paint"/>
          <p:cNvPicPr>
            <a:picLocks noChangeAspect="1" noChangeArrowheads="1"/>
          </p:cNvPicPr>
          <p:nvPr/>
        </p:nvPicPr>
        <p:blipFill>
          <a:blip r:embed="rId14">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6.xml"/><Relationship Id="rId3"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6.xml"/><Relationship Id="rId3"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6.xml"/><Relationship Id="rId3"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6.xml"/><Relationship Id="rId3"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6.xml"/><Relationship Id="rId3"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6.xml"/><Relationship Id="rId3"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6.xml"/><Relationship Id="rId3"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6.xml"/><Relationship Id="rId3"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1" Type="http://schemas.openxmlformats.org/officeDocument/2006/relationships/vmlDrawing" Target="../drawings/vmlDrawing10.vml"/><Relationship Id="rId2" Type="http://schemas.openxmlformats.org/officeDocument/2006/relationships/slideLayout" Target="../slideLayouts/slideLayout6.xml"/><Relationship Id="rId3"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vmlDrawing" Target="../drawings/vmlDrawing11.vml"/><Relationship Id="rId2" Type="http://schemas.openxmlformats.org/officeDocument/2006/relationships/slideLayout" Target="../slideLayouts/slideLayout6.xml"/><Relationship Id="rId3"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6.xml"/><Relationship Id="rId3"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vmlDrawing" Target="../drawings/vmlDrawing13.vml"/><Relationship Id="rId2" Type="http://schemas.openxmlformats.org/officeDocument/2006/relationships/slideLayout" Target="../slideLayouts/slideLayout6.xml"/><Relationship Id="rId3"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1" Type="http://schemas.openxmlformats.org/officeDocument/2006/relationships/vmlDrawing" Target="../drawings/vmlDrawing14.vml"/><Relationship Id="rId2" Type="http://schemas.openxmlformats.org/officeDocument/2006/relationships/slideLayout" Target="../slideLayouts/slideLayout6.xml"/><Relationship Id="rId3"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ato.stanford.edu/entries/russel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ato.stanford.edu/entries/russell-paradox/" TargetMode="External"/><Relationship Id="rId3" Type="http://schemas.openxmlformats.org/officeDocument/2006/relationships/hyperlink" Target="http://en.wikipedia.org/wiki/I_of_Newton"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1.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6.xml"/><Relationship Id="rId3" Type="http://schemas.openxmlformats.org/officeDocument/2006/relationships/oleObject" Target="../embeddings/oleObject15.bin"/></Relationships>
</file>

<file path=ppt/slides/_rels/slide72.xml.rels><?xml version="1.0" encoding="UTF-8" standalone="yes"?>
<Relationships xmlns="http://schemas.openxmlformats.org/package/2006/relationships"><Relationship Id="rId1" Type="http://schemas.openxmlformats.org/officeDocument/2006/relationships/vmlDrawing" Target="../drawings/vmlDrawing16.vml"/><Relationship Id="rId2" Type="http://schemas.openxmlformats.org/officeDocument/2006/relationships/slideLayout" Target="../slideLayouts/slideLayout6.xml"/><Relationship Id="rId3" Type="http://schemas.openxmlformats.org/officeDocument/2006/relationships/oleObject" Target="../embeddings/oleObject1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vmlDrawing" Target="../drawings/vmlDrawing17.vml"/><Relationship Id="rId2" Type="http://schemas.openxmlformats.org/officeDocument/2006/relationships/slideLayout" Target="../slideLayouts/slideLayout6.xml"/><Relationship Id="rId3" Type="http://schemas.openxmlformats.org/officeDocument/2006/relationships/oleObject" Target="../embeddings/oleObject17.bin"/></Relationships>
</file>

<file path=ppt/slides/_rels/slide76.xml.rels><?xml version="1.0" encoding="UTF-8" standalone="yes"?>
<Relationships xmlns="http://schemas.openxmlformats.org/package/2006/relationships"><Relationship Id="rId1" Type="http://schemas.openxmlformats.org/officeDocument/2006/relationships/vmlDrawing" Target="../drawings/vmlDrawing18.vml"/><Relationship Id="rId2" Type="http://schemas.openxmlformats.org/officeDocument/2006/relationships/slideLayout" Target="../slideLayouts/slideLayout6.xml"/><Relationship Id="rId3" Type="http://schemas.openxmlformats.org/officeDocument/2006/relationships/oleObject" Target="../embeddings/oleObject18.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vmlDrawing" Target="../drawings/vmlDrawing19.vml"/><Relationship Id="rId2" Type="http://schemas.openxmlformats.org/officeDocument/2006/relationships/slideLayout" Target="../slideLayouts/slideLayout6.xml"/><Relationship Id="rId3" Type="http://schemas.openxmlformats.org/officeDocument/2006/relationships/oleObject" Target="../embeddings/oleObject19.bin"/></Relationships>
</file>

<file path=ppt/slides/_rels/slide79.xml.rels><?xml version="1.0" encoding="UTF-8" standalone="yes"?>
<Relationships xmlns="http://schemas.openxmlformats.org/package/2006/relationships"><Relationship Id="rId1" Type="http://schemas.openxmlformats.org/officeDocument/2006/relationships/vmlDrawing" Target="../drawings/vmlDrawing20.vml"/><Relationship Id="rId2" Type="http://schemas.openxmlformats.org/officeDocument/2006/relationships/slideLayout" Target="../slideLayouts/slideLayout6.xml"/><Relationship Id="rId3"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vmlDrawing" Target="../drawings/vmlDrawing21.vml"/><Relationship Id="rId2" Type="http://schemas.openxmlformats.org/officeDocument/2006/relationships/slideLayout" Target="../slideLayouts/slideLayout6.xml"/><Relationship Id="rId3" Type="http://schemas.openxmlformats.org/officeDocument/2006/relationships/oleObject" Target="../embeddings/oleObject21.bin"/></Relationships>
</file>

<file path=ppt/slides/_rels/slide84.xml.rels><?xml version="1.0" encoding="UTF-8" standalone="yes"?>
<Relationships xmlns="http://schemas.openxmlformats.org/package/2006/relationships"><Relationship Id="rId1" Type="http://schemas.openxmlformats.org/officeDocument/2006/relationships/vmlDrawing" Target="../drawings/vmlDrawing22.vml"/><Relationship Id="rId2" Type="http://schemas.openxmlformats.org/officeDocument/2006/relationships/slideLayout" Target="../slideLayouts/slideLayout6.xml"/><Relationship Id="rId3" Type="http://schemas.openxmlformats.org/officeDocument/2006/relationships/oleObject" Target="../embeddings/oleObject22.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oleObject" Target="../embeddings/Microsoft_Equation2.bin"/><Relationship Id="rId5" Type="http://schemas.openxmlformats.org/officeDocument/2006/relationships/oleObject" Target="../embeddings/Microsoft_Equation3.bin"/><Relationship Id="rId6" Type="http://schemas.openxmlformats.org/officeDocument/2006/relationships/oleObject" Target="../embeddings/Microsoft_Equation4.bin"/><Relationship Id="rId7" Type="http://schemas.openxmlformats.org/officeDocument/2006/relationships/oleObject" Target="../embeddings/Microsoft_Equation5.bin"/><Relationship Id="rId8" Type="http://schemas.openxmlformats.org/officeDocument/2006/relationships/oleObject" Target="../embeddings/Microsoft_Equation6.bin"/><Relationship Id="rId9" Type="http://schemas.openxmlformats.org/officeDocument/2006/relationships/oleObject" Target="../embeddings/Microsoft_Equation7.bin"/><Relationship Id="rId10" Type="http://schemas.openxmlformats.org/officeDocument/2006/relationships/oleObject" Target="../embeddings/Microsoft_Equation8.bin"/><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a:t>CS 561,  Session 16-18</a:t>
            </a:r>
          </a:p>
        </p:txBody>
      </p:sp>
      <p:sp>
        <p:nvSpPr>
          <p:cNvPr id="16387" name="Slide Number Placeholder 5"/>
          <p:cNvSpPr>
            <a:spLocks noGrp="1"/>
          </p:cNvSpPr>
          <p:nvPr>
            <p:ph type="sldNum" sz="quarter" idx="12"/>
          </p:nvPr>
        </p:nvSpPr>
        <p:spPr>
          <a:noFill/>
        </p:spPr>
        <p:txBody>
          <a:bodyPr/>
          <a:lstStyle/>
          <a:p>
            <a:fld id="{C94C7C88-0413-5242-BF20-6CF3FEF5D468}" type="slidenum">
              <a:rPr lang="en-US"/>
              <a:pPr/>
              <a:t>1</a:t>
            </a:fld>
            <a:endParaRPr lang="en-US"/>
          </a:p>
        </p:txBody>
      </p:sp>
      <p:sp>
        <p:nvSpPr>
          <p:cNvPr id="16388" name="Rectangle 2"/>
          <p:cNvSpPr>
            <a:spLocks noGrp="1" noChangeArrowheads="1"/>
          </p:cNvSpPr>
          <p:nvPr>
            <p:ph type="title"/>
          </p:nvPr>
        </p:nvSpPr>
        <p:spPr/>
        <p:txBody>
          <a:bodyPr/>
          <a:lstStyle/>
          <a:p>
            <a:r>
              <a:rPr lang="en-US"/>
              <a:t>Inference in First-Order Logic</a:t>
            </a:r>
          </a:p>
        </p:txBody>
      </p:sp>
      <p:sp>
        <p:nvSpPr>
          <p:cNvPr id="16389" name="Rectangle 3"/>
          <p:cNvSpPr>
            <a:spLocks noGrp="1" noChangeArrowheads="1"/>
          </p:cNvSpPr>
          <p:nvPr>
            <p:ph type="body" idx="1"/>
          </p:nvPr>
        </p:nvSpPr>
        <p:spPr/>
        <p:txBody>
          <a:bodyPr/>
          <a:lstStyle/>
          <a:p>
            <a:r>
              <a:rPr lang="en-US"/>
              <a:t>Proofs</a:t>
            </a:r>
          </a:p>
          <a:p>
            <a:endParaRPr lang="en-US"/>
          </a:p>
          <a:p>
            <a:r>
              <a:rPr lang="en-US"/>
              <a:t>Unification</a:t>
            </a:r>
          </a:p>
          <a:p>
            <a:r>
              <a:rPr lang="en-US"/>
              <a:t>Generalized modus ponens</a:t>
            </a:r>
          </a:p>
          <a:p>
            <a:r>
              <a:rPr lang="en-US"/>
              <a:t>Forward and backward chaining</a:t>
            </a:r>
          </a:p>
          <a:p>
            <a:endParaRPr lang="en-US"/>
          </a:p>
          <a:p>
            <a:r>
              <a:rPr lang="en-US"/>
              <a:t>Completeness</a:t>
            </a:r>
          </a:p>
          <a:p>
            <a:endParaRPr lang="en-US"/>
          </a:p>
          <a:p>
            <a:r>
              <a:rPr lang="en-US"/>
              <a:t>Resolution</a:t>
            </a:r>
          </a:p>
          <a:p>
            <a:endParaRPr lang="en-US"/>
          </a:p>
          <a:p>
            <a:r>
              <a:rPr lang="en-US"/>
              <a:t>Logic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Footer Placeholder 3"/>
          <p:cNvSpPr>
            <a:spLocks noGrp="1"/>
          </p:cNvSpPr>
          <p:nvPr>
            <p:ph type="ftr" sz="quarter" idx="11"/>
          </p:nvPr>
        </p:nvSpPr>
        <p:spPr>
          <a:noFill/>
        </p:spPr>
        <p:txBody>
          <a:bodyPr/>
          <a:lstStyle/>
          <a:p>
            <a:r>
              <a:rPr lang="en-US"/>
              <a:t>CS 561,  Session 16-18</a:t>
            </a:r>
          </a:p>
        </p:txBody>
      </p:sp>
      <p:sp>
        <p:nvSpPr>
          <p:cNvPr id="26628" name="Slide Number Placeholder 4"/>
          <p:cNvSpPr>
            <a:spLocks noGrp="1"/>
          </p:cNvSpPr>
          <p:nvPr>
            <p:ph type="sldNum" sz="quarter" idx="12"/>
          </p:nvPr>
        </p:nvSpPr>
        <p:spPr>
          <a:noFill/>
        </p:spPr>
        <p:txBody>
          <a:bodyPr/>
          <a:lstStyle/>
          <a:p>
            <a:fld id="{87C7D091-806A-B048-95C5-142110A400BE}" type="slidenum">
              <a:rPr lang="en-US"/>
              <a:pPr/>
              <a:t>10</a:t>
            </a:fld>
            <a:endParaRPr lang="en-US"/>
          </a:p>
        </p:txBody>
      </p:sp>
      <p:sp>
        <p:nvSpPr>
          <p:cNvPr id="26629" name="Rectangle 2"/>
          <p:cNvSpPr>
            <a:spLocks noGrp="1" noChangeArrowheads="1"/>
          </p:cNvSpPr>
          <p:nvPr>
            <p:ph type="title"/>
          </p:nvPr>
        </p:nvSpPr>
        <p:spPr/>
        <p:txBody>
          <a:bodyPr/>
          <a:lstStyle/>
          <a:p>
            <a:r>
              <a:rPr lang="en-US"/>
              <a:t>Example Proof</a:t>
            </a:r>
          </a:p>
        </p:txBody>
      </p:sp>
      <p:graphicFrame>
        <p:nvGraphicFramePr>
          <p:cNvPr id="26626" name="Object 2"/>
          <p:cNvGraphicFramePr>
            <a:graphicFrameLocks noChangeAspect="1"/>
          </p:cNvGraphicFramePr>
          <p:nvPr/>
        </p:nvGraphicFramePr>
        <p:xfrm>
          <a:off x="0" y="1447800"/>
          <a:ext cx="9144000" cy="1781175"/>
        </p:xfrm>
        <a:graphic>
          <a:graphicData uri="http://schemas.openxmlformats.org/presentationml/2006/ole">
            <p:oleObj spid="_x0000_s26626" name="Image" r:id="rId3" imgW="13495235" imgH="2630427"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Footer Placeholder 3"/>
          <p:cNvSpPr>
            <a:spLocks noGrp="1"/>
          </p:cNvSpPr>
          <p:nvPr>
            <p:ph type="ftr" sz="quarter" idx="11"/>
          </p:nvPr>
        </p:nvSpPr>
        <p:spPr>
          <a:noFill/>
        </p:spPr>
        <p:txBody>
          <a:bodyPr/>
          <a:lstStyle/>
          <a:p>
            <a:r>
              <a:rPr lang="en-US"/>
              <a:t>CS 561,  Session 16-18</a:t>
            </a:r>
          </a:p>
        </p:txBody>
      </p:sp>
      <p:sp>
        <p:nvSpPr>
          <p:cNvPr id="27652" name="Slide Number Placeholder 4"/>
          <p:cNvSpPr>
            <a:spLocks noGrp="1"/>
          </p:cNvSpPr>
          <p:nvPr>
            <p:ph type="sldNum" sz="quarter" idx="12"/>
          </p:nvPr>
        </p:nvSpPr>
        <p:spPr>
          <a:noFill/>
        </p:spPr>
        <p:txBody>
          <a:bodyPr/>
          <a:lstStyle/>
          <a:p>
            <a:fld id="{9D3C0807-6581-9F4F-94D4-0349301F1176}" type="slidenum">
              <a:rPr lang="en-US"/>
              <a:pPr/>
              <a:t>11</a:t>
            </a:fld>
            <a:endParaRPr lang="en-US"/>
          </a:p>
        </p:txBody>
      </p:sp>
      <p:sp>
        <p:nvSpPr>
          <p:cNvPr id="27653" name="Rectangle 2"/>
          <p:cNvSpPr>
            <a:spLocks noGrp="1" noChangeArrowheads="1"/>
          </p:cNvSpPr>
          <p:nvPr>
            <p:ph type="title"/>
          </p:nvPr>
        </p:nvSpPr>
        <p:spPr/>
        <p:txBody>
          <a:bodyPr/>
          <a:lstStyle/>
          <a:p>
            <a:r>
              <a:rPr lang="en-US"/>
              <a:t>Example Proof</a:t>
            </a:r>
          </a:p>
        </p:txBody>
      </p:sp>
      <p:graphicFrame>
        <p:nvGraphicFramePr>
          <p:cNvPr id="27650" name="Object 2"/>
          <p:cNvGraphicFramePr>
            <a:graphicFrameLocks noChangeAspect="1"/>
          </p:cNvGraphicFramePr>
          <p:nvPr/>
        </p:nvGraphicFramePr>
        <p:xfrm>
          <a:off x="0" y="1238250"/>
          <a:ext cx="9144000" cy="2038350"/>
        </p:xfrm>
        <a:graphic>
          <a:graphicData uri="http://schemas.openxmlformats.org/presentationml/2006/ole">
            <p:oleObj spid="_x0000_s27650" name="Image" r:id="rId3" imgW="13787504" imgH="3075185"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5" name="Footer Placeholder 3"/>
          <p:cNvSpPr>
            <a:spLocks noGrp="1"/>
          </p:cNvSpPr>
          <p:nvPr>
            <p:ph type="ftr" sz="quarter" idx="11"/>
          </p:nvPr>
        </p:nvSpPr>
        <p:spPr>
          <a:noFill/>
        </p:spPr>
        <p:txBody>
          <a:bodyPr/>
          <a:lstStyle/>
          <a:p>
            <a:r>
              <a:rPr lang="en-US"/>
              <a:t>CS 561,  Session 16-18</a:t>
            </a:r>
          </a:p>
        </p:txBody>
      </p:sp>
      <p:sp>
        <p:nvSpPr>
          <p:cNvPr id="28676" name="Slide Number Placeholder 4"/>
          <p:cNvSpPr>
            <a:spLocks noGrp="1"/>
          </p:cNvSpPr>
          <p:nvPr>
            <p:ph type="sldNum" sz="quarter" idx="12"/>
          </p:nvPr>
        </p:nvSpPr>
        <p:spPr>
          <a:noFill/>
        </p:spPr>
        <p:txBody>
          <a:bodyPr/>
          <a:lstStyle/>
          <a:p>
            <a:fld id="{AFE3F736-E4A1-D940-8686-C90E664164EC}" type="slidenum">
              <a:rPr lang="en-US"/>
              <a:pPr/>
              <a:t>12</a:t>
            </a:fld>
            <a:endParaRPr lang="en-US"/>
          </a:p>
        </p:txBody>
      </p:sp>
      <p:sp>
        <p:nvSpPr>
          <p:cNvPr id="28677" name="Rectangle 2"/>
          <p:cNvSpPr>
            <a:spLocks noGrp="1" noChangeArrowheads="1"/>
          </p:cNvSpPr>
          <p:nvPr>
            <p:ph type="title"/>
          </p:nvPr>
        </p:nvSpPr>
        <p:spPr/>
        <p:txBody>
          <a:bodyPr/>
          <a:lstStyle/>
          <a:p>
            <a:r>
              <a:rPr lang="en-US"/>
              <a:t>Example Proof</a:t>
            </a:r>
          </a:p>
        </p:txBody>
      </p:sp>
      <p:graphicFrame>
        <p:nvGraphicFramePr>
          <p:cNvPr id="28674" name="Object 2"/>
          <p:cNvGraphicFramePr>
            <a:graphicFrameLocks noChangeAspect="1"/>
          </p:cNvGraphicFramePr>
          <p:nvPr/>
        </p:nvGraphicFramePr>
        <p:xfrm>
          <a:off x="0" y="1289050"/>
          <a:ext cx="9144000" cy="2216150"/>
        </p:xfrm>
        <a:graphic>
          <a:graphicData uri="http://schemas.openxmlformats.org/presentationml/2006/ole">
            <p:oleObj spid="_x0000_s28674" name="Image" r:id="rId3" imgW="13698553" imgH="3316625"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Footer Placeholder 3"/>
          <p:cNvSpPr>
            <a:spLocks noGrp="1"/>
          </p:cNvSpPr>
          <p:nvPr>
            <p:ph type="ftr" sz="quarter" idx="11"/>
          </p:nvPr>
        </p:nvSpPr>
        <p:spPr>
          <a:noFill/>
        </p:spPr>
        <p:txBody>
          <a:bodyPr/>
          <a:lstStyle/>
          <a:p>
            <a:r>
              <a:rPr lang="en-US"/>
              <a:t>CS 561,  Session 16-18</a:t>
            </a:r>
          </a:p>
        </p:txBody>
      </p:sp>
      <p:sp>
        <p:nvSpPr>
          <p:cNvPr id="29700" name="Slide Number Placeholder 4"/>
          <p:cNvSpPr>
            <a:spLocks noGrp="1"/>
          </p:cNvSpPr>
          <p:nvPr>
            <p:ph type="sldNum" sz="quarter" idx="12"/>
          </p:nvPr>
        </p:nvSpPr>
        <p:spPr>
          <a:noFill/>
        </p:spPr>
        <p:txBody>
          <a:bodyPr/>
          <a:lstStyle/>
          <a:p>
            <a:fld id="{D93C431B-3596-2A42-ABE9-95E24B312C28}" type="slidenum">
              <a:rPr lang="en-US"/>
              <a:pPr/>
              <a:t>13</a:t>
            </a:fld>
            <a:endParaRPr lang="en-US"/>
          </a:p>
        </p:txBody>
      </p:sp>
      <p:sp>
        <p:nvSpPr>
          <p:cNvPr id="29701" name="Rectangle 2"/>
          <p:cNvSpPr>
            <a:spLocks noGrp="1" noChangeArrowheads="1"/>
          </p:cNvSpPr>
          <p:nvPr>
            <p:ph type="title"/>
          </p:nvPr>
        </p:nvSpPr>
        <p:spPr/>
        <p:txBody>
          <a:bodyPr/>
          <a:lstStyle/>
          <a:p>
            <a:r>
              <a:rPr lang="en-US"/>
              <a:t>Example Proof</a:t>
            </a:r>
          </a:p>
        </p:txBody>
      </p:sp>
      <p:graphicFrame>
        <p:nvGraphicFramePr>
          <p:cNvPr id="29698" name="Object 2"/>
          <p:cNvGraphicFramePr>
            <a:graphicFrameLocks noChangeAspect="1"/>
          </p:cNvGraphicFramePr>
          <p:nvPr/>
        </p:nvGraphicFramePr>
        <p:xfrm>
          <a:off x="0" y="1295400"/>
          <a:ext cx="9144000" cy="2573338"/>
        </p:xfrm>
        <a:graphic>
          <a:graphicData uri="http://schemas.openxmlformats.org/presentationml/2006/ole">
            <p:oleObj spid="_x0000_s29698" name="Image" r:id="rId3" imgW="13673138" imgH="3850335" progId="">
              <p:embed/>
            </p:oleObj>
          </a:graphicData>
        </a:graphic>
      </p:graphicFrame>
      <p:sp>
        <p:nvSpPr>
          <p:cNvPr id="29702" name="Text Box 4"/>
          <p:cNvSpPr txBox="1">
            <a:spLocks noChangeArrowheads="1"/>
          </p:cNvSpPr>
          <p:nvPr/>
        </p:nvSpPr>
        <p:spPr bwMode="auto">
          <a:xfrm>
            <a:off x="609600" y="3352800"/>
            <a:ext cx="869950" cy="396875"/>
          </a:xfrm>
          <a:prstGeom prst="rect">
            <a:avLst/>
          </a:prstGeom>
          <a:solidFill>
            <a:schemeClr val="bg1"/>
          </a:solidFill>
          <a:ln w="9525">
            <a:noFill/>
            <a:miter lim="800000"/>
            <a:headEnd/>
            <a:tailEnd/>
          </a:ln>
        </p:spPr>
        <p:txBody>
          <a:bodyPr wrap="none">
            <a:prstTxWarp prst="textNoShape">
              <a:avLst/>
            </a:prstTxWarp>
            <a:spAutoFit/>
          </a:bodyPr>
          <a:lstStyle/>
          <a:p>
            <a:r>
              <a:rPr lang="en-US" sz="2000">
                <a:latin typeface="Tahoma" charset="0"/>
              </a:rPr>
              <a:t>4 &amp; 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3" name="Footer Placeholder 3"/>
          <p:cNvSpPr>
            <a:spLocks noGrp="1"/>
          </p:cNvSpPr>
          <p:nvPr>
            <p:ph type="ftr" sz="quarter" idx="11"/>
          </p:nvPr>
        </p:nvSpPr>
        <p:spPr>
          <a:noFill/>
        </p:spPr>
        <p:txBody>
          <a:bodyPr/>
          <a:lstStyle/>
          <a:p>
            <a:r>
              <a:rPr lang="en-US"/>
              <a:t>CS 561,  Session 16-18</a:t>
            </a:r>
          </a:p>
        </p:txBody>
      </p:sp>
      <p:sp>
        <p:nvSpPr>
          <p:cNvPr id="30724" name="Slide Number Placeholder 4"/>
          <p:cNvSpPr>
            <a:spLocks noGrp="1"/>
          </p:cNvSpPr>
          <p:nvPr>
            <p:ph type="sldNum" sz="quarter" idx="12"/>
          </p:nvPr>
        </p:nvSpPr>
        <p:spPr>
          <a:noFill/>
        </p:spPr>
        <p:txBody>
          <a:bodyPr/>
          <a:lstStyle/>
          <a:p>
            <a:fld id="{17EA6630-BCC6-6B46-BD93-4B769762284A}" type="slidenum">
              <a:rPr lang="en-US"/>
              <a:pPr/>
              <a:t>14</a:t>
            </a:fld>
            <a:endParaRPr lang="en-US"/>
          </a:p>
        </p:txBody>
      </p:sp>
      <p:sp>
        <p:nvSpPr>
          <p:cNvPr id="30725" name="Rectangle 2"/>
          <p:cNvSpPr>
            <a:spLocks noGrp="1" noChangeArrowheads="1"/>
          </p:cNvSpPr>
          <p:nvPr>
            <p:ph type="title"/>
          </p:nvPr>
        </p:nvSpPr>
        <p:spPr/>
        <p:txBody>
          <a:bodyPr/>
          <a:lstStyle/>
          <a:p>
            <a:r>
              <a:rPr lang="en-US"/>
              <a:t>Search with primitive example rules</a:t>
            </a:r>
          </a:p>
        </p:txBody>
      </p:sp>
      <p:graphicFrame>
        <p:nvGraphicFramePr>
          <p:cNvPr id="30722" name="Object 2"/>
          <p:cNvGraphicFramePr>
            <a:graphicFrameLocks noChangeAspect="1"/>
          </p:cNvGraphicFramePr>
          <p:nvPr/>
        </p:nvGraphicFramePr>
        <p:xfrm>
          <a:off x="304800" y="1828800"/>
          <a:ext cx="8729663" cy="4098925"/>
        </p:xfrm>
        <a:graphic>
          <a:graphicData uri="http://schemas.openxmlformats.org/presentationml/2006/ole">
            <p:oleObj spid="_x0000_s30722" name="Image" r:id="rId3" imgW="11906813" imgH="5591246"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Footer Placeholder 3"/>
          <p:cNvSpPr>
            <a:spLocks noGrp="1"/>
          </p:cNvSpPr>
          <p:nvPr>
            <p:ph type="ftr" sz="quarter" idx="11"/>
          </p:nvPr>
        </p:nvSpPr>
        <p:spPr>
          <a:noFill/>
        </p:spPr>
        <p:txBody>
          <a:bodyPr/>
          <a:lstStyle/>
          <a:p>
            <a:r>
              <a:rPr lang="en-US"/>
              <a:t>CS 561,  Session 16-18</a:t>
            </a:r>
          </a:p>
        </p:txBody>
      </p:sp>
      <p:sp>
        <p:nvSpPr>
          <p:cNvPr id="31748" name="Slide Number Placeholder 4"/>
          <p:cNvSpPr>
            <a:spLocks noGrp="1"/>
          </p:cNvSpPr>
          <p:nvPr>
            <p:ph type="sldNum" sz="quarter" idx="12"/>
          </p:nvPr>
        </p:nvSpPr>
        <p:spPr>
          <a:noFill/>
        </p:spPr>
        <p:txBody>
          <a:bodyPr/>
          <a:lstStyle/>
          <a:p>
            <a:fld id="{243591AF-2AC7-6947-A581-446D37733EA5}" type="slidenum">
              <a:rPr lang="en-US"/>
              <a:pPr/>
              <a:t>15</a:t>
            </a:fld>
            <a:endParaRPr lang="en-US"/>
          </a:p>
        </p:txBody>
      </p:sp>
      <p:sp>
        <p:nvSpPr>
          <p:cNvPr id="31749" name="Rectangle 2"/>
          <p:cNvSpPr>
            <a:spLocks noGrp="1" noChangeArrowheads="1"/>
          </p:cNvSpPr>
          <p:nvPr>
            <p:ph type="title"/>
          </p:nvPr>
        </p:nvSpPr>
        <p:spPr/>
        <p:txBody>
          <a:bodyPr/>
          <a:lstStyle/>
          <a:p>
            <a:r>
              <a:rPr lang="en-US"/>
              <a:t>Unification</a:t>
            </a:r>
          </a:p>
        </p:txBody>
      </p:sp>
      <p:graphicFrame>
        <p:nvGraphicFramePr>
          <p:cNvPr id="31746" name="Object 2"/>
          <p:cNvGraphicFramePr>
            <a:graphicFrameLocks noChangeAspect="1"/>
          </p:cNvGraphicFramePr>
          <p:nvPr/>
        </p:nvGraphicFramePr>
        <p:xfrm>
          <a:off x="0" y="1600200"/>
          <a:ext cx="9144000" cy="2074863"/>
        </p:xfrm>
        <a:graphic>
          <a:graphicData uri="http://schemas.openxmlformats.org/presentationml/2006/ole">
            <p:oleObj spid="_x0000_s31746" name="Image" r:id="rId3" imgW="12936110" imgH="2935404" progId="">
              <p:embed/>
            </p:oleObj>
          </a:graphicData>
        </a:graphic>
      </p:graphicFrame>
      <p:sp>
        <p:nvSpPr>
          <p:cNvPr id="31750" name="Text Box 4"/>
          <p:cNvSpPr txBox="1">
            <a:spLocks noChangeArrowheads="1"/>
          </p:cNvSpPr>
          <p:nvPr/>
        </p:nvSpPr>
        <p:spPr bwMode="auto">
          <a:xfrm>
            <a:off x="974725" y="5216525"/>
            <a:ext cx="3995738"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Goal of unification: finding </a:t>
            </a:r>
            <a:r>
              <a:rPr lang="el-GR">
                <a:solidFill>
                  <a:srgbClr val="0066FF"/>
                </a:solidFill>
                <a:latin typeface="Tahoma" charset="0"/>
                <a:ea typeface="Times New Roman" charset="0"/>
                <a:cs typeface="Times New Roman" charset="0"/>
              </a:rPr>
              <a:t>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Footer Placeholder 3"/>
          <p:cNvSpPr>
            <a:spLocks noGrp="1"/>
          </p:cNvSpPr>
          <p:nvPr>
            <p:ph type="ftr" sz="quarter" idx="11"/>
          </p:nvPr>
        </p:nvSpPr>
        <p:spPr>
          <a:noFill/>
        </p:spPr>
        <p:txBody>
          <a:bodyPr/>
          <a:lstStyle/>
          <a:p>
            <a:r>
              <a:rPr lang="en-US"/>
              <a:t>CS 561,  Session 16-18</a:t>
            </a:r>
          </a:p>
        </p:txBody>
      </p:sp>
      <p:sp>
        <p:nvSpPr>
          <p:cNvPr id="32772" name="Slide Number Placeholder 4"/>
          <p:cNvSpPr>
            <a:spLocks noGrp="1"/>
          </p:cNvSpPr>
          <p:nvPr>
            <p:ph type="sldNum" sz="quarter" idx="12"/>
          </p:nvPr>
        </p:nvSpPr>
        <p:spPr>
          <a:noFill/>
        </p:spPr>
        <p:txBody>
          <a:bodyPr/>
          <a:lstStyle/>
          <a:p>
            <a:fld id="{A40A26AA-C995-704D-8AC4-469ABDF884D9}" type="slidenum">
              <a:rPr lang="en-US"/>
              <a:pPr/>
              <a:t>16</a:t>
            </a:fld>
            <a:endParaRPr lang="en-US"/>
          </a:p>
        </p:txBody>
      </p:sp>
      <p:sp>
        <p:nvSpPr>
          <p:cNvPr id="32773" name="Rectangle 2"/>
          <p:cNvSpPr>
            <a:spLocks noGrp="1" noChangeArrowheads="1"/>
          </p:cNvSpPr>
          <p:nvPr>
            <p:ph type="title"/>
          </p:nvPr>
        </p:nvSpPr>
        <p:spPr/>
        <p:txBody>
          <a:bodyPr/>
          <a:lstStyle/>
          <a:p>
            <a:r>
              <a:rPr lang="en-US"/>
              <a:t>Unification</a:t>
            </a:r>
          </a:p>
        </p:txBody>
      </p:sp>
      <p:graphicFrame>
        <p:nvGraphicFramePr>
          <p:cNvPr id="32770" name="Object 2"/>
          <p:cNvGraphicFramePr>
            <a:graphicFrameLocks noChangeAspect="1"/>
          </p:cNvGraphicFramePr>
          <p:nvPr/>
        </p:nvGraphicFramePr>
        <p:xfrm>
          <a:off x="0" y="2211388"/>
          <a:ext cx="9144000" cy="3351212"/>
        </p:xfrm>
        <a:graphic>
          <a:graphicData uri="http://schemas.openxmlformats.org/presentationml/2006/ole">
            <p:oleObj spid="_x0000_s32770" name="Image" r:id="rId3" imgW="13114013" imgH="4803389"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a:t>CS 561,  Session 16-18</a:t>
            </a:r>
          </a:p>
        </p:txBody>
      </p:sp>
      <p:sp>
        <p:nvSpPr>
          <p:cNvPr id="33795" name="Slide Number Placeholder 5"/>
          <p:cNvSpPr>
            <a:spLocks noGrp="1"/>
          </p:cNvSpPr>
          <p:nvPr>
            <p:ph type="sldNum" sz="quarter" idx="12"/>
          </p:nvPr>
        </p:nvSpPr>
        <p:spPr>
          <a:noFill/>
        </p:spPr>
        <p:txBody>
          <a:bodyPr/>
          <a:lstStyle/>
          <a:p>
            <a:fld id="{4FE01F72-7710-0742-A1C5-D0C3ACDD0B31}" type="slidenum">
              <a:rPr lang="en-US"/>
              <a:pPr/>
              <a:t>17</a:t>
            </a:fld>
            <a:endParaRPr lang="en-US"/>
          </a:p>
        </p:txBody>
      </p:sp>
      <p:sp>
        <p:nvSpPr>
          <p:cNvPr id="33796" name="Rectangle 2"/>
          <p:cNvSpPr>
            <a:spLocks noGrp="1" noChangeArrowheads="1"/>
          </p:cNvSpPr>
          <p:nvPr>
            <p:ph type="title"/>
          </p:nvPr>
        </p:nvSpPr>
        <p:spPr/>
        <p:txBody>
          <a:bodyPr/>
          <a:lstStyle/>
          <a:p>
            <a:r>
              <a:rPr lang="en-US"/>
              <a:t>Extra example for unification</a:t>
            </a:r>
          </a:p>
        </p:txBody>
      </p:sp>
      <p:graphicFrame>
        <p:nvGraphicFramePr>
          <p:cNvPr id="357398" name="Group 22"/>
          <p:cNvGraphicFramePr>
            <a:graphicFrameLocks noGrp="1"/>
          </p:cNvGraphicFramePr>
          <p:nvPr>
            <p:ph idx="1"/>
          </p:nvPr>
        </p:nvGraphicFramePr>
        <p:xfrm>
          <a:off x="838200" y="2609850"/>
          <a:ext cx="7772400" cy="2116900"/>
        </p:xfrm>
        <a:graphic>
          <a:graphicData uri="http://schemas.openxmlformats.org/drawingml/2006/table">
            <a:tbl>
              <a:tblPr/>
              <a:tblGrid>
                <a:gridCol w="2590800"/>
                <a:gridCol w="2590800"/>
                <a:gridCol w="2590800"/>
              </a:tblGrid>
              <a:tr h="6000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l-GR" sz="2400" b="0" i="0" u="none" strike="noStrike" cap="none" normalizeH="0" baseline="0">
                          <a:ln>
                            <a:noFill/>
                          </a:ln>
                          <a:solidFill>
                            <a:schemeClr val="tx1"/>
                          </a:solidFill>
                          <a:effectLst/>
                          <a:latin typeface="Tahoma" charset="0"/>
                          <a:ea typeface="ＭＳ Ｐゴシック" charset="-128"/>
                          <a:cs typeface="ＭＳ Ｐゴシック" charset="-128"/>
                        </a:rPr>
                        <a:t>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Student(x)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Student(Bob)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{x/Bob}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Sells(Bob,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Sells(x, coke)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{x/coke, x/Bob}</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rgbClr val="CC3300"/>
                          </a:solidFill>
                          <a:effectLst/>
                          <a:latin typeface="Tahoma" charset="0"/>
                          <a:ea typeface="ＭＳ Ｐゴシック" charset="-128"/>
                          <a:cs typeface="ＭＳ Ｐゴシック" charset="-128"/>
                        </a:rPr>
                        <a:t>Is it correct?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a:t>CS 561,  Session 16-18</a:t>
            </a:r>
          </a:p>
        </p:txBody>
      </p:sp>
      <p:sp>
        <p:nvSpPr>
          <p:cNvPr id="34819" name="Slide Number Placeholder 5"/>
          <p:cNvSpPr>
            <a:spLocks noGrp="1"/>
          </p:cNvSpPr>
          <p:nvPr>
            <p:ph type="sldNum" sz="quarter" idx="12"/>
          </p:nvPr>
        </p:nvSpPr>
        <p:spPr>
          <a:noFill/>
        </p:spPr>
        <p:txBody>
          <a:bodyPr/>
          <a:lstStyle/>
          <a:p>
            <a:fld id="{56946BB3-106D-4A42-AE10-8BDCDCC09B00}" type="slidenum">
              <a:rPr lang="en-US"/>
              <a:pPr/>
              <a:t>18</a:t>
            </a:fld>
            <a:endParaRPr lang="en-US"/>
          </a:p>
        </p:txBody>
      </p:sp>
      <p:sp>
        <p:nvSpPr>
          <p:cNvPr id="34820" name="Rectangle 2"/>
          <p:cNvSpPr>
            <a:spLocks noGrp="1" noChangeArrowheads="1"/>
          </p:cNvSpPr>
          <p:nvPr>
            <p:ph type="title"/>
          </p:nvPr>
        </p:nvSpPr>
        <p:spPr/>
        <p:txBody>
          <a:bodyPr/>
          <a:lstStyle/>
          <a:p>
            <a:r>
              <a:rPr lang="en-US"/>
              <a:t>Extra example for unification</a:t>
            </a:r>
          </a:p>
        </p:txBody>
      </p:sp>
      <p:graphicFrame>
        <p:nvGraphicFramePr>
          <p:cNvPr id="358421" name="Group 21"/>
          <p:cNvGraphicFramePr>
            <a:graphicFrameLocks noGrp="1"/>
          </p:cNvGraphicFramePr>
          <p:nvPr>
            <p:ph idx="1"/>
          </p:nvPr>
        </p:nvGraphicFramePr>
        <p:xfrm>
          <a:off x="838200" y="2590800"/>
          <a:ext cx="7772400" cy="2092326"/>
        </p:xfrm>
        <a:graphic>
          <a:graphicData uri="http://schemas.openxmlformats.org/drawingml/2006/table">
            <a:tbl>
              <a:tblPr/>
              <a:tblGrid>
                <a:gridCol w="2590800"/>
                <a:gridCol w="2590800"/>
                <a:gridCol w="2590800"/>
              </a:tblGrid>
              <a:tr h="6000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l-GR" sz="2400" b="0" i="0" u="none" strike="noStrike" cap="none" normalizeH="0" baseline="0">
                          <a:ln>
                            <a:noFill/>
                          </a:ln>
                          <a:solidFill>
                            <a:schemeClr val="tx1"/>
                          </a:solidFill>
                          <a:effectLst/>
                          <a:latin typeface="Tahoma" charset="0"/>
                          <a:ea typeface="ＭＳ Ｐゴシック" charset="-128"/>
                          <a:cs typeface="ＭＳ Ｐゴシック" charset="-128"/>
                        </a:rPr>
                        <a:t>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Student(x)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Student(Bob)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{x/Bob}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Sells(Bob,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Sells(</a:t>
                      </a:r>
                      <a:r>
                        <a:rPr kumimoji="1" lang="en-US" sz="2400" b="0" i="0" u="none" strike="noStrike" cap="none" normalizeH="0" baseline="0">
                          <a:ln>
                            <a:noFill/>
                          </a:ln>
                          <a:solidFill>
                            <a:srgbClr val="0066FF"/>
                          </a:solidFill>
                          <a:effectLst/>
                          <a:latin typeface="Tahoma" charset="0"/>
                          <a:ea typeface="ＭＳ Ｐゴシック" charset="-128"/>
                          <a:cs typeface="ＭＳ Ｐゴシック" charset="-128"/>
                        </a:rPr>
                        <a:t>y</a:t>
                      </a: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 coke)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{x/coke, </a:t>
                      </a:r>
                      <a:r>
                        <a:rPr kumimoji="1" lang="en-US" sz="2400" b="0" i="0" u="none" strike="noStrike" cap="none" normalizeH="0" baseline="0">
                          <a:ln>
                            <a:noFill/>
                          </a:ln>
                          <a:solidFill>
                            <a:srgbClr val="0066FF"/>
                          </a:solidFill>
                          <a:effectLst/>
                          <a:latin typeface="Tahoma" charset="0"/>
                          <a:ea typeface="ＭＳ Ｐゴシック" charset="-128"/>
                          <a:cs typeface="ＭＳ Ｐゴシック" charset="-128"/>
                        </a:rPr>
                        <a:t>y</a:t>
                      </a:r>
                      <a:r>
                        <a:rPr kumimoji="1" lang="en-US" sz="2400" b="0" i="0" u="none" strike="noStrike" cap="none" normalizeH="0" baseline="0">
                          <a:ln>
                            <a:noFill/>
                          </a:ln>
                          <a:solidFill>
                            <a:schemeClr val="tx1"/>
                          </a:solidFill>
                          <a:effectLst/>
                          <a:latin typeface="Tahoma" charset="0"/>
                          <a:ea typeface="ＭＳ Ｐゴシック" charset="-128"/>
                          <a:cs typeface="ＭＳ Ｐゴシック" charset="-128"/>
                        </a:rPr>
                        <a:t>/Bob}</a:t>
                      </a:r>
                      <a:endParaRPr kumimoji="1" lang="en-US" sz="2400" b="0" i="0" u="none" strike="noStrike" cap="none" normalizeH="0" baseline="0">
                        <a:ln>
                          <a:noFill/>
                        </a:ln>
                        <a:solidFill>
                          <a:srgbClr val="CC3300"/>
                        </a:solidFill>
                        <a:effectLst/>
                        <a:latin typeface="Tahoma" charset="0"/>
                        <a:ea typeface="ＭＳ Ｐゴシック" charset="-128"/>
                        <a:cs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561,  Session 16-18</a:t>
            </a:r>
          </a:p>
        </p:txBody>
      </p:sp>
      <p:sp>
        <p:nvSpPr>
          <p:cNvPr id="35843" name="Slide Number Placeholder 5"/>
          <p:cNvSpPr>
            <a:spLocks noGrp="1"/>
          </p:cNvSpPr>
          <p:nvPr>
            <p:ph type="sldNum" sz="quarter" idx="12"/>
          </p:nvPr>
        </p:nvSpPr>
        <p:spPr>
          <a:noFill/>
        </p:spPr>
        <p:txBody>
          <a:bodyPr/>
          <a:lstStyle/>
          <a:p>
            <a:fld id="{356D83C4-0847-9147-996E-9C96757BB941}" type="slidenum">
              <a:rPr lang="en-US"/>
              <a:pPr/>
              <a:t>19</a:t>
            </a:fld>
            <a:endParaRPr lang="en-US"/>
          </a:p>
        </p:txBody>
      </p:sp>
      <p:sp>
        <p:nvSpPr>
          <p:cNvPr id="35844" name="Rectangle 2"/>
          <p:cNvSpPr>
            <a:spLocks noGrp="1" noChangeArrowheads="1"/>
          </p:cNvSpPr>
          <p:nvPr>
            <p:ph type="title"/>
          </p:nvPr>
        </p:nvSpPr>
        <p:spPr/>
        <p:txBody>
          <a:bodyPr/>
          <a:lstStyle/>
          <a:p>
            <a:pPr defTabSz="785813"/>
            <a:r>
              <a:rPr lang="en-US"/>
              <a:t>More Unification Examples</a:t>
            </a:r>
          </a:p>
        </p:txBody>
      </p:sp>
      <p:sp>
        <p:nvSpPr>
          <p:cNvPr id="35845" name="Rectangle 3"/>
          <p:cNvSpPr>
            <a:spLocks noGrp="1" noChangeArrowheads="1"/>
          </p:cNvSpPr>
          <p:nvPr>
            <p:ph type="body" idx="1"/>
          </p:nvPr>
        </p:nvSpPr>
        <p:spPr>
          <a:xfrm>
            <a:off x="609600" y="2627313"/>
            <a:ext cx="8534400" cy="4114800"/>
          </a:xfrm>
        </p:spPr>
        <p:txBody>
          <a:bodyPr/>
          <a:lstStyle/>
          <a:p>
            <a:pPr marL="285750" indent="-285750">
              <a:buFontTx/>
              <a:buNone/>
            </a:pPr>
            <a:r>
              <a:rPr lang="en-US" sz="2400"/>
              <a:t>1 – unify(P(a,X), P(a,b))	  	</a:t>
            </a:r>
            <a:r>
              <a:rPr lang="el-GR" sz="2800">
                <a:sym typeface="Symbol" charset="2"/>
              </a:rPr>
              <a:t>σ</a:t>
            </a:r>
            <a:r>
              <a:rPr lang="en-US" sz="2400">
                <a:sym typeface="Symbol" charset="2"/>
              </a:rPr>
              <a:t> = {X/b}</a:t>
            </a:r>
          </a:p>
          <a:p>
            <a:pPr marL="285750" indent="-285750">
              <a:buFontTx/>
              <a:buNone/>
            </a:pPr>
            <a:r>
              <a:rPr lang="en-US" sz="2400">
                <a:sym typeface="Symbol" charset="2"/>
              </a:rPr>
              <a:t>2 </a:t>
            </a:r>
            <a:r>
              <a:rPr lang="en-US" sz="2400"/>
              <a:t>– unify(P(a,X), P(Y,b))	  	</a:t>
            </a:r>
            <a:r>
              <a:rPr lang="el-GR" sz="2800">
                <a:sym typeface="Symbol" charset="2"/>
              </a:rPr>
              <a:t>σ</a:t>
            </a:r>
            <a:r>
              <a:rPr lang="en-US" sz="2400">
                <a:sym typeface="Symbol" charset="2"/>
              </a:rPr>
              <a:t> = {Y/a, X/b}</a:t>
            </a:r>
          </a:p>
          <a:p>
            <a:pPr marL="285750" indent="-285750">
              <a:buFontTx/>
              <a:buNone/>
            </a:pPr>
            <a:r>
              <a:rPr lang="en-US" sz="2400">
                <a:sym typeface="Symbol" charset="2"/>
              </a:rPr>
              <a:t>3 </a:t>
            </a:r>
            <a:r>
              <a:rPr lang="en-US" sz="2400"/>
              <a:t>– unify(P(a,X), P(Y,f(a))	  	</a:t>
            </a:r>
            <a:r>
              <a:rPr lang="el-GR" sz="2800">
                <a:sym typeface="Symbol" charset="2"/>
              </a:rPr>
              <a:t>σ</a:t>
            </a:r>
            <a:r>
              <a:rPr lang="en-US" sz="2400">
                <a:sym typeface="Symbol" charset="2"/>
              </a:rPr>
              <a:t> = {Y/a, X/f(a)}</a:t>
            </a:r>
          </a:p>
          <a:p>
            <a:pPr marL="285750" indent="-285750">
              <a:buFontTx/>
              <a:buNone/>
            </a:pPr>
            <a:r>
              <a:rPr lang="en-US" sz="2400">
                <a:sym typeface="Symbol" charset="2"/>
              </a:rPr>
              <a:t>4 </a:t>
            </a:r>
            <a:r>
              <a:rPr lang="en-US" sz="2400"/>
              <a:t>– unify(P(a,X), P(X,b))	  	</a:t>
            </a:r>
            <a:r>
              <a:rPr lang="el-GR" sz="2800">
                <a:sym typeface="Symbol" charset="2"/>
              </a:rPr>
              <a:t>σ</a:t>
            </a:r>
            <a:r>
              <a:rPr lang="en-US" sz="2400">
                <a:sym typeface="Symbol" charset="2"/>
              </a:rPr>
              <a:t> = failure</a:t>
            </a:r>
          </a:p>
          <a:p>
            <a:pPr marL="285750" indent="-285750">
              <a:buFontTx/>
              <a:buNone/>
            </a:pPr>
            <a:endParaRPr lang="en-US" sz="800">
              <a:sym typeface="Symbol" charset="2"/>
            </a:endParaRPr>
          </a:p>
          <a:p>
            <a:pPr marL="285750" indent="-285750">
              <a:buFontTx/>
              <a:buNone/>
            </a:pPr>
            <a:r>
              <a:rPr lang="en-US" sz="2400">
                <a:sym typeface="Symbol" charset="2"/>
              </a:rPr>
              <a:t>Note: If P(a,X) and P(X,b) are independent, then we can replace X with Y and get the unification to work.</a:t>
            </a:r>
          </a:p>
        </p:txBody>
      </p:sp>
      <p:grpSp>
        <p:nvGrpSpPr>
          <p:cNvPr id="35846" name="Group 7"/>
          <p:cNvGrpSpPr>
            <a:grpSpLocks/>
          </p:cNvGrpSpPr>
          <p:nvPr/>
        </p:nvGrpSpPr>
        <p:grpSpPr bwMode="auto">
          <a:xfrm>
            <a:off x="4876800" y="1835150"/>
            <a:ext cx="2232025" cy="831850"/>
            <a:chOff x="3744" y="1156"/>
            <a:chExt cx="1406" cy="524"/>
          </a:xfrm>
        </p:grpSpPr>
        <p:sp>
          <p:nvSpPr>
            <p:cNvPr id="35847" name="Text Box 4"/>
            <p:cNvSpPr txBox="1">
              <a:spLocks noChangeArrowheads="1"/>
            </p:cNvSpPr>
            <p:nvPr/>
          </p:nvSpPr>
          <p:spPr bwMode="auto">
            <a:xfrm>
              <a:off x="3744" y="1156"/>
              <a:ext cx="1406" cy="2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Tahoma" charset="0"/>
                </a:rPr>
                <a:t>VARIABLE     term</a:t>
              </a:r>
            </a:p>
          </p:txBody>
        </p:sp>
        <p:sp>
          <p:nvSpPr>
            <p:cNvPr id="35848" name="Line 5"/>
            <p:cNvSpPr>
              <a:spLocks noChangeShapeType="1"/>
            </p:cNvSpPr>
            <p:nvPr/>
          </p:nvSpPr>
          <p:spPr bwMode="auto">
            <a:xfrm>
              <a:off x="4411" y="1392"/>
              <a:ext cx="144"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5849" name="Line 6"/>
            <p:cNvSpPr>
              <a:spLocks noChangeShapeType="1"/>
            </p:cNvSpPr>
            <p:nvPr/>
          </p:nvSpPr>
          <p:spPr bwMode="auto">
            <a:xfrm flipH="1">
              <a:off x="4699" y="1392"/>
              <a:ext cx="144"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CS 561,  Session 16-18</a:t>
            </a:r>
          </a:p>
        </p:txBody>
      </p:sp>
      <p:sp>
        <p:nvSpPr>
          <p:cNvPr id="17411" name="Slide Number Placeholder 5"/>
          <p:cNvSpPr>
            <a:spLocks noGrp="1"/>
          </p:cNvSpPr>
          <p:nvPr>
            <p:ph type="sldNum" sz="quarter" idx="12"/>
          </p:nvPr>
        </p:nvSpPr>
        <p:spPr>
          <a:noFill/>
        </p:spPr>
        <p:txBody>
          <a:bodyPr/>
          <a:lstStyle/>
          <a:p>
            <a:fld id="{609E512B-20A3-A34D-A32B-CD5BB1E65E66}" type="slidenum">
              <a:rPr lang="en-US"/>
              <a:pPr/>
              <a:t>2</a:t>
            </a:fld>
            <a:endParaRPr lang="en-US"/>
          </a:p>
        </p:txBody>
      </p:sp>
      <p:sp>
        <p:nvSpPr>
          <p:cNvPr id="17412" name="Rectangle 1026"/>
          <p:cNvSpPr>
            <a:spLocks noGrp="1" noChangeArrowheads="1"/>
          </p:cNvSpPr>
          <p:nvPr>
            <p:ph type="title"/>
          </p:nvPr>
        </p:nvSpPr>
        <p:spPr/>
        <p:txBody>
          <a:bodyPr/>
          <a:lstStyle/>
          <a:p>
            <a:r>
              <a:rPr lang="en-US"/>
              <a:t>Inference in First-Order Logic</a:t>
            </a:r>
          </a:p>
        </p:txBody>
      </p:sp>
      <p:sp>
        <p:nvSpPr>
          <p:cNvPr id="17413" name="Rectangle 1027"/>
          <p:cNvSpPr>
            <a:spLocks noGrp="1" noChangeArrowheads="1"/>
          </p:cNvSpPr>
          <p:nvPr>
            <p:ph type="body" idx="1"/>
          </p:nvPr>
        </p:nvSpPr>
        <p:spPr/>
        <p:txBody>
          <a:bodyPr/>
          <a:lstStyle/>
          <a:p>
            <a:r>
              <a:rPr lang="en-US"/>
              <a:t>Proofs </a:t>
            </a:r>
            <a:r>
              <a:rPr lang="en-US">
                <a:solidFill>
                  <a:schemeClr val="hlink"/>
                </a:solidFill>
              </a:rPr>
              <a:t>– extend propositional logic inference to deal with quantifiers</a:t>
            </a:r>
          </a:p>
          <a:p>
            <a:endParaRPr lang="en-US"/>
          </a:p>
          <a:p>
            <a:r>
              <a:rPr lang="en-US"/>
              <a:t>Unification</a:t>
            </a:r>
          </a:p>
          <a:p>
            <a:r>
              <a:rPr lang="en-US"/>
              <a:t>Generalized modus ponens</a:t>
            </a:r>
          </a:p>
          <a:p>
            <a:r>
              <a:rPr lang="en-US"/>
              <a:t>Forward and backward chaining </a:t>
            </a:r>
            <a:r>
              <a:rPr lang="en-US">
                <a:solidFill>
                  <a:schemeClr val="hlink"/>
                </a:solidFill>
              </a:rPr>
              <a:t>– inference rules and reasoning</a:t>
            </a:r>
          </a:p>
          <a:p>
            <a:pPr>
              <a:buFontTx/>
              <a:buNone/>
            </a:pPr>
            <a:r>
              <a:rPr lang="en-US">
                <a:solidFill>
                  <a:schemeClr val="hlink"/>
                </a:solidFill>
              </a:rPr>
              <a:t>		program</a:t>
            </a:r>
          </a:p>
          <a:p>
            <a:r>
              <a:rPr lang="en-US"/>
              <a:t>Completeness </a:t>
            </a:r>
            <a:r>
              <a:rPr lang="en-US">
                <a:solidFill>
                  <a:schemeClr val="hlink"/>
                </a:solidFill>
              </a:rPr>
              <a:t>– Gödel’s theorem: for FOL, any sentence entailed by</a:t>
            </a:r>
          </a:p>
          <a:p>
            <a:pPr>
              <a:buFontTx/>
              <a:buNone/>
            </a:pPr>
            <a:r>
              <a:rPr lang="en-US">
                <a:solidFill>
                  <a:schemeClr val="hlink"/>
                </a:solidFill>
              </a:rPr>
              <a:t>		another set of sentences can be proved from that set</a:t>
            </a:r>
          </a:p>
          <a:p>
            <a:r>
              <a:rPr lang="en-US"/>
              <a:t>Resolution </a:t>
            </a:r>
            <a:r>
              <a:rPr lang="en-US">
                <a:solidFill>
                  <a:schemeClr val="hlink"/>
                </a:solidFill>
              </a:rPr>
              <a:t>– inference procedure that is complete for any set of</a:t>
            </a:r>
          </a:p>
          <a:p>
            <a:pPr>
              <a:buFontTx/>
              <a:buNone/>
            </a:pPr>
            <a:r>
              <a:rPr lang="en-US">
                <a:solidFill>
                  <a:schemeClr val="hlink"/>
                </a:solidFill>
              </a:rPr>
              <a:t>		sentences</a:t>
            </a:r>
          </a:p>
          <a:p>
            <a:r>
              <a:rPr lang="en-US"/>
              <a:t>Logic programming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Footer Placeholder 3"/>
          <p:cNvSpPr>
            <a:spLocks noGrp="1"/>
          </p:cNvSpPr>
          <p:nvPr>
            <p:ph type="ftr" sz="quarter" idx="11"/>
          </p:nvPr>
        </p:nvSpPr>
        <p:spPr>
          <a:noFill/>
        </p:spPr>
        <p:txBody>
          <a:bodyPr/>
          <a:lstStyle/>
          <a:p>
            <a:r>
              <a:rPr lang="en-US"/>
              <a:t>CS 561,  Session 16-18</a:t>
            </a:r>
          </a:p>
        </p:txBody>
      </p:sp>
      <p:sp>
        <p:nvSpPr>
          <p:cNvPr id="37892" name="Slide Number Placeholder 4"/>
          <p:cNvSpPr>
            <a:spLocks noGrp="1"/>
          </p:cNvSpPr>
          <p:nvPr>
            <p:ph type="sldNum" sz="quarter" idx="12"/>
          </p:nvPr>
        </p:nvSpPr>
        <p:spPr>
          <a:noFill/>
        </p:spPr>
        <p:txBody>
          <a:bodyPr/>
          <a:lstStyle/>
          <a:p>
            <a:fld id="{CDDF3D87-D6F8-EC48-90C2-3C6EA79F9848}" type="slidenum">
              <a:rPr lang="en-US"/>
              <a:pPr/>
              <a:t>20</a:t>
            </a:fld>
            <a:endParaRPr lang="en-US"/>
          </a:p>
        </p:txBody>
      </p:sp>
      <p:sp>
        <p:nvSpPr>
          <p:cNvPr id="37893" name="Rectangle 2"/>
          <p:cNvSpPr>
            <a:spLocks noGrp="1" noChangeArrowheads="1"/>
          </p:cNvSpPr>
          <p:nvPr>
            <p:ph type="title"/>
          </p:nvPr>
        </p:nvSpPr>
        <p:spPr/>
        <p:txBody>
          <a:bodyPr/>
          <a:lstStyle/>
          <a:p>
            <a:r>
              <a:rPr lang="en-US"/>
              <a:t>Generalized Modus Ponens (GMP)</a:t>
            </a:r>
          </a:p>
        </p:txBody>
      </p:sp>
      <p:graphicFrame>
        <p:nvGraphicFramePr>
          <p:cNvPr id="37890" name="Object 2"/>
          <p:cNvGraphicFramePr>
            <a:graphicFrameLocks noChangeAspect="1"/>
          </p:cNvGraphicFramePr>
          <p:nvPr/>
        </p:nvGraphicFramePr>
        <p:xfrm>
          <a:off x="76200" y="1766888"/>
          <a:ext cx="9067800" cy="4252912"/>
        </p:xfrm>
        <a:graphic>
          <a:graphicData uri="http://schemas.openxmlformats.org/presentationml/2006/ole">
            <p:oleObj spid="_x0000_s37890" name="Image" r:id="rId3" imgW="13114013" imgH="6150371" progId="">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Footer Placeholder 3"/>
          <p:cNvSpPr>
            <a:spLocks noGrp="1"/>
          </p:cNvSpPr>
          <p:nvPr>
            <p:ph type="ftr" sz="quarter" idx="11"/>
          </p:nvPr>
        </p:nvSpPr>
        <p:spPr>
          <a:noFill/>
        </p:spPr>
        <p:txBody>
          <a:bodyPr/>
          <a:lstStyle/>
          <a:p>
            <a:r>
              <a:rPr lang="en-US"/>
              <a:t>CS 561,  Session 16-18</a:t>
            </a:r>
          </a:p>
        </p:txBody>
      </p:sp>
      <p:sp>
        <p:nvSpPr>
          <p:cNvPr id="38916" name="Slide Number Placeholder 4"/>
          <p:cNvSpPr>
            <a:spLocks noGrp="1"/>
          </p:cNvSpPr>
          <p:nvPr>
            <p:ph type="sldNum" sz="quarter" idx="12"/>
          </p:nvPr>
        </p:nvSpPr>
        <p:spPr>
          <a:noFill/>
        </p:spPr>
        <p:txBody>
          <a:bodyPr/>
          <a:lstStyle/>
          <a:p>
            <a:fld id="{9C963B08-C1F8-C549-BC10-72F5F606045C}" type="slidenum">
              <a:rPr lang="en-US"/>
              <a:pPr/>
              <a:t>21</a:t>
            </a:fld>
            <a:endParaRPr lang="en-US"/>
          </a:p>
        </p:txBody>
      </p:sp>
      <p:sp>
        <p:nvSpPr>
          <p:cNvPr id="38917" name="Rectangle 2"/>
          <p:cNvSpPr>
            <a:spLocks noGrp="1" noChangeArrowheads="1"/>
          </p:cNvSpPr>
          <p:nvPr>
            <p:ph type="title"/>
          </p:nvPr>
        </p:nvSpPr>
        <p:spPr/>
        <p:txBody>
          <a:bodyPr/>
          <a:lstStyle/>
          <a:p>
            <a:r>
              <a:rPr lang="en-US"/>
              <a:t>Soundness of GMP</a:t>
            </a:r>
          </a:p>
        </p:txBody>
      </p:sp>
      <p:graphicFrame>
        <p:nvGraphicFramePr>
          <p:cNvPr id="38914" name="Object 2"/>
          <p:cNvGraphicFramePr>
            <a:graphicFrameLocks noChangeAspect="1"/>
          </p:cNvGraphicFramePr>
          <p:nvPr/>
        </p:nvGraphicFramePr>
        <p:xfrm>
          <a:off x="533400" y="1676400"/>
          <a:ext cx="8467725" cy="3751263"/>
        </p:xfrm>
        <a:graphic>
          <a:graphicData uri="http://schemas.openxmlformats.org/presentationml/2006/ole">
            <p:oleObj spid="_x0000_s38914" name="Image" r:id="rId3" imgW="12021179" imgH="5324391" progId="">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561,  Session 16-18</a:t>
            </a:r>
          </a:p>
        </p:txBody>
      </p:sp>
      <p:sp>
        <p:nvSpPr>
          <p:cNvPr id="39939" name="Slide Number Placeholder 5"/>
          <p:cNvSpPr>
            <a:spLocks noGrp="1"/>
          </p:cNvSpPr>
          <p:nvPr>
            <p:ph type="sldNum" sz="quarter" idx="12"/>
          </p:nvPr>
        </p:nvSpPr>
        <p:spPr>
          <a:noFill/>
        </p:spPr>
        <p:txBody>
          <a:bodyPr/>
          <a:lstStyle/>
          <a:p>
            <a:fld id="{434591FD-B685-5D49-99F9-623D63219B8C}" type="slidenum">
              <a:rPr lang="en-US"/>
              <a:pPr/>
              <a:t>22</a:t>
            </a:fld>
            <a:endParaRPr lang="en-US"/>
          </a:p>
        </p:txBody>
      </p:sp>
      <p:sp>
        <p:nvSpPr>
          <p:cNvPr id="39940" name="Rectangle 2"/>
          <p:cNvSpPr>
            <a:spLocks noGrp="1" noChangeArrowheads="1"/>
          </p:cNvSpPr>
          <p:nvPr>
            <p:ph type="title"/>
          </p:nvPr>
        </p:nvSpPr>
        <p:spPr/>
        <p:txBody>
          <a:bodyPr/>
          <a:lstStyle/>
          <a:p>
            <a:r>
              <a:rPr lang="en-US"/>
              <a:t>Properties of GMP</a:t>
            </a:r>
          </a:p>
        </p:txBody>
      </p:sp>
      <p:sp>
        <p:nvSpPr>
          <p:cNvPr id="39941" name="Rectangle 3"/>
          <p:cNvSpPr>
            <a:spLocks noGrp="1" noChangeArrowheads="1"/>
          </p:cNvSpPr>
          <p:nvPr>
            <p:ph type="body" idx="1"/>
          </p:nvPr>
        </p:nvSpPr>
        <p:spPr/>
        <p:txBody>
          <a:bodyPr/>
          <a:lstStyle/>
          <a:p>
            <a:pPr>
              <a:lnSpc>
                <a:spcPct val="90000"/>
              </a:lnSpc>
            </a:pPr>
            <a:r>
              <a:rPr lang="en-US"/>
              <a:t>Why is GMP and efficient inference rule?</a:t>
            </a:r>
          </a:p>
          <a:p>
            <a:pPr>
              <a:lnSpc>
                <a:spcPct val="90000"/>
              </a:lnSpc>
            </a:pPr>
            <a:endParaRPr lang="en-US"/>
          </a:p>
          <a:p>
            <a:pPr>
              <a:lnSpc>
                <a:spcPct val="90000"/>
              </a:lnSpc>
              <a:buFontTx/>
              <a:buNone/>
            </a:pPr>
            <a:r>
              <a:rPr lang="en-US"/>
              <a:t>	- It takes </a:t>
            </a:r>
            <a:r>
              <a:rPr lang="en-US">
                <a:solidFill>
                  <a:srgbClr val="0066FF"/>
                </a:solidFill>
              </a:rPr>
              <a:t>bigger steps</a:t>
            </a:r>
            <a:r>
              <a:rPr lang="en-US"/>
              <a:t>, combining several small inferences into one</a:t>
            </a:r>
          </a:p>
          <a:p>
            <a:pPr>
              <a:lnSpc>
                <a:spcPct val="90000"/>
              </a:lnSpc>
              <a:buFontTx/>
              <a:buNone/>
            </a:pPr>
            <a:endParaRPr lang="en-US"/>
          </a:p>
          <a:p>
            <a:pPr>
              <a:lnSpc>
                <a:spcPct val="90000"/>
              </a:lnSpc>
              <a:buFontTx/>
              <a:buNone/>
            </a:pPr>
            <a:r>
              <a:rPr lang="en-US"/>
              <a:t>	- It takes </a:t>
            </a:r>
            <a:r>
              <a:rPr lang="en-US">
                <a:solidFill>
                  <a:srgbClr val="0066FF"/>
                </a:solidFill>
              </a:rPr>
              <a:t>sensible steps</a:t>
            </a:r>
            <a:r>
              <a:rPr lang="en-US"/>
              <a:t>: uses eliminations that are guaranteed</a:t>
            </a:r>
          </a:p>
          <a:p>
            <a:pPr>
              <a:lnSpc>
                <a:spcPct val="90000"/>
              </a:lnSpc>
              <a:buFontTx/>
              <a:buNone/>
            </a:pPr>
            <a:r>
              <a:rPr lang="en-US"/>
              <a:t>		to help (rather than random UEs)</a:t>
            </a:r>
          </a:p>
          <a:p>
            <a:pPr>
              <a:lnSpc>
                <a:spcPct val="90000"/>
              </a:lnSpc>
              <a:buFontTx/>
              <a:buNone/>
            </a:pPr>
            <a:endParaRPr lang="en-US"/>
          </a:p>
          <a:p>
            <a:pPr>
              <a:lnSpc>
                <a:spcPct val="90000"/>
              </a:lnSpc>
              <a:buFontTx/>
              <a:buNone/>
            </a:pPr>
            <a:r>
              <a:rPr lang="en-US"/>
              <a:t>	- It uses a precompilation step which converts the KB to </a:t>
            </a:r>
            <a:r>
              <a:rPr lang="en-US">
                <a:solidFill>
                  <a:srgbClr val="0066FF"/>
                </a:solidFill>
              </a:rPr>
              <a:t>canonical</a:t>
            </a:r>
          </a:p>
          <a:p>
            <a:pPr>
              <a:lnSpc>
                <a:spcPct val="90000"/>
              </a:lnSpc>
              <a:buFontTx/>
              <a:buNone/>
            </a:pPr>
            <a:r>
              <a:rPr lang="en-US">
                <a:solidFill>
                  <a:srgbClr val="0066FF"/>
                </a:solidFill>
              </a:rPr>
              <a:t>		form</a:t>
            </a:r>
            <a:r>
              <a:rPr lang="en-US"/>
              <a:t> (Horn sentences)</a:t>
            </a:r>
          </a:p>
          <a:p>
            <a:pPr>
              <a:lnSpc>
                <a:spcPct val="90000"/>
              </a:lnSpc>
              <a:buFontTx/>
              <a:buNone/>
            </a:pPr>
            <a:endParaRPr lang="en-US"/>
          </a:p>
          <a:p>
            <a:pPr>
              <a:lnSpc>
                <a:spcPct val="90000"/>
              </a:lnSpc>
              <a:buFontTx/>
              <a:buNone/>
            </a:pPr>
            <a:r>
              <a:rPr lang="en-US"/>
              <a:t>	</a:t>
            </a:r>
            <a:r>
              <a:rPr lang="en-US">
                <a:solidFill>
                  <a:schemeClr val="hlink"/>
                </a:solidFill>
              </a:rPr>
              <a:t>Remember:</a:t>
            </a:r>
            <a:r>
              <a:rPr lang="en-US"/>
              <a:t> sentence in Horn from is a conjunction of Horn clauses</a:t>
            </a:r>
          </a:p>
          <a:p>
            <a:pPr>
              <a:lnSpc>
                <a:spcPct val="90000"/>
              </a:lnSpc>
              <a:buFontTx/>
              <a:buNone/>
            </a:pPr>
            <a:r>
              <a:rPr lang="en-US"/>
              <a:t>	(clauses with at most one positive literal), e.g.,</a:t>
            </a:r>
          </a:p>
          <a:p>
            <a:pPr>
              <a:lnSpc>
                <a:spcPct val="90000"/>
              </a:lnSpc>
              <a:buFontTx/>
              <a:buNone/>
            </a:pPr>
            <a:r>
              <a:rPr lang="en-US"/>
              <a:t>	(A </a:t>
            </a:r>
            <a:r>
              <a:rPr lang="en-US">
                <a:sym typeface="Symbol" charset="2"/>
              </a:rPr>
              <a:t> B)  (B  C  D), that is (B  A)  ((C  D)  B)</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a:t>CS 561,  Session 16-18</a:t>
            </a:r>
          </a:p>
        </p:txBody>
      </p:sp>
      <p:sp>
        <p:nvSpPr>
          <p:cNvPr id="40963" name="Slide Number Placeholder 5"/>
          <p:cNvSpPr>
            <a:spLocks noGrp="1"/>
          </p:cNvSpPr>
          <p:nvPr>
            <p:ph type="sldNum" sz="quarter" idx="12"/>
          </p:nvPr>
        </p:nvSpPr>
        <p:spPr>
          <a:noFill/>
        </p:spPr>
        <p:txBody>
          <a:bodyPr/>
          <a:lstStyle/>
          <a:p>
            <a:fld id="{89AB612E-EA8A-CA45-802D-AD984A666A65}" type="slidenum">
              <a:rPr lang="en-US"/>
              <a:pPr/>
              <a:t>23</a:t>
            </a:fld>
            <a:endParaRPr lang="en-US"/>
          </a:p>
        </p:txBody>
      </p:sp>
      <p:sp>
        <p:nvSpPr>
          <p:cNvPr id="40964" name="Rectangle 2"/>
          <p:cNvSpPr>
            <a:spLocks noGrp="1" noChangeArrowheads="1"/>
          </p:cNvSpPr>
          <p:nvPr>
            <p:ph type="title"/>
          </p:nvPr>
        </p:nvSpPr>
        <p:spPr/>
        <p:txBody>
          <a:bodyPr/>
          <a:lstStyle/>
          <a:p>
            <a:r>
              <a:rPr lang="en-US"/>
              <a:t>Horn form</a:t>
            </a:r>
          </a:p>
        </p:txBody>
      </p:sp>
      <p:sp>
        <p:nvSpPr>
          <p:cNvPr id="40965" name="Rectangle 3"/>
          <p:cNvSpPr>
            <a:spLocks noGrp="1" noChangeArrowheads="1"/>
          </p:cNvSpPr>
          <p:nvPr>
            <p:ph type="body" idx="1"/>
          </p:nvPr>
        </p:nvSpPr>
        <p:spPr/>
        <p:txBody>
          <a:bodyPr/>
          <a:lstStyle/>
          <a:p>
            <a:r>
              <a:rPr lang="en-US"/>
              <a:t>We convert sentences to Horn form as they are entered into the KB</a:t>
            </a:r>
          </a:p>
          <a:p>
            <a:r>
              <a:rPr lang="en-US"/>
              <a:t>Using Existential Elimination and And Elimination</a:t>
            </a:r>
          </a:p>
          <a:p>
            <a:endParaRPr lang="en-US"/>
          </a:p>
          <a:p>
            <a:r>
              <a:rPr lang="en-US"/>
              <a:t>e.g., </a:t>
            </a:r>
            <a:r>
              <a:rPr lang="en-US">
                <a:sym typeface="Symbol" charset="2"/>
              </a:rPr>
              <a:t>x Owns(Nono, x)  Missile(x) 		becomes</a:t>
            </a:r>
          </a:p>
          <a:p>
            <a:pPr>
              <a:buFontTx/>
              <a:buNone/>
            </a:pPr>
            <a:endParaRPr lang="en-US">
              <a:sym typeface="Symbol" charset="2"/>
            </a:endParaRPr>
          </a:p>
          <a:p>
            <a:pPr>
              <a:buFontTx/>
              <a:buNone/>
            </a:pPr>
            <a:r>
              <a:rPr lang="en-US">
                <a:sym typeface="Symbol" charset="2"/>
              </a:rPr>
              <a:t>	Owns(Nono, M)</a:t>
            </a:r>
          </a:p>
          <a:p>
            <a:pPr>
              <a:buFontTx/>
              <a:buNone/>
            </a:pPr>
            <a:r>
              <a:rPr lang="en-US">
                <a:sym typeface="Symbol" charset="2"/>
              </a:rPr>
              <a:t>	Missile(M)</a:t>
            </a:r>
          </a:p>
          <a:p>
            <a:pPr>
              <a:buFontTx/>
              <a:buNone/>
            </a:pPr>
            <a:endParaRPr lang="en-US">
              <a:sym typeface="Symbol" charset="2"/>
            </a:endParaRPr>
          </a:p>
          <a:p>
            <a:pPr>
              <a:buFontTx/>
              <a:buNone/>
            </a:pPr>
            <a:r>
              <a:rPr lang="en-US">
                <a:sym typeface="Symbol" charset="2"/>
              </a:rPr>
              <a:t>(with M a new symbol that was not already in the KB)</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Footer Placeholder 3"/>
          <p:cNvSpPr>
            <a:spLocks noGrp="1"/>
          </p:cNvSpPr>
          <p:nvPr>
            <p:ph type="ftr" sz="quarter" idx="11"/>
          </p:nvPr>
        </p:nvSpPr>
        <p:spPr>
          <a:noFill/>
        </p:spPr>
        <p:txBody>
          <a:bodyPr/>
          <a:lstStyle/>
          <a:p>
            <a:r>
              <a:rPr lang="en-US"/>
              <a:t>CS 561,  Session 16-18</a:t>
            </a:r>
          </a:p>
        </p:txBody>
      </p:sp>
      <p:sp>
        <p:nvSpPr>
          <p:cNvPr id="41988" name="Slide Number Placeholder 4"/>
          <p:cNvSpPr>
            <a:spLocks noGrp="1"/>
          </p:cNvSpPr>
          <p:nvPr>
            <p:ph type="sldNum" sz="quarter" idx="12"/>
          </p:nvPr>
        </p:nvSpPr>
        <p:spPr>
          <a:noFill/>
        </p:spPr>
        <p:txBody>
          <a:bodyPr/>
          <a:lstStyle/>
          <a:p>
            <a:fld id="{E2DE0000-C00F-894C-8C8F-466F47DED55F}" type="slidenum">
              <a:rPr lang="en-US"/>
              <a:pPr/>
              <a:t>24</a:t>
            </a:fld>
            <a:endParaRPr lang="en-US"/>
          </a:p>
        </p:txBody>
      </p:sp>
      <p:sp>
        <p:nvSpPr>
          <p:cNvPr id="41989" name="Rectangle 2"/>
          <p:cNvSpPr>
            <a:spLocks noGrp="1" noChangeArrowheads="1"/>
          </p:cNvSpPr>
          <p:nvPr>
            <p:ph type="title"/>
          </p:nvPr>
        </p:nvSpPr>
        <p:spPr/>
        <p:txBody>
          <a:bodyPr/>
          <a:lstStyle/>
          <a:p>
            <a:r>
              <a:rPr lang="en-US"/>
              <a:t>Forward chaining</a:t>
            </a:r>
          </a:p>
        </p:txBody>
      </p:sp>
      <p:graphicFrame>
        <p:nvGraphicFramePr>
          <p:cNvPr id="41986" name="Object 2"/>
          <p:cNvGraphicFramePr>
            <a:graphicFrameLocks noChangeAspect="1"/>
          </p:cNvGraphicFramePr>
          <p:nvPr/>
        </p:nvGraphicFramePr>
        <p:xfrm>
          <a:off x="438150" y="2157413"/>
          <a:ext cx="8267700" cy="2543175"/>
        </p:xfrm>
        <a:graphic>
          <a:graphicData uri="http://schemas.openxmlformats.org/presentationml/2006/ole">
            <p:oleObj spid="_x0000_s41986" name="Image" r:id="rId3" imgW="11030004" imgH="339287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1" name="Footer Placeholder 3"/>
          <p:cNvSpPr>
            <a:spLocks noGrp="1"/>
          </p:cNvSpPr>
          <p:nvPr>
            <p:ph type="ftr" sz="quarter" idx="11"/>
          </p:nvPr>
        </p:nvSpPr>
        <p:spPr>
          <a:noFill/>
        </p:spPr>
        <p:txBody>
          <a:bodyPr/>
          <a:lstStyle/>
          <a:p>
            <a:r>
              <a:rPr lang="en-US"/>
              <a:t>CS 561,  Session 16-18</a:t>
            </a:r>
          </a:p>
        </p:txBody>
      </p:sp>
      <p:sp>
        <p:nvSpPr>
          <p:cNvPr id="43012" name="Slide Number Placeholder 4"/>
          <p:cNvSpPr>
            <a:spLocks noGrp="1"/>
          </p:cNvSpPr>
          <p:nvPr>
            <p:ph type="sldNum" sz="quarter" idx="12"/>
          </p:nvPr>
        </p:nvSpPr>
        <p:spPr>
          <a:noFill/>
        </p:spPr>
        <p:txBody>
          <a:bodyPr/>
          <a:lstStyle/>
          <a:p>
            <a:fld id="{4155EFE0-4CE9-F74C-9DE2-44F6FC51640C}" type="slidenum">
              <a:rPr lang="en-US"/>
              <a:pPr/>
              <a:t>25</a:t>
            </a:fld>
            <a:endParaRPr lang="en-US"/>
          </a:p>
        </p:txBody>
      </p:sp>
      <p:sp>
        <p:nvSpPr>
          <p:cNvPr id="43013" name="Rectangle 2"/>
          <p:cNvSpPr>
            <a:spLocks noGrp="1" noChangeArrowheads="1"/>
          </p:cNvSpPr>
          <p:nvPr>
            <p:ph type="title"/>
          </p:nvPr>
        </p:nvSpPr>
        <p:spPr/>
        <p:txBody>
          <a:bodyPr/>
          <a:lstStyle/>
          <a:p>
            <a:r>
              <a:rPr lang="en-US"/>
              <a:t>Forward chaining example</a:t>
            </a:r>
          </a:p>
        </p:txBody>
      </p:sp>
      <p:graphicFrame>
        <p:nvGraphicFramePr>
          <p:cNvPr id="43010" name="Object 2"/>
          <p:cNvGraphicFramePr>
            <a:graphicFrameLocks noChangeAspect="1"/>
          </p:cNvGraphicFramePr>
          <p:nvPr/>
        </p:nvGraphicFramePr>
        <p:xfrm>
          <a:off x="457200" y="1447800"/>
          <a:ext cx="8077200" cy="4737100"/>
        </p:xfrm>
        <a:graphic>
          <a:graphicData uri="http://schemas.openxmlformats.org/presentationml/2006/ole">
            <p:oleObj spid="_x0000_s43010" name="Image" r:id="rId3" imgW="10292976" imgH="6036004"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5" name="Footer Placeholder 3"/>
          <p:cNvSpPr>
            <a:spLocks noGrp="1"/>
          </p:cNvSpPr>
          <p:nvPr>
            <p:ph type="ftr" sz="quarter" idx="11"/>
          </p:nvPr>
        </p:nvSpPr>
        <p:spPr>
          <a:noFill/>
        </p:spPr>
        <p:txBody>
          <a:bodyPr/>
          <a:lstStyle/>
          <a:p>
            <a:r>
              <a:rPr lang="en-US"/>
              <a:t>CS 561,  Session 16-18</a:t>
            </a:r>
          </a:p>
        </p:txBody>
      </p:sp>
      <p:sp>
        <p:nvSpPr>
          <p:cNvPr id="44036" name="Slide Number Placeholder 4"/>
          <p:cNvSpPr>
            <a:spLocks noGrp="1"/>
          </p:cNvSpPr>
          <p:nvPr>
            <p:ph type="sldNum" sz="quarter" idx="12"/>
          </p:nvPr>
        </p:nvSpPr>
        <p:spPr>
          <a:noFill/>
        </p:spPr>
        <p:txBody>
          <a:bodyPr/>
          <a:lstStyle/>
          <a:p>
            <a:fld id="{D721137C-4E32-6C4F-BBD7-AE860217AB2F}" type="slidenum">
              <a:rPr lang="en-US"/>
              <a:pPr/>
              <a:t>26</a:t>
            </a:fld>
            <a:endParaRPr lang="en-US"/>
          </a:p>
        </p:txBody>
      </p:sp>
      <p:sp>
        <p:nvSpPr>
          <p:cNvPr id="44037" name="Rectangle 2"/>
          <p:cNvSpPr>
            <a:spLocks noGrp="1" noChangeArrowheads="1"/>
          </p:cNvSpPr>
          <p:nvPr>
            <p:ph type="title"/>
          </p:nvPr>
        </p:nvSpPr>
        <p:spPr/>
        <p:txBody>
          <a:bodyPr/>
          <a:lstStyle/>
          <a:p>
            <a:r>
              <a:rPr lang="en-US"/>
              <a:t>Backward chaining</a:t>
            </a:r>
          </a:p>
        </p:txBody>
      </p:sp>
      <p:graphicFrame>
        <p:nvGraphicFramePr>
          <p:cNvPr id="44034" name="Object 2"/>
          <p:cNvGraphicFramePr>
            <a:graphicFrameLocks noChangeAspect="1"/>
          </p:cNvGraphicFramePr>
          <p:nvPr/>
        </p:nvGraphicFramePr>
        <p:xfrm>
          <a:off x="457200" y="1828800"/>
          <a:ext cx="8482013" cy="3700463"/>
        </p:xfrm>
        <a:graphic>
          <a:graphicData uri="http://schemas.openxmlformats.org/presentationml/2006/ole">
            <p:oleObj spid="_x0000_s44034" name="Image" r:id="rId3" imgW="12059301" imgH="5260854"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Footer Placeholder 3"/>
          <p:cNvSpPr>
            <a:spLocks noGrp="1"/>
          </p:cNvSpPr>
          <p:nvPr>
            <p:ph type="ftr" sz="quarter" idx="11"/>
          </p:nvPr>
        </p:nvSpPr>
        <p:spPr>
          <a:noFill/>
        </p:spPr>
        <p:txBody>
          <a:bodyPr/>
          <a:lstStyle/>
          <a:p>
            <a:r>
              <a:rPr lang="en-US"/>
              <a:t>CS 561,  Session 16-18</a:t>
            </a:r>
          </a:p>
        </p:txBody>
      </p:sp>
      <p:sp>
        <p:nvSpPr>
          <p:cNvPr id="45060" name="Slide Number Placeholder 4"/>
          <p:cNvSpPr>
            <a:spLocks noGrp="1"/>
          </p:cNvSpPr>
          <p:nvPr>
            <p:ph type="sldNum" sz="quarter" idx="12"/>
          </p:nvPr>
        </p:nvSpPr>
        <p:spPr>
          <a:noFill/>
        </p:spPr>
        <p:txBody>
          <a:bodyPr/>
          <a:lstStyle/>
          <a:p>
            <a:fld id="{D2C440A3-841A-6641-9A0B-4167F7BE5044}" type="slidenum">
              <a:rPr lang="en-US"/>
              <a:pPr/>
              <a:t>27</a:t>
            </a:fld>
            <a:endParaRPr lang="en-US"/>
          </a:p>
        </p:txBody>
      </p:sp>
      <p:sp>
        <p:nvSpPr>
          <p:cNvPr id="45061" name="Rectangle 2"/>
          <p:cNvSpPr>
            <a:spLocks noGrp="1" noChangeArrowheads="1"/>
          </p:cNvSpPr>
          <p:nvPr>
            <p:ph type="title"/>
          </p:nvPr>
        </p:nvSpPr>
        <p:spPr/>
        <p:txBody>
          <a:bodyPr/>
          <a:lstStyle/>
          <a:p>
            <a:r>
              <a:rPr lang="en-US"/>
              <a:t>Backward chaining example</a:t>
            </a:r>
          </a:p>
        </p:txBody>
      </p:sp>
      <p:graphicFrame>
        <p:nvGraphicFramePr>
          <p:cNvPr id="45058" name="Object 2"/>
          <p:cNvGraphicFramePr>
            <a:graphicFrameLocks noChangeAspect="1"/>
          </p:cNvGraphicFramePr>
          <p:nvPr/>
        </p:nvGraphicFramePr>
        <p:xfrm>
          <a:off x="457200" y="1371600"/>
          <a:ext cx="7077075" cy="5321300"/>
        </p:xfrm>
        <a:graphic>
          <a:graphicData uri="http://schemas.openxmlformats.org/presentationml/2006/ole">
            <p:oleObj spid="_x0000_s45058" name="Image" r:id="rId3" imgW="10140487" imgH="7624426"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CS 561,  Session 16-18</a:t>
            </a:r>
          </a:p>
        </p:txBody>
      </p:sp>
      <p:sp>
        <p:nvSpPr>
          <p:cNvPr id="46083" name="Slide Number Placeholder 5"/>
          <p:cNvSpPr>
            <a:spLocks noGrp="1"/>
          </p:cNvSpPr>
          <p:nvPr>
            <p:ph type="sldNum" sz="quarter" idx="12"/>
          </p:nvPr>
        </p:nvSpPr>
        <p:spPr>
          <a:noFill/>
        </p:spPr>
        <p:txBody>
          <a:bodyPr/>
          <a:lstStyle/>
          <a:p>
            <a:fld id="{C8C9AB30-4CAC-D848-ABEA-D4600477B101}" type="slidenum">
              <a:rPr lang="en-US"/>
              <a:pPr/>
              <a:t>28</a:t>
            </a:fld>
            <a:endParaRPr lang="en-US"/>
          </a:p>
        </p:txBody>
      </p:sp>
      <p:sp>
        <p:nvSpPr>
          <p:cNvPr id="46084" name="Rectangle 2"/>
          <p:cNvSpPr>
            <a:spLocks noGrp="1" noChangeArrowheads="1"/>
          </p:cNvSpPr>
          <p:nvPr>
            <p:ph type="title"/>
          </p:nvPr>
        </p:nvSpPr>
        <p:spPr/>
        <p:txBody>
          <a:bodyPr/>
          <a:lstStyle/>
          <a:p>
            <a:r>
              <a:rPr lang="en-US"/>
              <a:t>Another Example (from Konelsky)</a:t>
            </a:r>
          </a:p>
        </p:txBody>
      </p:sp>
      <p:sp>
        <p:nvSpPr>
          <p:cNvPr id="46085" name="Rectangle 3"/>
          <p:cNvSpPr>
            <a:spLocks noGrp="1" noChangeArrowheads="1"/>
          </p:cNvSpPr>
          <p:nvPr>
            <p:ph type="body" idx="1"/>
          </p:nvPr>
        </p:nvSpPr>
        <p:spPr/>
        <p:txBody>
          <a:bodyPr/>
          <a:lstStyle/>
          <a:p>
            <a:pPr>
              <a:spcBef>
                <a:spcPct val="40000"/>
              </a:spcBef>
            </a:pPr>
            <a:r>
              <a:rPr lang="en-US" sz="2800">
                <a:sym typeface="Symbol" charset="2"/>
              </a:rPr>
              <a:t>Nintendo example.</a:t>
            </a:r>
          </a:p>
          <a:p>
            <a:pPr lvl="1"/>
            <a:r>
              <a:rPr lang="en-US" sz="2000"/>
              <a:t>Nintendo says it is Criminal for a programmer to provide emulators to people.  My friends don’t have a Nintendo 64, but they use software that runs N64 games on their PC, which is written by Reality Man, who is a programmer.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US"/>
              <a:t>CS 561,  Session 16-18</a:t>
            </a:r>
          </a:p>
        </p:txBody>
      </p:sp>
      <p:sp>
        <p:nvSpPr>
          <p:cNvPr id="47107" name="Slide Number Placeholder 5"/>
          <p:cNvSpPr>
            <a:spLocks noGrp="1"/>
          </p:cNvSpPr>
          <p:nvPr>
            <p:ph type="sldNum" sz="quarter" idx="12"/>
          </p:nvPr>
        </p:nvSpPr>
        <p:spPr>
          <a:noFill/>
        </p:spPr>
        <p:txBody>
          <a:bodyPr/>
          <a:lstStyle/>
          <a:p>
            <a:fld id="{4727BBA7-3D1A-684C-808B-7F9929F65AF6}" type="slidenum">
              <a:rPr lang="en-US"/>
              <a:pPr/>
              <a:t>29</a:t>
            </a:fld>
            <a:endParaRPr lang="en-US"/>
          </a:p>
        </p:txBody>
      </p:sp>
      <p:sp>
        <p:nvSpPr>
          <p:cNvPr id="47108" name="Rectangle 2"/>
          <p:cNvSpPr>
            <a:spLocks noGrp="1" noChangeArrowheads="1"/>
          </p:cNvSpPr>
          <p:nvPr>
            <p:ph type="title"/>
          </p:nvPr>
        </p:nvSpPr>
        <p:spPr/>
        <p:txBody>
          <a:bodyPr/>
          <a:lstStyle/>
          <a:p>
            <a:r>
              <a:rPr lang="en-US"/>
              <a:t>Forward Chaining</a:t>
            </a:r>
          </a:p>
        </p:txBody>
      </p:sp>
      <p:sp>
        <p:nvSpPr>
          <p:cNvPr id="47109" name="Rectangle 3"/>
          <p:cNvSpPr>
            <a:spLocks noGrp="1" noChangeArrowheads="1"/>
          </p:cNvSpPr>
          <p:nvPr>
            <p:ph type="body" idx="1"/>
          </p:nvPr>
        </p:nvSpPr>
        <p:spPr>
          <a:xfrm>
            <a:off x="250825" y="1979613"/>
            <a:ext cx="8713788" cy="4762500"/>
          </a:xfrm>
        </p:spPr>
        <p:txBody>
          <a:bodyPr/>
          <a:lstStyle/>
          <a:p>
            <a:pPr>
              <a:spcBef>
                <a:spcPct val="40000"/>
              </a:spcBef>
            </a:pPr>
            <a:r>
              <a:rPr lang="en-US">
                <a:sym typeface="Symbol" charset="2"/>
              </a:rPr>
              <a:t>The knowledge base initially contains:</a:t>
            </a:r>
          </a:p>
          <a:p>
            <a:pPr lvl="1">
              <a:spcBef>
                <a:spcPct val="40000"/>
              </a:spcBef>
            </a:pPr>
            <a:r>
              <a:rPr lang="en-US" sz="2400">
                <a:sym typeface="Symbol" charset="2"/>
              </a:rPr>
              <a:t>Programmer(x)  Emulator(y)  People(z)  Provide(x,z,y)  Criminal(x)</a:t>
            </a:r>
          </a:p>
          <a:p>
            <a:pPr lvl="1">
              <a:spcBef>
                <a:spcPct val="40000"/>
              </a:spcBef>
            </a:pPr>
            <a:endParaRPr lang="en-US" sz="2400">
              <a:sym typeface="Symbol" charset="2"/>
            </a:endParaRPr>
          </a:p>
          <a:p>
            <a:pPr lvl="1">
              <a:spcBef>
                <a:spcPct val="40000"/>
              </a:spcBef>
            </a:pPr>
            <a:r>
              <a:rPr lang="en-US" sz="2400">
                <a:sym typeface="Symbol" charset="2"/>
              </a:rPr>
              <a:t>Use(friends, x)  Runs(x, N64 games)  </a:t>
            </a:r>
          </a:p>
          <a:p>
            <a:pPr lvl="1">
              <a:spcBef>
                <a:spcPct val="40000"/>
              </a:spcBef>
              <a:buFontTx/>
              <a:buNone/>
            </a:pPr>
            <a:r>
              <a:rPr lang="en-US" sz="2400">
                <a:sym typeface="Symbol" charset="2"/>
              </a:rPr>
              <a:t>	Provide(Reality Man, friends, x)</a:t>
            </a:r>
          </a:p>
          <a:p>
            <a:pPr lvl="1">
              <a:spcBef>
                <a:spcPct val="40000"/>
              </a:spcBef>
            </a:pPr>
            <a:endParaRPr lang="en-US" sz="2400">
              <a:sym typeface="Symbol" charset="2"/>
            </a:endParaRPr>
          </a:p>
          <a:p>
            <a:pPr lvl="1">
              <a:spcBef>
                <a:spcPct val="40000"/>
              </a:spcBef>
            </a:pPr>
            <a:r>
              <a:rPr lang="en-US" sz="2400">
                <a:sym typeface="Symbol" charset="2"/>
              </a:rPr>
              <a:t>Software(x)  Runs(x, N64 games)  Emulator(x)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a:t>CS 561,  Session 16-18</a:t>
            </a:r>
          </a:p>
        </p:txBody>
      </p:sp>
      <p:sp>
        <p:nvSpPr>
          <p:cNvPr id="18435" name="Slide Number Placeholder 5"/>
          <p:cNvSpPr>
            <a:spLocks noGrp="1"/>
          </p:cNvSpPr>
          <p:nvPr>
            <p:ph type="sldNum" sz="quarter" idx="12"/>
          </p:nvPr>
        </p:nvSpPr>
        <p:spPr>
          <a:noFill/>
        </p:spPr>
        <p:txBody>
          <a:bodyPr/>
          <a:lstStyle/>
          <a:p>
            <a:fld id="{C05AB397-9F1F-E641-8A3F-B898B9718A87}" type="slidenum">
              <a:rPr lang="en-US"/>
              <a:pPr/>
              <a:t>3</a:t>
            </a:fld>
            <a:endParaRPr lang="en-US"/>
          </a:p>
        </p:txBody>
      </p:sp>
      <p:sp>
        <p:nvSpPr>
          <p:cNvPr id="18436" name="Rectangle 2"/>
          <p:cNvSpPr>
            <a:spLocks noGrp="1" noChangeArrowheads="1"/>
          </p:cNvSpPr>
          <p:nvPr>
            <p:ph type="title"/>
          </p:nvPr>
        </p:nvSpPr>
        <p:spPr/>
        <p:txBody>
          <a:bodyPr/>
          <a:lstStyle/>
          <a:p>
            <a:r>
              <a:rPr lang="en-US" sz="2000">
                <a:latin typeface="Tahoma" charset="0"/>
              </a:rPr>
              <a:t>Logic as a representation of the World</a:t>
            </a:r>
          </a:p>
        </p:txBody>
      </p:sp>
      <p:sp>
        <p:nvSpPr>
          <p:cNvPr id="18437" name="Rectangle 3"/>
          <p:cNvSpPr>
            <a:spLocks noGrp="1" noChangeArrowheads="1"/>
          </p:cNvSpPr>
          <p:nvPr>
            <p:ph type="body" idx="1"/>
          </p:nvPr>
        </p:nvSpPr>
        <p:spPr/>
        <p:txBody>
          <a:bodyPr/>
          <a:lstStyle/>
          <a:p>
            <a:pPr>
              <a:buFontTx/>
              <a:buNone/>
            </a:pPr>
            <a:r>
              <a:rPr lang="en-US"/>
              <a:t>		</a:t>
            </a:r>
            <a:r>
              <a:rPr lang="en-US" sz="1800"/>
              <a:t>			</a:t>
            </a:r>
            <a:endParaRPr lang="en-US" sz="1800">
              <a:solidFill>
                <a:srgbClr val="FF0066"/>
              </a:solidFill>
            </a:endParaRPr>
          </a:p>
        </p:txBody>
      </p:sp>
      <p:grpSp>
        <p:nvGrpSpPr>
          <p:cNvPr id="18438" name="Group 4"/>
          <p:cNvGrpSpPr>
            <a:grpSpLocks/>
          </p:cNvGrpSpPr>
          <p:nvPr/>
        </p:nvGrpSpPr>
        <p:grpSpPr bwMode="auto">
          <a:xfrm>
            <a:off x="1095375" y="1857375"/>
            <a:ext cx="6910388" cy="3336925"/>
            <a:chOff x="690" y="1170"/>
            <a:chExt cx="4353" cy="2102"/>
          </a:xfrm>
        </p:grpSpPr>
        <p:sp>
          <p:nvSpPr>
            <p:cNvPr id="18439" name="Line 5"/>
            <p:cNvSpPr>
              <a:spLocks noChangeShapeType="1"/>
            </p:cNvSpPr>
            <p:nvPr/>
          </p:nvSpPr>
          <p:spPr bwMode="auto">
            <a:xfrm>
              <a:off x="3120" y="1536"/>
              <a:ext cx="91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440" name="Line 6"/>
            <p:cNvSpPr>
              <a:spLocks noChangeShapeType="1"/>
            </p:cNvSpPr>
            <p:nvPr/>
          </p:nvSpPr>
          <p:spPr bwMode="auto">
            <a:xfrm>
              <a:off x="4608" y="1632"/>
              <a:ext cx="0" cy="124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441" name="Line 7"/>
            <p:cNvSpPr>
              <a:spLocks noChangeShapeType="1"/>
            </p:cNvSpPr>
            <p:nvPr/>
          </p:nvSpPr>
          <p:spPr bwMode="auto">
            <a:xfrm>
              <a:off x="2928" y="3168"/>
              <a:ext cx="1392"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442" name="Line 8"/>
            <p:cNvSpPr>
              <a:spLocks noChangeShapeType="1"/>
            </p:cNvSpPr>
            <p:nvPr/>
          </p:nvSpPr>
          <p:spPr bwMode="auto">
            <a:xfrm>
              <a:off x="2352" y="1728"/>
              <a:ext cx="0" cy="124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443" name="Text Box 9"/>
            <p:cNvSpPr txBox="1">
              <a:spLocks noChangeArrowheads="1"/>
            </p:cNvSpPr>
            <p:nvPr/>
          </p:nvSpPr>
          <p:spPr bwMode="auto">
            <a:xfrm>
              <a:off x="2278" y="2984"/>
              <a:ext cx="556" cy="288"/>
            </a:xfrm>
            <a:prstGeom prst="rect">
              <a:avLst/>
            </a:prstGeom>
            <a:noFill/>
            <a:ln w="9525">
              <a:noFill/>
              <a:miter lim="800000"/>
              <a:headEnd/>
              <a:tailEnd/>
            </a:ln>
          </p:spPr>
          <p:txBody>
            <a:bodyPr wrap="none">
              <a:prstTxWarp prst="textNoShape">
                <a:avLst/>
              </a:prstTxWarp>
              <a:spAutoFit/>
            </a:bodyPr>
            <a:lstStyle/>
            <a:p>
              <a:r>
                <a:rPr lang="en-US">
                  <a:solidFill>
                    <a:srgbClr val="CC3300"/>
                  </a:solidFill>
                  <a:latin typeface="Tahoma" charset="0"/>
                </a:rPr>
                <a:t>Facts</a:t>
              </a:r>
            </a:p>
          </p:txBody>
        </p:sp>
        <p:sp>
          <p:nvSpPr>
            <p:cNvPr id="18444" name="Text Box 10"/>
            <p:cNvSpPr txBox="1">
              <a:spLocks noChangeArrowheads="1"/>
            </p:cNvSpPr>
            <p:nvPr/>
          </p:nvSpPr>
          <p:spPr bwMode="auto">
            <a:xfrm>
              <a:off x="690" y="2984"/>
              <a:ext cx="612" cy="288"/>
            </a:xfrm>
            <a:prstGeom prst="rect">
              <a:avLst/>
            </a:prstGeom>
            <a:noFill/>
            <a:ln w="9525">
              <a:noFill/>
              <a:miter lim="800000"/>
              <a:headEnd/>
              <a:tailEnd/>
            </a:ln>
          </p:spPr>
          <p:txBody>
            <a:bodyPr wrap="none">
              <a:prstTxWarp prst="textNoShape">
                <a:avLst/>
              </a:prstTxWarp>
              <a:spAutoFit/>
            </a:bodyPr>
            <a:lstStyle/>
            <a:p>
              <a:r>
                <a:rPr lang="en-US">
                  <a:latin typeface="Tahoma" charset="0"/>
                </a:rPr>
                <a:t>World</a:t>
              </a:r>
            </a:p>
          </p:txBody>
        </p:sp>
        <p:sp>
          <p:nvSpPr>
            <p:cNvPr id="18445" name="Text Box 11"/>
            <p:cNvSpPr txBox="1">
              <a:spLocks noChangeArrowheads="1"/>
            </p:cNvSpPr>
            <p:nvPr/>
          </p:nvSpPr>
          <p:spPr bwMode="auto">
            <a:xfrm>
              <a:off x="4364" y="2939"/>
              <a:ext cx="470" cy="288"/>
            </a:xfrm>
            <a:prstGeom prst="rect">
              <a:avLst/>
            </a:prstGeom>
            <a:noFill/>
            <a:ln w="9525">
              <a:noFill/>
              <a:miter lim="800000"/>
              <a:headEnd/>
              <a:tailEnd/>
            </a:ln>
          </p:spPr>
          <p:txBody>
            <a:bodyPr wrap="none">
              <a:prstTxWarp prst="textNoShape">
                <a:avLst/>
              </a:prstTxWarp>
              <a:spAutoFit/>
            </a:bodyPr>
            <a:lstStyle/>
            <a:p>
              <a:r>
                <a:rPr lang="en-US">
                  <a:solidFill>
                    <a:srgbClr val="CC3300"/>
                  </a:solidFill>
                  <a:latin typeface="Tahoma" charset="0"/>
                </a:rPr>
                <a:t>Fact</a:t>
              </a:r>
            </a:p>
          </p:txBody>
        </p:sp>
        <p:sp>
          <p:nvSpPr>
            <p:cNvPr id="18446" name="Text Box 12"/>
            <p:cNvSpPr txBox="1">
              <a:spLocks noChangeArrowheads="1"/>
            </p:cNvSpPr>
            <p:nvPr/>
          </p:nvSpPr>
          <p:spPr bwMode="auto">
            <a:xfrm>
              <a:off x="3230" y="2894"/>
              <a:ext cx="702" cy="288"/>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follows</a:t>
              </a:r>
            </a:p>
          </p:txBody>
        </p:sp>
        <p:sp>
          <p:nvSpPr>
            <p:cNvPr id="18447" name="Text Box 13"/>
            <p:cNvSpPr txBox="1">
              <a:spLocks noChangeArrowheads="1"/>
            </p:cNvSpPr>
            <p:nvPr/>
          </p:nvSpPr>
          <p:spPr bwMode="auto">
            <a:xfrm>
              <a:off x="735" y="2032"/>
              <a:ext cx="1124" cy="518"/>
            </a:xfrm>
            <a:prstGeom prst="rect">
              <a:avLst/>
            </a:prstGeom>
            <a:noFill/>
            <a:ln w="9525">
              <a:noFill/>
              <a:miter lim="800000"/>
              <a:headEnd/>
              <a:tailEnd/>
            </a:ln>
          </p:spPr>
          <p:txBody>
            <a:bodyPr wrap="none">
              <a:prstTxWarp prst="textNoShape">
                <a:avLst/>
              </a:prstTxWarp>
              <a:spAutoFit/>
            </a:bodyPr>
            <a:lstStyle/>
            <a:p>
              <a:r>
                <a:rPr lang="en-US">
                  <a:latin typeface="Tahoma" charset="0"/>
                </a:rPr>
                <a:t>Refers to </a:t>
              </a:r>
            </a:p>
            <a:p>
              <a:r>
                <a:rPr lang="en-US">
                  <a:latin typeface="Tahoma" charset="0"/>
                </a:rPr>
                <a:t>(Semantics)</a:t>
              </a:r>
            </a:p>
          </p:txBody>
        </p:sp>
        <p:sp>
          <p:nvSpPr>
            <p:cNvPr id="18448" name="Text Box 14"/>
            <p:cNvSpPr txBox="1">
              <a:spLocks noChangeArrowheads="1"/>
            </p:cNvSpPr>
            <p:nvPr/>
          </p:nvSpPr>
          <p:spPr bwMode="auto">
            <a:xfrm>
              <a:off x="701" y="1339"/>
              <a:ext cx="2381" cy="288"/>
            </a:xfrm>
            <a:prstGeom prst="rect">
              <a:avLst/>
            </a:prstGeom>
            <a:noFill/>
            <a:ln w="9525">
              <a:noFill/>
              <a:miter lim="800000"/>
              <a:headEnd/>
              <a:tailEnd/>
            </a:ln>
          </p:spPr>
          <p:txBody>
            <a:bodyPr wrap="none">
              <a:prstTxWarp prst="textNoShape">
                <a:avLst/>
              </a:prstTxWarp>
              <a:spAutoFit/>
            </a:bodyPr>
            <a:lstStyle/>
            <a:p>
              <a:r>
                <a:rPr lang="en-US">
                  <a:latin typeface="Tahoma" charset="0"/>
                </a:rPr>
                <a:t>Representation: Sentences</a:t>
              </a:r>
            </a:p>
          </p:txBody>
        </p:sp>
        <p:sp>
          <p:nvSpPr>
            <p:cNvPr id="18449" name="Text Box 15"/>
            <p:cNvSpPr txBox="1">
              <a:spLocks noChangeArrowheads="1"/>
            </p:cNvSpPr>
            <p:nvPr/>
          </p:nvSpPr>
          <p:spPr bwMode="auto">
            <a:xfrm>
              <a:off x="4150" y="1351"/>
              <a:ext cx="893" cy="288"/>
            </a:xfrm>
            <a:prstGeom prst="rect">
              <a:avLst/>
            </a:prstGeom>
            <a:noFill/>
            <a:ln w="9525">
              <a:noFill/>
              <a:miter lim="800000"/>
              <a:headEnd/>
              <a:tailEnd/>
            </a:ln>
          </p:spPr>
          <p:txBody>
            <a:bodyPr wrap="none">
              <a:prstTxWarp prst="textNoShape">
                <a:avLst/>
              </a:prstTxWarp>
              <a:spAutoFit/>
            </a:bodyPr>
            <a:lstStyle/>
            <a:p>
              <a:r>
                <a:rPr lang="en-US">
                  <a:latin typeface="Tahoma" charset="0"/>
                </a:rPr>
                <a:t>Sentence</a:t>
              </a:r>
            </a:p>
          </p:txBody>
        </p:sp>
        <p:sp>
          <p:nvSpPr>
            <p:cNvPr id="18450" name="Text Box 16"/>
            <p:cNvSpPr txBox="1">
              <a:spLocks noChangeArrowheads="1"/>
            </p:cNvSpPr>
            <p:nvPr/>
          </p:nvSpPr>
          <p:spPr bwMode="auto">
            <a:xfrm>
              <a:off x="3094" y="1170"/>
              <a:ext cx="663" cy="288"/>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entails</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CS 561,  Session 16-18</a:t>
            </a:r>
          </a:p>
        </p:txBody>
      </p:sp>
      <p:sp>
        <p:nvSpPr>
          <p:cNvPr id="48131" name="Slide Number Placeholder 5"/>
          <p:cNvSpPr>
            <a:spLocks noGrp="1"/>
          </p:cNvSpPr>
          <p:nvPr>
            <p:ph type="sldNum" sz="quarter" idx="12"/>
          </p:nvPr>
        </p:nvSpPr>
        <p:spPr>
          <a:noFill/>
        </p:spPr>
        <p:txBody>
          <a:bodyPr/>
          <a:lstStyle/>
          <a:p>
            <a:fld id="{A548D5D6-DAC5-EE46-BE69-F4FA0A66A310}" type="slidenum">
              <a:rPr lang="en-US"/>
              <a:pPr/>
              <a:t>30</a:t>
            </a:fld>
            <a:endParaRPr lang="en-US"/>
          </a:p>
        </p:txBody>
      </p:sp>
      <p:sp>
        <p:nvSpPr>
          <p:cNvPr id="48132" name="Rectangle 2"/>
          <p:cNvSpPr>
            <a:spLocks noGrp="1" noChangeArrowheads="1"/>
          </p:cNvSpPr>
          <p:nvPr>
            <p:ph type="title"/>
          </p:nvPr>
        </p:nvSpPr>
        <p:spPr/>
        <p:txBody>
          <a:bodyPr/>
          <a:lstStyle/>
          <a:p>
            <a:r>
              <a:rPr lang="en-US"/>
              <a:t>Forward Chaining</a:t>
            </a:r>
          </a:p>
        </p:txBody>
      </p:sp>
      <p:sp>
        <p:nvSpPr>
          <p:cNvPr id="372739" name="Rectangle 3"/>
          <p:cNvSpPr>
            <a:spLocks noGrp="1" noChangeArrowheads="1"/>
          </p:cNvSpPr>
          <p:nvPr>
            <p:ph type="body" idx="1"/>
          </p:nvPr>
        </p:nvSpPr>
        <p:spPr>
          <a:xfrm>
            <a:off x="250825" y="2060575"/>
            <a:ext cx="8713788" cy="4762500"/>
          </a:xfrm>
        </p:spPr>
        <p:txBody>
          <a:bodyPr/>
          <a:lstStyle/>
          <a:p>
            <a:pPr lvl="1">
              <a:lnSpc>
                <a:spcPct val="90000"/>
              </a:lnSpc>
              <a:spcBef>
                <a:spcPct val="40000"/>
              </a:spcBef>
              <a:buFontTx/>
              <a:buNone/>
            </a:pPr>
            <a:r>
              <a:rPr lang="en-US" sz="2000">
                <a:sym typeface="Symbol" charset="2"/>
              </a:rPr>
              <a:t>Programmer(x)  Emulator(y)  People(z)  Provide(x,z,y)  Criminal(x)					(1)</a:t>
            </a:r>
          </a:p>
          <a:p>
            <a:pPr lvl="1">
              <a:lnSpc>
                <a:spcPct val="90000"/>
              </a:lnSpc>
              <a:spcBef>
                <a:spcPct val="40000"/>
              </a:spcBef>
              <a:buFontTx/>
              <a:buNone/>
            </a:pPr>
            <a:r>
              <a:rPr lang="en-US" sz="2000">
                <a:sym typeface="Symbol" charset="2"/>
              </a:rPr>
              <a:t>Use(friends, x)  Runs(x, N64 games) </a:t>
            </a:r>
          </a:p>
          <a:p>
            <a:pPr lvl="1">
              <a:lnSpc>
                <a:spcPct val="90000"/>
              </a:lnSpc>
              <a:spcBef>
                <a:spcPct val="40000"/>
              </a:spcBef>
              <a:buFontTx/>
              <a:buNone/>
            </a:pPr>
            <a:r>
              <a:rPr lang="en-US" sz="2000">
                <a:sym typeface="Symbol" charset="2"/>
              </a:rPr>
              <a:t>	 Provide(Reality Man, friends, x)		(2)</a:t>
            </a:r>
          </a:p>
          <a:p>
            <a:pPr lvl="1">
              <a:lnSpc>
                <a:spcPct val="90000"/>
              </a:lnSpc>
              <a:spcBef>
                <a:spcPct val="40000"/>
              </a:spcBef>
              <a:buFontTx/>
              <a:buNone/>
            </a:pPr>
            <a:r>
              <a:rPr lang="en-US" sz="2000">
                <a:sym typeface="Symbol" charset="2"/>
              </a:rPr>
              <a:t>Software(x)  Runs(x, N64 games) </a:t>
            </a:r>
          </a:p>
          <a:p>
            <a:pPr lvl="1">
              <a:lnSpc>
                <a:spcPct val="90000"/>
              </a:lnSpc>
              <a:spcBef>
                <a:spcPct val="40000"/>
              </a:spcBef>
              <a:buFontTx/>
              <a:buNone/>
            </a:pPr>
            <a:r>
              <a:rPr lang="en-US" sz="2000">
                <a:sym typeface="Symbol" charset="2"/>
              </a:rPr>
              <a:t>	 Emulator(x)					(3)</a:t>
            </a:r>
          </a:p>
          <a:p>
            <a:pPr lvl="1">
              <a:lnSpc>
                <a:spcPct val="90000"/>
              </a:lnSpc>
              <a:spcBef>
                <a:spcPct val="40000"/>
              </a:spcBef>
              <a:buFontTx/>
              <a:buNone/>
            </a:pPr>
            <a:endParaRPr lang="en-US" sz="2000">
              <a:sym typeface="Symbol" charset="2"/>
            </a:endParaRPr>
          </a:p>
          <a:p>
            <a:pPr>
              <a:spcBef>
                <a:spcPct val="40000"/>
              </a:spcBef>
            </a:pPr>
            <a:r>
              <a:rPr lang="en-US">
                <a:sym typeface="Symbol" charset="2"/>
              </a:rPr>
              <a:t>Now we add atomic sentences to the KB sequentially, and call on the forward-chaining procedure:</a:t>
            </a:r>
          </a:p>
          <a:p>
            <a:pPr lvl="1">
              <a:spcBef>
                <a:spcPct val="40000"/>
              </a:spcBef>
            </a:pPr>
            <a:r>
              <a:rPr lang="en-US" sz="2000">
                <a:sym typeface="Symbol" charset="2"/>
              </a:rPr>
              <a:t>FORWARD-CHAIN(KB, Programmer(Reality 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2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27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2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CS 561,  Session 16-18</a:t>
            </a:r>
          </a:p>
        </p:txBody>
      </p:sp>
      <p:sp>
        <p:nvSpPr>
          <p:cNvPr id="49155" name="Slide Number Placeholder 5"/>
          <p:cNvSpPr>
            <a:spLocks noGrp="1"/>
          </p:cNvSpPr>
          <p:nvPr>
            <p:ph type="sldNum" sz="quarter" idx="12"/>
          </p:nvPr>
        </p:nvSpPr>
        <p:spPr>
          <a:noFill/>
        </p:spPr>
        <p:txBody>
          <a:bodyPr/>
          <a:lstStyle/>
          <a:p>
            <a:fld id="{200A3954-222D-284A-A2CA-0011AB9B13E3}" type="slidenum">
              <a:rPr lang="en-US"/>
              <a:pPr/>
              <a:t>31</a:t>
            </a:fld>
            <a:endParaRPr lang="en-US"/>
          </a:p>
        </p:txBody>
      </p:sp>
      <p:sp>
        <p:nvSpPr>
          <p:cNvPr id="49156" name="Rectangle 2"/>
          <p:cNvSpPr>
            <a:spLocks noGrp="1" noChangeArrowheads="1"/>
          </p:cNvSpPr>
          <p:nvPr>
            <p:ph type="title"/>
          </p:nvPr>
        </p:nvSpPr>
        <p:spPr/>
        <p:txBody>
          <a:bodyPr/>
          <a:lstStyle/>
          <a:p>
            <a:r>
              <a:rPr lang="en-US"/>
              <a:t>Forward Chaining</a:t>
            </a:r>
          </a:p>
        </p:txBody>
      </p:sp>
      <p:sp>
        <p:nvSpPr>
          <p:cNvPr id="373763" name="Rectangle 3"/>
          <p:cNvSpPr>
            <a:spLocks noGrp="1" noChangeArrowheads="1"/>
          </p:cNvSpPr>
          <p:nvPr>
            <p:ph type="body" idx="1"/>
          </p:nvPr>
        </p:nvSpPr>
        <p:spPr/>
        <p:txBody>
          <a:bodyPr/>
          <a:lstStyle/>
          <a:p>
            <a:pPr lvl="1">
              <a:lnSpc>
                <a:spcPct val="80000"/>
              </a:lnSpc>
              <a:spcBef>
                <a:spcPct val="40000"/>
              </a:spcBef>
              <a:buFontTx/>
              <a:buNone/>
            </a:pPr>
            <a:r>
              <a:rPr lang="en-US" sz="2000">
                <a:sym typeface="Symbol" charset="2"/>
              </a:rPr>
              <a:t>Programmer(x)  Emulator(y)  People(z)  Provide(x,z,y) </a:t>
            </a:r>
          </a:p>
          <a:p>
            <a:pPr lvl="1">
              <a:lnSpc>
                <a:spcPct val="80000"/>
              </a:lnSpc>
              <a:spcBef>
                <a:spcPct val="40000"/>
              </a:spcBef>
              <a:buFontTx/>
              <a:buNone/>
            </a:pPr>
            <a:r>
              <a:rPr lang="en-US" sz="2000">
                <a:sym typeface="Symbol" charset="2"/>
              </a:rPr>
              <a:t>	 Criminal(x)					(1)</a:t>
            </a:r>
          </a:p>
          <a:p>
            <a:pPr lvl="1">
              <a:lnSpc>
                <a:spcPct val="80000"/>
              </a:lnSpc>
              <a:spcBef>
                <a:spcPct val="40000"/>
              </a:spcBef>
              <a:buFontTx/>
              <a:buNone/>
            </a:pPr>
            <a:r>
              <a:rPr lang="en-US" sz="2000">
                <a:sym typeface="Symbol" charset="2"/>
              </a:rPr>
              <a:t>Use(friends, x)  Runs(x, N64 games) </a:t>
            </a:r>
          </a:p>
          <a:p>
            <a:pPr lvl="1">
              <a:lnSpc>
                <a:spcPct val="80000"/>
              </a:lnSpc>
              <a:spcBef>
                <a:spcPct val="40000"/>
              </a:spcBef>
              <a:buFontTx/>
              <a:buNone/>
            </a:pPr>
            <a:r>
              <a:rPr lang="en-US" sz="2000">
                <a:sym typeface="Symbol" charset="2"/>
              </a:rPr>
              <a:t>	 Provide(Reality Man, friends, x)		(2)</a:t>
            </a:r>
          </a:p>
          <a:p>
            <a:pPr lvl="1">
              <a:lnSpc>
                <a:spcPct val="80000"/>
              </a:lnSpc>
              <a:spcBef>
                <a:spcPct val="40000"/>
              </a:spcBef>
              <a:buFontTx/>
              <a:buNone/>
            </a:pPr>
            <a:r>
              <a:rPr lang="en-US" sz="2000">
                <a:sym typeface="Symbol" charset="2"/>
              </a:rPr>
              <a:t>Software(x)  Runs(x, N64 games) </a:t>
            </a:r>
          </a:p>
          <a:p>
            <a:pPr lvl="1">
              <a:lnSpc>
                <a:spcPct val="80000"/>
              </a:lnSpc>
              <a:spcBef>
                <a:spcPct val="40000"/>
              </a:spcBef>
              <a:buFontTx/>
              <a:buNone/>
            </a:pPr>
            <a:r>
              <a:rPr lang="en-US" sz="2000">
                <a:sym typeface="Symbol" charset="2"/>
              </a:rPr>
              <a:t>	 Emulator(x)					(3)</a:t>
            </a:r>
          </a:p>
          <a:p>
            <a:pPr lvl="1">
              <a:lnSpc>
                <a:spcPct val="80000"/>
              </a:lnSpc>
              <a:spcBef>
                <a:spcPct val="40000"/>
              </a:spcBef>
              <a:buFontTx/>
              <a:buNone/>
            </a:pPr>
            <a:endParaRPr lang="en-US" sz="800">
              <a:sym typeface="Symbol" charset="2"/>
            </a:endParaRPr>
          </a:p>
          <a:p>
            <a:pPr lvl="1">
              <a:lnSpc>
                <a:spcPct val="80000"/>
              </a:lnSpc>
              <a:spcBef>
                <a:spcPct val="40000"/>
              </a:spcBef>
              <a:buFontTx/>
              <a:buNone/>
            </a:pPr>
            <a:r>
              <a:rPr lang="en-US" sz="2000">
                <a:solidFill>
                  <a:srgbClr val="0066FF"/>
                </a:solidFill>
                <a:sym typeface="Symbol" charset="2"/>
              </a:rPr>
              <a:t>Programmer(Reality Man)				(4)</a:t>
            </a:r>
          </a:p>
          <a:p>
            <a:pPr>
              <a:lnSpc>
                <a:spcPct val="80000"/>
              </a:lnSpc>
              <a:spcBef>
                <a:spcPct val="40000"/>
              </a:spcBef>
            </a:pPr>
            <a:endParaRPr lang="en-US" sz="800">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This new premise unifies with (1) with</a:t>
            </a:r>
          </a:p>
          <a:p>
            <a:pPr>
              <a:lnSpc>
                <a:spcPct val="80000"/>
              </a:lnSpc>
              <a:spcBef>
                <a:spcPct val="40000"/>
              </a:spcBef>
              <a:buFontTx/>
              <a:buNone/>
            </a:pPr>
            <a:r>
              <a:rPr lang="en-US" sz="2400">
                <a:sym typeface="Symbol" charset="2"/>
              </a:rPr>
              <a:t>	</a:t>
            </a:r>
            <a:r>
              <a:rPr lang="en-US" sz="2400" b="1">
                <a:sym typeface="Symbol" charset="2"/>
              </a:rPr>
              <a:t>subst(</a:t>
            </a:r>
            <a:r>
              <a:rPr lang="en-US" sz="2400">
                <a:sym typeface="Symbol" charset="2"/>
              </a:rPr>
              <a:t>{x/Reality Man}, Programmer(x)</a:t>
            </a:r>
            <a:r>
              <a:rPr lang="en-US" sz="2400" b="1">
                <a:sym typeface="Symbol" charset="2"/>
              </a:rPr>
              <a:t>)</a:t>
            </a:r>
            <a:endParaRPr lang="en-US" sz="2400">
              <a:sym typeface="Symbol" charset="2"/>
            </a:endParaRPr>
          </a:p>
          <a:p>
            <a:pPr>
              <a:lnSpc>
                <a:spcPct val="80000"/>
              </a:lnSpc>
              <a:spcBef>
                <a:spcPct val="40000"/>
              </a:spcBef>
              <a:buFontTx/>
              <a:buNone/>
            </a:pPr>
            <a:r>
              <a:rPr lang="en-US" sz="2400">
                <a:sym typeface="Symbol" charset="2"/>
              </a:rPr>
              <a:t>	but not all the premises of (1) are yet known, so nothing further happens.</a:t>
            </a:r>
          </a:p>
          <a:p>
            <a:pPr lvl="1">
              <a:lnSpc>
                <a:spcPct val="80000"/>
              </a:lnSpc>
              <a:spcBef>
                <a:spcPct val="40000"/>
              </a:spcBef>
            </a:pPr>
            <a:endParaRPr lang="en-US" sz="2400">
              <a:sym typeface="Symbol"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76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376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376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7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t>CS 561,  Session 16-18</a:t>
            </a:r>
          </a:p>
        </p:txBody>
      </p:sp>
      <p:sp>
        <p:nvSpPr>
          <p:cNvPr id="50179" name="Slide Number Placeholder 5"/>
          <p:cNvSpPr>
            <a:spLocks noGrp="1"/>
          </p:cNvSpPr>
          <p:nvPr>
            <p:ph type="sldNum" sz="quarter" idx="12"/>
          </p:nvPr>
        </p:nvSpPr>
        <p:spPr>
          <a:noFill/>
        </p:spPr>
        <p:txBody>
          <a:bodyPr/>
          <a:lstStyle/>
          <a:p>
            <a:fld id="{F165EC3A-D3D2-EE46-B4EF-FC0E9EC3C85C}" type="slidenum">
              <a:rPr lang="en-US"/>
              <a:pPr/>
              <a:t>32</a:t>
            </a:fld>
            <a:endParaRPr lang="en-US"/>
          </a:p>
        </p:txBody>
      </p:sp>
      <p:sp>
        <p:nvSpPr>
          <p:cNvPr id="50180" name="Rectangle 2"/>
          <p:cNvSpPr>
            <a:spLocks noGrp="1" noChangeArrowheads="1"/>
          </p:cNvSpPr>
          <p:nvPr>
            <p:ph type="title"/>
          </p:nvPr>
        </p:nvSpPr>
        <p:spPr/>
        <p:txBody>
          <a:bodyPr/>
          <a:lstStyle/>
          <a:p>
            <a:r>
              <a:rPr lang="en-US"/>
              <a:t>Forward Chaining</a:t>
            </a:r>
          </a:p>
        </p:txBody>
      </p:sp>
      <p:sp>
        <p:nvSpPr>
          <p:cNvPr id="374787" name="Rectangle 3"/>
          <p:cNvSpPr>
            <a:spLocks noGrp="1" noChangeArrowheads="1"/>
          </p:cNvSpPr>
          <p:nvPr>
            <p:ph type="body" idx="1"/>
          </p:nvPr>
        </p:nvSpPr>
        <p:spPr/>
        <p:txBody>
          <a:bodyPr/>
          <a:lstStyle/>
          <a:p>
            <a:pPr lvl="1">
              <a:lnSpc>
                <a:spcPct val="80000"/>
              </a:lnSpc>
              <a:spcBef>
                <a:spcPct val="40000"/>
              </a:spcBef>
              <a:buFontTx/>
              <a:buNone/>
            </a:pPr>
            <a:r>
              <a:rPr lang="en-US" sz="2400">
                <a:sym typeface="Symbol" charset="2"/>
              </a:rPr>
              <a:t>Programmer(x)  Emulator(y)  People(z)  Provide(x,z,y)  Criminal(x)			(1)</a:t>
            </a:r>
          </a:p>
          <a:p>
            <a:pPr lvl="1">
              <a:lnSpc>
                <a:spcPct val="80000"/>
              </a:lnSpc>
              <a:spcBef>
                <a:spcPct val="40000"/>
              </a:spcBef>
              <a:buFontTx/>
              <a:buNone/>
            </a:pPr>
            <a:r>
              <a:rPr lang="en-US" sz="2400">
                <a:sym typeface="Symbol" charset="2"/>
              </a:rPr>
              <a:t>Use(friends, x)  Runs(x, N64 games) </a:t>
            </a:r>
          </a:p>
          <a:p>
            <a:pPr lvl="1">
              <a:lnSpc>
                <a:spcPct val="80000"/>
              </a:lnSpc>
              <a:spcBef>
                <a:spcPct val="40000"/>
              </a:spcBef>
              <a:buFontTx/>
              <a:buNone/>
            </a:pPr>
            <a:r>
              <a:rPr lang="en-US" sz="2400">
                <a:sym typeface="Symbol" charset="2"/>
              </a:rPr>
              <a:t>	 Provide(Reality Man, friends, x)		(2)</a:t>
            </a:r>
          </a:p>
          <a:p>
            <a:pPr lvl="1">
              <a:lnSpc>
                <a:spcPct val="80000"/>
              </a:lnSpc>
              <a:spcBef>
                <a:spcPct val="40000"/>
              </a:spcBef>
              <a:buFontTx/>
              <a:buNone/>
            </a:pPr>
            <a:r>
              <a:rPr lang="en-US" sz="2400">
                <a:sym typeface="Symbol" charset="2"/>
              </a:rPr>
              <a:t>Software(x)  Runs(x, N64 games) </a:t>
            </a:r>
          </a:p>
          <a:p>
            <a:pPr lvl="1">
              <a:lnSpc>
                <a:spcPct val="80000"/>
              </a:lnSpc>
              <a:spcBef>
                <a:spcPct val="40000"/>
              </a:spcBef>
              <a:buFontTx/>
              <a:buNone/>
            </a:pPr>
            <a:r>
              <a:rPr lang="en-US" sz="2400">
                <a:sym typeface="Symbol" charset="2"/>
              </a:rPr>
              <a:t>	 Emulator(x)					(3)</a:t>
            </a:r>
          </a:p>
          <a:p>
            <a:pPr lvl="1">
              <a:lnSpc>
                <a:spcPct val="80000"/>
              </a:lnSpc>
              <a:spcBef>
                <a:spcPct val="40000"/>
              </a:spcBef>
              <a:buFontTx/>
              <a:buNone/>
            </a:pPr>
            <a:endParaRPr lang="en-US" sz="14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endParaRPr lang="en-US" sz="1600">
              <a:sym typeface="Symbol" charset="2"/>
            </a:endParaRPr>
          </a:p>
          <a:p>
            <a:pPr lvl="1">
              <a:lnSpc>
                <a:spcPct val="80000"/>
              </a:lnSpc>
              <a:spcBef>
                <a:spcPct val="40000"/>
              </a:spcBef>
              <a:buFontTx/>
              <a:buNone/>
            </a:pPr>
            <a:endParaRPr lang="en-US" sz="1600">
              <a:sym typeface="Symbol" charset="2"/>
            </a:endParaRPr>
          </a:p>
          <a:p>
            <a:pPr>
              <a:lnSpc>
                <a:spcPct val="80000"/>
              </a:lnSpc>
              <a:spcBef>
                <a:spcPct val="40000"/>
              </a:spcBef>
            </a:pPr>
            <a:r>
              <a:rPr lang="en-US" sz="2400">
                <a:sym typeface="Symbol" charset="2"/>
              </a:rPr>
              <a:t>Continue adding atomic sentences:</a:t>
            </a:r>
          </a:p>
          <a:p>
            <a:pPr lvl="1">
              <a:lnSpc>
                <a:spcPct val="80000"/>
              </a:lnSpc>
              <a:spcBef>
                <a:spcPct val="40000"/>
              </a:spcBef>
            </a:pPr>
            <a:r>
              <a:rPr lang="en-US" sz="2000">
                <a:sym typeface="Symbol" charset="2"/>
              </a:rPr>
              <a:t>FORWARD-CHAIN(KB, People(friends))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78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47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a:t>CS 561,  Session 16-18</a:t>
            </a:r>
          </a:p>
        </p:txBody>
      </p:sp>
      <p:sp>
        <p:nvSpPr>
          <p:cNvPr id="51203" name="Slide Number Placeholder 5"/>
          <p:cNvSpPr>
            <a:spLocks noGrp="1"/>
          </p:cNvSpPr>
          <p:nvPr>
            <p:ph type="sldNum" sz="quarter" idx="12"/>
          </p:nvPr>
        </p:nvSpPr>
        <p:spPr>
          <a:noFill/>
        </p:spPr>
        <p:txBody>
          <a:bodyPr/>
          <a:lstStyle/>
          <a:p>
            <a:fld id="{4DAABE69-801F-9E4E-B9E9-5BB3D35ECC53}" type="slidenum">
              <a:rPr lang="en-US"/>
              <a:pPr/>
              <a:t>33</a:t>
            </a:fld>
            <a:endParaRPr lang="en-US"/>
          </a:p>
        </p:txBody>
      </p:sp>
      <p:sp>
        <p:nvSpPr>
          <p:cNvPr id="51204" name="Rectangle 2"/>
          <p:cNvSpPr>
            <a:spLocks noGrp="1" noChangeArrowheads="1"/>
          </p:cNvSpPr>
          <p:nvPr>
            <p:ph type="title"/>
          </p:nvPr>
        </p:nvSpPr>
        <p:spPr/>
        <p:txBody>
          <a:bodyPr/>
          <a:lstStyle/>
          <a:p>
            <a:r>
              <a:rPr lang="en-US"/>
              <a:t>Forward Chaining</a:t>
            </a:r>
          </a:p>
        </p:txBody>
      </p:sp>
      <p:sp>
        <p:nvSpPr>
          <p:cNvPr id="375811" name="Rectangle 3"/>
          <p:cNvSpPr>
            <a:spLocks noGrp="1" noChangeArrowheads="1"/>
          </p:cNvSpPr>
          <p:nvPr>
            <p:ph type="body" idx="1"/>
          </p:nvPr>
        </p:nvSpPr>
        <p:spPr>
          <a:xfrm>
            <a:off x="457200" y="1371600"/>
            <a:ext cx="7772400" cy="4114800"/>
          </a:xfrm>
        </p:spPr>
        <p:txBody>
          <a:bodyPr/>
          <a:lstStyle/>
          <a:p>
            <a:pPr lvl="1">
              <a:lnSpc>
                <a:spcPct val="80000"/>
              </a:lnSpc>
              <a:spcBef>
                <a:spcPct val="40000"/>
              </a:spcBef>
              <a:buFontTx/>
              <a:buNone/>
            </a:pPr>
            <a:r>
              <a:rPr lang="en-US" sz="2400">
                <a:sym typeface="Symbol" charset="2"/>
              </a:rPr>
              <a:t>Programmer(x)  Emulator(y)  People(z)  Provide(x,z,y) 	 Criminal(x)		(1)</a:t>
            </a:r>
          </a:p>
          <a:p>
            <a:pPr lvl="1">
              <a:lnSpc>
                <a:spcPct val="80000"/>
              </a:lnSpc>
              <a:spcBef>
                <a:spcPct val="40000"/>
              </a:spcBef>
              <a:buFontTx/>
              <a:buNone/>
            </a:pPr>
            <a:r>
              <a:rPr lang="en-US" sz="2400">
                <a:sym typeface="Symbol" charset="2"/>
              </a:rPr>
              <a:t>Use(friends, x)  Runs(x, N64 games) </a:t>
            </a:r>
          </a:p>
          <a:p>
            <a:pPr lvl="1">
              <a:lnSpc>
                <a:spcPct val="80000"/>
              </a:lnSpc>
              <a:spcBef>
                <a:spcPct val="40000"/>
              </a:spcBef>
              <a:buFontTx/>
              <a:buNone/>
            </a:pPr>
            <a:r>
              <a:rPr lang="en-US" sz="2400">
                <a:sym typeface="Symbol" charset="2"/>
              </a:rPr>
              <a:t>	 Provide(Reality Man, friends, x)		(2)</a:t>
            </a:r>
          </a:p>
          <a:p>
            <a:pPr lvl="1">
              <a:lnSpc>
                <a:spcPct val="80000"/>
              </a:lnSpc>
              <a:spcBef>
                <a:spcPct val="40000"/>
              </a:spcBef>
              <a:buFontTx/>
              <a:buNone/>
            </a:pPr>
            <a:r>
              <a:rPr lang="en-US" sz="2400">
                <a:sym typeface="Symbol" charset="2"/>
              </a:rPr>
              <a:t>Software(x)  Runs(x, N64 games) </a:t>
            </a:r>
          </a:p>
          <a:p>
            <a:pPr lvl="1">
              <a:lnSpc>
                <a:spcPct val="80000"/>
              </a:lnSpc>
              <a:spcBef>
                <a:spcPct val="40000"/>
              </a:spcBef>
              <a:buFontTx/>
              <a:buNone/>
            </a:pPr>
            <a:r>
              <a:rPr lang="en-US" sz="2400">
                <a:sym typeface="Symbol" charset="2"/>
              </a:rPr>
              <a:t>	 Emulator(x)					(3)</a:t>
            </a:r>
          </a:p>
          <a:p>
            <a:pPr lvl="1">
              <a:lnSpc>
                <a:spcPct val="80000"/>
              </a:lnSpc>
              <a:spcBef>
                <a:spcPct val="40000"/>
              </a:spcBef>
              <a:buFontTx/>
              <a:buNone/>
            </a:pPr>
            <a:endParaRPr lang="en-US" sz="8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p>
          <a:p>
            <a:pPr>
              <a:lnSpc>
                <a:spcPct val="80000"/>
              </a:lnSpc>
              <a:spcBef>
                <a:spcPct val="40000"/>
              </a:spcBef>
            </a:pPr>
            <a:endParaRPr lang="en-US" sz="800">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This also unifies with (1) with </a:t>
            </a:r>
            <a:r>
              <a:rPr lang="en-US" sz="2400" b="1">
                <a:sym typeface="Symbol" charset="2"/>
              </a:rPr>
              <a:t>subst(</a:t>
            </a:r>
            <a:r>
              <a:rPr lang="en-US" sz="2400">
                <a:sym typeface="Symbol" charset="2"/>
              </a:rPr>
              <a:t>{z/friends}, People(z)</a:t>
            </a:r>
            <a:r>
              <a:rPr lang="en-US" sz="2400" b="1">
                <a:sym typeface="Symbol" charset="2"/>
              </a:rPr>
              <a:t>)	</a:t>
            </a:r>
            <a:r>
              <a:rPr lang="en-US" sz="2400">
                <a:sym typeface="Symbol" charset="2"/>
              </a:rPr>
              <a:t>but other premises are still missing.</a:t>
            </a:r>
            <a:endParaRPr lang="en-US" sz="2800">
              <a:sym typeface="Symbol"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81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en-US"/>
              <a:t>CS 561,  Session 16-18</a:t>
            </a:r>
          </a:p>
        </p:txBody>
      </p:sp>
      <p:sp>
        <p:nvSpPr>
          <p:cNvPr id="52227" name="Slide Number Placeholder 5"/>
          <p:cNvSpPr>
            <a:spLocks noGrp="1"/>
          </p:cNvSpPr>
          <p:nvPr>
            <p:ph type="sldNum" sz="quarter" idx="12"/>
          </p:nvPr>
        </p:nvSpPr>
        <p:spPr>
          <a:noFill/>
        </p:spPr>
        <p:txBody>
          <a:bodyPr/>
          <a:lstStyle/>
          <a:p>
            <a:fld id="{03FB4731-DAA6-804A-8ABB-623059701B48}" type="slidenum">
              <a:rPr lang="en-US"/>
              <a:pPr/>
              <a:t>34</a:t>
            </a:fld>
            <a:endParaRPr lang="en-US"/>
          </a:p>
        </p:txBody>
      </p:sp>
      <p:sp>
        <p:nvSpPr>
          <p:cNvPr id="52228" name="Rectangle 2"/>
          <p:cNvSpPr>
            <a:spLocks noGrp="1" noChangeArrowheads="1"/>
          </p:cNvSpPr>
          <p:nvPr>
            <p:ph type="title"/>
          </p:nvPr>
        </p:nvSpPr>
        <p:spPr/>
        <p:txBody>
          <a:bodyPr/>
          <a:lstStyle/>
          <a:p>
            <a:r>
              <a:rPr lang="en-US"/>
              <a:t>Forward Chaining</a:t>
            </a:r>
          </a:p>
        </p:txBody>
      </p:sp>
      <p:sp>
        <p:nvSpPr>
          <p:cNvPr id="376835" name="Rectangle 3"/>
          <p:cNvSpPr>
            <a:spLocks noGrp="1" noChangeArrowheads="1"/>
          </p:cNvSpPr>
          <p:nvPr>
            <p:ph type="body" idx="1"/>
          </p:nvPr>
        </p:nvSpPr>
        <p:spPr/>
        <p:txBody>
          <a:bodyPr/>
          <a:lstStyle/>
          <a:p>
            <a:pPr lvl="1">
              <a:lnSpc>
                <a:spcPct val="80000"/>
              </a:lnSpc>
              <a:spcBef>
                <a:spcPct val="40000"/>
              </a:spcBef>
              <a:buFontTx/>
              <a:buNone/>
            </a:pPr>
            <a:r>
              <a:rPr lang="en-US" sz="2400">
                <a:sym typeface="Symbol" charset="2"/>
              </a:rPr>
              <a:t>Programmer(x)  Emulator(y)  People(z)  Provide(x,z,y) 	 Criminal(x)		(1)</a:t>
            </a:r>
          </a:p>
          <a:p>
            <a:pPr lvl="1">
              <a:lnSpc>
                <a:spcPct val="80000"/>
              </a:lnSpc>
              <a:spcBef>
                <a:spcPct val="40000"/>
              </a:spcBef>
              <a:buFontTx/>
              <a:buNone/>
            </a:pPr>
            <a:r>
              <a:rPr lang="en-US" sz="2400">
                <a:sym typeface="Symbol" charset="2"/>
              </a:rPr>
              <a:t>Use(friends, x)  Runs(x, N64 games) </a:t>
            </a:r>
          </a:p>
          <a:p>
            <a:pPr lvl="1">
              <a:lnSpc>
                <a:spcPct val="80000"/>
              </a:lnSpc>
              <a:spcBef>
                <a:spcPct val="40000"/>
              </a:spcBef>
              <a:buFontTx/>
              <a:buNone/>
            </a:pPr>
            <a:r>
              <a:rPr lang="en-US" sz="2400">
                <a:sym typeface="Symbol" charset="2"/>
              </a:rPr>
              <a:t>	 Provide(Reality Man, friends, x)		(2)</a:t>
            </a:r>
          </a:p>
          <a:p>
            <a:pPr lvl="1">
              <a:lnSpc>
                <a:spcPct val="80000"/>
              </a:lnSpc>
              <a:spcBef>
                <a:spcPct val="40000"/>
              </a:spcBef>
              <a:buFontTx/>
              <a:buNone/>
            </a:pPr>
            <a:r>
              <a:rPr lang="en-US" sz="2400">
                <a:sym typeface="Symbol" charset="2"/>
              </a:rPr>
              <a:t>Software(x)  Runs(x, N64 games) </a:t>
            </a:r>
          </a:p>
          <a:p>
            <a:pPr lvl="1">
              <a:lnSpc>
                <a:spcPct val="80000"/>
              </a:lnSpc>
              <a:spcBef>
                <a:spcPct val="40000"/>
              </a:spcBef>
              <a:buFontTx/>
              <a:buNone/>
            </a:pPr>
            <a:r>
              <a:rPr lang="en-US" sz="2400">
                <a:sym typeface="Symbol" charset="2"/>
              </a:rPr>
              <a:t>	 Emulator(x)					(3)</a:t>
            </a: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endParaRPr lang="en-US" sz="2000">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Add:</a:t>
            </a:r>
          </a:p>
          <a:p>
            <a:pPr lvl="1">
              <a:lnSpc>
                <a:spcPct val="80000"/>
              </a:lnSpc>
              <a:spcBef>
                <a:spcPct val="40000"/>
              </a:spcBef>
            </a:pPr>
            <a:r>
              <a:rPr lang="en-US" sz="2000">
                <a:sym typeface="Symbol" charset="2"/>
              </a:rPr>
              <a:t>FORWARD-CHAIN(KB, Software(U64))</a:t>
            </a:r>
          </a:p>
          <a:p>
            <a:pPr lvl="1">
              <a:lnSpc>
                <a:spcPct val="80000"/>
              </a:lnSpc>
              <a:spcBef>
                <a:spcPct val="40000"/>
              </a:spcBef>
            </a:pPr>
            <a:endParaRPr lang="en-US" sz="2000">
              <a:sym typeface="Symbol"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6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en-US"/>
              <a:t>CS 561,  Session 16-18</a:t>
            </a:r>
          </a:p>
        </p:txBody>
      </p:sp>
      <p:sp>
        <p:nvSpPr>
          <p:cNvPr id="53251" name="Slide Number Placeholder 5"/>
          <p:cNvSpPr>
            <a:spLocks noGrp="1"/>
          </p:cNvSpPr>
          <p:nvPr>
            <p:ph type="sldNum" sz="quarter" idx="12"/>
          </p:nvPr>
        </p:nvSpPr>
        <p:spPr>
          <a:noFill/>
        </p:spPr>
        <p:txBody>
          <a:bodyPr/>
          <a:lstStyle/>
          <a:p>
            <a:fld id="{395BC53E-B29F-2447-BCBC-71089CEE1827}" type="slidenum">
              <a:rPr lang="en-US"/>
              <a:pPr/>
              <a:t>35</a:t>
            </a:fld>
            <a:endParaRPr lang="en-US"/>
          </a:p>
        </p:txBody>
      </p:sp>
      <p:sp>
        <p:nvSpPr>
          <p:cNvPr id="53252" name="Rectangle 2"/>
          <p:cNvSpPr>
            <a:spLocks noGrp="1" noChangeArrowheads="1"/>
          </p:cNvSpPr>
          <p:nvPr>
            <p:ph type="title"/>
          </p:nvPr>
        </p:nvSpPr>
        <p:spPr/>
        <p:txBody>
          <a:bodyPr/>
          <a:lstStyle/>
          <a:p>
            <a:r>
              <a:rPr lang="en-US"/>
              <a:t>Forward Chaining</a:t>
            </a:r>
          </a:p>
        </p:txBody>
      </p:sp>
      <p:sp>
        <p:nvSpPr>
          <p:cNvPr id="377859" name="Rectangle 3"/>
          <p:cNvSpPr>
            <a:spLocks noGrp="1" noChangeArrowheads="1"/>
          </p:cNvSpPr>
          <p:nvPr>
            <p:ph type="body" idx="1"/>
          </p:nvPr>
        </p:nvSpPr>
        <p:spPr/>
        <p:txBody>
          <a:bodyPr/>
          <a:lstStyle/>
          <a:p>
            <a:pPr lvl="1">
              <a:lnSpc>
                <a:spcPct val="80000"/>
              </a:lnSpc>
              <a:spcBef>
                <a:spcPct val="40000"/>
              </a:spcBef>
              <a:buFontTx/>
              <a:buNone/>
            </a:pPr>
            <a:r>
              <a:rPr lang="en-US" sz="2000">
                <a:sym typeface="Symbol" charset="2"/>
              </a:rPr>
              <a:t>Programmer(x)  Emulator(y)  People(z)  Provide(x,z,y)</a:t>
            </a:r>
          </a:p>
          <a:p>
            <a:pPr lvl="1">
              <a:lnSpc>
                <a:spcPct val="80000"/>
              </a:lnSpc>
              <a:spcBef>
                <a:spcPct val="40000"/>
              </a:spcBef>
              <a:buFontTx/>
              <a:buNone/>
            </a:pPr>
            <a:r>
              <a:rPr lang="en-US" sz="2000">
                <a:sym typeface="Symbol" charset="2"/>
              </a:rPr>
              <a:t>  Criminal(x)					(1)</a:t>
            </a:r>
          </a:p>
          <a:p>
            <a:pPr lvl="1">
              <a:lnSpc>
                <a:spcPct val="80000"/>
              </a:lnSpc>
              <a:spcBef>
                <a:spcPct val="40000"/>
              </a:spcBef>
              <a:buFontTx/>
              <a:buNone/>
            </a:pPr>
            <a:r>
              <a:rPr lang="en-US" sz="2000">
                <a:sym typeface="Symbol" charset="2"/>
              </a:rPr>
              <a:t>Use(friends, x)  Runs(x, N64 games) </a:t>
            </a:r>
          </a:p>
          <a:p>
            <a:pPr lvl="1">
              <a:lnSpc>
                <a:spcPct val="80000"/>
              </a:lnSpc>
              <a:spcBef>
                <a:spcPct val="40000"/>
              </a:spcBef>
              <a:buFontTx/>
              <a:buNone/>
            </a:pPr>
            <a:r>
              <a:rPr lang="en-US" sz="2000">
                <a:sym typeface="Symbol" charset="2"/>
              </a:rPr>
              <a:t>	 Provide(Reality Man, friends, x)		(2)</a:t>
            </a:r>
          </a:p>
          <a:p>
            <a:pPr lvl="1">
              <a:lnSpc>
                <a:spcPct val="80000"/>
              </a:lnSpc>
              <a:spcBef>
                <a:spcPct val="40000"/>
              </a:spcBef>
              <a:buFontTx/>
              <a:buNone/>
            </a:pPr>
            <a:r>
              <a:rPr lang="en-US" sz="2000" u="sng">
                <a:sym typeface="Symbol" charset="2"/>
              </a:rPr>
              <a:t>Software(x)</a:t>
            </a:r>
            <a:r>
              <a:rPr lang="en-US" sz="2000">
                <a:sym typeface="Symbol" charset="2"/>
              </a:rPr>
              <a:t>  Runs(x, N64 games) </a:t>
            </a:r>
          </a:p>
          <a:p>
            <a:pPr lvl="1">
              <a:lnSpc>
                <a:spcPct val="80000"/>
              </a:lnSpc>
              <a:spcBef>
                <a:spcPct val="40000"/>
              </a:spcBef>
              <a:buFontTx/>
              <a:buNone/>
            </a:pPr>
            <a:r>
              <a:rPr lang="en-US" sz="2000">
                <a:sym typeface="Symbol" charset="2"/>
              </a:rPr>
              <a:t>	 Emulator(x)					(3)</a:t>
            </a: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endParaRPr lang="en-US" sz="800">
              <a:solidFill>
                <a:srgbClr val="CC3300"/>
              </a:solidFill>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This new premise unifies with (3) but the other premise is not yet known.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en-US"/>
              <a:t>CS 561,  Session 16-18</a:t>
            </a:r>
          </a:p>
        </p:txBody>
      </p:sp>
      <p:sp>
        <p:nvSpPr>
          <p:cNvPr id="54275" name="Slide Number Placeholder 5"/>
          <p:cNvSpPr>
            <a:spLocks noGrp="1"/>
          </p:cNvSpPr>
          <p:nvPr>
            <p:ph type="sldNum" sz="quarter" idx="12"/>
          </p:nvPr>
        </p:nvSpPr>
        <p:spPr>
          <a:noFill/>
        </p:spPr>
        <p:txBody>
          <a:bodyPr/>
          <a:lstStyle/>
          <a:p>
            <a:fld id="{2BA3928D-FB4F-CF4B-88E9-504BC5AAA97A}" type="slidenum">
              <a:rPr lang="en-US"/>
              <a:pPr/>
              <a:t>36</a:t>
            </a:fld>
            <a:endParaRPr lang="en-US"/>
          </a:p>
        </p:txBody>
      </p:sp>
      <p:sp>
        <p:nvSpPr>
          <p:cNvPr id="54276" name="Rectangle 2"/>
          <p:cNvSpPr>
            <a:spLocks noGrp="1" noChangeArrowheads="1"/>
          </p:cNvSpPr>
          <p:nvPr>
            <p:ph type="title"/>
          </p:nvPr>
        </p:nvSpPr>
        <p:spPr/>
        <p:txBody>
          <a:bodyPr/>
          <a:lstStyle/>
          <a:p>
            <a:r>
              <a:rPr lang="en-US"/>
              <a:t>Forward Chaining</a:t>
            </a:r>
          </a:p>
        </p:txBody>
      </p:sp>
      <p:sp>
        <p:nvSpPr>
          <p:cNvPr id="378883" name="Rectangle 3"/>
          <p:cNvSpPr>
            <a:spLocks noGrp="1" noChangeArrowheads="1"/>
          </p:cNvSpPr>
          <p:nvPr>
            <p:ph type="body" idx="1"/>
          </p:nvPr>
        </p:nvSpPr>
        <p:spPr/>
        <p:txBody>
          <a:bodyPr/>
          <a:lstStyle/>
          <a:p>
            <a:pPr lvl="1">
              <a:lnSpc>
                <a:spcPct val="80000"/>
              </a:lnSpc>
              <a:spcBef>
                <a:spcPct val="40000"/>
              </a:spcBef>
              <a:buFontTx/>
              <a:buNone/>
            </a:pPr>
            <a:r>
              <a:rPr lang="en-US" sz="1800">
                <a:sym typeface="Symbol" charset="2"/>
              </a:rPr>
              <a:t>Programmer(x)  Emulator(y)  People(z)  Provide(x,z,y)</a:t>
            </a:r>
          </a:p>
          <a:p>
            <a:pPr lvl="1">
              <a:lnSpc>
                <a:spcPct val="80000"/>
              </a:lnSpc>
              <a:spcBef>
                <a:spcPct val="40000"/>
              </a:spcBef>
              <a:buFontTx/>
              <a:buNone/>
            </a:pPr>
            <a:r>
              <a:rPr lang="en-US" sz="1800">
                <a:sym typeface="Symbol" charset="2"/>
              </a:rPr>
              <a:t>  Criminal(x)					(1)</a:t>
            </a:r>
          </a:p>
          <a:p>
            <a:pPr lvl="1">
              <a:lnSpc>
                <a:spcPct val="80000"/>
              </a:lnSpc>
              <a:spcBef>
                <a:spcPct val="40000"/>
              </a:spcBef>
              <a:buFontTx/>
              <a:buNone/>
            </a:pPr>
            <a:r>
              <a:rPr lang="en-US" sz="1800">
                <a:sym typeface="Symbol" charset="2"/>
              </a:rPr>
              <a:t>Use(friends, x)  Runs(x, N64 games) </a:t>
            </a:r>
          </a:p>
          <a:p>
            <a:pPr lvl="1">
              <a:lnSpc>
                <a:spcPct val="80000"/>
              </a:lnSpc>
              <a:spcBef>
                <a:spcPct val="40000"/>
              </a:spcBef>
              <a:buFontTx/>
              <a:buNone/>
            </a:pPr>
            <a:r>
              <a:rPr lang="en-US" sz="1800">
                <a:sym typeface="Symbol" charset="2"/>
              </a:rPr>
              <a:t>	 Provide(Reality Man, friends, x)			(2)</a:t>
            </a:r>
          </a:p>
          <a:p>
            <a:pPr lvl="1">
              <a:lnSpc>
                <a:spcPct val="80000"/>
              </a:lnSpc>
              <a:spcBef>
                <a:spcPct val="40000"/>
              </a:spcBef>
              <a:buFontTx/>
              <a:buNone/>
            </a:pPr>
            <a:r>
              <a:rPr lang="en-US" sz="1800" u="sng">
                <a:sym typeface="Symbol" charset="2"/>
              </a:rPr>
              <a:t>Software(x)</a:t>
            </a:r>
            <a:r>
              <a:rPr lang="en-US" sz="1800">
                <a:sym typeface="Symbol" charset="2"/>
              </a:rPr>
              <a:t>  Runs(x, N64 games) </a:t>
            </a:r>
          </a:p>
          <a:p>
            <a:pPr lvl="1">
              <a:lnSpc>
                <a:spcPct val="80000"/>
              </a:lnSpc>
              <a:spcBef>
                <a:spcPct val="40000"/>
              </a:spcBef>
              <a:buFontTx/>
              <a:buNone/>
            </a:pPr>
            <a:r>
              <a:rPr lang="en-US" sz="1800">
                <a:sym typeface="Symbol" charset="2"/>
              </a:rPr>
              <a:t>	 Emulator(x)					(3)</a:t>
            </a:r>
          </a:p>
          <a:p>
            <a:pPr lvl="1">
              <a:lnSpc>
                <a:spcPct val="80000"/>
              </a:lnSpc>
              <a:spcBef>
                <a:spcPct val="40000"/>
              </a:spcBef>
              <a:buFontTx/>
              <a:buNone/>
            </a:pPr>
            <a:endParaRPr lang="en-US" sz="8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endParaRPr lang="en-US" sz="800">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Add:</a:t>
            </a:r>
          </a:p>
          <a:p>
            <a:pPr lvl="1">
              <a:lnSpc>
                <a:spcPct val="80000"/>
              </a:lnSpc>
              <a:spcBef>
                <a:spcPct val="40000"/>
              </a:spcBef>
            </a:pPr>
            <a:r>
              <a:rPr lang="en-US" sz="2000">
                <a:sym typeface="Symbol" charset="2"/>
              </a:rPr>
              <a:t>FORWARD-CHAIN(KB, Use(friends, U64))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88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88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8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en-US"/>
              <a:t>CS 561,  Session 16-18</a:t>
            </a:r>
          </a:p>
        </p:txBody>
      </p:sp>
      <p:sp>
        <p:nvSpPr>
          <p:cNvPr id="55299" name="Slide Number Placeholder 5"/>
          <p:cNvSpPr>
            <a:spLocks noGrp="1"/>
          </p:cNvSpPr>
          <p:nvPr>
            <p:ph type="sldNum" sz="quarter" idx="12"/>
          </p:nvPr>
        </p:nvSpPr>
        <p:spPr>
          <a:noFill/>
        </p:spPr>
        <p:txBody>
          <a:bodyPr/>
          <a:lstStyle/>
          <a:p>
            <a:fld id="{7E250427-6E4A-9D46-A67A-B1658D4FAFCC}" type="slidenum">
              <a:rPr lang="en-US"/>
              <a:pPr/>
              <a:t>37</a:t>
            </a:fld>
            <a:endParaRPr lang="en-US"/>
          </a:p>
        </p:txBody>
      </p:sp>
      <p:sp>
        <p:nvSpPr>
          <p:cNvPr id="55300" name="Rectangle 2"/>
          <p:cNvSpPr>
            <a:spLocks noGrp="1" noChangeArrowheads="1"/>
          </p:cNvSpPr>
          <p:nvPr>
            <p:ph type="title"/>
          </p:nvPr>
        </p:nvSpPr>
        <p:spPr/>
        <p:txBody>
          <a:bodyPr/>
          <a:lstStyle/>
          <a:p>
            <a:r>
              <a:rPr lang="en-US"/>
              <a:t>Forward Chaining</a:t>
            </a:r>
          </a:p>
        </p:txBody>
      </p:sp>
      <p:sp>
        <p:nvSpPr>
          <p:cNvPr id="379907" name="Rectangle 3"/>
          <p:cNvSpPr>
            <a:spLocks noGrp="1" noChangeArrowheads="1"/>
          </p:cNvSpPr>
          <p:nvPr>
            <p:ph type="body" idx="1"/>
          </p:nvPr>
        </p:nvSpPr>
        <p:spPr/>
        <p:txBody>
          <a:bodyPr/>
          <a:lstStyle/>
          <a:p>
            <a:pPr lvl="1">
              <a:lnSpc>
                <a:spcPct val="80000"/>
              </a:lnSpc>
              <a:spcBef>
                <a:spcPct val="40000"/>
              </a:spcBef>
              <a:buFontTx/>
              <a:buNone/>
            </a:pPr>
            <a:r>
              <a:rPr lang="en-US" sz="1600">
                <a:sym typeface="Symbol" charset="2"/>
              </a:rPr>
              <a:t>Programmer(x)  Emulator(y)  People(z)  Provide(x,z,y) Criminal(x)	(1)</a:t>
            </a:r>
          </a:p>
          <a:p>
            <a:pPr lvl="1">
              <a:lnSpc>
                <a:spcPct val="80000"/>
              </a:lnSpc>
              <a:spcBef>
                <a:spcPct val="40000"/>
              </a:spcBef>
              <a:buFontTx/>
              <a:buNone/>
            </a:pPr>
            <a:r>
              <a:rPr lang="en-US" sz="1600">
                <a:sym typeface="Symbol" charset="2"/>
              </a:rPr>
              <a:t>Use(friends, x)  Runs(x, N64 games)  Provide(Reality Man, friends, x)	(2)</a:t>
            </a:r>
          </a:p>
          <a:p>
            <a:pPr lvl="1">
              <a:lnSpc>
                <a:spcPct val="80000"/>
              </a:lnSpc>
              <a:spcBef>
                <a:spcPct val="40000"/>
              </a:spcBef>
              <a:buFontTx/>
              <a:buNone/>
            </a:pPr>
            <a:r>
              <a:rPr lang="en-US" sz="1600">
                <a:sym typeface="Symbol" charset="2"/>
              </a:rPr>
              <a:t>Software(x</a:t>
            </a:r>
            <a:r>
              <a:rPr lang="en-US" sz="1600" u="sng">
                <a:sym typeface="Symbol" charset="2"/>
              </a:rPr>
              <a:t>)</a:t>
            </a:r>
            <a:r>
              <a:rPr lang="en-US" sz="1600">
                <a:sym typeface="Symbol" charset="2"/>
              </a:rPr>
              <a:t>  Runs(x, N64 games)  Emulator(x)			(3)</a:t>
            </a:r>
          </a:p>
          <a:p>
            <a:pPr lvl="1">
              <a:lnSpc>
                <a:spcPct val="80000"/>
              </a:lnSpc>
              <a:spcBef>
                <a:spcPct val="40000"/>
              </a:spcBef>
              <a:buFontTx/>
              <a:buNone/>
            </a:pPr>
            <a:endParaRPr lang="en-US" sz="9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r>
              <a:rPr lang="en-US" sz="2400">
                <a:sym typeface="Symbol" charset="2"/>
              </a:rPr>
              <a:t>Use(friends, U64)				</a:t>
            </a:r>
            <a:r>
              <a:rPr lang="en-US" sz="2400">
                <a:solidFill>
                  <a:srgbClr val="CC3300"/>
                </a:solidFill>
                <a:sym typeface="Symbol" charset="2"/>
              </a:rPr>
              <a:t>(7)</a:t>
            </a:r>
          </a:p>
          <a:p>
            <a:pPr lvl="1">
              <a:lnSpc>
                <a:spcPct val="80000"/>
              </a:lnSpc>
              <a:spcBef>
                <a:spcPct val="40000"/>
              </a:spcBef>
              <a:buFontTx/>
              <a:buNone/>
            </a:pPr>
            <a:endParaRPr lang="en-US" sz="800">
              <a:solidFill>
                <a:srgbClr val="CC3300"/>
              </a:solidFill>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This premise unifies with (2) but one still lacks.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561,  Session 16-18</a:t>
            </a:r>
          </a:p>
        </p:txBody>
      </p:sp>
      <p:sp>
        <p:nvSpPr>
          <p:cNvPr id="56323" name="Slide Number Placeholder 5"/>
          <p:cNvSpPr>
            <a:spLocks noGrp="1"/>
          </p:cNvSpPr>
          <p:nvPr>
            <p:ph type="sldNum" sz="quarter" idx="12"/>
          </p:nvPr>
        </p:nvSpPr>
        <p:spPr>
          <a:noFill/>
        </p:spPr>
        <p:txBody>
          <a:bodyPr/>
          <a:lstStyle/>
          <a:p>
            <a:fld id="{0352C31E-C9F9-CA41-92C2-934BACE74BBB}" type="slidenum">
              <a:rPr lang="en-US"/>
              <a:pPr/>
              <a:t>38</a:t>
            </a:fld>
            <a:endParaRPr lang="en-US"/>
          </a:p>
        </p:txBody>
      </p:sp>
      <p:sp>
        <p:nvSpPr>
          <p:cNvPr id="56324" name="Rectangle 2"/>
          <p:cNvSpPr>
            <a:spLocks noGrp="1" noChangeArrowheads="1"/>
          </p:cNvSpPr>
          <p:nvPr>
            <p:ph type="title"/>
          </p:nvPr>
        </p:nvSpPr>
        <p:spPr/>
        <p:txBody>
          <a:bodyPr/>
          <a:lstStyle/>
          <a:p>
            <a:r>
              <a:rPr lang="en-US"/>
              <a:t>Forward Chaining</a:t>
            </a:r>
          </a:p>
        </p:txBody>
      </p:sp>
      <p:sp>
        <p:nvSpPr>
          <p:cNvPr id="380931" name="Rectangle 3"/>
          <p:cNvSpPr>
            <a:spLocks noGrp="1" noChangeArrowheads="1"/>
          </p:cNvSpPr>
          <p:nvPr>
            <p:ph type="body" idx="1"/>
          </p:nvPr>
        </p:nvSpPr>
        <p:spPr/>
        <p:txBody>
          <a:bodyPr/>
          <a:lstStyle/>
          <a:p>
            <a:pPr lvl="1">
              <a:lnSpc>
                <a:spcPct val="80000"/>
              </a:lnSpc>
              <a:spcBef>
                <a:spcPct val="40000"/>
              </a:spcBef>
              <a:buFontTx/>
              <a:buNone/>
            </a:pPr>
            <a:r>
              <a:rPr lang="en-US" sz="1600">
                <a:sym typeface="Symbol" charset="2"/>
              </a:rPr>
              <a:t>Programmer(x)  Emulator(y)  People(z)  Provide(x,z,y) Criminal(x)	(1)</a:t>
            </a:r>
          </a:p>
          <a:p>
            <a:pPr lvl="1">
              <a:lnSpc>
                <a:spcPct val="80000"/>
              </a:lnSpc>
              <a:spcBef>
                <a:spcPct val="40000"/>
              </a:spcBef>
              <a:buFontTx/>
              <a:buNone/>
            </a:pPr>
            <a:r>
              <a:rPr lang="en-US" sz="1600">
                <a:sym typeface="Symbol" charset="2"/>
              </a:rPr>
              <a:t>Use(friends, x)  Runs(x, N64 games)  Provide(Reality Man, friends, x)	(2)</a:t>
            </a:r>
          </a:p>
          <a:p>
            <a:pPr lvl="1">
              <a:lnSpc>
                <a:spcPct val="80000"/>
              </a:lnSpc>
              <a:spcBef>
                <a:spcPct val="40000"/>
              </a:spcBef>
              <a:buFontTx/>
              <a:buNone/>
            </a:pPr>
            <a:r>
              <a:rPr lang="en-US" sz="1600">
                <a:sym typeface="Symbol" charset="2"/>
              </a:rPr>
              <a:t>Software(x</a:t>
            </a:r>
            <a:r>
              <a:rPr lang="en-US" sz="1600" u="sng">
                <a:sym typeface="Symbol" charset="2"/>
              </a:rPr>
              <a:t>)</a:t>
            </a:r>
            <a:r>
              <a:rPr lang="en-US" sz="1600">
                <a:sym typeface="Symbol" charset="2"/>
              </a:rPr>
              <a:t>  Runs(x, N64 games)  Emulator(x)			(3)</a:t>
            </a:r>
          </a:p>
          <a:p>
            <a:pPr lvl="1">
              <a:lnSpc>
                <a:spcPct val="80000"/>
              </a:lnSpc>
              <a:spcBef>
                <a:spcPct val="40000"/>
              </a:spcBef>
              <a:buFontTx/>
              <a:buNone/>
            </a:pPr>
            <a:endParaRPr lang="en-US" sz="16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r>
              <a:rPr lang="en-US" sz="2400">
                <a:sym typeface="Symbol" charset="2"/>
              </a:rPr>
              <a:t>Use(friends, U64)				</a:t>
            </a:r>
            <a:r>
              <a:rPr lang="en-US" sz="2400">
                <a:solidFill>
                  <a:srgbClr val="CC3300"/>
                </a:solidFill>
                <a:sym typeface="Symbol" charset="2"/>
              </a:rPr>
              <a:t>(7)</a:t>
            </a:r>
            <a:endParaRPr lang="en-US" sz="2000">
              <a:sym typeface="Symbol" charset="2"/>
            </a:endParaRPr>
          </a:p>
          <a:p>
            <a:pPr>
              <a:lnSpc>
                <a:spcPct val="80000"/>
              </a:lnSpc>
              <a:spcBef>
                <a:spcPct val="40000"/>
              </a:spcBef>
            </a:pPr>
            <a:endParaRPr lang="en-US" sz="2400">
              <a:sym typeface="Symbol" charset="2"/>
            </a:endParaRP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Add:</a:t>
            </a:r>
          </a:p>
          <a:p>
            <a:pPr lvl="1">
              <a:lnSpc>
                <a:spcPct val="80000"/>
              </a:lnSpc>
              <a:spcBef>
                <a:spcPct val="40000"/>
              </a:spcBef>
            </a:pPr>
            <a:r>
              <a:rPr lang="en-US" sz="2000">
                <a:sym typeface="Symbol" charset="2"/>
              </a:rPr>
              <a:t>FORWARD-CHAIN(Runs(U64, N64 games))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931">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09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t>CS 561,  Session 16-18</a:t>
            </a:r>
          </a:p>
        </p:txBody>
      </p:sp>
      <p:sp>
        <p:nvSpPr>
          <p:cNvPr id="57347" name="Slide Number Placeholder 5"/>
          <p:cNvSpPr>
            <a:spLocks noGrp="1"/>
          </p:cNvSpPr>
          <p:nvPr>
            <p:ph type="sldNum" sz="quarter" idx="12"/>
          </p:nvPr>
        </p:nvSpPr>
        <p:spPr>
          <a:noFill/>
        </p:spPr>
        <p:txBody>
          <a:bodyPr/>
          <a:lstStyle/>
          <a:p>
            <a:fld id="{087547EC-FBE6-BA43-8CC6-41FC94172654}" type="slidenum">
              <a:rPr lang="en-US"/>
              <a:pPr/>
              <a:t>39</a:t>
            </a:fld>
            <a:endParaRPr lang="en-US"/>
          </a:p>
        </p:txBody>
      </p:sp>
      <p:sp>
        <p:nvSpPr>
          <p:cNvPr id="57348" name="Rectangle 2"/>
          <p:cNvSpPr>
            <a:spLocks noGrp="1" noChangeArrowheads="1"/>
          </p:cNvSpPr>
          <p:nvPr>
            <p:ph type="title"/>
          </p:nvPr>
        </p:nvSpPr>
        <p:spPr/>
        <p:txBody>
          <a:bodyPr/>
          <a:lstStyle/>
          <a:p>
            <a:r>
              <a:rPr lang="en-US"/>
              <a:t>Forward Chaining</a:t>
            </a:r>
          </a:p>
        </p:txBody>
      </p:sp>
      <p:sp>
        <p:nvSpPr>
          <p:cNvPr id="381955" name="Rectangle 3"/>
          <p:cNvSpPr>
            <a:spLocks noGrp="1" noChangeArrowheads="1"/>
          </p:cNvSpPr>
          <p:nvPr>
            <p:ph type="body" idx="1"/>
          </p:nvPr>
        </p:nvSpPr>
        <p:spPr/>
        <p:txBody>
          <a:bodyPr/>
          <a:lstStyle/>
          <a:p>
            <a:pPr lvl="1">
              <a:lnSpc>
                <a:spcPct val="80000"/>
              </a:lnSpc>
              <a:spcBef>
                <a:spcPct val="40000"/>
              </a:spcBef>
              <a:buFontTx/>
              <a:buNone/>
            </a:pPr>
            <a:r>
              <a:rPr lang="en-US" sz="1600">
                <a:sym typeface="Symbol" charset="2"/>
              </a:rPr>
              <a:t>Programmer(x)  Emulator(y)  People(z)  Provide(x,z,y) Criminal(x)	(1)</a:t>
            </a:r>
          </a:p>
          <a:p>
            <a:pPr lvl="1">
              <a:lnSpc>
                <a:spcPct val="80000"/>
              </a:lnSpc>
              <a:spcBef>
                <a:spcPct val="40000"/>
              </a:spcBef>
              <a:buFontTx/>
              <a:buNone/>
            </a:pPr>
            <a:r>
              <a:rPr lang="en-US" sz="1600">
                <a:sym typeface="Symbol" charset="2"/>
              </a:rPr>
              <a:t>Use(friends, x)  Runs(x, N64 games)  Provide(Reality Man, friends, x)	(2)</a:t>
            </a:r>
          </a:p>
          <a:p>
            <a:pPr lvl="1">
              <a:lnSpc>
                <a:spcPct val="80000"/>
              </a:lnSpc>
              <a:spcBef>
                <a:spcPct val="40000"/>
              </a:spcBef>
              <a:buFontTx/>
              <a:buNone/>
            </a:pPr>
            <a:r>
              <a:rPr lang="en-US" sz="1600">
                <a:sym typeface="Symbol" charset="2"/>
              </a:rPr>
              <a:t>Software(x</a:t>
            </a:r>
            <a:r>
              <a:rPr lang="en-US" sz="1600" u="sng">
                <a:sym typeface="Symbol" charset="2"/>
              </a:rPr>
              <a:t>)</a:t>
            </a:r>
            <a:r>
              <a:rPr lang="en-US" sz="1600">
                <a:sym typeface="Symbol" charset="2"/>
              </a:rPr>
              <a:t>  Runs(x, N64 games)  Emulator(x)			(3)</a:t>
            </a:r>
          </a:p>
          <a:p>
            <a:pPr lvl="1">
              <a:lnSpc>
                <a:spcPct val="80000"/>
              </a:lnSpc>
              <a:spcBef>
                <a:spcPct val="40000"/>
              </a:spcBef>
              <a:buFontTx/>
              <a:buNone/>
            </a:pPr>
            <a:endParaRPr lang="en-US" sz="16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r>
              <a:rPr lang="en-US" sz="2400">
                <a:sym typeface="Symbol" charset="2"/>
              </a:rPr>
              <a:t>Use(friends, U64)				</a:t>
            </a:r>
            <a:r>
              <a:rPr lang="en-US" sz="2400">
                <a:solidFill>
                  <a:srgbClr val="CC3300"/>
                </a:solidFill>
                <a:sym typeface="Symbol" charset="2"/>
              </a:rPr>
              <a:t>(7)</a:t>
            </a:r>
            <a:r>
              <a:rPr lang="en-US" sz="1600">
                <a:sym typeface="Symbol" charset="2"/>
              </a:rPr>
              <a:t> </a:t>
            </a:r>
          </a:p>
          <a:p>
            <a:pPr lvl="1">
              <a:lnSpc>
                <a:spcPct val="80000"/>
              </a:lnSpc>
              <a:spcBef>
                <a:spcPct val="40000"/>
              </a:spcBef>
              <a:buFontTx/>
              <a:buNone/>
            </a:pPr>
            <a:r>
              <a:rPr lang="en-US" sz="2400">
                <a:sym typeface="Symbol" charset="2"/>
              </a:rPr>
              <a:t>Runs(U64, N64 games)				</a:t>
            </a:r>
            <a:r>
              <a:rPr lang="en-US" sz="2400">
                <a:solidFill>
                  <a:srgbClr val="CC3300"/>
                </a:solidFill>
                <a:sym typeface="Symbol" charset="2"/>
              </a:rPr>
              <a:t>(8)</a:t>
            </a: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This new premise unifies with (2) and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561,  Session 16-18</a:t>
            </a:r>
          </a:p>
        </p:txBody>
      </p:sp>
      <p:sp>
        <p:nvSpPr>
          <p:cNvPr id="19459" name="Slide Number Placeholder 5"/>
          <p:cNvSpPr>
            <a:spLocks noGrp="1"/>
          </p:cNvSpPr>
          <p:nvPr>
            <p:ph type="sldNum" sz="quarter" idx="12"/>
          </p:nvPr>
        </p:nvSpPr>
        <p:spPr>
          <a:noFill/>
        </p:spPr>
        <p:txBody>
          <a:bodyPr/>
          <a:lstStyle/>
          <a:p>
            <a:fld id="{8C052666-E787-9C44-BF3E-106914F68610}" type="slidenum">
              <a:rPr lang="en-US"/>
              <a:pPr/>
              <a:t>4</a:t>
            </a:fld>
            <a:endParaRPr lang="en-US"/>
          </a:p>
        </p:txBody>
      </p:sp>
      <p:sp>
        <p:nvSpPr>
          <p:cNvPr id="19460" name="Rectangle 2"/>
          <p:cNvSpPr>
            <a:spLocks noGrp="1" noChangeArrowheads="1"/>
          </p:cNvSpPr>
          <p:nvPr>
            <p:ph type="title"/>
          </p:nvPr>
        </p:nvSpPr>
        <p:spPr>
          <a:xfrm>
            <a:off x="152400" y="152400"/>
            <a:ext cx="8915400" cy="762000"/>
          </a:xfrm>
        </p:spPr>
        <p:txBody>
          <a:bodyPr/>
          <a:lstStyle/>
          <a:p>
            <a:pPr defTabSz="785813"/>
            <a:r>
              <a:rPr lang="en-US"/>
              <a:t>Desirable Properties of Inference Procedures</a:t>
            </a:r>
          </a:p>
        </p:txBody>
      </p:sp>
      <p:grpSp>
        <p:nvGrpSpPr>
          <p:cNvPr id="19461" name="Group 4"/>
          <p:cNvGrpSpPr>
            <a:grpSpLocks/>
          </p:cNvGrpSpPr>
          <p:nvPr/>
        </p:nvGrpSpPr>
        <p:grpSpPr bwMode="auto">
          <a:xfrm>
            <a:off x="663575" y="2057400"/>
            <a:ext cx="7620000" cy="3763963"/>
            <a:chOff x="418" y="816"/>
            <a:chExt cx="4800" cy="2371"/>
          </a:xfrm>
        </p:grpSpPr>
        <p:sp>
          <p:nvSpPr>
            <p:cNvPr id="19462" name="Line 5"/>
            <p:cNvSpPr>
              <a:spLocks noChangeShapeType="1"/>
            </p:cNvSpPr>
            <p:nvPr/>
          </p:nvSpPr>
          <p:spPr bwMode="auto">
            <a:xfrm>
              <a:off x="1824" y="1584"/>
              <a:ext cx="2496" cy="0"/>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19463" name="Line 6"/>
            <p:cNvSpPr>
              <a:spLocks noChangeShapeType="1"/>
            </p:cNvSpPr>
            <p:nvPr/>
          </p:nvSpPr>
          <p:spPr bwMode="auto">
            <a:xfrm>
              <a:off x="816" y="1680"/>
              <a:ext cx="0" cy="1296"/>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19464" name="Line 7"/>
            <p:cNvSpPr>
              <a:spLocks noChangeShapeType="1"/>
            </p:cNvSpPr>
            <p:nvPr/>
          </p:nvSpPr>
          <p:spPr bwMode="auto">
            <a:xfrm>
              <a:off x="1200" y="3072"/>
              <a:ext cx="3456" cy="0"/>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19465" name="Line 8"/>
            <p:cNvSpPr>
              <a:spLocks noChangeShapeType="1"/>
            </p:cNvSpPr>
            <p:nvPr/>
          </p:nvSpPr>
          <p:spPr bwMode="auto">
            <a:xfrm>
              <a:off x="4944" y="1680"/>
              <a:ext cx="0" cy="1248"/>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19466" name="Text Box 9"/>
            <p:cNvSpPr txBox="1">
              <a:spLocks noChangeArrowheads="1"/>
            </p:cNvSpPr>
            <p:nvPr/>
          </p:nvSpPr>
          <p:spPr bwMode="auto">
            <a:xfrm>
              <a:off x="2544" y="1344"/>
              <a:ext cx="470" cy="442"/>
            </a:xfrm>
            <a:prstGeom prst="rect">
              <a:avLst/>
            </a:prstGeom>
            <a:noFill/>
            <a:ln w="9525">
              <a:noFill/>
              <a:miter lim="800000"/>
              <a:headEnd/>
              <a:tailEnd/>
            </a:ln>
          </p:spPr>
          <p:txBody>
            <a:bodyPr>
              <a:prstTxWarp prst="textNoShape">
                <a:avLst/>
              </a:prstTxWarp>
              <a:spAutoFit/>
            </a:bodyPr>
            <a:lstStyle/>
            <a:p>
              <a:pPr eaLnBrk="1" hangingPunct="1"/>
              <a:r>
                <a:rPr lang="en-US" sz="2000"/>
                <a:t>entail</a:t>
              </a:r>
            </a:p>
            <a:p>
              <a:pPr eaLnBrk="1" hangingPunct="1"/>
              <a:r>
                <a:rPr lang="en-US" sz="2000"/>
                <a:t>    </a:t>
              </a:r>
            </a:p>
          </p:txBody>
        </p:sp>
        <p:sp>
          <p:nvSpPr>
            <p:cNvPr id="19467" name="Text Box 10"/>
            <p:cNvSpPr txBox="1">
              <a:spLocks noChangeArrowheads="1"/>
            </p:cNvSpPr>
            <p:nvPr/>
          </p:nvSpPr>
          <p:spPr bwMode="auto">
            <a:xfrm>
              <a:off x="2256" y="2784"/>
              <a:ext cx="1188" cy="250"/>
            </a:xfrm>
            <a:prstGeom prst="rect">
              <a:avLst/>
            </a:prstGeom>
            <a:noFill/>
            <a:ln w="9525">
              <a:noFill/>
              <a:miter lim="800000"/>
              <a:headEnd/>
              <a:tailEnd/>
            </a:ln>
          </p:spPr>
          <p:txBody>
            <a:bodyPr wrap="none">
              <a:prstTxWarp prst="textNoShape">
                <a:avLst/>
              </a:prstTxWarp>
              <a:spAutoFit/>
            </a:bodyPr>
            <a:lstStyle/>
            <a:p>
              <a:pPr eaLnBrk="1" hangingPunct="1"/>
              <a:r>
                <a:rPr lang="en-US" sz="2000"/>
                <a:t>Follows – from</a:t>
              </a:r>
              <a:r>
                <a:rPr lang="en-US" sz="2000" baseline="30000"/>
                <a:t>-1</a:t>
              </a:r>
            </a:p>
          </p:txBody>
        </p:sp>
        <p:sp>
          <p:nvSpPr>
            <p:cNvPr id="19468" name="Rectangle 11"/>
            <p:cNvSpPr>
              <a:spLocks noChangeArrowheads="1"/>
            </p:cNvSpPr>
            <p:nvPr/>
          </p:nvSpPr>
          <p:spPr bwMode="auto">
            <a:xfrm>
              <a:off x="2352" y="816"/>
              <a:ext cx="763" cy="375"/>
            </a:xfrm>
            <a:prstGeom prst="rect">
              <a:avLst/>
            </a:prstGeom>
            <a:noFill/>
            <a:ln w="9525">
              <a:noFill/>
              <a:miter lim="800000"/>
              <a:headEnd/>
              <a:tailEnd/>
            </a:ln>
          </p:spPr>
          <p:txBody>
            <a:bodyPr wrap="none">
              <a:prstTxWarp prst="textNoShape">
                <a:avLst/>
              </a:prstTxWarp>
              <a:spAutoFit/>
            </a:bodyPr>
            <a:lstStyle/>
            <a:p>
              <a:pPr eaLnBrk="1" hangingPunct="1"/>
              <a:r>
                <a:rPr lang="en-US" sz="2000"/>
                <a:t>derivation</a:t>
              </a:r>
              <a:endParaRPr lang="en-US" sz="2000" baseline="30000"/>
            </a:p>
            <a:p>
              <a:pPr eaLnBrk="1" hangingPunct="1"/>
              <a:endParaRPr lang="en-US" sz="2000" baseline="30000"/>
            </a:p>
          </p:txBody>
        </p:sp>
        <p:sp>
          <p:nvSpPr>
            <p:cNvPr id="19469" name="Line 12"/>
            <p:cNvSpPr>
              <a:spLocks noChangeShapeType="1"/>
            </p:cNvSpPr>
            <p:nvPr/>
          </p:nvSpPr>
          <p:spPr bwMode="auto">
            <a:xfrm>
              <a:off x="4176" y="1056"/>
              <a:ext cx="528" cy="432"/>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19470" name="Line 13"/>
            <p:cNvSpPr>
              <a:spLocks noChangeShapeType="1"/>
            </p:cNvSpPr>
            <p:nvPr/>
          </p:nvSpPr>
          <p:spPr bwMode="auto">
            <a:xfrm flipH="1">
              <a:off x="1008" y="1056"/>
              <a:ext cx="240" cy="384"/>
            </a:xfrm>
            <a:prstGeom prst="line">
              <a:avLst/>
            </a:prstGeom>
            <a:noFill/>
            <a:ln w="25400">
              <a:solidFill>
                <a:schemeClr val="tx1"/>
              </a:solidFill>
              <a:round/>
              <a:headEnd/>
              <a:tailEnd/>
            </a:ln>
          </p:spPr>
          <p:txBody>
            <a:bodyPr>
              <a:prstTxWarp prst="textNoShape">
                <a:avLst/>
              </a:prstTxWarp>
            </a:bodyPr>
            <a:lstStyle/>
            <a:p>
              <a:endParaRPr lang="en-US"/>
            </a:p>
          </p:txBody>
        </p:sp>
        <p:sp>
          <p:nvSpPr>
            <p:cNvPr id="19471" name="Line 14"/>
            <p:cNvSpPr>
              <a:spLocks noChangeShapeType="1"/>
            </p:cNvSpPr>
            <p:nvPr/>
          </p:nvSpPr>
          <p:spPr bwMode="auto">
            <a:xfrm>
              <a:off x="1248" y="1056"/>
              <a:ext cx="2928"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19472" name="Line 15"/>
            <p:cNvSpPr>
              <a:spLocks noChangeShapeType="1"/>
            </p:cNvSpPr>
            <p:nvPr/>
          </p:nvSpPr>
          <p:spPr bwMode="auto">
            <a:xfrm>
              <a:off x="2688" y="1104"/>
              <a:ext cx="0" cy="96"/>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73" name="Line 16"/>
            <p:cNvSpPr>
              <a:spLocks noChangeShapeType="1"/>
            </p:cNvSpPr>
            <p:nvPr/>
          </p:nvSpPr>
          <p:spPr bwMode="auto">
            <a:xfrm>
              <a:off x="2688" y="1152"/>
              <a:ext cx="96"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74" name="Line 17"/>
            <p:cNvSpPr>
              <a:spLocks noChangeShapeType="1"/>
            </p:cNvSpPr>
            <p:nvPr/>
          </p:nvSpPr>
          <p:spPr bwMode="auto">
            <a:xfrm>
              <a:off x="2688" y="1632"/>
              <a:ext cx="0" cy="144"/>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75" name="Line 18"/>
            <p:cNvSpPr>
              <a:spLocks noChangeShapeType="1"/>
            </p:cNvSpPr>
            <p:nvPr/>
          </p:nvSpPr>
          <p:spPr bwMode="auto">
            <a:xfrm>
              <a:off x="2688" y="1680"/>
              <a:ext cx="144"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76" name="Line 19"/>
            <p:cNvSpPr>
              <a:spLocks noChangeShapeType="1"/>
            </p:cNvSpPr>
            <p:nvPr/>
          </p:nvSpPr>
          <p:spPr bwMode="auto">
            <a:xfrm>
              <a:off x="2688" y="1728"/>
              <a:ext cx="144"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9477" name="Text Box 20"/>
            <p:cNvSpPr txBox="1">
              <a:spLocks noChangeArrowheads="1"/>
            </p:cNvSpPr>
            <p:nvPr/>
          </p:nvSpPr>
          <p:spPr bwMode="auto">
            <a:xfrm>
              <a:off x="418" y="2899"/>
              <a:ext cx="521" cy="288"/>
            </a:xfrm>
            <a:prstGeom prst="rect">
              <a:avLst/>
            </a:prstGeom>
            <a:noFill/>
            <a:ln w="9525">
              <a:noFill/>
              <a:miter lim="800000"/>
              <a:headEnd/>
              <a:tailEnd/>
            </a:ln>
          </p:spPr>
          <p:txBody>
            <a:bodyPr wrap="none">
              <a:prstTxWarp prst="textNoShape">
                <a:avLst/>
              </a:prstTxWarp>
              <a:spAutoFit/>
            </a:bodyPr>
            <a:lstStyle/>
            <a:p>
              <a:r>
                <a:rPr lang="en-US"/>
                <a:t>Facts</a:t>
              </a:r>
            </a:p>
          </p:txBody>
        </p:sp>
        <p:sp>
          <p:nvSpPr>
            <p:cNvPr id="19478" name="Text Box 21"/>
            <p:cNvSpPr txBox="1">
              <a:spLocks noChangeArrowheads="1"/>
            </p:cNvSpPr>
            <p:nvPr/>
          </p:nvSpPr>
          <p:spPr bwMode="auto">
            <a:xfrm>
              <a:off x="4682" y="2853"/>
              <a:ext cx="446" cy="288"/>
            </a:xfrm>
            <a:prstGeom prst="rect">
              <a:avLst/>
            </a:prstGeom>
            <a:noFill/>
            <a:ln w="9525">
              <a:noFill/>
              <a:miter lim="800000"/>
              <a:headEnd/>
              <a:tailEnd/>
            </a:ln>
          </p:spPr>
          <p:txBody>
            <a:bodyPr wrap="none">
              <a:prstTxWarp prst="textNoShape">
                <a:avLst/>
              </a:prstTxWarp>
              <a:spAutoFit/>
            </a:bodyPr>
            <a:lstStyle/>
            <a:p>
              <a:r>
                <a:rPr lang="en-US"/>
                <a:t>Fact</a:t>
              </a:r>
            </a:p>
          </p:txBody>
        </p:sp>
        <p:sp>
          <p:nvSpPr>
            <p:cNvPr id="19479" name="Text Box 22"/>
            <p:cNvSpPr txBox="1">
              <a:spLocks noChangeArrowheads="1"/>
            </p:cNvSpPr>
            <p:nvPr/>
          </p:nvSpPr>
          <p:spPr bwMode="auto">
            <a:xfrm>
              <a:off x="645" y="1402"/>
              <a:ext cx="883" cy="288"/>
            </a:xfrm>
            <a:prstGeom prst="rect">
              <a:avLst/>
            </a:prstGeom>
            <a:noFill/>
            <a:ln w="9525">
              <a:noFill/>
              <a:miter lim="800000"/>
              <a:headEnd/>
              <a:tailEnd/>
            </a:ln>
          </p:spPr>
          <p:txBody>
            <a:bodyPr wrap="none">
              <a:prstTxWarp prst="textNoShape">
                <a:avLst/>
              </a:prstTxWarp>
              <a:spAutoFit/>
            </a:bodyPr>
            <a:lstStyle/>
            <a:p>
              <a:r>
                <a:rPr lang="en-US"/>
                <a:t>Sentences</a:t>
              </a:r>
            </a:p>
          </p:txBody>
        </p:sp>
        <p:sp>
          <p:nvSpPr>
            <p:cNvPr id="19480" name="Text Box 23"/>
            <p:cNvSpPr txBox="1">
              <a:spLocks noChangeArrowheads="1"/>
            </p:cNvSpPr>
            <p:nvPr/>
          </p:nvSpPr>
          <p:spPr bwMode="auto">
            <a:xfrm>
              <a:off x="4410" y="1402"/>
              <a:ext cx="808" cy="288"/>
            </a:xfrm>
            <a:prstGeom prst="rect">
              <a:avLst/>
            </a:prstGeom>
            <a:noFill/>
            <a:ln w="9525">
              <a:noFill/>
              <a:miter lim="800000"/>
              <a:headEnd/>
              <a:tailEnd/>
            </a:ln>
          </p:spPr>
          <p:txBody>
            <a:bodyPr wrap="none">
              <a:prstTxWarp prst="textNoShape">
                <a:avLst/>
              </a:prstTxWarp>
              <a:spAutoFit/>
            </a:bodyPr>
            <a:lstStyle/>
            <a:p>
              <a:r>
                <a:rPr lang="en-US"/>
                <a:t>Sentence</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561,  Session 16-18</a:t>
            </a:r>
          </a:p>
        </p:txBody>
      </p:sp>
      <p:sp>
        <p:nvSpPr>
          <p:cNvPr id="58371" name="Slide Number Placeholder 5"/>
          <p:cNvSpPr>
            <a:spLocks noGrp="1"/>
          </p:cNvSpPr>
          <p:nvPr>
            <p:ph type="sldNum" sz="quarter" idx="12"/>
          </p:nvPr>
        </p:nvSpPr>
        <p:spPr>
          <a:noFill/>
        </p:spPr>
        <p:txBody>
          <a:bodyPr/>
          <a:lstStyle/>
          <a:p>
            <a:fld id="{65F0DFDC-6DE0-1947-9611-D75B8531D232}" type="slidenum">
              <a:rPr lang="en-US"/>
              <a:pPr/>
              <a:t>40</a:t>
            </a:fld>
            <a:endParaRPr lang="en-US"/>
          </a:p>
        </p:txBody>
      </p:sp>
      <p:sp>
        <p:nvSpPr>
          <p:cNvPr id="58372" name="Rectangle 2"/>
          <p:cNvSpPr>
            <a:spLocks noGrp="1" noChangeArrowheads="1"/>
          </p:cNvSpPr>
          <p:nvPr>
            <p:ph type="title"/>
          </p:nvPr>
        </p:nvSpPr>
        <p:spPr/>
        <p:txBody>
          <a:bodyPr/>
          <a:lstStyle/>
          <a:p>
            <a:r>
              <a:rPr lang="en-US"/>
              <a:t>Forward Chaining</a:t>
            </a:r>
          </a:p>
        </p:txBody>
      </p:sp>
      <p:sp>
        <p:nvSpPr>
          <p:cNvPr id="58373" name="Rectangle 3"/>
          <p:cNvSpPr>
            <a:spLocks noGrp="1" noChangeArrowheads="1"/>
          </p:cNvSpPr>
          <p:nvPr>
            <p:ph type="body" idx="1"/>
          </p:nvPr>
        </p:nvSpPr>
        <p:spPr/>
        <p:txBody>
          <a:bodyPr/>
          <a:lstStyle/>
          <a:p>
            <a:pPr lvl="1">
              <a:lnSpc>
                <a:spcPct val="80000"/>
              </a:lnSpc>
              <a:spcBef>
                <a:spcPct val="40000"/>
              </a:spcBef>
              <a:buFontTx/>
              <a:buNone/>
            </a:pPr>
            <a:r>
              <a:rPr lang="en-US" sz="1600">
                <a:sym typeface="Symbol" charset="2"/>
              </a:rPr>
              <a:t>Programmer(x)  Emulator(y)  People(z)  Provide(x,z,y) Criminal(x)	(1)</a:t>
            </a:r>
          </a:p>
          <a:p>
            <a:pPr lvl="1">
              <a:lnSpc>
                <a:spcPct val="80000"/>
              </a:lnSpc>
              <a:spcBef>
                <a:spcPct val="40000"/>
              </a:spcBef>
              <a:buFontTx/>
              <a:buNone/>
            </a:pPr>
            <a:r>
              <a:rPr lang="en-US" sz="1600">
                <a:sym typeface="Symbol" charset="2"/>
              </a:rPr>
              <a:t>Use(friends, x)  Runs(x, N64 games)  Provide(Reality Man, friends, x)	(2)</a:t>
            </a:r>
          </a:p>
          <a:p>
            <a:pPr lvl="1">
              <a:lnSpc>
                <a:spcPct val="80000"/>
              </a:lnSpc>
              <a:spcBef>
                <a:spcPct val="40000"/>
              </a:spcBef>
              <a:buFontTx/>
              <a:buNone/>
            </a:pPr>
            <a:r>
              <a:rPr lang="en-US" sz="1600">
                <a:sym typeface="Symbol" charset="2"/>
              </a:rPr>
              <a:t>Software(x</a:t>
            </a:r>
            <a:r>
              <a:rPr lang="en-US" sz="1600" u="sng">
                <a:sym typeface="Symbol" charset="2"/>
              </a:rPr>
              <a:t>)</a:t>
            </a:r>
            <a:r>
              <a:rPr lang="en-US" sz="1600">
                <a:sym typeface="Symbol" charset="2"/>
              </a:rPr>
              <a:t>  Runs(x, N64 games)  Emulator(x)			(3)</a:t>
            </a:r>
          </a:p>
          <a:p>
            <a:pPr lvl="1">
              <a:lnSpc>
                <a:spcPct val="80000"/>
              </a:lnSpc>
              <a:spcBef>
                <a:spcPct val="40000"/>
              </a:spcBef>
              <a:buFontTx/>
              <a:buNone/>
            </a:pPr>
            <a:endParaRPr lang="en-US" sz="16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b="1">
                <a:sym typeface="Symbol" charset="2"/>
              </a:rPr>
              <a:t>Software(U64)					</a:t>
            </a:r>
            <a:r>
              <a:rPr lang="en-US" sz="2400" b="1">
                <a:solidFill>
                  <a:srgbClr val="CC3300"/>
                </a:solidFill>
                <a:sym typeface="Symbol" charset="2"/>
              </a:rPr>
              <a:t>(6)</a:t>
            </a:r>
          </a:p>
          <a:p>
            <a:pPr lvl="1">
              <a:lnSpc>
                <a:spcPct val="80000"/>
              </a:lnSpc>
              <a:spcBef>
                <a:spcPct val="40000"/>
              </a:spcBef>
              <a:buFontTx/>
              <a:buNone/>
            </a:pPr>
            <a:r>
              <a:rPr lang="en-US" sz="2400" b="1">
                <a:sym typeface="Symbol" charset="2"/>
              </a:rPr>
              <a:t>Use(friends, U64)				</a:t>
            </a:r>
            <a:r>
              <a:rPr lang="en-US" sz="2400" b="1">
                <a:solidFill>
                  <a:srgbClr val="CC3300"/>
                </a:solidFill>
                <a:sym typeface="Symbol" charset="2"/>
              </a:rPr>
              <a:t>(7)</a:t>
            </a:r>
            <a:r>
              <a:rPr lang="en-US" sz="1600" b="1">
                <a:sym typeface="Symbol" charset="2"/>
              </a:rPr>
              <a:t> </a:t>
            </a:r>
          </a:p>
          <a:p>
            <a:pPr lvl="1">
              <a:lnSpc>
                <a:spcPct val="80000"/>
              </a:lnSpc>
              <a:spcBef>
                <a:spcPct val="40000"/>
              </a:spcBef>
              <a:buFontTx/>
              <a:buNone/>
            </a:pPr>
            <a:r>
              <a:rPr lang="en-US" sz="2400" b="1">
                <a:sym typeface="Symbol" charset="2"/>
              </a:rPr>
              <a:t>Runs(U64, N64 games)			</a:t>
            </a:r>
            <a:r>
              <a:rPr lang="en-US" sz="2400" b="1">
                <a:solidFill>
                  <a:srgbClr val="CC3300"/>
                </a:solidFill>
                <a:sym typeface="Symbol" charset="2"/>
              </a:rPr>
              <a:t>(8)</a:t>
            </a:r>
          </a:p>
          <a:p>
            <a:pPr>
              <a:lnSpc>
                <a:spcPct val="80000"/>
              </a:lnSpc>
              <a:spcBef>
                <a:spcPct val="40000"/>
              </a:spcBef>
            </a:pPr>
            <a:endParaRPr lang="en-US" sz="2400">
              <a:sym typeface="Symbol" charset="2"/>
            </a:endParaRPr>
          </a:p>
          <a:p>
            <a:pPr>
              <a:lnSpc>
                <a:spcPct val="80000"/>
              </a:lnSpc>
              <a:spcBef>
                <a:spcPct val="40000"/>
              </a:spcBef>
            </a:pPr>
            <a:r>
              <a:rPr lang="en-US" sz="2400">
                <a:sym typeface="Symbol" charset="2"/>
              </a:rPr>
              <a:t>Premises (6), (7) and (8) satisfy the implications fully.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a:t>CS 561,  Session 16-18</a:t>
            </a:r>
          </a:p>
        </p:txBody>
      </p:sp>
      <p:sp>
        <p:nvSpPr>
          <p:cNvPr id="59395" name="Slide Number Placeholder 5"/>
          <p:cNvSpPr>
            <a:spLocks noGrp="1"/>
          </p:cNvSpPr>
          <p:nvPr>
            <p:ph type="sldNum" sz="quarter" idx="12"/>
          </p:nvPr>
        </p:nvSpPr>
        <p:spPr>
          <a:noFill/>
        </p:spPr>
        <p:txBody>
          <a:bodyPr/>
          <a:lstStyle/>
          <a:p>
            <a:fld id="{B693A522-75A4-DD4F-B944-86996AC944E4}" type="slidenum">
              <a:rPr lang="en-US"/>
              <a:pPr/>
              <a:t>41</a:t>
            </a:fld>
            <a:endParaRPr lang="en-US"/>
          </a:p>
        </p:txBody>
      </p:sp>
      <p:sp>
        <p:nvSpPr>
          <p:cNvPr id="59396" name="Rectangle 2"/>
          <p:cNvSpPr>
            <a:spLocks noGrp="1" noChangeArrowheads="1"/>
          </p:cNvSpPr>
          <p:nvPr>
            <p:ph type="title"/>
          </p:nvPr>
        </p:nvSpPr>
        <p:spPr/>
        <p:txBody>
          <a:bodyPr/>
          <a:lstStyle/>
          <a:p>
            <a:r>
              <a:rPr lang="en-US"/>
              <a:t>Forward Chaining</a:t>
            </a:r>
          </a:p>
        </p:txBody>
      </p:sp>
      <p:sp>
        <p:nvSpPr>
          <p:cNvPr id="59397" name="Rectangle 3"/>
          <p:cNvSpPr>
            <a:spLocks noGrp="1" noChangeArrowheads="1"/>
          </p:cNvSpPr>
          <p:nvPr>
            <p:ph type="body" idx="1"/>
          </p:nvPr>
        </p:nvSpPr>
        <p:spPr>
          <a:xfrm>
            <a:off x="468313" y="1447800"/>
            <a:ext cx="8178800" cy="5086350"/>
          </a:xfrm>
        </p:spPr>
        <p:txBody>
          <a:bodyPr/>
          <a:lstStyle/>
          <a:p>
            <a:pPr lvl="1">
              <a:lnSpc>
                <a:spcPct val="80000"/>
              </a:lnSpc>
              <a:spcBef>
                <a:spcPct val="40000"/>
              </a:spcBef>
              <a:buFontTx/>
              <a:buNone/>
            </a:pPr>
            <a:r>
              <a:rPr lang="en-US" sz="1400">
                <a:sym typeface="Symbol" charset="2"/>
              </a:rPr>
              <a:t>Programmer(x)  Emulator(y)  People(z)  Provide(x,z,y) Criminal(x)		(1)</a:t>
            </a:r>
          </a:p>
          <a:p>
            <a:pPr lvl="1">
              <a:lnSpc>
                <a:spcPct val="80000"/>
              </a:lnSpc>
              <a:spcBef>
                <a:spcPct val="40000"/>
              </a:spcBef>
              <a:buFontTx/>
              <a:buNone/>
            </a:pPr>
            <a:r>
              <a:rPr lang="en-US" sz="1400">
                <a:sym typeface="Symbol" charset="2"/>
              </a:rPr>
              <a:t>Use(friends, x)  Runs(x, N64 games)  </a:t>
            </a:r>
            <a:r>
              <a:rPr lang="en-US" sz="1400" b="1">
                <a:sym typeface="Symbol" charset="2"/>
              </a:rPr>
              <a:t>Provide(Reality Man, friends, x)	</a:t>
            </a:r>
            <a:r>
              <a:rPr lang="en-US" sz="1400">
                <a:sym typeface="Symbol" charset="2"/>
              </a:rPr>
              <a:t>(2)</a:t>
            </a:r>
          </a:p>
          <a:p>
            <a:pPr lvl="1">
              <a:lnSpc>
                <a:spcPct val="80000"/>
              </a:lnSpc>
              <a:spcBef>
                <a:spcPct val="40000"/>
              </a:spcBef>
              <a:buFontTx/>
              <a:buNone/>
            </a:pPr>
            <a:r>
              <a:rPr lang="en-US" sz="1400">
                <a:sym typeface="Symbol" charset="2"/>
              </a:rPr>
              <a:t>Software(x</a:t>
            </a:r>
            <a:r>
              <a:rPr lang="en-US" sz="1400" u="sng">
                <a:sym typeface="Symbol" charset="2"/>
              </a:rPr>
              <a:t>)</a:t>
            </a:r>
            <a:r>
              <a:rPr lang="en-US" sz="1400">
                <a:sym typeface="Symbol" charset="2"/>
              </a:rPr>
              <a:t>  Runs(x, N64 games)  </a:t>
            </a:r>
            <a:r>
              <a:rPr lang="en-US" sz="1400" b="1">
                <a:sym typeface="Symbol" charset="2"/>
              </a:rPr>
              <a:t>Emulator(x)</a:t>
            </a:r>
            <a:r>
              <a:rPr lang="en-US" sz="1400">
                <a:sym typeface="Symbol" charset="2"/>
              </a:rPr>
              <a:t>				(3)</a:t>
            </a:r>
          </a:p>
          <a:p>
            <a:pPr lvl="1">
              <a:lnSpc>
                <a:spcPct val="80000"/>
              </a:lnSpc>
              <a:spcBef>
                <a:spcPct val="40000"/>
              </a:spcBef>
              <a:buFontTx/>
              <a:buNone/>
            </a:pPr>
            <a:endParaRPr lang="en-US" sz="1400">
              <a:sym typeface="Symbol" charset="2"/>
            </a:endParaRPr>
          </a:p>
          <a:p>
            <a:pPr lvl="1">
              <a:lnSpc>
                <a:spcPct val="8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8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8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80000"/>
              </a:lnSpc>
              <a:spcBef>
                <a:spcPct val="40000"/>
              </a:spcBef>
              <a:buFontTx/>
              <a:buNone/>
            </a:pPr>
            <a:r>
              <a:rPr lang="en-US" sz="2400">
                <a:sym typeface="Symbol" charset="2"/>
              </a:rPr>
              <a:t>Use(friends, U64)					</a:t>
            </a:r>
            <a:r>
              <a:rPr lang="en-US" sz="2400">
                <a:solidFill>
                  <a:srgbClr val="CC3300"/>
                </a:solidFill>
                <a:sym typeface="Symbol" charset="2"/>
              </a:rPr>
              <a:t>(7)</a:t>
            </a:r>
            <a:r>
              <a:rPr lang="en-US" sz="1600">
                <a:sym typeface="Symbol" charset="2"/>
              </a:rPr>
              <a:t> </a:t>
            </a:r>
          </a:p>
          <a:p>
            <a:pPr lvl="1">
              <a:lnSpc>
                <a:spcPct val="80000"/>
              </a:lnSpc>
              <a:spcBef>
                <a:spcPct val="40000"/>
              </a:spcBef>
              <a:buFontTx/>
              <a:buNone/>
            </a:pPr>
            <a:r>
              <a:rPr lang="en-US" sz="2400">
                <a:sym typeface="Symbol" charset="2"/>
              </a:rPr>
              <a:t>Runs(U64, N64 games)					</a:t>
            </a:r>
            <a:r>
              <a:rPr lang="en-US" sz="2400">
                <a:solidFill>
                  <a:srgbClr val="CC3300"/>
                </a:solidFill>
                <a:sym typeface="Symbol" charset="2"/>
              </a:rPr>
              <a:t>(8)</a:t>
            </a:r>
          </a:p>
          <a:p>
            <a:pPr lvl="1">
              <a:lnSpc>
                <a:spcPct val="80000"/>
              </a:lnSpc>
              <a:spcBef>
                <a:spcPct val="40000"/>
              </a:spcBef>
              <a:buFontTx/>
              <a:buNone/>
            </a:pPr>
            <a:endParaRPr lang="en-US" sz="1800">
              <a:sym typeface="Symbol" charset="2"/>
            </a:endParaRPr>
          </a:p>
          <a:p>
            <a:pPr>
              <a:lnSpc>
                <a:spcPct val="80000"/>
              </a:lnSpc>
              <a:spcBef>
                <a:spcPct val="40000"/>
              </a:spcBef>
            </a:pPr>
            <a:r>
              <a:rPr lang="en-US">
                <a:sym typeface="Symbol" charset="2"/>
              </a:rPr>
              <a:t>So we can infer the consequents, which are now added to the knowledge base (this is done in two separate steps).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CS 561,  Session 16-18</a:t>
            </a:r>
          </a:p>
        </p:txBody>
      </p:sp>
      <p:sp>
        <p:nvSpPr>
          <p:cNvPr id="60419" name="Slide Number Placeholder 5"/>
          <p:cNvSpPr>
            <a:spLocks noGrp="1"/>
          </p:cNvSpPr>
          <p:nvPr>
            <p:ph type="sldNum" sz="quarter" idx="12"/>
          </p:nvPr>
        </p:nvSpPr>
        <p:spPr>
          <a:noFill/>
        </p:spPr>
        <p:txBody>
          <a:bodyPr/>
          <a:lstStyle/>
          <a:p>
            <a:fld id="{30C4A1DD-132E-E543-9A0B-C698C4957F3E}" type="slidenum">
              <a:rPr lang="en-US"/>
              <a:pPr/>
              <a:t>42</a:t>
            </a:fld>
            <a:endParaRPr lang="en-US"/>
          </a:p>
        </p:txBody>
      </p:sp>
      <p:sp>
        <p:nvSpPr>
          <p:cNvPr id="60420" name="Rectangle 2"/>
          <p:cNvSpPr>
            <a:spLocks noGrp="1" noChangeArrowheads="1"/>
          </p:cNvSpPr>
          <p:nvPr>
            <p:ph type="title"/>
          </p:nvPr>
        </p:nvSpPr>
        <p:spPr/>
        <p:txBody>
          <a:bodyPr/>
          <a:lstStyle/>
          <a:p>
            <a:r>
              <a:rPr lang="en-US"/>
              <a:t>Forward Chaining</a:t>
            </a:r>
          </a:p>
        </p:txBody>
      </p:sp>
      <p:sp>
        <p:nvSpPr>
          <p:cNvPr id="385027" name="Rectangle 3"/>
          <p:cNvSpPr>
            <a:spLocks noGrp="1" noChangeArrowheads="1"/>
          </p:cNvSpPr>
          <p:nvPr>
            <p:ph type="body" idx="1"/>
          </p:nvPr>
        </p:nvSpPr>
        <p:spPr>
          <a:xfrm>
            <a:off x="539750" y="1371600"/>
            <a:ext cx="8178800" cy="5399088"/>
          </a:xfrm>
        </p:spPr>
        <p:txBody>
          <a:bodyPr/>
          <a:lstStyle/>
          <a:p>
            <a:pPr lvl="1">
              <a:lnSpc>
                <a:spcPct val="90000"/>
              </a:lnSpc>
              <a:spcBef>
                <a:spcPct val="40000"/>
              </a:spcBef>
              <a:buFontTx/>
              <a:buNone/>
            </a:pPr>
            <a:r>
              <a:rPr lang="en-US" sz="1400">
                <a:sym typeface="Symbol" charset="2"/>
              </a:rPr>
              <a:t>Programmer(x)  Emulator(y)  People(z)  Provide(x,z,y) Criminal(x)		(1)</a:t>
            </a:r>
          </a:p>
          <a:p>
            <a:pPr lvl="1">
              <a:lnSpc>
                <a:spcPct val="90000"/>
              </a:lnSpc>
              <a:spcBef>
                <a:spcPct val="40000"/>
              </a:spcBef>
              <a:buFontTx/>
              <a:buNone/>
            </a:pPr>
            <a:r>
              <a:rPr lang="en-US" sz="1400">
                <a:sym typeface="Symbol" charset="2"/>
              </a:rPr>
              <a:t>Use(friends, x)  Runs(x, N64 games)  </a:t>
            </a:r>
            <a:r>
              <a:rPr lang="en-US" sz="1400" b="1">
                <a:sym typeface="Symbol" charset="2"/>
              </a:rPr>
              <a:t>Provide(Reality Man, friends, x)	</a:t>
            </a:r>
            <a:r>
              <a:rPr lang="en-US" sz="1400">
                <a:sym typeface="Symbol" charset="2"/>
              </a:rPr>
              <a:t>(2)</a:t>
            </a:r>
          </a:p>
          <a:p>
            <a:pPr lvl="1">
              <a:lnSpc>
                <a:spcPct val="90000"/>
              </a:lnSpc>
              <a:spcBef>
                <a:spcPct val="40000"/>
              </a:spcBef>
              <a:buFontTx/>
              <a:buNone/>
            </a:pPr>
            <a:r>
              <a:rPr lang="en-US" sz="1400">
                <a:sym typeface="Symbol" charset="2"/>
              </a:rPr>
              <a:t>Software(x</a:t>
            </a:r>
            <a:r>
              <a:rPr lang="en-US" sz="1400" u="sng">
                <a:sym typeface="Symbol" charset="2"/>
              </a:rPr>
              <a:t>)</a:t>
            </a:r>
            <a:r>
              <a:rPr lang="en-US" sz="1400">
                <a:sym typeface="Symbol" charset="2"/>
              </a:rPr>
              <a:t>  Runs(x, N64 games)  </a:t>
            </a:r>
            <a:r>
              <a:rPr lang="en-US" sz="1400" b="1">
                <a:sym typeface="Symbol" charset="2"/>
              </a:rPr>
              <a:t>Emulator(x)</a:t>
            </a:r>
            <a:r>
              <a:rPr lang="en-US" sz="1400">
                <a:sym typeface="Symbol" charset="2"/>
              </a:rPr>
              <a:t>				(3)</a:t>
            </a:r>
          </a:p>
          <a:p>
            <a:pPr lvl="1">
              <a:lnSpc>
                <a:spcPct val="90000"/>
              </a:lnSpc>
              <a:spcBef>
                <a:spcPct val="40000"/>
              </a:spcBef>
              <a:buFontTx/>
              <a:buNone/>
            </a:pPr>
            <a:endParaRPr lang="en-US" sz="1400">
              <a:sym typeface="Symbol" charset="2"/>
            </a:endParaRPr>
          </a:p>
          <a:p>
            <a:pPr lvl="1">
              <a:lnSpc>
                <a:spcPct val="90000"/>
              </a:lnSpc>
              <a:spcBef>
                <a:spcPct val="40000"/>
              </a:spcBef>
              <a:buFontTx/>
              <a:buNone/>
            </a:pPr>
            <a:r>
              <a:rPr lang="en-US" sz="2400">
                <a:sym typeface="Symbol" charset="2"/>
              </a:rPr>
              <a:t>Programmer(Reality Man)				</a:t>
            </a:r>
            <a:r>
              <a:rPr lang="en-US" sz="2400">
                <a:solidFill>
                  <a:srgbClr val="CC3300"/>
                </a:solidFill>
                <a:sym typeface="Symbol" charset="2"/>
              </a:rPr>
              <a:t>(4)</a:t>
            </a:r>
          </a:p>
          <a:p>
            <a:pPr lvl="1">
              <a:lnSpc>
                <a:spcPct val="90000"/>
              </a:lnSpc>
              <a:spcBef>
                <a:spcPct val="40000"/>
              </a:spcBef>
              <a:buFontTx/>
              <a:buNone/>
            </a:pPr>
            <a:r>
              <a:rPr lang="en-US" sz="2400">
                <a:sym typeface="Symbol" charset="2"/>
              </a:rPr>
              <a:t>People(friends)						</a:t>
            </a:r>
            <a:r>
              <a:rPr lang="en-US" sz="2400">
                <a:solidFill>
                  <a:srgbClr val="CC3300"/>
                </a:solidFill>
                <a:sym typeface="Symbol" charset="2"/>
              </a:rPr>
              <a:t>(5)</a:t>
            </a:r>
            <a:r>
              <a:rPr lang="en-US" sz="1600">
                <a:sym typeface="Symbol" charset="2"/>
              </a:rPr>
              <a:t> </a:t>
            </a:r>
          </a:p>
          <a:p>
            <a:pPr lvl="1">
              <a:lnSpc>
                <a:spcPct val="90000"/>
              </a:lnSpc>
              <a:spcBef>
                <a:spcPct val="40000"/>
              </a:spcBef>
              <a:buFontTx/>
              <a:buNone/>
            </a:pPr>
            <a:r>
              <a:rPr lang="en-US" sz="2400">
                <a:sym typeface="Symbol" charset="2"/>
              </a:rPr>
              <a:t>Software(U64)						</a:t>
            </a:r>
            <a:r>
              <a:rPr lang="en-US" sz="2400">
                <a:solidFill>
                  <a:srgbClr val="CC3300"/>
                </a:solidFill>
                <a:sym typeface="Symbol" charset="2"/>
              </a:rPr>
              <a:t>(6)</a:t>
            </a:r>
          </a:p>
          <a:p>
            <a:pPr lvl="1">
              <a:lnSpc>
                <a:spcPct val="90000"/>
              </a:lnSpc>
              <a:spcBef>
                <a:spcPct val="40000"/>
              </a:spcBef>
              <a:buFontTx/>
              <a:buNone/>
            </a:pPr>
            <a:r>
              <a:rPr lang="en-US" sz="2400">
                <a:sym typeface="Symbol" charset="2"/>
              </a:rPr>
              <a:t>Use(friends, U64)					</a:t>
            </a:r>
            <a:r>
              <a:rPr lang="en-US" sz="2400">
                <a:solidFill>
                  <a:srgbClr val="CC3300"/>
                </a:solidFill>
                <a:sym typeface="Symbol" charset="2"/>
              </a:rPr>
              <a:t>(7)</a:t>
            </a:r>
            <a:r>
              <a:rPr lang="en-US" sz="1600">
                <a:sym typeface="Symbol" charset="2"/>
              </a:rPr>
              <a:t> </a:t>
            </a:r>
          </a:p>
          <a:p>
            <a:pPr lvl="1">
              <a:lnSpc>
                <a:spcPct val="90000"/>
              </a:lnSpc>
              <a:spcBef>
                <a:spcPct val="40000"/>
              </a:spcBef>
              <a:buFontTx/>
              <a:buNone/>
            </a:pPr>
            <a:r>
              <a:rPr lang="en-US" sz="2400">
                <a:sym typeface="Symbol" charset="2"/>
              </a:rPr>
              <a:t>Runs(U64, N64 games)					</a:t>
            </a:r>
            <a:r>
              <a:rPr lang="en-US" sz="2400">
                <a:solidFill>
                  <a:srgbClr val="CC3300"/>
                </a:solidFill>
                <a:sym typeface="Symbol" charset="2"/>
              </a:rPr>
              <a:t>(8)</a:t>
            </a:r>
          </a:p>
          <a:p>
            <a:pPr lvl="1">
              <a:lnSpc>
                <a:spcPct val="90000"/>
              </a:lnSpc>
              <a:spcBef>
                <a:spcPct val="40000"/>
              </a:spcBef>
              <a:buFontTx/>
              <a:buNone/>
            </a:pPr>
            <a:r>
              <a:rPr lang="en-US" sz="2000">
                <a:sym typeface="Symbol" charset="2"/>
              </a:rPr>
              <a:t>Provide(Reality Man, friends, U64)				</a:t>
            </a:r>
            <a:r>
              <a:rPr lang="en-US" sz="2000">
                <a:solidFill>
                  <a:srgbClr val="CC3300"/>
                </a:solidFill>
                <a:sym typeface="Symbol" charset="2"/>
              </a:rPr>
              <a:t>(9)</a:t>
            </a:r>
          </a:p>
          <a:p>
            <a:pPr lvl="1">
              <a:lnSpc>
                <a:spcPct val="90000"/>
              </a:lnSpc>
              <a:spcBef>
                <a:spcPct val="40000"/>
              </a:spcBef>
              <a:buFontTx/>
              <a:buNone/>
            </a:pPr>
            <a:r>
              <a:rPr lang="en-US" sz="2000">
                <a:sym typeface="Symbol" charset="2"/>
              </a:rPr>
              <a:t>Emulator(U64)						</a:t>
            </a:r>
            <a:r>
              <a:rPr lang="en-US" sz="2000">
                <a:solidFill>
                  <a:srgbClr val="CC3300"/>
                </a:solidFill>
                <a:sym typeface="Symbol" charset="2"/>
              </a:rPr>
              <a:t>(10)</a:t>
            </a:r>
          </a:p>
          <a:p>
            <a:pPr>
              <a:lnSpc>
                <a:spcPct val="90000"/>
              </a:lnSpc>
              <a:spcBef>
                <a:spcPct val="40000"/>
              </a:spcBef>
            </a:pPr>
            <a:endParaRPr lang="en-US" sz="1800">
              <a:sym typeface="Symbol" charset="2"/>
            </a:endParaRPr>
          </a:p>
          <a:p>
            <a:pPr>
              <a:lnSpc>
                <a:spcPct val="90000"/>
              </a:lnSpc>
              <a:spcBef>
                <a:spcPct val="40000"/>
              </a:spcBef>
            </a:pPr>
            <a:r>
              <a:rPr lang="en-US" sz="1800">
                <a:sym typeface="Symbol" charset="2"/>
              </a:rPr>
              <a:t>Addition of these new facts triggers further forward chaining.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a:t>CS 561,  Session 16-18</a:t>
            </a:r>
          </a:p>
        </p:txBody>
      </p:sp>
      <p:sp>
        <p:nvSpPr>
          <p:cNvPr id="61443" name="Slide Number Placeholder 5"/>
          <p:cNvSpPr>
            <a:spLocks noGrp="1"/>
          </p:cNvSpPr>
          <p:nvPr>
            <p:ph type="sldNum" sz="quarter" idx="12"/>
          </p:nvPr>
        </p:nvSpPr>
        <p:spPr>
          <a:noFill/>
        </p:spPr>
        <p:txBody>
          <a:bodyPr/>
          <a:lstStyle/>
          <a:p>
            <a:fld id="{5768F724-4AEF-BF4A-9491-5CA102352012}" type="slidenum">
              <a:rPr lang="en-US"/>
              <a:pPr/>
              <a:t>43</a:t>
            </a:fld>
            <a:endParaRPr lang="en-US"/>
          </a:p>
        </p:txBody>
      </p:sp>
      <p:sp>
        <p:nvSpPr>
          <p:cNvPr id="61444" name="Rectangle 2"/>
          <p:cNvSpPr>
            <a:spLocks noGrp="1" noChangeArrowheads="1"/>
          </p:cNvSpPr>
          <p:nvPr>
            <p:ph type="title"/>
          </p:nvPr>
        </p:nvSpPr>
        <p:spPr/>
        <p:txBody>
          <a:bodyPr/>
          <a:lstStyle/>
          <a:p>
            <a:r>
              <a:rPr lang="en-US"/>
              <a:t>Forward Chaining</a:t>
            </a:r>
          </a:p>
        </p:txBody>
      </p:sp>
      <p:sp>
        <p:nvSpPr>
          <p:cNvPr id="386051" name="Rectangle 3"/>
          <p:cNvSpPr>
            <a:spLocks noGrp="1" noChangeArrowheads="1"/>
          </p:cNvSpPr>
          <p:nvPr>
            <p:ph type="body" idx="1"/>
          </p:nvPr>
        </p:nvSpPr>
        <p:spPr>
          <a:xfrm>
            <a:off x="468313" y="1285875"/>
            <a:ext cx="8178800" cy="5876925"/>
          </a:xfrm>
        </p:spPr>
        <p:txBody>
          <a:bodyPr/>
          <a:lstStyle/>
          <a:p>
            <a:pPr lvl="1">
              <a:lnSpc>
                <a:spcPct val="90000"/>
              </a:lnSpc>
              <a:spcBef>
                <a:spcPct val="40000"/>
              </a:spcBef>
              <a:buFontTx/>
              <a:buNone/>
            </a:pPr>
            <a:r>
              <a:rPr lang="en-US" sz="1400">
                <a:sym typeface="Symbol" charset="2"/>
              </a:rPr>
              <a:t>Programmer(x)  Emulator(y)  People(z)  Provide(x,z,y) Criminal(x)		(1)</a:t>
            </a:r>
          </a:p>
          <a:p>
            <a:pPr lvl="1">
              <a:lnSpc>
                <a:spcPct val="90000"/>
              </a:lnSpc>
              <a:spcBef>
                <a:spcPct val="40000"/>
              </a:spcBef>
              <a:buFontTx/>
              <a:buNone/>
            </a:pPr>
            <a:r>
              <a:rPr lang="en-US" sz="1400">
                <a:sym typeface="Symbol" charset="2"/>
              </a:rPr>
              <a:t>Use(friends, x)  Runs(x, N64 games)  </a:t>
            </a:r>
            <a:r>
              <a:rPr lang="en-US" sz="1400" b="1">
                <a:sym typeface="Symbol" charset="2"/>
              </a:rPr>
              <a:t>Provide(Reality Man, friends, x)	</a:t>
            </a:r>
            <a:r>
              <a:rPr lang="en-US" sz="1400">
                <a:sym typeface="Symbol" charset="2"/>
              </a:rPr>
              <a:t>(2)</a:t>
            </a:r>
          </a:p>
          <a:p>
            <a:pPr lvl="1">
              <a:lnSpc>
                <a:spcPct val="90000"/>
              </a:lnSpc>
              <a:spcBef>
                <a:spcPct val="40000"/>
              </a:spcBef>
              <a:buFontTx/>
              <a:buNone/>
            </a:pPr>
            <a:r>
              <a:rPr lang="en-US" sz="1400">
                <a:sym typeface="Symbol" charset="2"/>
              </a:rPr>
              <a:t>Software(x</a:t>
            </a:r>
            <a:r>
              <a:rPr lang="en-US" sz="1400" u="sng">
                <a:sym typeface="Symbol" charset="2"/>
              </a:rPr>
              <a:t>)</a:t>
            </a:r>
            <a:r>
              <a:rPr lang="en-US" sz="1400">
                <a:sym typeface="Symbol" charset="2"/>
              </a:rPr>
              <a:t>  Runs(x, N64 games)  </a:t>
            </a:r>
            <a:r>
              <a:rPr lang="en-US" sz="1400" b="1">
                <a:sym typeface="Symbol" charset="2"/>
              </a:rPr>
              <a:t>Emulator(x)</a:t>
            </a:r>
            <a:r>
              <a:rPr lang="en-US" sz="1400">
                <a:sym typeface="Symbol" charset="2"/>
              </a:rPr>
              <a:t>				(3)</a:t>
            </a:r>
          </a:p>
          <a:p>
            <a:pPr lvl="1">
              <a:lnSpc>
                <a:spcPct val="90000"/>
              </a:lnSpc>
              <a:spcBef>
                <a:spcPct val="40000"/>
              </a:spcBef>
              <a:buFontTx/>
              <a:buNone/>
            </a:pPr>
            <a:endParaRPr lang="en-US" sz="800">
              <a:sym typeface="Symbol" charset="2"/>
            </a:endParaRPr>
          </a:p>
          <a:p>
            <a:pPr lvl="1">
              <a:lnSpc>
                <a:spcPct val="90000"/>
              </a:lnSpc>
              <a:spcBef>
                <a:spcPct val="40000"/>
              </a:spcBef>
              <a:buFontTx/>
              <a:buNone/>
            </a:pPr>
            <a:r>
              <a:rPr lang="en-US" sz="2000">
                <a:sym typeface="Symbol" charset="2"/>
              </a:rPr>
              <a:t>Programmer(Reality Man)					</a:t>
            </a:r>
            <a:r>
              <a:rPr lang="en-US" sz="2000">
                <a:solidFill>
                  <a:srgbClr val="CC3300"/>
                </a:solidFill>
                <a:sym typeface="Symbol" charset="2"/>
              </a:rPr>
              <a:t>(4)</a:t>
            </a:r>
          </a:p>
          <a:p>
            <a:pPr lvl="1">
              <a:lnSpc>
                <a:spcPct val="90000"/>
              </a:lnSpc>
              <a:spcBef>
                <a:spcPct val="40000"/>
              </a:spcBef>
              <a:buFontTx/>
              <a:buNone/>
            </a:pPr>
            <a:r>
              <a:rPr lang="en-US" sz="2000">
                <a:sym typeface="Symbol" charset="2"/>
              </a:rPr>
              <a:t>People(friends)						</a:t>
            </a:r>
            <a:r>
              <a:rPr lang="en-US" sz="2000">
                <a:solidFill>
                  <a:srgbClr val="CC3300"/>
                </a:solidFill>
                <a:sym typeface="Symbol" charset="2"/>
              </a:rPr>
              <a:t>(5)</a:t>
            </a:r>
            <a:r>
              <a:rPr lang="en-US" sz="2000">
                <a:sym typeface="Symbol" charset="2"/>
              </a:rPr>
              <a:t> </a:t>
            </a:r>
          </a:p>
          <a:p>
            <a:pPr lvl="1">
              <a:lnSpc>
                <a:spcPct val="90000"/>
              </a:lnSpc>
              <a:spcBef>
                <a:spcPct val="40000"/>
              </a:spcBef>
              <a:buFontTx/>
              <a:buNone/>
            </a:pPr>
            <a:r>
              <a:rPr lang="en-US" sz="2000">
                <a:sym typeface="Symbol" charset="2"/>
              </a:rPr>
              <a:t>Software(U64)						</a:t>
            </a:r>
            <a:r>
              <a:rPr lang="en-US" sz="2000">
                <a:solidFill>
                  <a:srgbClr val="CC3300"/>
                </a:solidFill>
                <a:sym typeface="Symbol" charset="2"/>
              </a:rPr>
              <a:t>(6)</a:t>
            </a:r>
          </a:p>
          <a:p>
            <a:pPr lvl="1">
              <a:lnSpc>
                <a:spcPct val="90000"/>
              </a:lnSpc>
              <a:spcBef>
                <a:spcPct val="40000"/>
              </a:spcBef>
              <a:buFontTx/>
              <a:buNone/>
            </a:pPr>
            <a:r>
              <a:rPr lang="en-US" sz="2400">
                <a:sym typeface="Symbol" charset="2"/>
              </a:rPr>
              <a:t>Use(friends, U64)					</a:t>
            </a:r>
            <a:r>
              <a:rPr lang="en-US" sz="2400">
                <a:solidFill>
                  <a:srgbClr val="CC3300"/>
                </a:solidFill>
                <a:sym typeface="Symbol" charset="2"/>
              </a:rPr>
              <a:t>(7)</a:t>
            </a:r>
            <a:r>
              <a:rPr lang="en-US" sz="1600">
                <a:sym typeface="Symbol" charset="2"/>
              </a:rPr>
              <a:t> </a:t>
            </a:r>
          </a:p>
          <a:p>
            <a:pPr lvl="1">
              <a:lnSpc>
                <a:spcPct val="90000"/>
              </a:lnSpc>
              <a:spcBef>
                <a:spcPct val="40000"/>
              </a:spcBef>
              <a:buFontTx/>
              <a:buNone/>
            </a:pPr>
            <a:r>
              <a:rPr lang="en-US" sz="2400">
                <a:sym typeface="Symbol" charset="2"/>
              </a:rPr>
              <a:t>Runs(U64, N64 games)					</a:t>
            </a:r>
            <a:r>
              <a:rPr lang="en-US" sz="2400">
                <a:solidFill>
                  <a:srgbClr val="CC3300"/>
                </a:solidFill>
                <a:sym typeface="Symbol" charset="2"/>
              </a:rPr>
              <a:t>(8)</a:t>
            </a:r>
          </a:p>
          <a:p>
            <a:pPr lvl="1">
              <a:lnSpc>
                <a:spcPct val="90000"/>
              </a:lnSpc>
              <a:spcBef>
                <a:spcPct val="40000"/>
              </a:spcBef>
              <a:buFontTx/>
              <a:buNone/>
            </a:pPr>
            <a:r>
              <a:rPr lang="en-US" sz="2000">
                <a:sym typeface="Symbol" charset="2"/>
              </a:rPr>
              <a:t>Provide(Reality Man, friends, U64)				</a:t>
            </a:r>
            <a:r>
              <a:rPr lang="en-US" sz="2000">
                <a:solidFill>
                  <a:srgbClr val="CC3300"/>
                </a:solidFill>
                <a:sym typeface="Symbol" charset="2"/>
              </a:rPr>
              <a:t>(9)</a:t>
            </a:r>
          </a:p>
          <a:p>
            <a:pPr lvl="1">
              <a:lnSpc>
                <a:spcPct val="90000"/>
              </a:lnSpc>
              <a:spcBef>
                <a:spcPct val="40000"/>
              </a:spcBef>
              <a:buFontTx/>
              <a:buNone/>
            </a:pPr>
            <a:r>
              <a:rPr lang="en-US" sz="2000">
                <a:sym typeface="Symbol" charset="2"/>
              </a:rPr>
              <a:t>Emulator(U64)						</a:t>
            </a:r>
            <a:r>
              <a:rPr lang="en-US" sz="2000">
                <a:solidFill>
                  <a:srgbClr val="CC3300"/>
                </a:solidFill>
                <a:sym typeface="Symbol" charset="2"/>
              </a:rPr>
              <a:t>(10)</a:t>
            </a:r>
          </a:p>
          <a:p>
            <a:pPr lvl="1">
              <a:lnSpc>
                <a:spcPct val="90000"/>
              </a:lnSpc>
              <a:spcBef>
                <a:spcPct val="40000"/>
              </a:spcBef>
              <a:buFontTx/>
              <a:buNone/>
            </a:pPr>
            <a:r>
              <a:rPr lang="en-US" sz="2000">
                <a:sym typeface="Symbol" charset="2"/>
              </a:rPr>
              <a:t>Criminal(Reality Man)					(</a:t>
            </a:r>
            <a:r>
              <a:rPr lang="en-US" sz="2000">
                <a:solidFill>
                  <a:srgbClr val="CC3300"/>
                </a:solidFill>
                <a:sym typeface="Symbol" charset="2"/>
              </a:rPr>
              <a:t>11</a:t>
            </a:r>
            <a:r>
              <a:rPr lang="en-US" sz="2000">
                <a:sym typeface="Symbol" charset="2"/>
              </a:rPr>
              <a:t>)</a:t>
            </a:r>
          </a:p>
          <a:p>
            <a:pPr>
              <a:lnSpc>
                <a:spcPct val="90000"/>
              </a:lnSpc>
              <a:spcBef>
                <a:spcPct val="40000"/>
              </a:spcBef>
            </a:pPr>
            <a:endParaRPr lang="en-US">
              <a:sym typeface="Symbol" charset="2"/>
            </a:endParaRPr>
          </a:p>
          <a:p>
            <a:pPr>
              <a:lnSpc>
                <a:spcPct val="90000"/>
              </a:lnSpc>
              <a:spcBef>
                <a:spcPct val="40000"/>
              </a:spcBef>
            </a:pPr>
            <a:r>
              <a:rPr lang="en-US">
                <a:sym typeface="Symbol" charset="2"/>
              </a:rPr>
              <a:t>Which results in the final conclusion: 	Criminal(Reality 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0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a:t>CS 561,  Session 16-18</a:t>
            </a:r>
          </a:p>
        </p:txBody>
      </p:sp>
      <p:sp>
        <p:nvSpPr>
          <p:cNvPr id="62467" name="Slide Number Placeholder 5"/>
          <p:cNvSpPr>
            <a:spLocks noGrp="1"/>
          </p:cNvSpPr>
          <p:nvPr>
            <p:ph type="sldNum" sz="quarter" idx="12"/>
          </p:nvPr>
        </p:nvSpPr>
        <p:spPr>
          <a:noFill/>
        </p:spPr>
        <p:txBody>
          <a:bodyPr/>
          <a:lstStyle/>
          <a:p>
            <a:fld id="{57BD2AD6-B99A-B841-B85B-08CFEFC6E305}" type="slidenum">
              <a:rPr lang="en-US"/>
              <a:pPr/>
              <a:t>44</a:t>
            </a:fld>
            <a:endParaRPr lang="en-US"/>
          </a:p>
        </p:txBody>
      </p:sp>
      <p:sp>
        <p:nvSpPr>
          <p:cNvPr id="62468" name="Rectangle 2"/>
          <p:cNvSpPr>
            <a:spLocks noGrp="1" noChangeArrowheads="1"/>
          </p:cNvSpPr>
          <p:nvPr>
            <p:ph type="title"/>
          </p:nvPr>
        </p:nvSpPr>
        <p:spPr/>
        <p:txBody>
          <a:bodyPr/>
          <a:lstStyle/>
          <a:p>
            <a:r>
              <a:rPr lang="en-US"/>
              <a:t>Forward Chaining</a:t>
            </a:r>
          </a:p>
        </p:txBody>
      </p:sp>
      <p:sp>
        <p:nvSpPr>
          <p:cNvPr id="387075" name="Rectangle 3"/>
          <p:cNvSpPr>
            <a:spLocks noGrp="1" noChangeArrowheads="1"/>
          </p:cNvSpPr>
          <p:nvPr>
            <p:ph type="body" idx="1"/>
          </p:nvPr>
        </p:nvSpPr>
        <p:spPr/>
        <p:txBody>
          <a:bodyPr/>
          <a:lstStyle/>
          <a:p>
            <a:pPr>
              <a:lnSpc>
                <a:spcPct val="90000"/>
              </a:lnSpc>
              <a:spcBef>
                <a:spcPct val="40000"/>
              </a:spcBef>
            </a:pPr>
            <a:r>
              <a:rPr lang="en-US" sz="2400">
                <a:sym typeface="Symbol" charset="2"/>
              </a:rPr>
              <a:t>Forward Chaining acts like a breadth-first search at the top level, with depth-first sub-searches.</a:t>
            </a:r>
          </a:p>
          <a:p>
            <a:pPr>
              <a:lnSpc>
                <a:spcPct val="90000"/>
              </a:lnSpc>
              <a:spcBef>
                <a:spcPct val="40000"/>
              </a:spcBef>
            </a:pPr>
            <a:r>
              <a:rPr lang="en-US" sz="2400">
                <a:sym typeface="Symbol" charset="2"/>
              </a:rPr>
              <a:t>Since the search space spans the entire KB, a large KB must be organized in an intelligent manner in order to enable efficient searches in reasonable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7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7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a:t>CS 561,  Session 16-18</a:t>
            </a:r>
          </a:p>
        </p:txBody>
      </p:sp>
      <p:sp>
        <p:nvSpPr>
          <p:cNvPr id="63491" name="Slide Number Placeholder 5"/>
          <p:cNvSpPr>
            <a:spLocks noGrp="1"/>
          </p:cNvSpPr>
          <p:nvPr>
            <p:ph type="sldNum" sz="quarter" idx="12"/>
          </p:nvPr>
        </p:nvSpPr>
        <p:spPr>
          <a:noFill/>
        </p:spPr>
        <p:txBody>
          <a:bodyPr/>
          <a:lstStyle/>
          <a:p>
            <a:fld id="{AECEDB8E-4CB9-B549-9892-369DC760585C}" type="slidenum">
              <a:rPr lang="en-US"/>
              <a:pPr/>
              <a:t>45</a:t>
            </a:fld>
            <a:endParaRPr lang="en-US"/>
          </a:p>
        </p:txBody>
      </p:sp>
      <p:sp>
        <p:nvSpPr>
          <p:cNvPr id="63492" name="Rectangle 2"/>
          <p:cNvSpPr>
            <a:spLocks noGrp="1" noChangeArrowheads="1"/>
          </p:cNvSpPr>
          <p:nvPr>
            <p:ph type="title"/>
          </p:nvPr>
        </p:nvSpPr>
        <p:spPr/>
        <p:txBody>
          <a:bodyPr/>
          <a:lstStyle/>
          <a:p>
            <a:r>
              <a:rPr lang="en-US"/>
              <a:t>Backward Chaining</a:t>
            </a:r>
          </a:p>
        </p:txBody>
      </p:sp>
      <p:sp>
        <p:nvSpPr>
          <p:cNvPr id="389123" name="Rectangle 3"/>
          <p:cNvSpPr>
            <a:spLocks noGrp="1" noChangeArrowheads="1"/>
          </p:cNvSpPr>
          <p:nvPr>
            <p:ph type="body" idx="1"/>
          </p:nvPr>
        </p:nvSpPr>
        <p:spPr>
          <a:xfrm>
            <a:off x="304800" y="1447800"/>
            <a:ext cx="8510588" cy="4718050"/>
          </a:xfrm>
        </p:spPr>
        <p:txBody>
          <a:bodyPr/>
          <a:lstStyle/>
          <a:p>
            <a:pPr>
              <a:lnSpc>
                <a:spcPct val="90000"/>
              </a:lnSpc>
              <a:spcBef>
                <a:spcPct val="40000"/>
              </a:spcBef>
            </a:pPr>
            <a:r>
              <a:rPr lang="en-US" sz="2400">
                <a:sym typeface="Symbol" charset="2"/>
              </a:rPr>
              <a:t>The algorithm </a:t>
            </a:r>
            <a:r>
              <a:rPr lang="en-US" sz="1800">
                <a:sym typeface="Symbol" charset="2"/>
              </a:rPr>
              <a:t>(available in detail in textbook)</a:t>
            </a:r>
            <a:r>
              <a:rPr lang="en-US" sz="2400">
                <a:sym typeface="Symbol" charset="2"/>
              </a:rPr>
              <a:t>:</a:t>
            </a:r>
          </a:p>
          <a:p>
            <a:pPr lvl="1">
              <a:lnSpc>
                <a:spcPct val="90000"/>
              </a:lnSpc>
              <a:spcBef>
                <a:spcPct val="40000"/>
              </a:spcBef>
            </a:pPr>
            <a:r>
              <a:rPr lang="en-US" sz="2000">
                <a:sym typeface="Symbol" charset="2"/>
              </a:rPr>
              <a:t>a knowledge base KB</a:t>
            </a:r>
          </a:p>
          <a:p>
            <a:pPr lvl="1">
              <a:lnSpc>
                <a:spcPct val="90000"/>
              </a:lnSpc>
              <a:spcBef>
                <a:spcPct val="40000"/>
              </a:spcBef>
            </a:pPr>
            <a:r>
              <a:rPr lang="en-US" sz="2000">
                <a:sym typeface="Symbol" charset="2"/>
              </a:rPr>
              <a:t>a desired conclusion c or question q</a:t>
            </a:r>
          </a:p>
          <a:p>
            <a:pPr lvl="1">
              <a:lnSpc>
                <a:spcPct val="90000"/>
              </a:lnSpc>
              <a:spcBef>
                <a:spcPct val="40000"/>
              </a:spcBef>
            </a:pPr>
            <a:r>
              <a:rPr lang="en-US" sz="2000">
                <a:sym typeface="Symbol" charset="2"/>
              </a:rPr>
              <a:t>finds all sentences that are answers to q in KB </a:t>
            </a:r>
            <a:r>
              <a:rPr lang="en-US" sz="2000" i="1">
                <a:sym typeface="Symbol" charset="2"/>
              </a:rPr>
              <a:t>or</a:t>
            </a:r>
            <a:r>
              <a:rPr lang="en-US" sz="2000">
                <a:sym typeface="Symbol" charset="2"/>
              </a:rPr>
              <a:t> proves c</a:t>
            </a:r>
          </a:p>
          <a:p>
            <a:pPr lvl="2">
              <a:lnSpc>
                <a:spcPct val="90000"/>
              </a:lnSpc>
              <a:spcBef>
                <a:spcPct val="40000"/>
              </a:spcBef>
            </a:pPr>
            <a:r>
              <a:rPr lang="en-US" sz="1800">
                <a:sym typeface="Symbol" charset="2"/>
              </a:rPr>
              <a:t>if q is directly provable by premises in KB, infer q and remember how q was inferred (building a list of answers).</a:t>
            </a:r>
          </a:p>
          <a:p>
            <a:pPr lvl="2">
              <a:lnSpc>
                <a:spcPct val="90000"/>
              </a:lnSpc>
              <a:spcBef>
                <a:spcPct val="40000"/>
              </a:spcBef>
            </a:pPr>
            <a:r>
              <a:rPr lang="en-US" sz="1800">
                <a:sym typeface="Symbol" charset="2"/>
              </a:rPr>
              <a:t>find all implications that have q as a consequent.</a:t>
            </a:r>
          </a:p>
          <a:p>
            <a:pPr lvl="2">
              <a:lnSpc>
                <a:spcPct val="90000"/>
              </a:lnSpc>
              <a:spcBef>
                <a:spcPct val="40000"/>
              </a:spcBef>
            </a:pPr>
            <a:r>
              <a:rPr lang="en-US" sz="1800">
                <a:sym typeface="Symbol" charset="2"/>
              </a:rPr>
              <a:t>for each of these implications, find out whether all of its premises are now in the KB, in which case infer the consequent and add it to the KB, remembering how it was inferred.  If necessary, attempt to prove the implication also via backward chaining</a:t>
            </a:r>
          </a:p>
          <a:p>
            <a:pPr lvl="2">
              <a:lnSpc>
                <a:spcPct val="90000"/>
              </a:lnSpc>
              <a:spcBef>
                <a:spcPct val="40000"/>
              </a:spcBef>
            </a:pPr>
            <a:r>
              <a:rPr lang="en-US" sz="1800">
                <a:sym typeface="Symbol" charset="2"/>
              </a:rPr>
              <a:t>premises that are conjuncts are processed one conjunct at a time</a:t>
            </a:r>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9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9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9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89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9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891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89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a:t>CS 561,  Session 16-18</a:t>
            </a:r>
          </a:p>
        </p:txBody>
      </p:sp>
      <p:sp>
        <p:nvSpPr>
          <p:cNvPr id="64515" name="Slide Number Placeholder 5"/>
          <p:cNvSpPr>
            <a:spLocks noGrp="1"/>
          </p:cNvSpPr>
          <p:nvPr>
            <p:ph type="sldNum" sz="quarter" idx="12"/>
          </p:nvPr>
        </p:nvSpPr>
        <p:spPr>
          <a:noFill/>
        </p:spPr>
        <p:txBody>
          <a:bodyPr/>
          <a:lstStyle/>
          <a:p>
            <a:fld id="{320F4A27-699E-1043-AD59-34A9653FC1CF}" type="slidenum">
              <a:rPr lang="en-US"/>
              <a:pPr/>
              <a:t>46</a:t>
            </a:fld>
            <a:endParaRPr lang="en-US"/>
          </a:p>
        </p:txBody>
      </p:sp>
      <p:sp>
        <p:nvSpPr>
          <p:cNvPr id="64516" name="Rectangle 2"/>
          <p:cNvSpPr>
            <a:spLocks noGrp="1" noChangeArrowheads="1"/>
          </p:cNvSpPr>
          <p:nvPr>
            <p:ph type="title"/>
          </p:nvPr>
        </p:nvSpPr>
        <p:spPr/>
        <p:txBody>
          <a:bodyPr/>
          <a:lstStyle/>
          <a:p>
            <a:r>
              <a:rPr lang="en-US"/>
              <a:t>Backward Chaining</a:t>
            </a:r>
          </a:p>
        </p:txBody>
      </p:sp>
      <p:sp>
        <p:nvSpPr>
          <p:cNvPr id="390147" name="Rectangle 3"/>
          <p:cNvSpPr>
            <a:spLocks noGrp="1" noChangeArrowheads="1"/>
          </p:cNvSpPr>
          <p:nvPr>
            <p:ph type="body" idx="1"/>
          </p:nvPr>
        </p:nvSpPr>
        <p:spPr>
          <a:xfrm>
            <a:off x="304800" y="1600200"/>
            <a:ext cx="8458200" cy="4419600"/>
          </a:xfrm>
        </p:spPr>
        <p:txBody>
          <a:bodyPr/>
          <a:lstStyle/>
          <a:p>
            <a:pPr>
              <a:lnSpc>
                <a:spcPct val="90000"/>
              </a:lnSpc>
              <a:spcBef>
                <a:spcPct val="40000"/>
              </a:spcBef>
            </a:pPr>
            <a:r>
              <a:rPr lang="en-US" sz="2400">
                <a:sym typeface="Symbol" charset="2"/>
              </a:rPr>
              <a:t>Question:  Has Reality Man done anything criminal?</a:t>
            </a:r>
          </a:p>
          <a:p>
            <a:pPr lvl="1">
              <a:lnSpc>
                <a:spcPct val="90000"/>
              </a:lnSpc>
              <a:spcBef>
                <a:spcPct val="40000"/>
              </a:spcBef>
            </a:pPr>
            <a:r>
              <a:rPr lang="en-US" sz="2000">
                <a:sym typeface="Symbol" charset="2"/>
              </a:rPr>
              <a:t>C</a:t>
            </a:r>
            <a:r>
              <a:rPr lang="en-US" sz="2400">
                <a:sym typeface="Symbol" charset="2"/>
              </a:rPr>
              <a:t>riminal(Reality Man)</a:t>
            </a:r>
          </a:p>
          <a:p>
            <a:pPr lvl="1">
              <a:lnSpc>
                <a:spcPct val="90000"/>
              </a:lnSpc>
              <a:spcBef>
                <a:spcPct val="40000"/>
              </a:spcBef>
            </a:pPr>
            <a:endParaRPr lang="en-US" sz="2400">
              <a:sym typeface="Symbol" charset="2"/>
            </a:endParaRPr>
          </a:p>
          <a:p>
            <a:pPr>
              <a:lnSpc>
                <a:spcPct val="90000"/>
              </a:lnSpc>
              <a:spcBef>
                <a:spcPct val="40000"/>
              </a:spcBef>
            </a:pPr>
            <a:r>
              <a:rPr lang="en-US" sz="2400">
                <a:sym typeface="Symbol" charset="2"/>
              </a:rPr>
              <a:t>Possible answers</a:t>
            </a:r>
            <a:r>
              <a:rPr lang="en-US">
                <a:sym typeface="Symbol" charset="2"/>
              </a:rPr>
              <a:t>:</a:t>
            </a:r>
          </a:p>
          <a:p>
            <a:pPr lvl="1">
              <a:lnSpc>
                <a:spcPct val="90000"/>
              </a:lnSpc>
              <a:spcBef>
                <a:spcPct val="40000"/>
              </a:spcBef>
            </a:pPr>
            <a:r>
              <a:rPr lang="en-US" sz="2000">
                <a:sym typeface="Symbol" charset="2"/>
              </a:rPr>
              <a:t>Steal(x, y)  Criminal(x)</a:t>
            </a:r>
          </a:p>
          <a:p>
            <a:pPr lvl="1">
              <a:lnSpc>
                <a:spcPct val="90000"/>
              </a:lnSpc>
              <a:spcBef>
                <a:spcPct val="40000"/>
              </a:spcBef>
            </a:pPr>
            <a:r>
              <a:rPr lang="en-US" sz="2000">
                <a:sym typeface="Symbol" charset="2"/>
              </a:rPr>
              <a:t>Kill(x, y)  Criminal(x)</a:t>
            </a:r>
          </a:p>
          <a:p>
            <a:pPr lvl="1">
              <a:lnSpc>
                <a:spcPct val="90000"/>
              </a:lnSpc>
              <a:spcBef>
                <a:spcPct val="40000"/>
              </a:spcBef>
            </a:pPr>
            <a:r>
              <a:rPr lang="en-US" sz="2000">
                <a:sym typeface="Symbol" charset="2"/>
              </a:rPr>
              <a:t>Grow(x, y)  Illegal(y)  Criminal(x)</a:t>
            </a:r>
          </a:p>
          <a:p>
            <a:pPr lvl="1">
              <a:lnSpc>
                <a:spcPct val="90000"/>
              </a:lnSpc>
              <a:spcBef>
                <a:spcPct val="40000"/>
              </a:spcBef>
            </a:pPr>
            <a:r>
              <a:rPr lang="en-US" sz="2000">
                <a:sym typeface="Symbol" charset="2"/>
              </a:rPr>
              <a:t>HaveSillyName(x)  Criminal(x)</a:t>
            </a:r>
          </a:p>
          <a:p>
            <a:pPr lvl="1">
              <a:spcBef>
                <a:spcPct val="40000"/>
              </a:spcBef>
            </a:pPr>
            <a:r>
              <a:rPr lang="en-US" sz="2000">
                <a:sym typeface="Symbol" charset="2"/>
              </a:rPr>
              <a:t>Programmer(x)  Emulator(y)  People(z)  Provide(x,z,y) Criminal(x)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90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90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901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0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90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901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90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a:t>CS 561,  Session 16-18</a:t>
            </a:r>
          </a:p>
        </p:txBody>
      </p:sp>
      <p:sp>
        <p:nvSpPr>
          <p:cNvPr id="65539" name="Slide Number Placeholder 5"/>
          <p:cNvSpPr>
            <a:spLocks noGrp="1"/>
          </p:cNvSpPr>
          <p:nvPr>
            <p:ph type="sldNum" sz="quarter" idx="12"/>
          </p:nvPr>
        </p:nvSpPr>
        <p:spPr>
          <a:noFill/>
        </p:spPr>
        <p:txBody>
          <a:bodyPr/>
          <a:lstStyle/>
          <a:p>
            <a:fld id="{0A000B8A-8312-8F43-B7D2-4995DA385524}" type="slidenum">
              <a:rPr lang="en-US"/>
              <a:pPr/>
              <a:t>47</a:t>
            </a:fld>
            <a:endParaRPr lang="en-US"/>
          </a:p>
        </p:txBody>
      </p:sp>
      <p:sp>
        <p:nvSpPr>
          <p:cNvPr id="65540" name="Rectangle 2"/>
          <p:cNvSpPr>
            <a:spLocks noGrp="1" noChangeArrowheads="1"/>
          </p:cNvSpPr>
          <p:nvPr>
            <p:ph type="title"/>
          </p:nvPr>
        </p:nvSpPr>
        <p:spPr/>
        <p:txBody>
          <a:bodyPr/>
          <a:lstStyle/>
          <a:p>
            <a:r>
              <a:rPr lang="en-US"/>
              <a:t>Backward Chaining</a:t>
            </a:r>
          </a:p>
        </p:txBody>
      </p:sp>
      <p:sp>
        <p:nvSpPr>
          <p:cNvPr id="65541" name="Rectangle 3"/>
          <p:cNvSpPr>
            <a:spLocks noGrp="1" noChangeArrowheads="1"/>
          </p:cNvSpPr>
          <p:nvPr>
            <p:ph type="body" idx="1"/>
          </p:nvPr>
        </p:nvSpPr>
        <p:spPr/>
        <p:txBody>
          <a:bodyPr/>
          <a:lstStyle/>
          <a:p>
            <a:pPr>
              <a:lnSpc>
                <a:spcPct val="90000"/>
              </a:lnSpc>
              <a:spcBef>
                <a:spcPct val="40000"/>
              </a:spcBef>
            </a:pPr>
            <a:r>
              <a:rPr lang="en-US">
                <a:sym typeface="Symbol" charset="2"/>
              </a:rPr>
              <a:t>Question:  Has Reality Man done anything criminal?</a:t>
            </a:r>
          </a:p>
          <a:p>
            <a:pPr>
              <a:lnSpc>
                <a:spcPct val="90000"/>
              </a:lnSpc>
              <a:spcBef>
                <a:spcPct val="40000"/>
              </a:spcBef>
              <a:buFontTx/>
              <a:buNone/>
            </a:pPr>
            <a:endParaRPr lang="en-US">
              <a:sym typeface="Symbol" charset="2"/>
            </a:endParaRPr>
          </a:p>
          <a:p>
            <a:pPr algn="ctr">
              <a:lnSpc>
                <a:spcPct val="90000"/>
              </a:lnSpc>
              <a:spcBef>
                <a:spcPct val="40000"/>
              </a:spcBef>
              <a:buFontTx/>
              <a:buNone/>
            </a:pPr>
            <a:endParaRPr lang="en-US" sz="1800">
              <a:sym typeface="Symbol" charset="2"/>
            </a:endParaRPr>
          </a:p>
        </p:txBody>
      </p:sp>
      <p:sp>
        <p:nvSpPr>
          <p:cNvPr id="65542" name="Rectangle 4"/>
          <p:cNvSpPr>
            <a:spLocks noChangeArrowheads="1"/>
          </p:cNvSpPr>
          <p:nvPr/>
        </p:nvSpPr>
        <p:spPr bwMode="auto">
          <a:xfrm>
            <a:off x="3779838" y="2895600"/>
            <a:ext cx="1477962" cy="461963"/>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a:t>CS 561,  Session 16-18</a:t>
            </a:r>
          </a:p>
        </p:txBody>
      </p:sp>
      <p:sp>
        <p:nvSpPr>
          <p:cNvPr id="66563" name="Slide Number Placeholder 5"/>
          <p:cNvSpPr>
            <a:spLocks noGrp="1"/>
          </p:cNvSpPr>
          <p:nvPr>
            <p:ph type="sldNum" sz="quarter" idx="12"/>
          </p:nvPr>
        </p:nvSpPr>
        <p:spPr>
          <a:noFill/>
        </p:spPr>
        <p:txBody>
          <a:bodyPr/>
          <a:lstStyle/>
          <a:p>
            <a:fld id="{7D5F8E88-F76E-104B-BA75-023506E3A8F5}" type="slidenum">
              <a:rPr lang="en-US"/>
              <a:pPr/>
              <a:t>48</a:t>
            </a:fld>
            <a:endParaRPr lang="en-US"/>
          </a:p>
        </p:txBody>
      </p:sp>
      <p:sp>
        <p:nvSpPr>
          <p:cNvPr id="66564" name="Rectangle 2"/>
          <p:cNvSpPr>
            <a:spLocks noGrp="1" noChangeArrowheads="1"/>
          </p:cNvSpPr>
          <p:nvPr>
            <p:ph type="title"/>
          </p:nvPr>
        </p:nvSpPr>
        <p:spPr/>
        <p:txBody>
          <a:bodyPr/>
          <a:lstStyle/>
          <a:p>
            <a:r>
              <a:rPr lang="en-US"/>
              <a:t>Backward Chaining</a:t>
            </a:r>
          </a:p>
        </p:txBody>
      </p:sp>
      <p:sp>
        <p:nvSpPr>
          <p:cNvPr id="66565" name="Rectangle 3"/>
          <p:cNvSpPr>
            <a:spLocks noGrp="1" noChangeArrowheads="1"/>
          </p:cNvSpPr>
          <p:nvPr>
            <p:ph type="body" idx="1"/>
          </p:nvPr>
        </p:nvSpPr>
        <p:spPr/>
        <p:txBody>
          <a:bodyPr/>
          <a:lstStyle/>
          <a:p>
            <a:pPr>
              <a:lnSpc>
                <a:spcPct val="90000"/>
              </a:lnSpc>
              <a:spcBef>
                <a:spcPct val="40000"/>
              </a:spcBef>
            </a:pPr>
            <a:r>
              <a:rPr lang="en-US">
                <a:sym typeface="Symbol" charset="2"/>
              </a:rPr>
              <a:t>Question:  Has Reality Man done anything criminal?</a:t>
            </a:r>
            <a:endParaRPr lang="en-US" sz="1800">
              <a:sym typeface="Symbol" charset="2"/>
            </a:endParaRPr>
          </a:p>
        </p:txBody>
      </p:sp>
      <p:sp>
        <p:nvSpPr>
          <p:cNvPr id="66566" name="Rectangle 4"/>
          <p:cNvSpPr>
            <a:spLocks noChangeArrowheads="1"/>
          </p:cNvSpPr>
          <p:nvPr/>
        </p:nvSpPr>
        <p:spPr bwMode="auto">
          <a:xfrm>
            <a:off x="3851275" y="2924175"/>
            <a:ext cx="151288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66567" name="Rectangle 5"/>
          <p:cNvSpPr>
            <a:spLocks noChangeArrowheads="1"/>
          </p:cNvSpPr>
          <p:nvPr/>
        </p:nvSpPr>
        <p:spPr bwMode="auto">
          <a:xfrm>
            <a:off x="1260475" y="3686175"/>
            <a:ext cx="12604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66568" name="AutoShape 6"/>
          <p:cNvCxnSpPr>
            <a:cxnSpLocks noChangeShapeType="1"/>
            <a:stCxn id="66566" idx="2"/>
            <a:endCxn id="66567" idx="0"/>
          </p:cNvCxnSpPr>
          <p:nvPr/>
        </p:nvCxnSpPr>
        <p:spPr bwMode="auto">
          <a:xfrm flipH="1">
            <a:off x="1890713" y="3305175"/>
            <a:ext cx="2717800"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en-US"/>
              <a:t>CS 561,  Session 16-18</a:t>
            </a:r>
          </a:p>
        </p:txBody>
      </p:sp>
      <p:sp>
        <p:nvSpPr>
          <p:cNvPr id="67587" name="Slide Number Placeholder 5"/>
          <p:cNvSpPr>
            <a:spLocks noGrp="1"/>
          </p:cNvSpPr>
          <p:nvPr>
            <p:ph type="sldNum" sz="quarter" idx="12"/>
          </p:nvPr>
        </p:nvSpPr>
        <p:spPr>
          <a:noFill/>
        </p:spPr>
        <p:txBody>
          <a:bodyPr/>
          <a:lstStyle/>
          <a:p>
            <a:fld id="{E1666693-14F7-8243-AB08-92B748D252B8}" type="slidenum">
              <a:rPr lang="en-US"/>
              <a:pPr/>
              <a:t>49</a:t>
            </a:fld>
            <a:endParaRPr lang="en-US"/>
          </a:p>
        </p:txBody>
      </p:sp>
      <p:sp>
        <p:nvSpPr>
          <p:cNvPr id="67588" name="Rectangle 2"/>
          <p:cNvSpPr>
            <a:spLocks noGrp="1" noChangeArrowheads="1"/>
          </p:cNvSpPr>
          <p:nvPr>
            <p:ph type="title"/>
          </p:nvPr>
        </p:nvSpPr>
        <p:spPr/>
        <p:txBody>
          <a:bodyPr/>
          <a:lstStyle/>
          <a:p>
            <a:r>
              <a:rPr lang="en-US"/>
              <a:t>Backward Chaining</a:t>
            </a:r>
          </a:p>
        </p:txBody>
      </p:sp>
      <p:sp>
        <p:nvSpPr>
          <p:cNvPr id="67589"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buFontTx/>
              <a:buNone/>
            </a:pPr>
            <a:endParaRPr lang="en-US">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spcBef>
                <a:spcPct val="40000"/>
              </a:spcBef>
              <a:buFontTx/>
              <a:buNone/>
            </a:pPr>
            <a:r>
              <a:rPr lang="en-US" sz="1800">
                <a:sym typeface="Symbol" charset="2"/>
              </a:rPr>
              <a:t>	   	FAIL</a:t>
            </a:r>
            <a:endParaRPr lang="en-US">
              <a:sym typeface="Symbol" charset="2"/>
            </a:endParaRPr>
          </a:p>
        </p:txBody>
      </p:sp>
      <p:sp>
        <p:nvSpPr>
          <p:cNvPr id="67590" name="Rectangle 4"/>
          <p:cNvSpPr>
            <a:spLocks noChangeArrowheads="1"/>
          </p:cNvSpPr>
          <p:nvPr/>
        </p:nvSpPr>
        <p:spPr bwMode="auto">
          <a:xfrm>
            <a:off x="3886200" y="3365500"/>
            <a:ext cx="16224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67591" name="Rectangle 5"/>
          <p:cNvSpPr>
            <a:spLocks noChangeArrowheads="1"/>
          </p:cNvSpPr>
          <p:nvPr/>
        </p:nvSpPr>
        <p:spPr bwMode="auto">
          <a:xfrm>
            <a:off x="1295400" y="4127500"/>
            <a:ext cx="135255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67592" name="AutoShape 6"/>
          <p:cNvCxnSpPr>
            <a:cxnSpLocks noChangeShapeType="1"/>
            <a:stCxn id="67590" idx="2"/>
            <a:endCxn id="67591" idx="0"/>
          </p:cNvCxnSpPr>
          <p:nvPr/>
        </p:nvCxnSpPr>
        <p:spPr bwMode="auto">
          <a:xfrm flipH="1">
            <a:off x="1971675" y="3746500"/>
            <a:ext cx="2725738"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3"/>
          <p:cNvSpPr>
            <a:spLocks noGrp="1"/>
          </p:cNvSpPr>
          <p:nvPr>
            <p:ph type="ftr" sz="quarter" idx="11"/>
          </p:nvPr>
        </p:nvSpPr>
        <p:spPr>
          <a:noFill/>
        </p:spPr>
        <p:txBody>
          <a:bodyPr/>
          <a:lstStyle/>
          <a:p>
            <a:r>
              <a:rPr lang="en-US"/>
              <a:t>CS 561,  Session 16-18</a:t>
            </a:r>
          </a:p>
        </p:txBody>
      </p:sp>
      <p:sp>
        <p:nvSpPr>
          <p:cNvPr id="21507" name="Slide Number Placeholder 4"/>
          <p:cNvSpPr>
            <a:spLocks noGrp="1"/>
          </p:cNvSpPr>
          <p:nvPr>
            <p:ph type="sldNum" sz="quarter" idx="12"/>
          </p:nvPr>
        </p:nvSpPr>
        <p:spPr>
          <a:noFill/>
        </p:spPr>
        <p:txBody>
          <a:bodyPr/>
          <a:lstStyle/>
          <a:p>
            <a:fld id="{8603D43E-E2A8-DD41-A007-B884D6C4B8AD}" type="slidenum">
              <a:rPr lang="en-US"/>
              <a:pPr/>
              <a:t>5</a:t>
            </a:fld>
            <a:endParaRPr lang="en-US"/>
          </a:p>
        </p:txBody>
      </p:sp>
      <p:sp>
        <p:nvSpPr>
          <p:cNvPr id="21508" name="Rectangle 4"/>
          <p:cNvSpPr>
            <a:spLocks noChangeArrowheads="1"/>
          </p:cNvSpPr>
          <p:nvPr/>
        </p:nvSpPr>
        <p:spPr bwMode="auto">
          <a:xfrm>
            <a:off x="685800" y="8382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pic>
        <p:nvPicPr>
          <p:cNvPr id="21509" name="Picture 3" descr="inference-rules"/>
          <p:cNvPicPr>
            <a:picLocks noChangeAspect="1" noChangeArrowheads="1"/>
          </p:cNvPicPr>
          <p:nvPr/>
        </p:nvPicPr>
        <p:blipFill>
          <a:blip r:embed="rId2"/>
          <a:srcRect r="22340"/>
          <a:stretch>
            <a:fillRect/>
          </a:stretch>
        </p:blipFill>
        <p:spPr bwMode="auto">
          <a:xfrm>
            <a:off x="2057400" y="0"/>
            <a:ext cx="7086600" cy="6845300"/>
          </a:xfrm>
          <a:prstGeom prst="rect">
            <a:avLst/>
          </a:prstGeom>
          <a:noFill/>
          <a:ln w="9525">
            <a:noFill/>
            <a:miter lim="800000"/>
            <a:headEnd/>
            <a:tailEnd/>
          </a:ln>
        </p:spPr>
      </p:pic>
      <p:sp>
        <p:nvSpPr>
          <p:cNvPr id="21510" name="Rectangle 2"/>
          <p:cNvSpPr>
            <a:spLocks noGrp="1" noChangeArrowheads="1"/>
          </p:cNvSpPr>
          <p:nvPr>
            <p:ph type="title"/>
          </p:nvPr>
        </p:nvSpPr>
        <p:spPr>
          <a:xfrm>
            <a:off x="76200" y="2286000"/>
            <a:ext cx="8153400" cy="685800"/>
          </a:xfrm>
        </p:spPr>
        <p:txBody>
          <a:bodyPr/>
          <a:lstStyle/>
          <a:p>
            <a:r>
              <a:rPr lang="en-US"/>
              <a:t>Remember:</a:t>
            </a:r>
            <a:br>
              <a:rPr lang="en-US"/>
            </a:br>
            <a:r>
              <a:rPr lang="en-US"/>
              <a:t>propositional</a:t>
            </a:r>
            <a:br>
              <a:rPr lang="en-US"/>
            </a:br>
            <a:r>
              <a:rPr lang="en-US"/>
              <a:t>logic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en-US"/>
              <a:t>CS 561,  Session 16-18</a:t>
            </a:r>
          </a:p>
        </p:txBody>
      </p:sp>
      <p:sp>
        <p:nvSpPr>
          <p:cNvPr id="68611" name="Slide Number Placeholder 5"/>
          <p:cNvSpPr>
            <a:spLocks noGrp="1"/>
          </p:cNvSpPr>
          <p:nvPr>
            <p:ph type="sldNum" sz="quarter" idx="12"/>
          </p:nvPr>
        </p:nvSpPr>
        <p:spPr>
          <a:noFill/>
        </p:spPr>
        <p:txBody>
          <a:bodyPr/>
          <a:lstStyle/>
          <a:p>
            <a:fld id="{33F0A124-1CE4-E048-836A-5F6F14263E4F}" type="slidenum">
              <a:rPr lang="en-US"/>
              <a:pPr/>
              <a:t>50</a:t>
            </a:fld>
            <a:endParaRPr lang="en-US"/>
          </a:p>
        </p:txBody>
      </p:sp>
      <p:sp>
        <p:nvSpPr>
          <p:cNvPr id="68612" name="Rectangle 2"/>
          <p:cNvSpPr>
            <a:spLocks noGrp="1" noChangeArrowheads="1"/>
          </p:cNvSpPr>
          <p:nvPr>
            <p:ph type="title"/>
          </p:nvPr>
        </p:nvSpPr>
        <p:spPr/>
        <p:txBody>
          <a:bodyPr/>
          <a:lstStyle/>
          <a:p>
            <a:r>
              <a:rPr lang="en-US"/>
              <a:t>Backward Chaining</a:t>
            </a:r>
          </a:p>
        </p:txBody>
      </p:sp>
      <p:sp>
        <p:nvSpPr>
          <p:cNvPr id="68613"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buFontTx/>
              <a:buNone/>
            </a:pPr>
            <a:endParaRPr lang="en-US">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spcBef>
                <a:spcPct val="40000"/>
              </a:spcBef>
              <a:buFontTx/>
              <a:buNone/>
            </a:pPr>
            <a:r>
              <a:rPr lang="en-US" sz="1800">
                <a:sym typeface="Symbol" charset="2"/>
              </a:rPr>
              <a:t>	   	FAIL</a:t>
            </a:r>
            <a:endParaRPr lang="en-US">
              <a:sym typeface="Symbol" charset="2"/>
            </a:endParaRPr>
          </a:p>
        </p:txBody>
      </p:sp>
      <p:sp>
        <p:nvSpPr>
          <p:cNvPr id="68614" name="Rectangle 4"/>
          <p:cNvSpPr>
            <a:spLocks noChangeArrowheads="1"/>
          </p:cNvSpPr>
          <p:nvPr/>
        </p:nvSpPr>
        <p:spPr bwMode="auto">
          <a:xfrm>
            <a:off x="3886200" y="3365500"/>
            <a:ext cx="15494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68615" name="Rectangle 5"/>
          <p:cNvSpPr>
            <a:spLocks noChangeArrowheads="1"/>
          </p:cNvSpPr>
          <p:nvPr/>
        </p:nvSpPr>
        <p:spPr bwMode="auto">
          <a:xfrm>
            <a:off x="3124200" y="4127500"/>
            <a:ext cx="12049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Kill(x,y)</a:t>
            </a:r>
          </a:p>
        </p:txBody>
      </p:sp>
      <p:cxnSp>
        <p:nvCxnSpPr>
          <p:cNvPr id="68616" name="AutoShape 6"/>
          <p:cNvCxnSpPr>
            <a:cxnSpLocks noChangeShapeType="1"/>
            <a:stCxn id="68614" idx="2"/>
            <a:endCxn id="68615" idx="0"/>
          </p:cNvCxnSpPr>
          <p:nvPr/>
        </p:nvCxnSpPr>
        <p:spPr bwMode="auto">
          <a:xfrm flipH="1">
            <a:off x="3727450" y="3746500"/>
            <a:ext cx="933450" cy="381000"/>
          </a:xfrm>
          <a:prstGeom prst="straightConnector1">
            <a:avLst/>
          </a:prstGeom>
          <a:noFill/>
          <a:ln w="9525">
            <a:solidFill>
              <a:schemeClr val="tx1"/>
            </a:solidFill>
            <a:round/>
            <a:headEnd/>
            <a:tailEnd/>
          </a:ln>
        </p:spPr>
      </p:cxnSp>
      <p:sp>
        <p:nvSpPr>
          <p:cNvPr id="68617" name="Rectangle 7"/>
          <p:cNvSpPr>
            <a:spLocks noChangeArrowheads="1"/>
          </p:cNvSpPr>
          <p:nvPr/>
        </p:nvSpPr>
        <p:spPr bwMode="auto">
          <a:xfrm>
            <a:off x="1295400" y="4127500"/>
            <a:ext cx="129063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68618" name="AutoShape 8"/>
          <p:cNvCxnSpPr>
            <a:cxnSpLocks noChangeShapeType="1"/>
            <a:stCxn id="68614" idx="2"/>
            <a:endCxn id="68617" idx="0"/>
          </p:cNvCxnSpPr>
          <p:nvPr/>
        </p:nvCxnSpPr>
        <p:spPr bwMode="auto">
          <a:xfrm flipH="1">
            <a:off x="1941513" y="3746500"/>
            <a:ext cx="2719387"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en-US"/>
              <a:t>CS 561,  Session 16-18</a:t>
            </a:r>
          </a:p>
        </p:txBody>
      </p:sp>
      <p:sp>
        <p:nvSpPr>
          <p:cNvPr id="69635" name="Slide Number Placeholder 5"/>
          <p:cNvSpPr>
            <a:spLocks noGrp="1"/>
          </p:cNvSpPr>
          <p:nvPr>
            <p:ph type="sldNum" sz="quarter" idx="12"/>
          </p:nvPr>
        </p:nvSpPr>
        <p:spPr>
          <a:noFill/>
        </p:spPr>
        <p:txBody>
          <a:bodyPr/>
          <a:lstStyle/>
          <a:p>
            <a:fld id="{4A5888AA-CCDB-2441-9AD0-15D55ECDA149}" type="slidenum">
              <a:rPr lang="en-US"/>
              <a:pPr/>
              <a:t>51</a:t>
            </a:fld>
            <a:endParaRPr lang="en-US"/>
          </a:p>
        </p:txBody>
      </p:sp>
      <p:sp>
        <p:nvSpPr>
          <p:cNvPr id="69636" name="Rectangle 2"/>
          <p:cNvSpPr>
            <a:spLocks noGrp="1" noChangeArrowheads="1"/>
          </p:cNvSpPr>
          <p:nvPr>
            <p:ph type="title"/>
          </p:nvPr>
        </p:nvSpPr>
        <p:spPr/>
        <p:txBody>
          <a:bodyPr/>
          <a:lstStyle/>
          <a:p>
            <a:r>
              <a:rPr lang="en-US"/>
              <a:t>Backward Chaining</a:t>
            </a:r>
          </a:p>
        </p:txBody>
      </p:sp>
      <p:sp>
        <p:nvSpPr>
          <p:cNvPr id="69637"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buFontTx/>
              <a:buNone/>
            </a:pPr>
            <a:endParaRPr lang="en-US">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spcBef>
                <a:spcPct val="40000"/>
              </a:spcBef>
              <a:buFontTx/>
              <a:buNone/>
            </a:pPr>
            <a:r>
              <a:rPr lang="en-US" sz="1800">
                <a:sym typeface="Symbol" charset="2"/>
              </a:rPr>
              <a:t>	   	FAIL		FAIL</a:t>
            </a:r>
            <a:endParaRPr lang="en-US">
              <a:sym typeface="Symbol" charset="2"/>
            </a:endParaRPr>
          </a:p>
        </p:txBody>
      </p:sp>
      <p:sp>
        <p:nvSpPr>
          <p:cNvPr id="69638" name="Rectangle 4"/>
          <p:cNvSpPr>
            <a:spLocks noChangeArrowheads="1"/>
          </p:cNvSpPr>
          <p:nvPr/>
        </p:nvSpPr>
        <p:spPr bwMode="auto">
          <a:xfrm>
            <a:off x="3886200" y="3365500"/>
            <a:ext cx="15494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69639" name="Rectangle 5"/>
          <p:cNvSpPr>
            <a:spLocks noChangeArrowheads="1"/>
          </p:cNvSpPr>
          <p:nvPr/>
        </p:nvSpPr>
        <p:spPr bwMode="auto">
          <a:xfrm>
            <a:off x="3124200" y="4127500"/>
            <a:ext cx="12049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Kill(x,y)</a:t>
            </a:r>
          </a:p>
        </p:txBody>
      </p:sp>
      <p:cxnSp>
        <p:nvCxnSpPr>
          <p:cNvPr id="69640" name="AutoShape 6"/>
          <p:cNvCxnSpPr>
            <a:cxnSpLocks noChangeShapeType="1"/>
            <a:stCxn id="69638" idx="2"/>
            <a:endCxn id="69639" idx="0"/>
          </p:cNvCxnSpPr>
          <p:nvPr/>
        </p:nvCxnSpPr>
        <p:spPr bwMode="auto">
          <a:xfrm flipH="1">
            <a:off x="3727450" y="3746500"/>
            <a:ext cx="933450" cy="381000"/>
          </a:xfrm>
          <a:prstGeom prst="straightConnector1">
            <a:avLst/>
          </a:prstGeom>
          <a:noFill/>
          <a:ln w="9525">
            <a:solidFill>
              <a:schemeClr val="tx1"/>
            </a:solidFill>
            <a:round/>
            <a:headEnd/>
            <a:tailEnd/>
          </a:ln>
        </p:spPr>
      </p:cxnSp>
      <p:sp>
        <p:nvSpPr>
          <p:cNvPr id="69641" name="Rectangle 7"/>
          <p:cNvSpPr>
            <a:spLocks noChangeArrowheads="1"/>
          </p:cNvSpPr>
          <p:nvPr/>
        </p:nvSpPr>
        <p:spPr bwMode="auto">
          <a:xfrm>
            <a:off x="1295400" y="4127500"/>
            <a:ext cx="129063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69642" name="AutoShape 8"/>
          <p:cNvCxnSpPr>
            <a:cxnSpLocks noChangeShapeType="1"/>
            <a:stCxn id="69638" idx="2"/>
            <a:endCxn id="69641" idx="0"/>
          </p:cNvCxnSpPr>
          <p:nvPr/>
        </p:nvCxnSpPr>
        <p:spPr bwMode="auto">
          <a:xfrm flipH="1">
            <a:off x="1941513" y="3746500"/>
            <a:ext cx="2719387"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en-US"/>
              <a:t>CS 561,  Session 16-18</a:t>
            </a:r>
          </a:p>
        </p:txBody>
      </p:sp>
      <p:sp>
        <p:nvSpPr>
          <p:cNvPr id="70659" name="Slide Number Placeholder 5"/>
          <p:cNvSpPr>
            <a:spLocks noGrp="1"/>
          </p:cNvSpPr>
          <p:nvPr>
            <p:ph type="sldNum" sz="quarter" idx="12"/>
          </p:nvPr>
        </p:nvSpPr>
        <p:spPr>
          <a:noFill/>
        </p:spPr>
        <p:txBody>
          <a:bodyPr/>
          <a:lstStyle/>
          <a:p>
            <a:fld id="{BCC53307-17A1-7741-8D3C-D8398393B54B}" type="slidenum">
              <a:rPr lang="en-US"/>
              <a:pPr/>
              <a:t>52</a:t>
            </a:fld>
            <a:endParaRPr lang="en-US"/>
          </a:p>
        </p:txBody>
      </p:sp>
      <p:sp>
        <p:nvSpPr>
          <p:cNvPr id="70660" name="Rectangle 2"/>
          <p:cNvSpPr>
            <a:spLocks noGrp="1" noChangeArrowheads="1"/>
          </p:cNvSpPr>
          <p:nvPr>
            <p:ph type="title"/>
          </p:nvPr>
        </p:nvSpPr>
        <p:spPr/>
        <p:txBody>
          <a:bodyPr/>
          <a:lstStyle/>
          <a:p>
            <a:r>
              <a:rPr lang="en-US"/>
              <a:t>Backward Chaining</a:t>
            </a:r>
          </a:p>
        </p:txBody>
      </p:sp>
      <p:sp>
        <p:nvSpPr>
          <p:cNvPr id="70661"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buFontTx/>
              <a:buNone/>
            </a:pPr>
            <a:endParaRPr lang="en-US">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spcBef>
                <a:spcPct val="40000"/>
              </a:spcBef>
              <a:buFontTx/>
              <a:buNone/>
            </a:pPr>
            <a:r>
              <a:rPr lang="en-US" sz="1800">
                <a:sym typeface="Symbol" charset="2"/>
              </a:rPr>
              <a:t>		FAIL		FAIL</a:t>
            </a:r>
            <a:endParaRPr lang="en-US">
              <a:sym typeface="Symbol" charset="2"/>
            </a:endParaRPr>
          </a:p>
        </p:txBody>
      </p:sp>
      <p:sp>
        <p:nvSpPr>
          <p:cNvPr id="70662" name="Rectangle 4"/>
          <p:cNvSpPr>
            <a:spLocks noChangeArrowheads="1"/>
          </p:cNvSpPr>
          <p:nvPr/>
        </p:nvSpPr>
        <p:spPr bwMode="auto">
          <a:xfrm>
            <a:off x="3886200" y="3509963"/>
            <a:ext cx="16494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0663" name="Rectangle 5"/>
          <p:cNvSpPr>
            <a:spLocks noChangeArrowheads="1"/>
          </p:cNvSpPr>
          <p:nvPr/>
        </p:nvSpPr>
        <p:spPr bwMode="auto">
          <a:xfrm>
            <a:off x="3124200" y="4271963"/>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Kill(x,y)</a:t>
            </a:r>
          </a:p>
        </p:txBody>
      </p:sp>
      <p:cxnSp>
        <p:nvCxnSpPr>
          <p:cNvPr id="70664" name="AutoShape 6"/>
          <p:cNvCxnSpPr>
            <a:cxnSpLocks noChangeShapeType="1"/>
            <a:stCxn id="70662" idx="2"/>
            <a:endCxn id="70663" idx="0"/>
          </p:cNvCxnSpPr>
          <p:nvPr/>
        </p:nvCxnSpPr>
        <p:spPr bwMode="auto">
          <a:xfrm flipH="1">
            <a:off x="3765550" y="3890963"/>
            <a:ext cx="946150" cy="381000"/>
          </a:xfrm>
          <a:prstGeom prst="straightConnector1">
            <a:avLst/>
          </a:prstGeom>
          <a:noFill/>
          <a:ln w="9525">
            <a:solidFill>
              <a:schemeClr val="tx1"/>
            </a:solidFill>
            <a:round/>
            <a:headEnd/>
            <a:tailEnd/>
          </a:ln>
        </p:spPr>
      </p:cxnSp>
      <p:sp>
        <p:nvSpPr>
          <p:cNvPr id="70665" name="Rectangle 7"/>
          <p:cNvSpPr>
            <a:spLocks noChangeArrowheads="1"/>
          </p:cNvSpPr>
          <p:nvPr/>
        </p:nvSpPr>
        <p:spPr bwMode="auto">
          <a:xfrm>
            <a:off x="1295400" y="4271963"/>
            <a:ext cx="137318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70666" name="AutoShape 8"/>
          <p:cNvCxnSpPr>
            <a:cxnSpLocks noChangeShapeType="1"/>
            <a:stCxn id="70662" idx="2"/>
            <a:endCxn id="70665" idx="0"/>
          </p:cNvCxnSpPr>
          <p:nvPr/>
        </p:nvCxnSpPr>
        <p:spPr bwMode="auto">
          <a:xfrm flipH="1">
            <a:off x="1982788" y="3890963"/>
            <a:ext cx="2728912" cy="381000"/>
          </a:xfrm>
          <a:prstGeom prst="straightConnector1">
            <a:avLst/>
          </a:prstGeom>
          <a:noFill/>
          <a:ln w="9525">
            <a:solidFill>
              <a:schemeClr val="tx1"/>
            </a:solidFill>
            <a:round/>
            <a:headEnd/>
            <a:tailEnd/>
          </a:ln>
        </p:spPr>
      </p:cxnSp>
      <p:sp>
        <p:nvSpPr>
          <p:cNvPr id="70667" name="Rectangle 9"/>
          <p:cNvSpPr>
            <a:spLocks noChangeArrowheads="1"/>
          </p:cNvSpPr>
          <p:nvPr/>
        </p:nvSpPr>
        <p:spPr bwMode="auto">
          <a:xfrm>
            <a:off x="4873625" y="4259263"/>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grows(x,y)</a:t>
            </a:r>
          </a:p>
        </p:txBody>
      </p:sp>
      <p:sp>
        <p:nvSpPr>
          <p:cNvPr id="70668" name="Rectangle 10"/>
          <p:cNvSpPr>
            <a:spLocks noChangeArrowheads="1"/>
          </p:cNvSpPr>
          <p:nvPr/>
        </p:nvSpPr>
        <p:spPr bwMode="auto">
          <a:xfrm>
            <a:off x="6457950" y="4259263"/>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Illegal(y)</a:t>
            </a:r>
          </a:p>
        </p:txBody>
      </p:sp>
      <p:cxnSp>
        <p:nvCxnSpPr>
          <p:cNvPr id="70669" name="AutoShape 11"/>
          <p:cNvCxnSpPr>
            <a:cxnSpLocks noChangeShapeType="1"/>
            <a:stCxn id="70662" idx="2"/>
            <a:endCxn id="70667" idx="0"/>
          </p:cNvCxnSpPr>
          <p:nvPr/>
        </p:nvCxnSpPr>
        <p:spPr bwMode="auto">
          <a:xfrm>
            <a:off x="4711700" y="3890963"/>
            <a:ext cx="803275" cy="368300"/>
          </a:xfrm>
          <a:prstGeom prst="straightConnector1">
            <a:avLst/>
          </a:prstGeom>
          <a:noFill/>
          <a:ln w="9525">
            <a:solidFill>
              <a:schemeClr val="tx1"/>
            </a:solidFill>
            <a:round/>
            <a:headEnd/>
            <a:tailEnd/>
          </a:ln>
        </p:spPr>
      </p:cxnSp>
      <p:cxnSp>
        <p:nvCxnSpPr>
          <p:cNvPr id="70670" name="AutoShape 12"/>
          <p:cNvCxnSpPr>
            <a:cxnSpLocks noChangeShapeType="1"/>
            <a:stCxn id="70662" idx="2"/>
            <a:endCxn id="70668" idx="0"/>
          </p:cNvCxnSpPr>
          <p:nvPr/>
        </p:nvCxnSpPr>
        <p:spPr bwMode="auto">
          <a:xfrm>
            <a:off x="4711700" y="3890963"/>
            <a:ext cx="2387600" cy="3683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en-US"/>
              <a:t>CS 561,  Session 16-18</a:t>
            </a:r>
          </a:p>
        </p:txBody>
      </p:sp>
      <p:sp>
        <p:nvSpPr>
          <p:cNvPr id="71683" name="Slide Number Placeholder 5"/>
          <p:cNvSpPr>
            <a:spLocks noGrp="1"/>
          </p:cNvSpPr>
          <p:nvPr>
            <p:ph type="sldNum" sz="quarter" idx="12"/>
          </p:nvPr>
        </p:nvSpPr>
        <p:spPr>
          <a:noFill/>
        </p:spPr>
        <p:txBody>
          <a:bodyPr/>
          <a:lstStyle/>
          <a:p>
            <a:fld id="{3759EB72-226C-D545-9A42-C158A87CC5CB}" type="slidenum">
              <a:rPr lang="en-US"/>
              <a:pPr/>
              <a:t>53</a:t>
            </a:fld>
            <a:endParaRPr lang="en-US"/>
          </a:p>
        </p:txBody>
      </p:sp>
      <p:sp>
        <p:nvSpPr>
          <p:cNvPr id="71684" name="Rectangle 2"/>
          <p:cNvSpPr>
            <a:spLocks noGrp="1" noChangeArrowheads="1"/>
          </p:cNvSpPr>
          <p:nvPr>
            <p:ph type="title"/>
          </p:nvPr>
        </p:nvSpPr>
        <p:spPr/>
        <p:txBody>
          <a:bodyPr/>
          <a:lstStyle/>
          <a:p>
            <a:r>
              <a:rPr lang="en-US"/>
              <a:t>Backward Chaining</a:t>
            </a:r>
          </a:p>
        </p:txBody>
      </p:sp>
      <p:sp>
        <p:nvSpPr>
          <p:cNvPr id="71685"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buFontTx/>
              <a:buNone/>
            </a:pPr>
            <a:endParaRPr lang="en-US">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lgn="ctr">
              <a:spcBef>
                <a:spcPct val="40000"/>
              </a:spcBef>
              <a:buFontTx/>
              <a:buNone/>
            </a:pPr>
            <a:endParaRPr lang="en-US" sz="1800">
              <a:sym typeface="Symbol" charset="2"/>
            </a:endParaRPr>
          </a:p>
          <a:p>
            <a:pPr>
              <a:spcBef>
                <a:spcPct val="40000"/>
              </a:spcBef>
              <a:buFontTx/>
              <a:buNone/>
            </a:pPr>
            <a:r>
              <a:rPr lang="en-US" sz="1800">
                <a:sym typeface="Symbol" charset="2"/>
              </a:rPr>
              <a:t>		FAIL		FAIL		FAIL		FAIL</a:t>
            </a:r>
            <a:endParaRPr lang="en-US">
              <a:sym typeface="Symbol" charset="2"/>
            </a:endParaRPr>
          </a:p>
        </p:txBody>
      </p:sp>
      <p:sp>
        <p:nvSpPr>
          <p:cNvPr id="71686" name="Rectangle 4"/>
          <p:cNvSpPr>
            <a:spLocks noChangeArrowheads="1"/>
          </p:cNvSpPr>
          <p:nvPr/>
        </p:nvSpPr>
        <p:spPr bwMode="auto">
          <a:xfrm>
            <a:off x="3886200" y="3581400"/>
            <a:ext cx="16494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1687" name="Rectangle 5"/>
          <p:cNvSpPr>
            <a:spLocks noChangeArrowheads="1"/>
          </p:cNvSpPr>
          <p:nvPr/>
        </p:nvSpPr>
        <p:spPr bwMode="auto">
          <a:xfrm>
            <a:off x="3124200" y="43434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Kill(x,y)</a:t>
            </a:r>
          </a:p>
        </p:txBody>
      </p:sp>
      <p:cxnSp>
        <p:nvCxnSpPr>
          <p:cNvPr id="71688" name="AutoShape 6"/>
          <p:cNvCxnSpPr>
            <a:cxnSpLocks noChangeShapeType="1"/>
            <a:stCxn id="71686" idx="2"/>
            <a:endCxn id="71687" idx="0"/>
          </p:cNvCxnSpPr>
          <p:nvPr/>
        </p:nvCxnSpPr>
        <p:spPr bwMode="auto">
          <a:xfrm flipH="1">
            <a:off x="3765550" y="3962400"/>
            <a:ext cx="946150" cy="381000"/>
          </a:xfrm>
          <a:prstGeom prst="straightConnector1">
            <a:avLst/>
          </a:prstGeom>
          <a:noFill/>
          <a:ln w="9525">
            <a:solidFill>
              <a:schemeClr val="tx1"/>
            </a:solidFill>
            <a:round/>
            <a:headEnd/>
            <a:tailEnd/>
          </a:ln>
        </p:spPr>
      </p:cxnSp>
      <p:sp>
        <p:nvSpPr>
          <p:cNvPr id="71689" name="Rectangle 7"/>
          <p:cNvSpPr>
            <a:spLocks noChangeArrowheads="1"/>
          </p:cNvSpPr>
          <p:nvPr/>
        </p:nvSpPr>
        <p:spPr bwMode="auto">
          <a:xfrm>
            <a:off x="1295400" y="4343400"/>
            <a:ext cx="137318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71690" name="AutoShape 8"/>
          <p:cNvCxnSpPr>
            <a:cxnSpLocks noChangeShapeType="1"/>
            <a:stCxn id="71686" idx="2"/>
            <a:endCxn id="71689" idx="0"/>
          </p:cNvCxnSpPr>
          <p:nvPr/>
        </p:nvCxnSpPr>
        <p:spPr bwMode="auto">
          <a:xfrm flipH="1">
            <a:off x="1982788" y="3962400"/>
            <a:ext cx="2728912" cy="381000"/>
          </a:xfrm>
          <a:prstGeom prst="straightConnector1">
            <a:avLst/>
          </a:prstGeom>
          <a:noFill/>
          <a:ln w="9525">
            <a:solidFill>
              <a:schemeClr val="tx1"/>
            </a:solidFill>
            <a:round/>
            <a:headEnd/>
            <a:tailEnd/>
          </a:ln>
        </p:spPr>
      </p:cxnSp>
      <p:sp>
        <p:nvSpPr>
          <p:cNvPr id="71691" name="Rectangle 9"/>
          <p:cNvSpPr>
            <a:spLocks noChangeArrowheads="1"/>
          </p:cNvSpPr>
          <p:nvPr/>
        </p:nvSpPr>
        <p:spPr bwMode="auto">
          <a:xfrm>
            <a:off x="4873625" y="43307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grows(x,y)</a:t>
            </a:r>
          </a:p>
        </p:txBody>
      </p:sp>
      <p:sp>
        <p:nvSpPr>
          <p:cNvPr id="71692" name="Rectangle 10"/>
          <p:cNvSpPr>
            <a:spLocks noChangeArrowheads="1"/>
          </p:cNvSpPr>
          <p:nvPr/>
        </p:nvSpPr>
        <p:spPr bwMode="auto">
          <a:xfrm>
            <a:off x="6457950" y="43307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Illegal(y)</a:t>
            </a:r>
          </a:p>
        </p:txBody>
      </p:sp>
      <p:cxnSp>
        <p:nvCxnSpPr>
          <p:cNvPr id="71693" name="AutoShape 11"/>
          <p:cNvCxnSpPr>
            <a:cxnSpLocks noChangeShapeType="1"/>
            <a:stCxn id="71686" idx="2"/>
            <a:endCxn id="71691" idx="0"/>
          </p:cNvCxnSpPr>
          <p:nvPr/>
        </p:nvCxnSpPr>
        <p:spPr bwMode="auto">
          <a:xfrm>
            <a:off x="4711700" y="3962400"/>
            <a:ext cx="803275" cy="368300"/>
          </a:xfrm>
          <a:prstGeom prst="straightConnector1">
            <a:avLst/>
          </a:prstGeom>
          <a:noFill/>
          <a:ln w="9525">
            <a:solidFill>
              <a:schemeClr val="tx1"/>
            </a:solidFill>
            <a:round/>
            <a:headEnd/>
            <a:tailEnd/>
          </a:ln>
        </p:spPr>
      </p:cxnSp>
      <p:cxnSp>
        <p:nvCxnSpPr>
          <p:cNvPr id="71694" name="AutoShape 12"/>
          <p:cNvCxnSpPr>
            <a:cxnSpLocks noChangeShapeType="1"/>
            <a:stCxn id="71686" idx="2"/>
            <a:endCxn id="71692" idx="0"/>
          </p:cNvCxnSpPr>
          <p:nvPr/>
        </p:nvCxnSpPr>
        <p:spPr bwMode="auto">
          <a:xfrm>
            <a:off x="4711700" y="3962400"/>
            <a:ext cx="2387600" cy="3683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t>CS 561,  Session 16-18</a:t>
            </a:r>
          </a:p>
        </p:txBody>
      </p:sp>
      <p:sp>
        <p:nvSpPr>
          <p:cNvPr id="72707" name="Slide Number Placeholder 5"/>
          <p:cNvSpPr>
            <a:spLocks noGrp="1"/>
          </p:cNvSpPr>
          <p:nvPr>
            <p:ph type="sldNum" sz="quarter" idx="12"/>
          </p:nvPr>
        </p:nvSpPr>
        <p:spPr>
          <a:noFill/>
        </p:spPr>
        <p:txBody>
          <a:bodyPr/>
          <a:lstStyle/>
          <a:p>
            <a:fld id="{2F8AC633-BDF6-4044-8DC9-5F251A5AF50F}" type="slidenum">
              <a:rPr lang="en-US"/>
              <a:pPr/>
              <a:t>54</a:t>
            </a:fld>
            <a:endParaRPr lang="en-US"/>
          </a:p>
        </p:txBody>
      </p:sp>
      <p:sp>
        <p:nvSpPr>
          <p:cNvPr id="72708" name="Rectangle 2"/>
          <p:cNvSpPr>
            <a:spLocks noGrp="1" noChangeArrowheads="1"/>
          </p:cNvSpPr>
          <p:nvPr>
            <p:ph type="title"/>
          </p:nvPr>
        </p:nvSpPr>
        <p:spPr/>
        <p:txBody>
          <a:bodyPr/>
          <a:lstStyle/>
          <a:p>
            <a:r>
              <a:rPr lang="en-US"/>
              <a:t>Backward Chaining</a:t>
            </a:r>
          </a:p>
        </p:txBody>
      </p:sp>
      <p:sp>
        <p:nvSpPr>
          <p:cNvPr id="72709" name="Rectangle 3"/>
          <p:cNvSpPr>
            <a:spLocks noGrp="1" noChangeArrowheads="1"/>
          </p:cNvSpPr>
          <p:nvPr>
            <p:ph type="body" idx="1"/>
          </p:nvPr>
        </p:nvSpPr>
        <p:spPr>
          <a:xfrm>
            <a:off x="457200" y="2060575"/>
            <a:ext cx="8178800" cy="4321175"/>
          </a:xfrm>
        </p:spPr>
        <p:txBody>
          <a:bodyPr/>
          <a:lstStyle/>
          <a:p>
            <a:pPr>
              <a:lnSpc>
                <a:spcPct val="80000"/>
              </a:lnSpc>
              <a:spcBef>
                <a:spcPct val="40000"/>
              </a:spcBef>
            </a:pPr>
            <a:r>
              <a:rPr lang="en-US">
                <a:sym typeface="Symbol" charset="2"/>
              </a:rPr>
              <a:t>Question:  Has Reality Man done anything criminal?</a:t>
            </a:r>
          </a:p>
          <a:p>
            <a:pPr>
              <a:lnSpc>
                <a:spcPct val="80000"/>
              </a:lnSpc>
              <a:spcBef>
                <a:spcPct val="40000"/>
              </a:spcBef>
              <a:buFontTx/>
              <a:buNone/>
            </a:pPr>
            <a:endParaRPr lang="en-US">
              <a:sym typeface="Symbol" charset="2"/>
            </a:endParaRPr>
          </a:p>
          <a:p>
            <a:pPr algn="ctr">
              <a:lnSpc>
                <a:spcPct val="80000"/>
              </a:lnSpc>
              <a:spcBef>
                <a:spcPct val="40000"/>
              </a:spcBef>
              <a:buFontTx/>
              <a:buNone/>
            </a:pPr>
            <a:endParaRPr lang="en-US" sz="1800">
              <a:sym typeface="Symbol" charset="2"/>
            </a:endParaRPr>
          </a:p>
          <a:p>
            <a:pPr algn="ctr">
              <a:lnSpc>
                <a:spcPct val="80000"/>
              </a:lnSpc>
              <a:spcBef>
                <a:spcPct val="40000"/>
              </a:spcBef>
              <a:buFontTx/>
              <a:buNone/>
            </a:pPr>
            <a:endParaRPr lang="en-US" sz="1800">
              <a:sym typeface="Symbol" charset="2"/>
            </a:endParaRPr>
          </a:p>
          <a:p>
            <a:pPr>
              <a:lnSpc>
                <a:spcPct val="80000"/>
              </a:lnSpc>
              <a:spcBef>
                <a:spcPct val="40000"/>
              </a:spcBef>
              <a:buFontTx/>
              <a:buNone/>
            </a:pPr>
            <a:endParaRPr lang="en-US" sz="1800">
              <a:sym typeface="Symbol" charset="2"/>
            </a:endParaRPr>
          </a:p>
          <a:p>
            <a:pPr>
              <a:lnSpc>
                <a:spcPct val="80000"/>
              </a:lnSpc>
              <a:spcBef>
                <a:spcPct val="40000"/>
              </a:spcBef>
              <a:buFontTx/>
              <a:buNone/>
            </a:pPr>
            <a:endParaRPr lang="en-US" sz="1800">
              <a:sym typeface="Symbol" charset="2"/>
            </a:endParaRPr>
          </a:p>
          <a:p>
            <a:pPr>
              <a:lnSpc>
                <a:spcPct val="80000"/>
              </a:lnSpc>
              <a:spcBef>
                <a:spcPct val="40000"/>
              </a:spcBef>
              <a:buFontTx/>
              <a:buNone/>
            </a:pPr>
            <a:r>
              <a:rPr lang="en-US" sz="1800">
                <a:sym typeface="Symbol" charset="2"/>
              </a:rPr>
              <a:t>		FAIL		FAIL		FAIL		FAIL</a:t>
            </a:r>
          </a:p>
          <a:p>
            <a:pPr>
              <a:lnSpc>
                <a:spcPct val="80000"/>
              </a:lnSpc>
              <a:spcBef>
                <a:spcPct val="40000"/>
              </a:spcBef>
              <a:buFontTx/>
              <a:buNone/>
            </a:pPr>
            <a:endParaRPr lang="en-US" sz="1800">
              <a:sym typeface="Symbol" charset="2"/>
            </a:endParaRPr>
          </a:p>
          <a:p>
            <a:pPr>
              <a:lnSpc>
                <a:spcPct val="80000"/>
              </a:lnSpc>
              <a:spcBef>
                <a:spcPct val="40000"/>
              </a:spcBef>
            </a:pPr>
            <a:r>
              <a:rPr lang="en-US" sz="2400">
                <a:sym typeface="Symbol" charset="2"/>
              </a:rPr>
              <a:t>Backward Chaining is a depth-first search: in any knowledge base of realistic size, many search paths will result in failure.</a:t>
            </a:r>
          </a:p>
        </p:txBody>
      </p:sp>
      <p:sp>
        <p:nvSpPr>
          <p:cNvPr id="72710" name="Rectangle 4"/>
          <p:cNvSpPr>
            <a:spLocks noChangeArrowheads="1"/>
          </p:cNvSpPr>
          <p:nvPr/>
        </p:nvSpPr>
        <p:spPr bwMode="auto">
          <a:xfrm>
            <a:off x="3886200" y="2895600"/>
            <a:ext cx="16494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2711" name="Rectangle 5"/>
          <p:cNvSpPr>
            <a:spLocks noChangeArrowheads="1"/>
          </p:cNvSpPr>
          <p:nvPr/>
        </p:nvSpPr>
        <p:spPr bwMode="auto">
          <a:xfrm>
            <a:off x="3124200" y="36576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Kill(x,y)</a:t>
            </a:r>
          </a:p>
        </p:txBody>
      </p:sp>
      <p:cxnSp>
        <p:nvCxnSpPr>
          <p:cNvPr id="72712" name="AutoShape 6"/>
          <p:cNvCxnSpPr>
            <a:cxnSpLocks noChangeShapeType="1"/>
            <a:stCxn id="72710" idx="2"/>
            <a:endCxn id="72711" idx="0"/>
          </p:cNvCxnSpPr>
          <p:nvPr/>
        </p:nvCxnSpPr>
        <p:spPr bwMode="auto">
          <a:xfrm flipH="1">
            <a:off x="3765550" y="3276600"/>
            <a:ext cx="946150" cy="381000"/>
          </a:xfrm>
          <a:prstGeom prst="straightConnector1">
            <a:avLst/>
          </a:prstGeom>
          <a:noFill/>
          <a:ln w="9525">
            <a:solidFill>
              <a:schemeClr val="tx1"/>
            </a:solidFill>
            <a:round/>
            <a:headEnd/>
            <a:tailEnd/>
          </a:ln>
        </p:spPr>
      </p:cxnSp>
      <p:sp>
        <p:nvSpPr>
          <p:cNvPr id="72713" name="Rectangle 7"/>
          <p:cNvSpPr>
            <a:spLocks noChangeArrowheads="1"/>
          </p:cNvSpPr>
          <p:nvPr/>
        </p:nvSpPr>
        <p:spPr bwMode="auto">
          <a:xfrm>
            <a:off x="1295400" y="3657600"/>
            <a:ext cx="1373188"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Steal(x,y)</a:t>
            </a:r>
          </a:p>
        </p:txBody>
      </p:sp>
      <p:cxnSp>
        <p:nvCxnSpPr>
          <p:cNvPr id="72714" name="AutoShape 8"/>
          <p:cNvCxnSpPr>
            <a:cxnSpLocks noChangeShapeType="1"/>
            <a:stCxn id="72710" idx="2"/>
            <a:endCxn id="72713" idx="0"/>
          </p:cNvCxnSpPr>
          <p:nvPr/>
        </p:nvCxnSpPr>
        <p:spPr bwMode="auto">
          <a:xfrm flipH="1">
            <a:off x="1982788" y="3276600"/>
            <a:ext cx="2728912" cy="381000"/>
          </a:xfrm>
          <a:prstGeom prst="straightConnector1">
            <a:avLst/>
          </a:prstGeom>
          <a:noFill/>
          <a:ln w="9525">
            <a:solidFill>
              <a:schemeClr val="tx1"/>
            </a:solidFill>
            <a:round/>
            <a:headEnd/>
            <a:tailEnd/>
          </a:ln>
        </p:spPr>
      </p:cxnSp>
      <p:sp>
        <p:nvSpPr>
          <p:cNvPr id="72715" name="Rectangle 9"/>
          <p:cNvSpPr>
            <a:spLocks noChangeArrowheads="1"/>
          </p:cNvSpPr>
          <p:nvPr/>
        </p:nvSpPr>
        <p:spPr bwMode="auto">
          <a:xfrm>
            <a:off x="4873625" y="36449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grows(x,y)</a:t>
            </a:r>
          </a:p>
        </p:txBody>
      </p:sp>
      <p:sp>
        <p:nvSpPr>
          <p:cNvPr id="72716" name="Rectangle 10"/>
          <p:cNvSpPr>
            <a:spLocks noChangeArrowheads="1"/>
          </p:cNvSpPr>
          <p:nvPr/>
        </p:nvSpPr>
        <p:spPr bwMode="auto">
          <a:xfrm>
            <a:off x="6457950" y="3644900"/>
            <a:ext cx="12827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Illegal(y)</a:t>
            </a:r>
          </a:p>
        </p:txBody>
      </p:sp>
      <p:cxnSp>
        <p:nvCxnSpPr>
          <p:cNvPr id="72717" name="AutoShape 11"/>
          <p:cNvCxnSpPr>
            <a:cxnSpLocks noChangeShapeType="1"/>
            <a:stCxn id="72710" idx="2"/>
            <a:endCxn id="72715" idx="0"/>
          </p:cNvCxnSpPr>
          <p:nvPr/>
        </p:nvCxnSpPr>
        <p:spPr bwMode="auto">
          <a:xfrm>
            <a:off x="4711700" y="3276600"/>
            <a:ext cx="803275" cy="368300"/>
          </a:xfrm>
          <a:prstGeom prst="straightConnector1">
            <a:avLst/>
          </a:prstGeom>
          <a:noFill/>
          <a:ln w="9525">
            <a:solidFill>
              <a:schemeClr val="tx1"/>
            </a:solidFill>
            <a:round/>
            <a:headEnd/>
            <a:tailEnd/>
          </a:ln>
        </p:spPr>
      </p:cxnSp>
      <p:cxnSp>
        <p:nvCxnSpPr>
          <p:cNvPr id="72718" name="AutoShape 12"/>
          <p:cNvCxnSpPr>
            <a:cxnSpLocks noChangeShapeType="1"/>
            <a:stCxn id="72710" idx="2"/>
            <a:endCxn id="72716" idx="0"/>
          </p:cNvCxnSpPr>
          <p:nvPr/>
        </p:nvCxnSpPr>
        <p:spPr bwMode="auto">
          <a:xfrm>
            <a:off x="4711700" y="3276600"/>
            <a:ext cx="2387600" cy="3683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en-US"/>
              <a:t>CS 561,  Session 16-18</a:t>
            </a:r>
          </a:p>
        </p:txBody>
      </p:sp>
      <p:sp>
        <p:nvSpPr>
          <p:cNvPr id="73731" name="Slide Number Placeholder 5"/>
          <p:cNvSpPr>
            <a:spLocks noGrp="1"/>
          </p:cNvSpPr>
          <p:nvPr>
            <p:ph type="sldNum" sz="quarter" idx="12"/>
          </p:nvPr>
        </p:nvSpPr>
        <p:spPr>
          <a:noFill/>
        </p:spPr>
        <p:txBody>
          <a:bodyPr/>
          <a:lstStyle/>
          <a:p>
            <a:fld id="{0B90C04C-E67B-8546-917C-293997065115}" type="slidenum">
              <a:rPr lang="en-US"/>
              <a:pPr/>
              <a:t>55</a:t>
            </a:fld>
            <a:endParaRPr lang="en-US"/>
          </a:p>
        </p:txBody>
      </p:sp>
      <p:sp>
        <p:nvSpPr>
          <p:cNvPr id="73732" name="Rectangle 2"/>
          <p:cNvSpPr>
            <a:spLocks noGrp="1" noChangeArrowheads="1"/>
          </p:cNvSpPr>
          <p:nvPr>
            <p:ph type="title"/>
          </p:nvPr>
        </p:nvSpPr>
        <p:spPr/>
        <p:txBody>
          <a:bodyPr/>
          <a:lstStyle/>
          <a:p>
            <a:r>
              <a:rPr lang="en-US"/>
              <a:t>Backward Chaining</a:t>
            </a:r>
          </a:p>
        </p:txBody>
      </p:sp>
      <p:sp>
        <p:nvSpPr>
          <p:cNvPr id="73733" name="Rectangle 3"/>
          <p:cNvSpPr>
            <a:spLocks noGrp="1" noChangeArrowheads="1"/>
          </p:cNvSpPr>
          <p:nvPr>
            <p:ph type="body" idx="1"/>
          </p:nvPr>
        </p:nvSpPr>
        <p:spPr/>
        <p:txBody>
          <a:bodyPr/>
          <a:lstStyle/>
          <a:p>
            <a:pPr>
              <a:spcBef>
                <a:spcPct val="40000"/>
              </a:spcBef>
            </a:pPr>
            <a:r>
              <a:rPr lang="en-US">
                <a:sym typeface="Symbol" charset="2"/>
              </a:rPr>
              <a:t>Question:  Has Reality Man done anything criminal?</a:t>
            </a:r>
          </a:p>
          <a:p>
            <a:pPr>
              <a:spcBef>
                <a:spcPct val="40000"/>
              </a:spcBef>
            </a:pPr>
            <a:r>
              <a:rPr lang="en-US">
                <a:sym typeface="Symbol" charset="2"/>
              </a:rPr>
              <a:t>We will use the same knowledge as in our forward-chaining version of this example:</a:t>
            </a:r>
          </a:p>
          <a:p>
            <a:pPr lvl="1">
              <a:spcBef>
                <a:spcPct val="40000"/>
              </a:spcBef>
              <a:buFontTx/>
              <a:buNone/>
            </a:pPr>
            <a:r>
              <a:rPr lang="en-US" sz="1800">
                <a:solidFill>
                  <a:srgbClr val="0066FF"/>
                </a:solidFill>
                <a:sym typeface="Symbol" charset="2"/>
              </a:rPr>
              <a:t>Programmer(x)  Emulator(y)  People(z)  Provide(x,z,y) Criminal(x)</a:t>
            </a:r>
          </a:p>
          <a:p>
            <a:pPr lvl="1">
              <a:spcBef>
                <a:spcPct val="40000"/>
              </a:spcBef>
              <a:buFontTx/>
              <a:buNone/>
            </a:pPr>
            <a:r>
              <a:rPr lang="en-US" sz="1800">
                <a:solidFill>
                  <a:srgbClr val="0066FF"/>
                </a:solidFill>
                <a:sym typeface="Symbol" charset="2"/>
              </a:rPr>
              <a:t>Use(friends, x)  Runs(x, N64 games)  Provide(Reality Man, friends, x)</a:t>
            </a:r>
          </a:p>
          <a:p>
            <a:pPr lvl="1">
              <a:spcBef>
                <a:spcPct val="40000"/>
              </a:spcBef>
              <a:buFontTx/>
              <a:buNone/>
            </a:pPr>
            <a:r>
              <a:rPr lang="en-US" sz="1800">
                <a:solidFill>
                  <a:srgbClr val="0066FF"/>
                </a:solidFill>
                <a:sym typeface="Symbol" charset="2"/>
              </a:rPr>
              <a:t>Software(x</a:t>
            </a:r>
            <a:r>
              <a:rPr lang="en-US" sz="1800" u="sng">
                <a:solidFill>
                  <a:srgbClr val="0066FF"/>
                </a:solidFill>
                <a:sym typeface="Symbol" charset="2"/>
              </a:rPr>
              <a:t>)</a:t>
            </a:r>
            <a:r>
              <a:rPr lang="en-US" sz="1800">
                <a:solidFill>
                  <a:srgbClr val="0066FF"/>
                </a:solidFill>
                <a:sym typeface="Symbol" charset="2"/>
              </a:rPr>
              <a:t>  Runs(x, N64 games)  Emulator(x)</a:t>
            </a:r>
          </a:p>
          <a:p>
            <a:pPr lvl="1">
              <a:spcBef>
                <a:spcPct val="40000"/>
              </a:spcBef>
              <a:buFontTx/>
              <a:buNone/>
            </a:pPr>
            <a:r>
              <a:rPr lang="en-US" sz="2000">
                <a:solidFill>
                  <a:srgbClr val="0066FF"/>
                </a:solidFill>
                <a:sym typeface="Symbol" charset="2"/>
              </a:rPr>
              <a:t>Programmer(Reality Man)</a:t>
            </a:r>
          </a:p>
          <a:p>
            <a:pPr lvl="1">
              <a:spcBef>
                <a:spcPct val="40000"/>
              </a:spcBef>
              <a:buFontTx/>
              <a:buNone/>
            </a:pPr>
            <a:r>
              <a:rPr lang="en-US" sz="2000">
                <a:solidFill>
                  <a:srgbClr val="0066FF"/>
                </a:solidFill>
                <a:sym typeface="Symbol" charset="2"/>
              </a:rPr>
              <a:t>People(friends)</a:t>
            </a:r>
          </a:p>
          <a:p>
            <a:pPr lvl="1">
              <a:spcBef>
                <a:spcPct val="40000"/>
              </a:spcBef>
              <a:buFontTx/>
              <a:buNone/>
            </a:pPr>
            <a:r>
              <a:rPr lang="en-US" sz="2000">
                <a:solidFill>
                  <a:srgbClr val="0066FF"/>
                </a:solidFill>
                <a:sym typeface="Symbol" charset="2"/>
              </a:rPr>
              <a:t>Software(U64)</a:t>
            </a:r>
          </a:p>
          <a:p>
            <a:pPr lvl="1">
              <a:spcBef>
                <a:spcPct val="40000"/>
              </a:spcBef>
              <a:buFontTx/>
              <a:buNone/>
            </a:pPr>
            <a:r>
              <a:rPr lang="en-US" sz="2000">
                <a:solidFill>
                  <a:srgbClr val="0066FF"/>
                </a:solidFill>
                <a:sym typeface="Symbol" charset="2"/>
              </a:rPr>
              <a:t>Use(friends, U64)</a:t>
            </a:r>
          </a:p>
          <a:p>
            <a:pPr lvl="1">
              <a:spcBef>
                <a:spcPct val="40000"/>
              </a:spcBef>
              <a:buFontTx/>
              <a:buNone/>
            </a:pPr>
            <a:r>
              <a:rPr lang="en-US" sz="2000">
                <a:solidFill>
                  <a:srgbClr val="0066FF"/>
                </a:solidFill>
                <a:sym typeface="Symbol" charset="2"/>
              </a:rPr>
              <a:t>Runs(U64, N64 games)</a:t>
            </a:r>
          </a:p>
          <a:p>
            <a:pPr lvl="1">
              <a:spcBef>
                <a:spcPct val="40000"/>
              </a:spcBef>
              <a:buFontTx/>
              <a:buNone/>
            </a:pPr>
            <a:endParaRPr lang="en-US" sz="1600">
              <a:solidFill>
                <a:srgbClr val="0066FF"/>
              </a:solidFill>
              <a:sym typeface="Symbol"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en-US"/>
              <a:t>CS 561,  Session 16-18</a:t>
            </a:r>
          </a:p>
        </p:txBody>
      </p:sp>
      <p:sp>
        <p:nvSpPr>
          <p:cNvPr id="74755" name="Slide Number Placeholder 5"/>
          <p:cNvSpPr>
            <a:spLocks noGrp="1"/>
          </p:cNvSpPr>
          <p:nvPr>
            <p:ph type="sldNum" sz="quarter" idx="12"/>
          </p:nvPr>
        </p:nvSpPr>
        <p:spPr>
          <a:noFill/>
        </p:spPr>
        <p:txBody>
          <a:bodyPr/>
          <a:lstStyle/>
          <a:p>
            <a:fld id="{C13D7A9D-B7A1-604F-8C08-03FC441F77DC}" type="slidenum">
              <a:rPr lang="en-US"/>
              <a:pPr/>
              <a:t>56</a:t>
            </a:fld>
            <a:endParaRPr lang="en-US"/>
          </a:p>
        </p:txBody>
      </p:sp>
      <p:sp>
        <p:nvSpPr>
          <p:cNvPr id="74756" name="Rectangle 2"/>
          <p:cNvSpPr>
            <a:spLocks noGrp="1" noChangeArrowheads="1"/>
          </p:cNvSpPr>
          <p:nvPr>
            <p:ph type="title"/>
          </p:nvPr>
        </p:nvSpPr>
        <p:spPr/>
        <p:txBody>
          <a:bodyPr/>
          <a:lstStyle/>
          <a:p>
            <a:r>
              <a:rPr lang="en-US"/>
              <a:t>Backward Chaining</a:t>
            </a:r>
          </a:p>
        </p:txBody>
      </p:sp>
      <p:sp>
        <p:nvSpPr>
          <p:cNvPr id="74757" name="Rectangle 3"/>
          <p:cNvSpPr>
            <a:spLocks noGrp="1" noChangeArrowheads="1"/>
          </p:cNvSpPr>
          <p:nvPr>
            <p:ph type="body" idx="1"/>
          </p:nvPr>
        </p:nvSpPr>
        <p:spPr/>
        <p:txBody>
          <a:bodyPr/>
          <a:lstStyle/>
          <a:p>
            <a:pPr>
              <a:lnSpc>
                <a:spcPct val="90000"/>
              </a:lnSpc>
              <a:spcBef>
                <a:spcPct val="40000"/>
              </a:spcBef>
            </a:pPr>
            <a:r>
              <a:rPr lang="en-US">
                <a:sym typeface="Symbol" charset="2"/>
              </a:rPr>
              <a:t>Question:  Has Reality Man done anything criminal?</a:t>
            </a:r>
          </a:p>
          <a:p>
            <a:pPr algn="ctr">
              <a:lnSpc>
                <a:spcPct val="90000"/>
              </a:lnSpc>
              <a:spcBef>
                <a:spcPct val="40000"/>
              </a:spcBef>
              <a:buFontTx/>
              <a:buNone/>
            </a:pPr>
            <a:endParaRPr lang="en-US" sz="1800">
              <a:sym typeface="Symbol" charset="2"/>
            </a:endParaRPr>
          </a:p>
        </p:txBody>
      </p:sp>
      <p:sp>
        <p:nvSpPr>
          <p:cNvPr id="74758" name="Rectangle 4"/>
          <p:cNvSpPr>
            <a:spLocks noChangeArrowheads="1"/>
          </p:cNvSpPr>
          <p:nvPr/>
        </p:nvSpPr>
        <p:spPr bwMode="auto">
          <a:xfrm>
            <a:off x="3886200" y="2438400"/>
            <a:ext cx="16224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en-US"/>
              <a:t>CS 561,  Session 16-18</a:t>
            </a:r>
          </a:p>
        </p:txBody>
      </p:sp>
      <p:sp>
        <p:nvSpPr>
          <p:cNvPr id="75779" name="Slide Number Placeholder 5"/>
          <p:cNvSpPr>
            <a:spLocks noGrp="1"/>
          </p:cNvSpPr>
          <p:nvPr>
            <p:ph type="sldNum" sz="quarter" idx="12"/>
          </p:nvPr>
        </p:nvSpPr>
        <p:spPr>
          <a:noFill/>
        </p:spPr>
        <p:txBody>
          <a:bodyPr/>
          <a:lstStyle/>
          <a:p>
            <a:fld id="{80FA8EB4-3797-C643-B9F9-03D5A733BD15}" type="slidenum">
              <a:rPr lang="en-US"/>
              <a:pPr/>
              <a:t>57</a:t>
            </a:fld>
            <a:endParaRPr lang="en-US"/>
          </a:p>
        </p:txBody>
      </p:sp>
      <p:sp>
        <p:nvSpPr>
          <p:cNvPr id="75780" name="Rectangle 2"/>
          <p:cNvSpPr>
            <a:spLocks noGrp="1" noChangeArrowheads="1"/>
          </p:cNvSpPr>
          <p:nvPr>
            <p:ph type="title"/>
          </p:nvPr>
        </p:nvSpPr>
        <p:spPr/>
        <p:txBody>
          <a:bodyPr/>
          <a:lstStyle/>
          <a:p>
            <a:r>
              <a:rPr lang="en-US"/>
              <a:t>Backward Chaining</a:t>
            </a:r>
          </a:p>
        </p:txBody>
      </p:sp>
      <p:sp>
        <p:nvSpPr>
          <p:cNvPr id="75781" name="Rectangle 3"/>
          <p:cNvSpPr>
            <a:spLocks noGrp="1" noChangeArrowheads="1"/>
          </p:cNvSpPr>
          <p:nvPr>
            <p:ph type="body" idx="1"/>
          </p:nvPr>
        </p:nvSpPr>
        <p:spPr>
          <a:xfrm>
            <a:off x="827088" y="2017713"/>
            <a:ext cx="8128000" cy="4114800"/>
          </a:xfrm>
        </p:spPr>
        <p:txBody>
          <a:bodyPr/>
          <a:lstStyle/>
          <a:p>
            <a:pPr>
              <a:lnSpc>
                <a:spcPct val="90000"/>
              </a:lnSpc>
              <a:spcBef>
                <a:spcPct val="40000"/>
              </a:spcBef>
            </a:pPr>
            <a:r>
              <a:rPr lang="en-US">
                <a:sym typeface="Symbol" charset="2"/>
              </a:rPr>
              <a:t>Question:  Has Reality Man done anything criminal?</a:t>
            </a:r>
          </a:p>
          <a:p>
            <a:pPr>
              <a:lnSpc>
                <a:spcPct val="90000"/>
              </a:lnSpc>
              <a:spcBef>
                <a:spcPct val="40000"/>
              </a:spcBef>
              <a:buFontTx/>
              <a:buNone/>
            </a:pPr>
            <a:r>
              <a:rPr lang="en-US" sz="1800">
                <a:sym typeface="Symbol" charset="2"/>
              </a:rPr>
              <a:t>				</a:t>
            </a:r>
          </a:p>
          <a:p>
            <a:pPr>
              <a:lnSpc>
                <a:spcPct val="90000"/>
              </a:lnSpc>
              <a:spcBef>
                <a:spcPct val="40000"/>
              </a:spcBef>
              <a:buFontTx/>
              <a:buNone/>
            </a:pPr>
            <a:endParaRPr lang="en-US" sz="1800">
              <a:sym typeface="Symbol" charset="2"/>
            </a:endParaRPr>
          </a:p>
          <a:p>
            <a:pPr>
              <a:lnSpc>
                <a:spcPct val="90000"/>
              </a:lnSpc>
              <a:spcBef>
                <a:spcPct val="40000"/>
              </a:spcBef>
              <a:buFontTx/>
              <a:buNone/>
            </a:pPr>
            <a:endParaRPr lang="en-US" sz="1800">
              <a:sym typeface="Symbol" charset="2"/>
            </a:endParaRPr>
          </a:p>
          <a:p>
            <a:pPr>
              <a:lnSpc>
                <a:spcPct val="90000"/>
              </a:lnSpc>
              <a:spcBef>
                <a:spcPct val="40000"/>
              </a:spcBef>
              <a:buFontTx/>
              <a:buNone/>
            </a:pPr>
            <a:endParaRPr lang="en-US" sz="1800">
              <a:sym typeface="Symbol" charset="2"/>
            </a:endParaRPr>
          </a:p>
          <a:p>
            <a:pPr>
              <a:lnSpc>
                <a:spcPct val="80000"/>
              </a:lnSpc>
              <a:spcBef>
                <a:spcPct val="40000"/>
              </a:spcBef>
              <a:buFontTx/>
              <a:buNone/>
            </a:pPr>
            <a:r>
              <a:rPr lang="en-US" i="1">
                <a:sym typeface="Symbol" charset="2"/>
              </a:rPr>
              <a:t>Yes, {x/Reality Man}</a:t>
            </a:r>
          </a:p>
          <a:p>
            <a:pPr>
              <a:lnSpc>
                <a:spcPct val="80000"/>
              </a:lnSpc>
              <a:spcBef>
                <a:spcPct val="40000"/>
              </a:spcBef>
              <a:buFontTx/>
              <a:buNone/>
            </a:pPr>
            <a:endParaRPr lang="en-US">
              <a:sym typeface="Symbol" charset="2"/>
            </a:endParaRPr>
          </a:p>
        </p:txBody>
      </p:sp>
      <p:sp>
        <p:nvSpPr>
          <p:cNvPr id="75782" name="Rectangle 4"/>
          <p:cNvSpPr>
            <a:spLocks noChangeArrowheads="1"/>
          </p:cNvSpPr>
          <p:nvPr/>
        </p:nvSpPr>
        <p:spPr bwMode="auto">
          <a:xfrm>
            <a:off x="3886200" y="2438400"/>
            <a:ext cx="15494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5783" name="Rectangle 5"/>
          <p:cNvSpPr>
            <a:spLocks noChangeArrowheads="1"/>
          </p:cNvSpPr>
          <p:nvPr/>
        </p:nvSpPr>
        <p:spPr bwMode="auto">
          <a:xfrm>
            <a:off x="685800" y="3200400"/>
            <a:ext cx="19796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75784" name="AutoShape 6"/>
          <p:cNvCxnSpPr>
            <a:cxnSpLocks noChangeShapeType="1"/>
            <a:stCxn id="75782" idx="2"/>
            <a:endCxn id="75783" idx="0"/>
          </p:cNvCxnSpPr>
          <p:nvPr/>
        </p:nvCxnSpPr>
        <p:spPr bwMode="auto">
          <a:xfrm flipH="1">
            <a:off x="1676400" y="2819400"/>
            <a:ext cx="2984500"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en-US"/>
              <a:t>CS 561,  Session 16-18</a:t>
            </a:r>
          </a:p>
        </p:txBody>
      </p:sp>
      <p:sp>
        <p:nvSpPr>
          <p:cNvPr id="76803" name="Slide Number Placeholder 5"/>
          <p:cNvSpPr>
            <a:spLocks noGrp="1"/>
          </p:cNvSpPr>
          <p:nvPr>
            <p:ph type="sldNum" sz="quarter" idx="12"/>
          </p:nvPr>
        </p:nvSpPr>
        <p:spPr>
          <a:noFill/>
        </p:spPr>
        <p:txBody>
          <a:bodyPr/>
          <a:lstStyle/>
          <a:p>
            <a:fld id="{D27B9A09-7C9F-7341-8E78-3D4758D1176E}" type="slidenum">
              <a:rPr lang="en-US"/>
              <a:pPr/>
              <a:t>58</a:t>
            </a:fld>
            <a:endParaRPr lang="en-US"/>
          </a:p>
        </p:txBody>
      </p:sp>
      <p:sp>
        <p:nvSpPr>
          <p:cNvPr id="76804" name="Rectangle 2"/>
          <p:cNvSpPr>
            <a:spLocks noGrp="1" noChangeArrowheads="1"/>
          </p:cNvSpPr>
          <p:nvPr>
            <p:ph type="title"/>
          </p:nvPr>
        </p:nvSpPr>
        <p:spPr/>
        <p:txBody>
          <a:bodyPr/>
          <a:lstStyle/>
          <a:p>
            <a:r>
              <a:rPr lang="en-US"/>
              <a:t>Backward Chaining</a:t>
            </a:r>
          </a:p>
        </p:txBody>
      </p:sp>
      <p:sp>
        <p:nvSpPr>
          <p:cNvPr id="76805" name="Rectangle 3"/>
          <p:cNvSpPr>
            <a:spLocks noGrp="1" noChangeArrowheads="1"/>
          </p:cNvSpPr>
          <p:nvPr>
            <p:ph type="body" idx="1"/>
          </p:nvPr>
        </p:nvSpPr>
        <p:spPr>
          <a:xfrm>
            <a:off x="827088" y="2017713"/>
            <a:ext cx="8128000" cy="4114800"/>
          </a:xfrm>
        </p:spPr>
        <p:txBody>
          <a:bodyPr/>
          <a:lstStyle/>
          <a:p>
            <a:pPr>
              <a:lnSpc>
                <a:spcPct val="90000"/>
              </a:lnSpc>
              <a:spcBef>
                <a:spcPct val="40000"/>
              </a:spcBef>
            </a:pPr>
            <a:r>
              <a:rPr lang="en-US" sz="2400">
                <a:sym typeface="Symbol" charset="2"/>
              </a:rPr>
              <a:t>Question:  Has Reality Man done anything criminal?</a:t>
            </a:r>
          </a:p>
          <a:p>
            <a:pPr>
              <a:lnSpc>
                <a:spcPct val="90000"/>
              </a:lnSpc>
              <a:spcBef>
                <a:spcPct val="40000"/>
              </a:spcBef>
            </a:pPr>
            <a:endParaRPr lang="en-US" sz="2400">
              <a:sym typeface="Symbol" charset="2"/>
            </a:endParaRPr>
          </a:p>
          <a:p>
            <a:pPr>
              <a:lnSpc>
                <a:spcPct val="90000"/>
              </a:lnSpc>
              <a:spcBef>
                <a:spcPct val="40000"/>
              </a:spcBef>
            </a:pPr>
            <a:endParaRPr lang="en-US" sz="2400">
              <a:sym typeface="Symbol" charset="2"/>
            </a:endParaRPr>
          </a:p>
          <a:p>
            <a:pPr algn="ctr">
              <a:lnSpc>
                <a:spcPct val="90000"/>
              </a:lnSpc>
              <a:spcBef>
                <a:spcPct val="40000"/>
              </a:spcBef>
              <a:buFontTx/>
              <a:buNone/>
            </a:pPr>
            <a:endParaRPr lang="en-US">
              <a:sym typeface="Symbol" charset="2"/>
            </a:endParaRPr>
          </a:p>
          <a:p>
            <a:pPr algn="ctr">
              <a:lnSpc>
                <a:spcPct val="90000"/>
              </a:lnSpc>
              <a:spcBef>
                <a:spcPct val="40000"/>
              </a:spcBef>
              <a:buFontTx/>
              <a:buNone/>
            </a:pPr>
            <a:endParaRPr lang="en-US" sz="2400" i="1">
              <a:sym typeface="Symbol" charset="2"/>
            </a:endParaRPr>
          </a:p>
          <a:p>
            <a:pPr algn="ctr">
              <a:lnSpc>
                <a:spcPct val="90000"/>
              </a:lnSpc>
              <a:spcBef>
                <a:spcPct val="40000"/>
              </a:spcBef>
              <a:buFontTx/>
              <a:buNone/>
            </a:pPr>
            <a:endParaRPr lang="en-US" sz="2400" i="1">
              <a:sym typeface="Symbol" charset="2"/>
            </a:endParaRPr>
          </a:p>
          <a:p>
            <a:pPr>
              <a:lnSpc>
                <a:spcPct val="90000"/>
              </a:lnSpc>
              <a:spcBef>
                <a:spcPct val="40000"/>
              </a:spcBef>
              <a:buFontTx/>
              <a:buNone/>
            </a:pPr>
            <a:r>
              <a:rPr lang="en-US" sz="2400" i="1">
                <a:sym typeface="Symbol" charset="2"/>
              </a:rPr>
              <a:t>Yes, {x/Reality Man}</a:t>
            </a:r>
            <a:r>
              <a:rPr lang="en-US" sz="2400">
                <a:sym typeface="Symbol" charset="2"/>
              </a:rPr>
              <a:t> 		</a:t>
            </a:r>
            <a:r>
              <a:rPr lang="en-US" sz="2400" i="1">
                <a:sym typeface="Symbol" charset="2"/>
              </a:rPr>
              <a:t>Yes, {z/friends}</a:t>
            </a:r>
            <a:endParaRPr lang="en-US" sz="2400">
              <a:sym typeface="Symbol" charset="2"/>
            </a:endParaRPr>
          </a:p>
        </p:txBody>
      </p:sp>
      <p:sp>
        <p:nvSpPr>
          <p:cNvPr id="76806" name="Rectangle 4"/>
          <p:cNvSpPr>
            <a:spLocks noChangeArrowheads="1"/>
          </p:cNvSpPr>
          <p:nvPr/>
        </p:nvSpPr>
        <p:spPr bwMode="auto">
          <a:xfrm>
            <a:off x="3886200" y="3294063"/>
            <a:ext cx="18018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6807" name="Rectangle 5"/>
          <p:cNvSpPr>
            <a:spLocks noChangeArrowheads="1"/>
          </p:cNvSpPr>
          <p:nvPr/>
        </p:nvSpPr>
        <p:spPr bwMode="auto">
          <a:xfrm>
            <a:off x="5257800" y="4056063"/>
            <a:ext cx="1401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76808" name="AutoShape 6"/>
          <p:cNvCxnSpPr>
            <a:cxnSpLocks noChangeShapeType="1"/>
            <a:stCxn id="76806" idx="2"/>
            <a:endCxn id="76807" idx="0"/>
          </p:cNvCxnSpPr>
          <p:nvPr/>
        </p:nvCxnSpPr>
        <p:spPr bwMode="auto">
          <a:xfrm>
            <a:off x="4787900" y="3675063"/>
            <a:ext cx="1171575" cy="381000"/>
          </a:xfrm>
          <a:prstGeom prst="straightConnector1">
            <a:avLst/>
          </a:prstGeom>
          <a:noFill/>
          <a:ln w="9525">
            <a:solidFill>
              <a:schemeClr val="tx1"/>
            </a:solidFill>
            <a:round/>
            <a:headEnd/>
            <a:tailEnd/>
          </a:ln>
        </p:spPr>
      </p:cxnSp>
      <p:sp>
        <p:nvSpPr>
          <p:cNvPr id="76809" name="Rectangle 7"/>
          <p:cNvSpPr>
            <a:spLocks noChangeArrowheads="1"/>
          </p:cNvSpPr>
          <p:nvPr/>
        </p:nvSpPr>
        <p:spPr bwMode="auto">
          <a:xfrm>
            <a:off x="685800" y="4056063"/>
            <a:ext cx="23034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76810" name="AutoShape 8"/>
          <p:cNvCxnSpPr>
            <a:cxnSpLocks noChangeShapeType="1"/>
            <a:stCxn id="76806" idx="2"/>
            <a:endCxn id="76809" idx="0"/>
          </p:cNvCxnSpPr>
          <p:nvPr/>
        </p:nvCxnSpPr>
        <p:spPr bwMode="auto">
          <a:xfrm flipH="1">
            <a:off x="1838325" y="3675063"/>
            <a:ext cx="2949575" cy="3810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p>
            <a:r>
              <a:rPr lang="en-US"/>
              <a:t>CS 561,  Session 16-18</a:t>
            </a:r>
          </a:p>
        </p:txBody>
      </p:sp>
      <p:sp>
        <p:nvSpPr>
          <p:cNvPr id="77827" name="Slide Number Placeholder 5"/>
          <p:cNvSpPr>
            <a:spLocks noGrp="1"/>
          </p:cNvSpPr>
          <p:nvPr>
            <p:ph type="sldNum" sz="quarter" idx="12"/>
          </p:nvPr>
        </p:nvSpPr>
        <p:spPr>
          <a:noFill/>
        </p:spPr>
        <p:txBody>
          <a:bodyPr/>
          <a:lstStyle/>
          <a:p>
            <a:fld id="{4EFE0CDB-DCF7-0548-8393-E5F9F667DB10}" type="slidenum">
              <a:rPr lang="en-US"/>
              <a:pPr/>
              <a:t>59</a:t>
            </a:fld>
            <a:endParaRPr lang="en-US"/>
          </a:p>
        </p:txBody>
      </p:sp>
      <p:sp>
        <p:nvSpPr>
          <p:cNvPr id="77828" name="Rectangle 2"/>
          <p:cNvSpPr>
            <a:spLocks noGrp="1" noChangeArrowheads="1"/>
          </p:cNvSpPr>
          <p:nvPr>
            <p:ph type="title"/>
          </p:nvPr>
        </p:nvSpPr>
        <p:spPr/>
        <p:txBody>
          <a:bodyPr/>
          <a:lstStyle/>
          <a:p>
            <a:r>
              <a:rPr lang="en-US"/>
              <a:t>Backward Chaining</a:t>
            </a:r>
          </a:p>
        </p:txBody>
      </p:sp>
      <p:sp>
        <p:nvSpPr>
          <p:cNvPr id="77829" name="Rectangle 3"/>
          <p:cNvSpPr>
            <a:spLocks noGrp="1" noChangeArrowheads="1"/>
          </p:cNvSpPr>
          <p:nvPr>
            <p:ph type="body" idx="1"/>
          </p:nvPr>
        </p:nvSpPr>
        <p:spPr/>
        <p:txBody>
          <a:bodyPr/>
          <a:lstStyle/>
          <a:p>
            <a:pPr>
              <a:lnSpc>
                <a:spcPct val="90000"/>
              </a:lnSpc>
              <a:spcBef>
                <a:spcPct val="40000"/>
              </a:spcBef>
            </a:pPr>
            <a:r>
              <a:rPr lang="en-US" sz="2400">
                <a:sym typeface="Symbol" charset="2"/>
              </a:rPr>
              <a:t>Question:  Has Reality Man done anything criminal?</a:t>
            </a:r>
          </a:p>
          <a:p>
            <a:pPr algn="ct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90000"/>
              </a:lnSpc>
              <a:spcBef>
                <a:spcPct val="40000"/>
              </a:spcBef>
              <a:buFontTx/>
              <a:buNone/>
            </a:pPr>
            <a:endParaRPr lang="en-US">
              <a:sym typeface="Symbol" charset="2"/>
            </a:endParaRPr>
          </a:p>
          <a:p>
            <a:pPr>
              <a:lnSpc>
                <a:spcPct val="50000"/>
              </a:lnSpc>
              <a:spcBef>
                <a:spcPct val="40000"/>
              </a:spcBef>
              <a:buFontTx/>
              <a:buNone/>
            </a:pPr>
            <a:r>
              <a:rPr lang="en-US" i="1">
                <a:sym typeface="Symbol" charset="2"/>
              </a:rPr>
              <a:t>Yes, {x/Reality Man}</a:t>
            </a:r>
            <a:r>
              <a:rPr lang="en-US">
                <a:sym typeface="Symbol" charset="2"/>
              </a:rPr>
              <a:t>      	          </a:t>
            </a:r>
            <a:r>
              <a:rPr lang="en-US" i="1">
                <a:sym typeface="Symbol" charset="2"/>
              </a:rPr>
              <a:t>Yes, {z/friends}</a:t>
            </a:r>
            <a:endParaRPr lang="en-US">
              <a:sym typeface="Symbol" charset="2"/>
            </a:endParaRPr>
          </a:p>
        </p:txBody>
      </p:sp>
      <p:sp>
        <p:nvSpPr>
          <p:cNvPr id="77830" name="Rectangle 4"/>
          <p:cNvSpPr>
            <a:spLocks noChangeArrowheads="1"/>
          </p:cNvSpPr>
          <p:nvPr/>
        </p:nvSpPr>
        <p:spPr bwMode="auto">
          <a:xfrm>
            <a:off x="3886200" y="3352800"/>
            <a:ext cx="2036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7831" name="Rectangle 5"/>
          <p:cNvSpPr>
            <a:spLocks noChangeArrowheads="1"/>
          </p:cNvSpPr>
          <p:nvPr/>
        </p:nvSpPr>
        <p:spPr bwMode="auto">
          <a:xfrm>
            <a:off x="5257800" y="41148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77832" name="AutoShape 6"/>
          <p:cNvCxnSpPr>
            <a:cxnSpLocks noChangeShapeType="1"/>
            <a:stCxn id="77830" idx="2"/>
            <a:endCxn id="77831" idx="0"/>
          </p:cNvCxnSpPr>
          <p:nvPr/>
        </p:nvCxnSpPr>
        <p:spPr bwMode="auto">
          <a:xfrm>
            <a:off x="4905375" y="3733800"/>
            <a:ext cx="1144588" cy="381000"/>
          </a:xfrm>
          <a:prstGeom prst="straightConnector1">
            <a:avLst/>
          </a:prstGeom>
          <a:noFill/>
          <a:ln w="9525">
            <a:solidFill>
              <a:schemeClr val="tx1"/>
            </a:solidFill>
            <a:round/>
            <a:headEnd/>
            <a:tailEnd/>
          </a:ln>
        </p:spPr>
      </p:cxnSp>
      <p:sp>
        <p:nvSpPr>
          <p:cNvPr id="77833" name="Rectangle 7"/>
          <p:cNvSpPr>
            <a:spLocks noChangeArrowheads="1"/>
          </p:cNvSpPr>
          <p:nvPr/>
        </p:nvSpPr>
        <p:spPr bwMode="auto">
          <a:xfrm>
            <a:off x="685800" y="4114800"/>
            <a:ext cx="23018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77834" name="AutoShape 8"/>
          <p:cNvCxnSpPr>
            <a:cxnSpLocks noChangeShapeType="1"/>
            <a:stCxn id="77830" idx="2"/>
            <a:endCxn id="77833" idx="0"/>
          </p:cNvCxnSpPr>
          <p:nvPr/>
        </p:nvCxnSpPr>
        <p:spPr bwMode="auto">
          <a:xfrm flipH="1">
            <a:off x="1836738" y="3733800"/>
            <a:ext cx="3068637" cy="381000"/>
          </a:xfrm>
          <a:prstGeom prst="straightConnector1">
            <a:avLst/>
          </a:prstGeom>
          <a:noFill/>
          <a:ln w="9525">
            <a:solidFill>
              <a:schemeClr val="tx1"/>
            </a:solidFill>
            <a:round/>
            <a:headEnd/>
            <a:tailEnd/>
          </a:ln>
        </p:spPr>
      </p:cxnSp>
      <p:sp>
        <p:nvSpPr>
          <p:cNvPr id="77835" name="Rectangle 9"/>
          <p:cNvSpPr>
            <a:spLocks noChangeArrowheads="1"/>
          </p:cNvSpPr>
          <p:nvPr/>
        </p:nvSpPr>
        <p:spPr bwMode="auto">
          <a:xfrm>
            <a:off x="3492500" y="41275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Emulator(y)</a:t>
            </a:r>
          </a:p>
        </p:txBody>
      </p:sp>
      <p:cxnSp>
        <p:nvCxnSpPr>
          <p:cNvPr id="77836" name="AutoShape 10"/>
          <p:cNvCxnSpPr>
            <a:cxnSpLocks noChangeShapeType="1"/>
            <a:stCxn id="77830" idx="2"/>
            <a:endCxn id="77835" idx="0"/>
          </p:cNvCxnSpPr>
          <p:nvPr/>
        </p:nvCxnSpPr>
        <p:spPr bwMode="auto">
          <a:xfrm flipH="1">
            <a:off x="4284663" y="3733800"/>
            <a:ext cx="620712" cy="3937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a:t>CS 561,  Session 16-18</a:t>
            </a:r>
          </a:p>
        </p:txBody>
      </p:sp>
      <p:sp>
        <p:nvSpPr>
          <p:cNvPr id="22531" name="Slide Number Placeholder 5"/>
          <p:cNvSpPr>
            <a:spLocks noGrp="1"/>
          </p:cNvSpPr>
          <p:nvPr>
            <p:ph type="sldNum" sz="quarter" idx="12"/>
          </p:nvPr>
        </p:nvSpPr>
        <p:spPr>
          <a:noFill/>
        </p:spPr>
        <p:txBody>
          <a:bodyPr/>
          <a:lstStyle/>
          <a:p>
            <a:fld id="{CAAF393F-0486-9541-964F-DA8D89C66828}" type="slidenum">
              <a:rPr lang="en-US"/>
              <a:pPr/>
              <a:t>6</a:t>
            </a:fld>
            <a:endParaRPr lang="en-US"/>
          </a:p>
        </p:txBody>
      </p:sp>
      <p:sp>
        <p:nvSpPr>
          <p:cNvPr id="22532" name="Rectangle 2"/>
          <p:cNvSpPr>
            <a:spLocks noGrp="1" noChangeArrowheads="1"/>
          </p:cNvSpPr>
          <p:nvPr>
            <p:ph type="title"/>
          </p:nvPr>
        </p:nvSpPr>
        <p:spPr/>
        <p:txBody>
          <a:bodyPr/>
          <a:lstStyle/>
          <a:p>
            <a:r>
              <a:rPr lang="en-US"/>
              <a:t>Reminder</a:t>
            </a:r>
          </a:p>
        </p:txBody>
      </p:sp>
      <p:sp>
        <p:nvSpPr>
          <p:cNvPr id="22533" name="Rectangle 3"/>
          <p:cNvSpPr>
            <a:spLocks noGrp="1" noChangeArrowheads="1"/>
          </p:cNvSpPr>
          <p:nvPr>
            <p:ph type="body" idx="1"/>
          </p:nvPr>
        </p:nvSpPr>
        <p:spPr/>
        <p:txBody>
          <a:bodyPr/>
          <a:lstStyle/>
          <a:p>
            <a:r>
              <a:rPr lang="en-US" sz="2400"/>
              <a:t>Ground term: A term that does not contain a variable.</a:t>
            </a:r>
          </a:p>
          <a:p>
            <a:pPr lvl="1"/>
            <a:r>
              <a:rPr lang="en-US" sz="2000"/>
              <a:t>A constant symbol</a:t>
            </a:r>
          </a:p>
          <a:p>
            <a:pPr lvl="1"/>
            <a:r>
              <a:rPr lang="en-US" sz="2000"/>
              <a:t>A function applies to some ground term</a:t>
            </a:r>
          </a:p>
          <a:p>
            <a:pPr lvl="1"/>
            <a:endParaRPr lang="en-US" sz="2000"/>
          </a:p>
          <a:p>
            <a:pPr lvl="1"/>
            <a:endParaRPr lang="en-US" sz="2000"/>
          </a:p>
          <a:p>
            <a:r>
              <a:rPr lang="en-US" sz="2400"/>
              <a:t>{x/a}: substitution/binding list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en-US"/>
              <a:t>CS 561,  Session 16-18</a:t>
            </a:r>
          </a:p>
        </p:txBody>
      </p:sp>
      <p:sp>
        <p:nvSpPr>
          <p:cNvPr id="78851" name="Slide Number Placeholder 5"/>
          <p:cNvSpPr>
            <a:spLocks noGrp="1"/>
          </p:cNvSpPr>
          <p:nvPr>
            <p:ph type="sldNum" sz="quarter" idx="12"/>
          </p:nvPr>
        </p:nvSpPr>
        <p:spPr>
          <a:noFill/>
        </p:spPr>
        <p:txBody>
          <a:bodyPr/>
          <a:lstStyle/>
          <a:p>
            <a:fld id="{8DBBF9C2-9189-4146-9907-5205CB6158C2}" type="slidenum">
              <a:rPr lang="en-US"/>
              <a:pPr/>
              <a:t>60</a:t>
            </a:fld>
            <a:endParaRPr lang="en-US"/>
          </a:p>
        </p:txBody>
      </p:sp>
      <p:sp>
        <p:nvSpPr>
          <p:cNvPr id="78852" name="Rectangle 2"/>
          <p:cNvSpPr>
            <a:spLocks noGrp="1" noChangeArrowheads="1"/>
          </p:cNvSpPr>
          <p:nvPr>
            <p:ph type="title"/>
          </p:nvPr>
        </p:nvSpPr>
        <p:spPr/>
        <p:txBody>
          <a:bodyPr/>
          <a:lstStyle/>
          <a:p>
            <a:r>
              <a:rPr lang="en-US"/>
              <a:t>Backward Chaining</a:t>
            </a:r>
          </a:p>
        </p:txBody>
      </p:sp>
      <p:sp>
        <p:nvSpPr>
          <p:cNvPr id="78853" name="Rectangle 3"/>
          <p:cNvSpPr>
            <a:spLocks noGrp="1" noChangeArrowheads="1"/>
          </p:cNvSpPr>
          <p:nvPr>
            <p:ph type="body" idx="1"/>
          </p:nvPr>
        </p:nvSpPr>
        <p:spPr/>
        <p:txBody>
          <a:bodyPr/>
          <a:lstStyle/>
          <a:p>
            <a:pPr>
              <a:lnSpc>
                <a:spcPct val="90000"/>
              </a:lnSpc>
              <a:spcBef>
                <a:spcPct val="40000"/>
              </a:spcBef>
            </a:pPr>
            <a:r>
              <a:rPr lang="en-US" sz="1600">
                <a:sym typeface="Symbol" charset="2"/>
              </a:rPr>
              <a:t>Question:  Has Reality Man done anything criminal?</a:t>
            </a:r>
          </a:p>
          <a:p>
            <a:pPr>
              <a:lnSpc>
                <a:spcPct val="90000"/>
              </a:lnSpc>
              <a:spcBef>
                <a:spcPct val="40000"/>
              </a:spcBef>
            </a:pPr>
            <a:endParaRPr lang="en-US" sz="1600">
              <a:sym typeface="Symbol" charset="2"/>
            </a:endParaRPr>
          </a:p>
          <a:p>
            <a:pPr algn="ctr">
              <a:lnSpc>
                <a:spcPct val="90000"/>
              </a:lnSpc>
              <a:spcBef>
                <a:spcPct val="40000"/>
              </a:spcBef>
              <a:buFontTx/>
              <a:buNone/>
            </a:pPr>
            <a:endParaRPr lang="en-US" sz="1400">
              <a:sym typeface="Symbol" charset="2"/>
            </a:endParaRPr>
          </a:p>
          <a:p>
            <a:pPr algn="ctr">
              <a:lnSpc>
                <a:spcPct val="90000"/>
              </a:lnSpc>
              <a:spcBef>
                <a:spcPct val="40000"/>
              </a:spcBef>
              <a:buFontTx/>
              <a:buNone/>
            </a:pPr>
            <a:endParaRPr lang="en-US" sz="1400">
              <a:sym typeface="Symbol" charset="2"/>
            </a:endParaRPr>
          </a:p>
          <a:p>
            <a:pPr>
              <a:lnSpc>
                <a:spcPct val="90000"/>
              </a:lnSpc>
              <a:spcBef>
                <a:spcPct val="40000"/>
              </a:spcBef>
              <a:buFontTx/>
              <a:buNone/>
            </a:pPr>
            <a:endParaRPr lang="en-US" sz="1400">
              <a:sym typeface="Symbol" charset="2"/>
            </a:endParaRPr>
          </a:p>
          <a:p>
            <a:pPr>
              <a:lnSpc>
                <a:spcPct val="90000"/>
              </a:lnSpc>
              <a:spcBef>
                <a:spcPct val="40000"/>
              </a:spcBef>
              <a:buFontTx/>
              <a:buNone/>
            </a:pPr>
            <a:endParaRPr lang="en-US" sz="3200">
              <a:sym typeface="Symbol" charset="2"/>
            </a:endParaRPr>
          </a:p>
          <a:p>
            <a:pPr>
              <a:lnSpc>
                <a:spcPct val="90000"/>
              </a:lnSpc>
              <a:spcBef>
                <a:spcPct val="40000"/>
              </a:spcBef>
              <a:buFontTx/>
              <a:buNone/>
            </a:pPr>
            <a:endParaRPr lang="en-US" sz="3200">
              <a:sym typeface="Symbol" charset="2"/>
            </a:endParaRPr>
          </a:p>
          <a:p>
            <a:pPr>
              <a:lnSpc>
                <a:spcPct val="90000"/>
              </a:lnSpc>
              <a:spcBef>
                <a:spcPct val="40000"/>
              </a:spcBef>
              <a:buFontTx/>
              <a:buNone/>
            </a:pPr>
            <a:r>
              <a:rPr lang="en-US" sz="2400" i="1">
                <a:sym typeface="Symbol" charset="2"/>
              </a:rPr>
              <a:t>Yes, {x/Reality Man}</a:t>
            </a:r>
            <a:r>
              <a:rPr lang="en-US" sz="3200">
                <a:sym typeface="Symbol" charset="2"/>
              </a:rPr>
              <a:t>    		  </a:t>
            </a:r>
            <a:r>
              <a:rPr lang="en-US" sz="2400" i="1">
                <a:sym typeface="Symbol" charset="2"/>
              </a:rPr>
              <a:t>Yes, {z/friends}</a:t>
            </a:r>
          </a:p>
          <a:p>
            <a:pPr>
              <a:lnSpc>
                <a:spcPct val="50000"/>
              </a:lnSpc>
              <a:spcBef>
                <a:spcPct val="40000"/>
              </a:spcBef>
              <a:buFontTx/>
              <a:buNone/>
            </a:pPr>
            <a:endParaRPr lang="en-US" sz="2400" i="1">
              <a:sym typeface="Symbol" charset="2"/>
            </a:endParaRPr>
          </a:p>
          <a:p>
            <a:pPr>
              <a:lnSpc>
                <a:spcPct val="50000"/>
              </a:lnSpc>
              <a:spcBef>
                <a:spcPct val="40000"/>
              </a:spcBef>
              <a:buFontTx/>
              <a:buNone/>
            </a:pPr>
            <a:endParaRPr lang="en-US" sz="2400" i="1">
              <a:sym typeface="Symbol" charset="2"/>
            </a:endParaRPr>
          </a:p>
          <a:p>
            <a:pPr>
              <a:lnSpc>
                <a:spcPct val="50000"/>
              </a:lnSpc>
              <a:spcBef>
                <a:spcPct val="40000"/>
              </a:spcBef>
              <a:buFontTx/>
              <a:buNone/>
            </a:pPr>
            <a:endParaRPr lang="en-US" sz="2400" i="1">
              <a:sym typeface="Symbol" charset="2"/>
            </a:endParaRPr>
          </a:p>
          <a:p>
            <a:pPr>
              <a:lnSpc>
                <a:spcPct val="50000"/>
              </a:lnSpc>
              <a:spcBef>
                <a:spcPct val="40000"/>
              </a:spcBef>
              <a:buFontTx/>
              <a:buNone/>
            </a:pPr>
            <a:endParaRPr lang="en-US" sz="2400" i="1">
              <a:sym typeface="Symbol" charset="2"/>
            </a:endParaRPr>
          </a:p>
          <a:p>
            <a:pPr>
              <a:lnSpc>
                <a:spcPct val="50000"/>
              </a:lnSpc>
              <a:spcBef>
                <a:spcPct val="40000"/>
              </a:spcBef>
              <a:buFontTx/>
              <a:buNone/>
            </a:pPr>
            <a:r>
              <a:rPr lang="en-US" sz="2400" i="1">
                <a:sym typeface="Symbol" charset="2"/>
              </a:rPr>
              <a:t>Yes, {y/U64}</a:t>
            </a:r>
          </a:p>
        </p:txBody>
      </p:sp>
      <p:sp>
        <p:nvSpPr>
          <p:cNvPr id="78854" name="Rectangle 4"/>
          <p:cNvSpPr>
            <a:spLocks noChangeArrowheads="1"/>
          </p:cNvSpPr>
          <p:nvPr/>
        </p:nvSpPr>
        <p:spPr bwMode="auto">
          <a:xfrm>
            <a:off x="3886200" y="2870200"/>
            <a:ext cx="2036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8855" name="Rectangle 5"/>
          <p:cNvSpPr>
            <a:spLocks noChangeArrowheads="1"/>
          </p:cNvSpPr>
          <p:nvPr/>
        </p:nvSpPr>
        <p:spPr bwMode="auto">
          <a:xfrm>
            <a:off x="5257800" y="36322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78856" name="AutoShape 6"/>
          <p:cNvCxnSpPr>
            <a:cxnSpLocks noChangeShapeType="1"/>
            <a:stCxn id="78854" idx="2"/>
            <a:endCxn id="78855" idx="0"/>
          </p:cNvCxnSpPr>
          <p:nvPr/>
        </p:nvCxnSpPr>
        <p:spPr bwMode="auto">
          <a:xfrm>
            <a:off x="4905375" y="3251200"/>
            <a:ext cx="1144588" cy="381000"/>
          </a:xfrm>
          <a:prstGeom prst="straightConnector1">
            <a:avLst/>
          </a:prstGeom>
          <a:noFill/>
          <a:ln w="9525">
            <a:solidFill>
              <a:schemeClr val="tx1"/>
            </a:solidFill>
            <a:round/>
            <a:headEnd/>
            <a:tailEnd/>
          </a:ln>
        </p:spPr>
      </p:cxnSp>
      <p:sp>
        <p:nvSpPr>
          <p:cNvPr id="78857" name="Rectangle 7"/>
          <p:cNvSpPr>
            <a:spLocks noChangeArrowheads="1"/>
          </p:cNvSpPr>
          <p:nvPr/>
        </p:nvSpPr>
        <p:spPr bwMode="auto">
          <a:xfrm>
            <a:off x="685800" y="3632200"/>
            <a:ext cx="23018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78858" name="AutoShape 8"/>
          <p:cNvCxnSpPr>
            <a:cxnSpLocks noChangeShapeType="1"/>
            <a:stCxn id="78854" idx="2"/>
            <a:endCxn id="78857" idx="0"/>
          </p:cNvCxnSpPr>
          <p:nvPr/>
        </p:nvCxnSpPr>
        <p:spPr bwMode="auto">
          <a:xfrm flipH="1">
            <a:off x="1836738" y="3251200"/>
            <a:ext cx="3068637" cy="381000"/>
          </a:xfrm>
          <a:prstGeom prst="straightConnector1">
            <a:avLst/>
          </a:prstGeom>
          <a:noFill/>
          <a:ln w="9525">
            <a:solidFill>
              <a:schemeClr val="tx1"/>
            </a:solidFill>
            <a:round/>
            <a:headEnd/>
            <a:tailEnd/>
          </a:ln>
        </p:spPr>
      </p:cxnSp>
      <p:sp>
        <p:nvSpPr>
          <p:cNvPr id="78859" name="Rectangle 9"/>
          <p:cNvSpPr>
            <a:spLocks noChangeArrowheads="1"/>
          </p:cNvSpPr>
          <p:nvPr/>
        </p:nvSpPr>
        <p:spPr bwMode="auto">
          <a:xfrm>
            <a:off x="3492500" y="36449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Emulator(y)</a:t>
            </a:r>
          </a:p>
        </p:txBody>
      </p:sp>
      <p:sp>
        <p:nvSpPr>
          <p:cNvPr id="78860" name="Rectangle 10"/>
          <p:cNvSpPr>
            <a:spLocks noChangeArrowheads="1"/>
          </p:cNvSpPr>
          <p:nvPr/>
        </p:nvSpPr>
        <p:spPr bwMode="auto">
          <a:xfrm>
            <a:off x="468313" y="5208588"/>
            <a:ext cx="25908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Software(y)</a:t>
            </a:r>
          </a:p>
        </p:txBody>
      </p:sp>
      <p:cxnSp>
        <p:nvCxnSpPr>
          <p:cNvPr id="78861" name="AutoShape 11"/>
          <p:cNvCxnSpPr>
            <a:cxnSpLocks noChangeShapeType="1"/>
            <a:stCxn id="78859" idx="2"/>
            <a:endCxn id="78860" idx="0"/>
          </p:cNvCxnSpPr>
          <p:nvPr/>
        </p:nvCxnSpPr>
        <p:spPr bwMode="auto">
          <a:xfrm flipH="1">
            <a:off x="1763713" y="4025900"/>
            <a:ext cx="2520950" cy="1182688"/>
          </a:xfrm>
          <a:prstGeom prst="straightConnector1">
            <a:avLst/>
          </a:prstGeom>
          <a:noFill/>
          <a:ln w="9525">
            <a:solidFill>
              <a:schemeClr val="tx1"/>
            </a:solidFill>
            <a:round/>
            <a:headEnd/>
            <a:tailEnd/>
          </a:ln>
        </p:spPr>
      </p:cxnSp>
      <p:cxnSp>
        <p:nvCxnSpPr>
          <p:cNvPr id="78862" name="AutoShape 12"/>
          <p:cNvCxnSpPr>
            <a:cxnSpLocks noChangeShapeType="1"/>
            <a:endCxn id="78859" idx="0"/>
          </p:cNvCxnSpPr>
          <p:nvPr/>
        </p:nvCxnSpPr>
        <p:spPr bwMode="auto">
          <a:xfrm flipH="1">
            <a:off x="4284663" y="3284538"/>
            <a:ext cx="576262" cy="360362"/>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en-US"/>
              <a:t>CS 561,  Session 16-18</a:t>
            </a:r>
          </a:p>
        </p:txBody>
      </p:sp>
      <p:sp>
        <p:nvSpPr>
          <p:cNvPr id="79875" name="Slide Number Placeholder 5"/>
          <p:cNvSpPr>
            <a:spLocks noGrp="1"/>
          </p:cNvSpPr>
          <p:nvPr>
            <p:ph type="sldNum" sz="quarter" idx="12"/>
          </p:nvPr>
        </p:nvSpPr>
        <p:spPr>
          <a:noFill/>
        </p:spPr>
        <p:txBody>
          <a:bodyPr/>
          <a:lstStyle/>
          <a:p>
            <a:fld id="{BF462380-86C9-0145-9018-A28949968950}" type="slidenum">
              <a:rPr lang="en-US"/>
              <a:pPr/>
              <a:t>61</a:t>
            </a:fld>
            <a:endParaRPr lang="en-US"/>
          </a:p>
        </p:txBody>
      </p:sp>
      <p:sp>
        <p:nvSpPr>
          <p:cNvPr id="79876" name="Rectangle 2"/>
          <p:cNvSpPr>
            <a:spLocks noGrp="1" noChangeArrowheads="1"/>
          </p:cNvSpPr>
          <p:nvPr>
            <p:ph type="title"/>
          </p:nvPr>
        </p:nvSpPr>
        <p:spPr/>
        <p:txBody>
          <a:bodyPr/>
          <a:lstStyle/>
          <a:p>
            <a:r>
              <a:rPr lang="en-US"/>
              <a:t>Backward Chaining</a:t>
            </a:r>
          </a:p>
        </p:txBody>
      </p:sp>
      <p:sp>
        <p:nvSpPr>
          <p:cNvPr id="79877" name="Rectangle 3"/>
          <p:cNvSpPr>
            <a:spLocks noGrp="1" noChangeArrowheads="1"/>
          </p:cNvSpPr>
          <p:nvPr>
            <p:ph type="body" idx="1"/>
          </p:nvPr>
        </p:nvSpPr>
        <p:spPr>
          <a:xfrm>
            <a:off x="457200" y="1916113"/>
            <a:ext cx="8178800" cy="4537075"/>
          </a:xfrm>
        </p:spPr>
        <p:txBody>
          <a:bodyPr/>
          <a:lstStyle/>
          <a:p>
            <a:pPr>
              <a:lnSpc>
                <a:spcPct val="90000"/>
              </a:lnSpc>
              <a:spcBef>
                <a:spcPct val="40000"/>
              </a:spcBef>
            </a:pPr>
            <a:r>
              <a:rPr lang="en-US" sz="1800">
                <a:sym typeface="Symbol" charset="2"/>
              </a:rPr>
              <a:t>Question:  Has Reality Man done anything criminal?</a:t>
            </a:r>
          </a:p>
          <a:p>
            <a:pPr algn="ctr">
              <a:lnSpc>
                <a:spcPct val="90000"/>
              </a:lnSpc>
              <a:spcBef>
                <a:spcPct val="40000"/>
              </a:spcBef>
              <a:buFontTx/>
              <a:buNone/>
            </a:pPr>
            <a:endParaRPr lang="en-US" sz="1600">
              <a:sym typeface="Symbol" charset="2"/>
            </a:endParaRPr>
          </a:p>
          <a:p>
            <a:pPr algn="ctr">
              <a:lnSpc>
                <a:spcPct val="90000"/>
              </a:lnSpc>
              <a:spcBef>
                <a:spcPct val="40000"/>
              </a:spcBef>
              <a:buFontTx/>
              <a:buNone/>
            </a:pPr>
            <a:endParaRPr lang="en-US" sz="1600">
              <a:sym typeface="Symbol" charset="2"/>
            </a:endParaRPr>
          </a:p>
          <a:p>
            <a:pPr algn="ct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50000"/>
              </a:lnSpc>
              <a:spcBef>
                <a:spcPct val="40000"/>
              </a:spcBef>
              <a:buFontTx/>
              <a:buNone/>
            </a:pPr>
            <a:r>
              <a:rPr lang="en-US" sz="1800" i="1">
                <a:sym typeface="Symbol" charset="2"/>
              </a:rPr>
              <a:t>Yes, {x/Reality Man}</a:t>
            </a:r>
            <a:r>
              <a:rPr lang="en-US" sz="1800">
                <a:sym typeface="Symbol" charset="2"/>
              </a:rPr>
              <a:t>         			  </a:t>
            </a:r>
            <a:r>
              <a:rPr lang="en-US" sz="1800" i="1">
                <a:sym typeface="Symbol" charset="2"/>
              </a:rPr>
              <a:t>Yes, {z/friends}</a:t>
            </a:r>
          </a:p>
          <a:p>
            <a:pPr>
              <a:lnSpc>
                <a:spcPct val="50000"/>
              </a:lnSpc>
              <a:spcBef>
                <a:spcPct val="40000"/>
              </a:spcBef>
              <a:buFontTx/>
              <a:buNone/>
            </a:pPr>
            <a:endParaRPr lang="en-US" sz="18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r>
              <a:rPr lang="en-US" i="1">
                <a:sym typeface="Symbol" charset="2"/>
              </a:rPr>
              <a:t>Yes, {y/U64}				yes, {}</a:t>
            </a:r>
          </a:p>
        </p:txBody>
      </p:sp>
      <p:sp>
        <p:nvSpPr>
          <p:cNvPr id="79878" name="Rectangle 4"/>
          <p:cNvSpPr>
            <a:spLocks noChangeArrowheads="1"/>
          </p:cNvSpPr>
          <p:nvPr/>
        </p:nvSpPr>
        <p:spPr bwMode="auto">
          <a:xfrm>
            <a:off x="3886200" y="2438400"/>
            <a:ext cx="2036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79879" name="Rectangle 5"/>
          <p:cNvSpPr>
            <a:spLocks noChangeArrowheads="1"/>
          </p:cNvSpPr>
          <p:nvPr/>
        </p:nvSpPr>
        <p:spPr bwMode="auto">
          <a:xfrm>
            <a:off x="5257800" y="32004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79880" name="AutoShape 6"/>
          <p:cNvCxnSpPr>
            <a:cxnSpLocks noChangeShapeType="1"/>
            <a:stCxn id="79878" idx="2"/>
            <a:endCxn id="79879" idx="0"/>
          </p:cNvCxnSpPr>
          <p:nvPr/>
        </p:nvCxnSpPr>
        <p:spPr bwMode="auto">
          <a:xfrm>
            <a:off x="4905375" y="2819400"/>
            <a:ext cx="1144588" cy="381000"/>
          </a:xfrm>
          <a:prstGeom prst="straightConnector1">
            <a:avLst/>
          </a:prstGeom>
          <a:noFill/>
          <a:ln w="9525">
            <a:solidFill>
              <a:schemeClr val="tx1"/>
            </a:solidFill>
            <a:round/>
            <a:headEnd/>
            <a:tailEnd/>
          </a:ln>
        </p:spPr>
      </p:cxnSp>
      <p:sp>
        <p:nvSpPr>
          <p:cNvPr id="79881" name="Rectangle 7"/>
          <p:cNvSpPr>
            <a:spLocks noChangeArrowheads="1"/>
          </p:cNvSpPr>
          <p:nvPr/>
        </p:nvSpPr>
        <p:spPr bwMode="auto">
          <a:xfrm>
            <a:off x="685800" y="3200400"/>
            <a:ext cx="23018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79882" name="AutoShape 8"/>
          <p:cNvCxnSpPr>
            <a:cxnSpLocks noChangeShapeType="1"/>
            <a:stCxn id="79878" idx="2"/>
            <a:endCxn id="79881" idx="0"/>
          </p:cNvCxnSpPr>
          <p:nvPr/>
        </p:nvCxnSpPr>
        <p:spPr bwMode="auto">
          <a:xfrm flipH="1">
            <a:off x="1836738" y="2819400"/>
            <a:ext cx="3068637" cy="381000"/>
          </a:xfrm>
          <a:prstGeom prst="straightConnector1">
            <a:avLst/>
          </a:prstGeom>
          <a:noFill/>
          <a:ln w="9525">
            <a:solidFill>
              <a:schemeClr val="tx1"/>
            </a:solidFill>
            <a:round/>
            <a:headEnd/>
            <a:tailEnd/>
          </a:ln>
        </p:spPr>
      </p:cxnSp>
      <p:sp>
        <p:nvSpPr>
          <p:cNvPr id="79883" name="Rectangle 9"/>
          <p:cNvSpPr>
            <a:spLocks noChangeArrowheads="1"/>
          </p:cNvSpPr>
          <p:nvPr/>
        </p:nvSpPr>
        <p:spPr bwMode="auto">
          <a:xfrm>
            <a:off x="3492500" y="32131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Emulator(y)</a:t>
            </a:r>
          </a:p>
        </p:txBody>
      </p:sp>
      <p:sp>
        <p:nvSpPr>
          <p:cNvPr id="79884" name="Rectangle 10"/>
          <p:cNvSpPr>
            <a:spLocks noChangeArrowheads="1"/>
          </p:cNvSpPr>
          <p:nvPr/>
        </p:nvSpPr>
        <p:spPr bwMode="auto">
          <a:xfrm>
            <a:off x="468313" y="4776788"/>
            <a:ext cx="25908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Software(y)</a:t>
            </a:r>
          </a:p>
        </p:txBody>
      </p:sp>
      <p:cxnSp>
        <p:nvCxnSpPr>
          <p:cNvPr id="79885" name="AutoShape 11"/>
          <p:cNvCxnSpPr>
            <a:cxnSpLocks noChangeShapeType="1"/>
            <a:stCxn id="79883" idx="2"/>
            <a:endCxn id="79884" idx="0"/>
          </p:cNvCxnSpPr>
          <p:nvPr/>
        </p:nvCxnSpPr>
        <p:spPr bwMode="auto">
          <a:xfrm flipH="1">
            <a:off x="1763713" y="3594100"/>
            <a:ext cx="2520950" cy="1182688"/>
          </a:xfrm>
          <a:prstGeom prst="straightConnector1">
            <a:avLst/>
          </a:prstGeom>
          <a:noFill/>
          <a:ln w="9525">
            <a:solidFill>
              <a:schemeClr val="tx1"/>
            </a:solidFill>
            <a:round/>
            <a:headEnd/>
            <a:tailEnd/>
          </a:ln>
        </p:spPr>
      </p:cxnSp>
      <p:cxnSp>
        <p:nvCxnSpPr>
          <p:cNvPr id="79886" name="AutoShape 12"/>
          <p:cNvCxnSpPr>
            <a:cxnSpLocks noChangeShapeType="1"/>
            <a:endCxn id="79883" idx="0"/>
          </p:cNvCxnSpPr>
          <p:nvPr/>
        </p:nvCxnSpPr>
        <p:spPr bwMode="auto">
          <a:xfrm flipH="1">
            <a:off x="4284663" y="2852738"/>
            <a:ext cx="576262" cy="360362"/>
          </a:xfrm>
          <a:prstGeom prst="straightConnector1">
            <a:avLst/>
          </a:prstGeom>
          <a:noFill/>
          <a:ln w="9525">
            <a:solidFill>
              <a:schemeClr val="tx1"/>
            </a:solidFill>
            <a:round/>
            <a:headEnd/>
            <a:tailEnd/>
          </a:ln>
        </p:spPr>
      </p:cxnSp>
      <p:sp>
        <p:nvSpPr>
          <p:cNvPr id="79887" name="Rectangle 13"/>
          <p:cNvSpPr>
            <a:spLocks noChangeArrowheads="1"/>
          </p:cNvSpPr>
          <p:nvPr/>
        </p:nvSpPr>
        <p:spPr bwMode="auto">
          <a:xfrm>
            <a:off x="4498975" y="5280025"/>
            <a:ext cx="37449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kumimoji="1" lang="en-US">
                <a:sym typeface="Symbol" charset="2"/>
              </a:rPr>
              <a:t>Runs(U64, N64 games</a:t>
            </a:r>
            <a:r>
              <a:rPr lang="en-US"/>
              <a:t>)</a:t>
            </a:r>
          </a:p>
        </p:txBody>
      </p:sp>
      <p:cxnSp>
        <p:nvCxnSpPr>
          <p:cNvPr id="79888" name="AutoShape 14"/>
          <p:cNvCxnSpPr>
            <a:cxnSpLocks noChangeShapeType="1"/>
            <a:stCxn id="79883" idx="2"/>
            <a:endCxn id="79887" idx="0"/>
          </p:cNvCxnSpPr>
          <p:nvPr/>
        </p:nvCxnSpPr>
        <p:spPr bwMode="auto">
          <a:xfrm>
            <a:off x="4284663" y="3594100"/>
            <a:ext cx="2087562" cy="1685925"/>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t>CS 561,  Session 16-18</a:t>
            </a:r>
          </a:p>
        </p:txBody>
      </p:sp>
      <p:sp>
        <p:nvSpPr>
          <p:cNvPr id="80899" name="Slide Number Placeholder 5"/>
          <p:cNvSpPr>
            <a:spLocks noGrp="1"/>
          </p:cNvSpPr>
          <p:nvPr>
            <p:ph type="sldNum" sz="quarter" idx="12"/>
          </p:nvPr>
        </p:nvSpPr>
        <p:spPr>
          <a:noFill/>
        </p:spPr>
        <p:txBody>
          <a:bodyPr/>
          <a:lstStyle/>
          <a:p>
            <a:fld id="{5DA12C01-0D80-EB4E-B949-2A46F1C941F9}" type="slidenum">
              <a:rPr lang="en-US"/>
              <a:pPr/>
              <a:t>62</a:t>
            </a:fld>
            <a:endParaRPr lang="en-US"/>
          </a:p>
        </p:txBody>
      </p:sp>
      <p:sp>
        <p:nvSpPr>
          <p:cNvPr id="80900" name="Rectangle 2"/>
          <p:cNvSpPr>
            <a:spLocks noGrp="1" noChangeArrowheads="1"/>
          </p:cNvSpPr>
          <p:nvPr>
            <p:ph type="title"/>
          </p:nvPr>
        </p:nvSpPr>
        <p:spPr/>
        <p:txBody>
          <a:bodyPr/>
          <a:lstStyle/>
          <a:p>
            <a:r>
              <a:rPr lang="en-US"/>
              <a:t>Backward Chaining</a:t>
            </a:r>
          </a:p>
        </p:txBody>
      </p:sp>
      <p:sp>
        <p:nvSpPr>
          <p:cNvPr id="80901" name="Rectangle 3"/>
          <p:cNvSpPr>
            <a:spLocks noGrp="1" noChangeArrowheads="1"/>
          </p:cNvSpPr>
          <p:nvPr>
            <p:ph type="body" idx="1"/>
          </p:nvPr>
        </p:nvSpPr>
        <p:spPr>
          <a:xfrm>
            <a:off x="457200" y="1844675"/>
            <a:ext cx="8178800" cy="4608513"/>
          </a:xfrm>
        </p:spPr>
        <p:txBody>
          <a:bodyPr/>
          <a:lstStyle/>
          <a:p>
            <a:pPr>
              <a:lnSpc>
                <a:spcPct val="90000"/>
              </a:lnSpc>
              <a:spcBef>
                <a:spcPct val="40000"/>
              </a:spcBef>
            </a:pPr>
            <a:r>
              <a:rPr lang="en-US" sz="1800">
                <a:sym typeface="Symbol" charset="2"/>
              </a:rPr>
              <a:t>Question:  Has Reality Man done anything criminal?</a:t>
            </a:r>
          </a:p>
          <a:p>
            <a:pPr algn="ctr">
              <a:lnSpc>
                <a:spcPct val="90000"/>
              </a:lnSpc>
              <a:spcBef>
                <a:spcPct val="40000"/>
              </a:spcBef>
              <a:buFontTx/>
              <a:buNone/>
            </a:pPr>
            <a:endParaRPr lang="en-US" sz="1600">
              <a:sym typeface="Symbol" charset="2"/>
            </a:endParaRPr>
          </a:p>
          <a:p>
            <a:pPr algn="ct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50000"/>
              </a:lnSpc>
              <a:spcBef>
                <a:spcPct val="40000"/>
              </a:spcBef>
              <a:buFontTx/>
              <a:buNone/>
            </a:pPr>
            <a:r>
              <a:rPr lang="en-US" sz="1800" i="1">
                <a:sym typeface="Symbol" charset="2"/>
              </a:rPr>
              <a:t>Yes, {x/Reality Man}</a:t>
            </a:r>
            <a:r>
              <a:rPr lang="en-US" sz="1800">
                <a:sym typeface="Symbol" charset="2"/>
              </a:rPr>
              <a:t>         			  </a:t>
            </a:r>
            <a:r>
              <a:rPr lang="en-US" sz="1800" i="1">
                <a:sym typeface="Symbol" charset="2"/>
              </a:rPr>
              <a:t>Yes, {z/friends}</a:t>
            </a:r>
          </a:p>
          <a:p>
            <a:pPr>
              <a:lnSpc>
                <a:spcPct val="50000"/>
              </a:lnSpc>
              <a:spcBef>
                <a:spcPct val="40000"/>
              </a:spcBef>
              <a:buFontTx/>
              <a:buNone/>
            </a:pPr>
            <a:endParaRPr lang="en-US" sz="18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r>
              <a:rPr lang="en-US" i="1">
                <a:sym typeface="Symbol" charset="2"/>
              </a:rPr>
              <a:t>Yes, {y/U64}					yes, {}</a:t>
            </a:r>
          </a:p>
        </p:txBody>
      </p:sp>
      <p:sp>
        <p:nvSpPr>
          <p:cNvPr id="80902" name="Rectangle 4"/>
          <p:cNvSpPr>
            <a:spLocks noChangeArrowheads="1"/>
          </p:cNvSpPr>
          <p:nvPr/>
        </p:nvSpPr>
        <p:spPr bwMode="auto">
          <a:xfrm>
            <a:off x="3886200" y="2438400"/>
            <a:ext cx="2036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80903" name="Rectangle 5"/>
          <p:cNvSpPr>
            <a:spLocks noChangeArrowheads="1"/>
          </p:cNvSpPr>
          <p:nvPr/>
        </p:nvSpPr>
        <p:spPr bwMode="auto">
          <a:xfrm>
            <a:off x="5257800" y="32004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80904" name="AutoShape 6"/>
          <p:cNvCxnSpPr>
            <a:cxnSpLocks noChangeShapeType="1"/>
            <a:stCxn id="80902" idx="2"/>
            <a:endCxn id="80903" idx="0"/>
          </p:cNvCxnSpPr>
          <p:nvPr/>
        </p:nvCxnSpPr>
        <p:spPr bwMode="auto">
          <a:xfrm>
            <a:off x="4905375" y="2819400"/>
            <a:ext cx="1144588" cy="381000"/>
          </a:xfrm>
          <a:prstGeom prst="straightConnector1">
            <a:avLst/>
          </a:prstGeom>
          <a:noFill/>
          <a:ln w="9525">
            <a:solidFill>
              <a:schemeClr val="tx1"/>
            </a:solidFill>
            <a:round/>
            <a:headEnd/>
            <a:tailEnd/>
          </a:ln>
        </p:spPr>
      </p:cxnSp>
      <p:sp>
        <p:nvSpPr>
          <p:cNvPr id="80905" name="Rectangle 7"/>
          <p:cNvSpPr>
            <a:spLocks noChangeArrowheads="1"/>
          </p:cNvSpPr>
          <p:nvPr/>
        </p:nvSpPr>
        <p:spPr bwMode="auto">
          <a:xfrm>
            <a:off x="685800" y="3200400"/>
            <a:ext cx="23018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80906" name="AutoShape 8"/>
          <p:cNvCxnSpPr>
            <a:cxnSpLocks noChangeShapeType="1"/>
            <a:stCxn id="80902" idx="2"/>
            <a:endCxn id="80905" idx="0"/>
          </p:cNvCxnSpPr>
          <p:nvPr/>
        </p:nvCxnSpPr>
        <p:spPr bwMode="auto">
          <a:xfrm flipH="1">
            <a:off x="1836738" y="2819400"/>
            <a:ext cx="3068637" cy="381000"/>
          </a:xfrm>
          <a:prstGeom prst="straightConnector1">
            <a:avLst/>
          </a:prstGeom>
          <a:noFill/>
          <a:ln w="9525">
            <a:solidFill>
              <a:schemeClr val="tx1"/>
            </a:solidFill>
            <a:round/>
            <a:headEnd/>
            <a:tailEnd/>
          </a:ln>
        </p:spPr>
      </p:cxnSp>
      <p:sp>
        <p:nvSpPr>
          <p:cNvPr id="80907" name="Rectangle 9"/>
          <p:cNvSpPr>
            <a:spLocks noChangeArrowheads="1"/>
          </p:cNvSpPr>
          <p:nvPr/>
        </p:nvSpPr>
        <p:spPr bwMode="auto">
          <a:xfrm>
            <a:off x="3492500" y="32131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Emulator(y)</a:t>
            </a:r>
          </a:p>
        </p:txBody>
      </p:sp>
      <p:sp>
        <p:nvSpPr>
          <p:cNvPr id="80908" name="Rectangle 10"/>
          <p:cNvSpPr>
            <a:spLocks noChangeArrowheads="1"/>
          </p:cNvSpPr>
          <p:nvPr/>
        </p:nvSpPr>
        <p:spPr bwMode="auto">
          <a:xfrm>
            <a:off x="468313" y="4776788"/>
            <a:ext cx="25908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Software(y)</a:t>
            </a:r>
          </a:p>
        </p:txBody>
      </p:sp>
      <p:cxnSp>
        <p:nvCxnSpPr>
          <p:cNvPr id="80909" name="AutoShape 11"/>
          <p:cNvCxnSpPr>
            <a:cxnSpLocks noChangeShapeType="1"/>
            <a:stCxn id="80907" idx="2"/>
            <a:endCxn id="80908" idx="0"/>
          </p:cNvCxnSpPr>
          <p:nvPr/>
        </p:nvCxnSpPr>
        <p:spPr bwMode="auto">
          <a:xfrm flipH="1">
            <a:off x="1763713" y="3594100"/>
            <a:ext cx="2520950" cy="1182688"/>
          </a:xfrm>
          <a:prstGeom prst="straightConnector1">
            <a:avLst/>
          </a:prstGeom>
          <a:noFill/>
          <a:ln w="9525">
            <a:solidFill>
              <a:schemeClr val="tx1"/>
            </a:solidFill>
            <a:round/>
            <a:headEnd/>
            <a:tailEnd/>
          </a:ln>
        </p:spPr>
      </p:cxnSp>
      <p:cxnSp>
        <p:nvCxnSpPr>
          <p:cNvPr id="80910" name="AutoShape 12"/>
          <p:cNvCxnSpPr>
            <a:cxnSpLocks noChangeShapeType="1"/>
            <a:endCxn id="80907" idx="0"/>
          </p:cNvCxnSpPr>
          <p:nvPr/>
        </p:nvCxnSpPr>
        <p:spPr bwMode="auto">
          <a:xfrm flipH="1">
            <a:off x="4284663" y="2852738"/>
            <a:ext cx="576262" cy="360362"/>
          </a:xfrm>
          <a:prstGeom prst="straightConnector1">
            <a:avLst/>
          </a:prstGeom>
          <a:noFill/>
          <a:ln w="9525">
            <a:solidFill>
              <a:schemeClr val="tx1"/>
            </a:solidFill>
            <a:round/>
            <a:headEnd/>
            <a:tailEnd/>
          </a:ln>
        </p:spPr>
      </p:cxnSp>
      <p:sp>
        <p:nvSpPr>
          <p:cNvPr id="80911" name="Rectangle 13"/>
          <p:cNvSpPr>
            <a:spLocks noChangeArrowheads="1"/>
          </p:cNvSpPr>
          <p:nvPr/>
        </p:nvSpPr>
        <p:spPr bwMode="auto">
          <a:xfrm>
            <a:off x="4498975" y="5280025"/>
            <a:ext cx="37449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kumimoji="1" lang="en-US">
                <a:sym typeface="Symbol" charset="2"/>
              </a:rPr>
              <a:t>Runs(U64, N64 games</a:t>
            </a:r>
            <a:r>
              <a:rPr lang="en-US"/>
              <a:t>)</a:t>
            </a:r>
          </a:p>
        </p:txBody>
      </p:sp>
      <p:cxnSp>
        <p:nvCxnSpPr>
          <p:cNvPr id="80912" name="AutoShape 14"/>
          <p:cNvCxnSpPr>
            <a:cxnSpLocks noChangeShapeType="1"/>
            <a:stCxn id="80907" idx="2"/>
            <a:endCxn id="80911" idx="0"/>
          </p:cNvCxnSpPr>
          <p:nvPr/>
        </p:nvCxnSpPr>
        <p:spPr bwMode="auto">
          <a:xfrm>
            <a:off x="4284663" y="3594100"/>
            <a:ext cx="2087562" cy="1685925"/>
          </a:xfrm>
          <a:prstGeom prst="straightConnector1">
            <a:avLst/>
          </a:prstGeom>
          <a:noFill/>
          <a:ln w="9525">
            <a:solidFill>
              <a:schemeClr val="tx1"/>
            </a:solidFill>
            <a:round/>
            <a:headEnd/>
            <a:tailEnd/>
          </a:ln>
        </p:spPr>
      </p:cxnSp>
      <p:sp>
        <p:nvSpPr>
          <p:cNvPr id="80913" name="Rectangle 15"/>
          <p:cNvSpPr>
            <a:spLocks noChangeArrowheads="1"/>
          </p:cNvSpPr>
          <p:nvPr/>
        </p:nvSpPr>
        <p:spPr bwMode="auto">
          <a:xfrm>
            <a:off x="7165975" y="3213100"/>
            <a:ext cx="1798638" cy="1584325"/>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Provide</a:t>
            </a:r>
          </a:p>
          <a:p>
            <a:pPr algn="ctr"/>
            <a:r>
              <a:rPr lang="en-US"/>
              <a:t>(reality man,</a:t>
            </a:r>
          </a:p>
          <a:p>
            <a:pPr algn="ctr"/>
            <a:r>
              <a:rPr lang="en-US"/>
              <a:t>U64,</a:t>
            </a:r>
          </a:p>
          <a:p>
            <a:pPr algn="ctr"/>
            <a:r>
              <a:rPr lang="en-US"/>
              <a:t>friends)</a:t>
            </a:r>
          </a:p>
        </p:txBody>
      </p:sp>
      <p:cxnSp>
        <p:nvCxnSpPr>
          <p:cNvPr id="80914" name="AutoShape 16"/>
          <p:cNvCxnSpPr>
            <a:cxnSpLocks noChangeShapeType="1"/>
            <a:endCxn id="80913" idx="0"/>
          </p:cNvCxnSpPr>
          <p:nvPr/>
        </p:nvCxnSpPr>
        <p:spPr bwMode="auto">
          <a:xfrm>
            <a:off x="5003800" y="2852738"/>
            <a:ext cx="3062288" cy="360362"/>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p:spPr>
        <p:txBody>
          <a:bodyPr/>
          <a:lstStyle/>
          <a:p>
            <a:r>
              <a:rPr lang="en-US"/>
              <a:t>CS 561,  Session 16-18</a:t>
            </a:r>
          </a:p>
        </p:txBody>
      </p:sp>
      <p:sp>
        <p:nvSpPr>
          <p:cNvPr id="81923" name="Slide Number Placeholder 5"/>
          <p:cNvSpPr>
            <a:spLocks noGrp="1"/>
          </p:cNvSpPr>
          <p:nvPr>
            <p:ph type="sldNum" sz="quarter" idx="12"/>
          </p:nvPr>
        </p:nvSpPr>
        <p:spPr>
          <a:noFill/>
        </p:spPr>
        <p:txBody>
          <a:bodyPr/>
          <a:lstStyle/>
          <a:p>
            <a:fld id="{A5F9A485-00D0-AB42-8360-DA15A8D464FE}" type="slidenum">
              <a:rPr lang="en-US"/>
              <a:pPr/>
              <a:t>63</a:t>
            </a:fld>
            <a:endParaRPr lang="en-US"/>
          </a:p>
        </p:txBody>
      </p:sp>
      <p:sp>
        <p:nvSpPr>
          <p:cNvPr id="81924" name="Rectangle 2"/>
          <p:cNvSpPr>
            <a:spLocks noGrp="1" noChangeArrowheads="1"/>
          </p:cNvSpPr>
          <p:nvPr>
            <p:ph type="title"/>
          </p:nvPr>
        </p:nvSpPr>
        <p:spPr/>
        <p:txBody>
          <a:bodyPr/>
          <a:lstStyle/>
          <a:p>
            <a:r>
              <a:rPr lang="en-US"/>
              <a:t>Backward Chaining</a:t>
            </a:r>
          </a:p>
        </p:txBody>
      </p:sp>
      <p:sp>
        <p:nvSpPr>
          <p:cNvPr id="81925" name="Rectangle 3"/>
          <p:cNvSpPr>
            <a:spLocks noGrp="1" noChangeArrowheads="1"/>
          </p:cNvSpPr>
          <p:nvPr>
            <p:ph type="body" idx="1"/>
          </p:nvPr>
        </p:nvSpPr>
        <p:spPr>
          <a:xfrm>
            <a:off x="457200" y="1295400"/>
            <a:ext cx="8178800" cy="5157788"/>
          </a:xfrm>
        </p:spPr>
        <p:txBody>
          <a:bodyPr/>
          <a:lstStyle/>
          <a:p>
            <a:pPr>
              <a:lnSpc>
                <a:spcPct val="90000"/>
              </a:lnSpc>
              <a:spcBef>
                <a:spcPct val="40000"/>
              </a:spcBef>
            </a:pPr>
            <a:r>
              <a:rPr lang="en-US" sz="1800">
                <a:sym typeface="Symbol" charset="2"/>
              </a:rPr>
              <a:t>Question:  Has Reality Man done anything criminal?</a:t>
            </a:r>
          </a:p>
          <a:p>
            <a:pPr algn="ctr">
              <a:lnSpc>
                <a:spcPct val="90000"/>
              </a:lnSpc>
              <a:spcBef>
                <a:spcPct val="40000"/>
              </a:spcBef>
              <a:buFontTx/>
              <a:buNone/>
            </a:pPr>
            <a:endParaRPr lang="en-US" sz="1600">
              <a:sym typeface="Symbol" charset="2"/>
            </a:endParaRPr>
          </a:p>
          <a:p>
            <a:pPr algn="ctr">
              <a:lnSpc>
                <a:spcPct val="90000"/>
              </a:lnSpc>
              <a:spcBef>
                <a:spcPct val="40000"/>
              </a:spcBef>
              <a:buFontTx/>
              <a:buNone/>
            </a:pPr>
            <a:endParaRPr lang="en-US" sz="1600">
              <a:sym typeface="Symbol" charset="2"/>
            </a:endParaRPr>
          </a:p>
          <a:p>
            <a:pPr algn="ct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90000"/>
              </a:lnSpc>
              <a:spcBef>
                <a:spcPct val="40000"/>
              </a:spcBef>
              <a:buFontTx/>
              <a:buNone/>
            </a:pPr>
            <a:endParaRPr lang="en-US" sz="1600">
              <a:sym typeface="Symbol" charset="2"/>
            </a:endParaRPr>
          </a:p>
          <a:p>
            <a:pPr>
              <a:lnSpc>
                <a:spcPct val="50000"/>
              </a:lnSpc>
              <a:spcBef>
                <a:spcPct val="40000"/>
              </a:spcBef>
              <a:buFontTx/>
              <a:buNone/>
            </a:pPr>
            <a:r>
              <a:rPr lang="en-US" sz="1800" i="1">
                <a:sym typeface="Symbol" charset="2"/>
              </a:rPr>
              <a:t>Yes, {x/Reality Man}</a:t>
            </a:r>
            <a:r>
              <a:rPr lang="en-US" sz="1800">
                <a:sym typeface="Symbol" charset="2"/>
              </a:rPr>
              <a:t>         			   </a:t>
            </a:r>
            <a:r>
              <a:rPr lang="en-US" sz="1800" i="1">
                <a:sym typeface="Symbol" charset="2"/>
              </a:rPr>
              <a:t>Yes, {z/friends}</a:t>
            </a:r>
          </a:p>
          <a:p>
            <a:pPr>
              <a:lnSpc>
                <a:spcPct val="50000"/>
              </a:lnSpc>
              <a:spcBef>
                <a:spcPct val="40000"/>
              </a:spcBef>
              <a:buFontTx/>
              <a:buNone/>
            </a:pPr>
            <a:endParaRPr lang="en-US" sz="18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endParaRPr lang="en-US" sz="1200" i="1">
              <a:sym typeface="Symbol" charset="2"/>
            </a:endParaRPr>
          </a:p>
          <a:p>
            <a:pPr>
              <a:lnSpc>
                <a:spcPct val="50000"/>
              </a:lnSpc>
              <a:spcBef>
                <a:spcPct val="40000"/>
              </a:spcBef>
              <a:buFontTx/>
              <a:buNone/>
            </a:pPr>
            <a:r>
              <a:rPr lang="en-US" i="1">
                <a:sym typeface="Symbol" charset="2"/>
              </a:rPr>
              <a:t>Yes, {y/U64}</a:t>
            </a:r>
          </a:p>
          <a:p>
            <a:pPr>
              <a:lnSpc>
                <a:spcPct val="50000"/>
              </a:lnSpc>
              <a:spcBef>
                <a:spcPct val="40000"/>
              </a:spcBef>
              <a:buFontTx/>
              <a:buNone/>
            </a:pPr>
            <a:endParaRPr lang="en-US" i="1">
              <a:sym typeface="Symbol" charset="2"/>
            </a:endParaRPr>
          </a:p>
          <a:p>
            <a:pPr>
              <a:lnSpc>
                <a:spcPct val="50000"/>
              </a:lnSpc>
              <a:spcBef>
                <a:spcPct val="40000"/>
              </a:spcBef>
              <a:buFontTx/>
              <a:buNone/>
            </a:pPr>
            <a:r>
              <a:rPr lang="en-US" i="1">
                <a:sym typeface="Symbol" charset="2"/>
              </a:rPr>
              <a:t>							yes, {}</a:t>
            </a:r>
          </a:p>
        </p:txBody>
      </p:sp>
      <p:sp>
        <p:nvSpPr>
          <p:cNvPr id="81926" name="Rectangle 4"/>
          <p:cNvSpPr>
            <a:spLocks noChangeArrowheads="1"/>
          </p:cNvSpPr>
          <p:nvPr/>
        </p:nvSpPr>
        <p:spPr bwMode="auto">
          <a:xfrm>
            <a:off x="3886200" y="2438400"/>
            <a:ext cx="203676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Criminal(x)</a:t>
            </a:r>
          </a:p>
        </p:txBody>
      </p:sp>
      <p:sp>
        <p:nvSpPr>
          <p:cNvPr id="81927" name="Rectangle 5"/>
          <p:cNvSpPr>
            <a:spLocks noChangeArrowheads="1"/>
          </p:cNvSpPr>
          <p:nvPr/>
        </p:nvSpPr>
        <p:spPr bwMode="auto">
          <a:xfrm>
            <a:off x="5257800" y="32004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People(z)</a:t>
            </a:r>
          </a:p>
        </p:txBody>
      </p:sp>
      <p:cxnSp>
        <p:nvCxnSpPr>
          <p:cNvPr id="81928" name="AutoShape 6"/>
          <p:cNvCxnSpPr>
            <a:cxnSpLocks noChangeShapeType="1"/>
            <a:stCxn id="81926" idx="2"/>
            <a:endCxn id="81927" idx="0"/>
          </p:cNvCxnSpPr>
          <p:nvPr/>
        </p:nvCxnSpPr>
        <p:spPr bwMode="auto">
          <a:xfrm>
            <a:off x="4905375" y="2819400"/>
            <a:ext cx="1144588" cy="381000"/>
          </a:xfrm>
          <a:prstGeom prst="straightConnector1">
            <a:avLst/>
          </a:prstGeom>
          <a:noFill/>
          <a:ln w="9525">
            <a:solidFill>
              <a:schemeClr val="tx1"/>
            </a:solidFill>
            <a:round/>
            <a:headEnd/>
            <a:tailEnd/>
          </a:ln>
        </p:spPr>
      </p:cxnSp>
      <p:sp>
        <p:nvSpPr>
          <p:cNvPr id="81929" name="Rectangle 7"/>
          <p:cNvSpPr>
            <a:spLocks noChangeArrowheads="1"/>
          </p:cNvSpPr>
          <p:nvPr/>
        </p:nvSpPr>
        <p:spPr bwMode="auto">
          <a:xfrm>
            <a:off x="685800" y="3200400"/>
            <a:ext cx="230187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Programmer(x)</a:t>
            </a:r>
          </a:p>
        </p:txBody>
      </p:sp>
      <p:cxnSp>
        <p:nvCxnSpPr>
          <p:cNvPr id="81930" name="AutoShape 8"/>
          <p:cNvCxnSpPr>
            <a:cxnSpLocks noChangeShapeType="1"/>
            <a:stCxn id="81926" idx="2"/>
            <a:endCxn id="81929" idx="0"/>
          </p:cNvCxnSpPr>
          <p:nvPr/>
        </p:nvCxnSpPr>
        <p:spPr bwMode="auto">
          <a:xfrm flipH="1">
            <a:off x="1836738" y="2819400"/>
            <a:ext cx="3068637" cy="381000"/>
          </a:xfrm>
          <a:prstGeom prst="straightConnector1">
            <a:avLst/>
          </a:prstGeom>
          <a:noFill/>
          <a:ln w="9525">
            <a:solidFill>
              <a:schemeClr val="tx1"/>
            </a:solidFill>
            <a:round/>
            <a:headEnd/>
            <a:tailEnd/>
          </a:ln>
        </p:spPr>
      </p:cxnSp>
      <p:sp>
        <p:nvSpPr>
          <p:cNvPr id="81931" name="Rectangle 9"/>
          <p:cNvSpPr>
            <a:spLocks noChangeArrowheads="1"/>
          </p:cNvSpPr>
          <p:nvPr/>
        </p:nvSpPr>
        <p:spPr bwMode="auto">
          <a:xfrm>
            <a:off x="3492500" y="3213100"/>
            <a:ext cx="1584325"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Emulator(y)</a:t>
            </a:r>
          </a:p>
        </p:txBody>
      </p:sp>
      <p:sp>
        <p:nvSpPr>
          <p:cNvPr id="81932" name="Rectangle 10"/>
          <p:cNvSpPr>
            <a:spLocks noChangeArrowheads="1"/>
          </p:cNvSpPr>
          <p:nvPr/>
        </p:nvSpPr>
        <p:spPr bwMode="auto">
          <a:xfrm>
            <a:off x="468313" y="4776788"/>
            <a:ext cx="2590800" cy="3810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Software(y)</a:t>
            </a:r>
          </a:p>
        </p:txBody>
      </p:sp>
      <p:cxnSp>
        <p:nvCxnSpPr>
          <p:cNvPr id="81933" name="AutoShape 11"/>
          <p:cNvCxnSpPr>
            <a:cxnSpLocks noChangeShapeType="1"/>
            <a:stCxn id="81931" idx="2"/>
            <a:endCxn id="81932" idx="0"/>
          </p:cNvCxnSpPr>
          <p:nvPr/>
        </p:nvCxnSpPr>
        <p:spPr bwMode="auto">
          <a:xfrm flipH="1">
            <a:off x="1763713" y="3594100"/>
            <a:ext cx="2520950" cy="1182688"/>
          </a:xfrm>
          <a:prstGeom prst="straightConnector1">
            <a:avLst/>
          </a:prstGeom>
          <a:noFill/>
          <a:ln w="9525">
            <a:solidFill>
              <a:schemeClr val="tx1"/>
            </a:solidFill>
            <a:round/>
            <a:headEnd/>
            <a:tailEnd/>
          </a:ln>
        </p:spPr>
      </p:cxnSp>
      <p:cxnSp>
        <p:nvCxnSpPr>
          <p:cNvPr id="81934" name="AutoShape 12"/>
          <p:cNvCxnSpPr>
            <a:cxnSpLocks noChangeShapeType="1"/>
            <a:endCxn id="81931" idx="0"/>
          </p:cNvCxnSpPr>
          <p:nvPr/>
        </p:nvCxnSpPr>
        <p:spPr bwMode="auto">
          <a:xfrm flipH="1">
            <a:off x="4284663" y="2852738"/>
            <a:ext cx="576262" cy="360362"/>
          </a:xfrm>
          <a:prstGeom prst="straightConnector1">
            <a:avLst/>
          </a:prstGeom>
          <a:noFill/>
          <a:ln w="9525">
            <a:solidFill>
              <a:schemeClr val="tx1"/>
            </a:solidFill>
            <a:round/>
            <a:headEnd/>
            <a:tailEnd/>
          </a:ln>
        </p:spPr>
      </p:cxnSp>
      <p:sp>
        <p:nvSpPr>
          <p:cNvPr id="81935" name="Rectangle 13"/>
          <p:cNvSpPr>
            <a:spLocks noChangeArrowheads="1"/>
          </p:cNvSpPr>
          <p:nvPr/>
        </p:nvSpPr>
        <p:spPr bwMode="auto">
          <a:xfrm>
            <a:off x="5292725" y="5589588"/>
            <a:ext cx="37449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kumimoji="1" lang="en-US">
                <a:sym typeface="Symbol" charset="2"/>
              </a:rPr>
              <a:t>Runs(U64, N64 games</a:t>
            </a:r>
            <a:r>
              <a:rPr lang="en-US"/>
              <a:t>)</a:t>
            </a:r>
          </a:p>
        </p:txBody>
      </p:sp>
      <p:cxnSp>
        <p:nvCxnSpPr>
          <p:cNvPr id="81936" name="AutoShape 14"/>
          <p:cNvCxnSpPr>
            <a:cxnSpLocks noChangeShapeType="1"/>
            <a:stCxn id="81931" idx="2"/>
            <a:endCxn id="81935" idx="0"/>
          </p:cNvCxnSpPr>
          <p:nvPr/>
        </p:nvCxnSpPr>
        <p:spPr bwMode="auto">
          <a:xfrm>
            <a:off x="4284663" y="3594100"/>
            <a:ext cx="2881312" cy="1995488"/>
          </a:xfrm>
          <a:prstGeom prst="straightConnector1">
            <a:avLst/>
          </a:prstGeom>
          <a:noFill/>
          <a:ln w="9525">
            <a:solidFill>
              <a:schemeClr val="tx1"/>
            </a:solidFill>
            <a:round/>
            <a:headEnd/>
            <a:tailEnd/>
          </a:ln>
        </p:spPr>
      </p:cxnSp>
      <p:sp>
        <p:nvSpPr>
          <p:cNvPr id="81937" name="Rectangle 15"/>
          <p:cNvSpPr>
            <a:spLocks noChangeArrowheads="1"/>
          </p:cNvSpPr>
          <p:nvPr/>
        </p:nvSpPr>
        <p:spPr bwMode="auto">
          <a:xfrm>
            <a:off x="7165975" y="3213100"/>
            <a:ext cx="1798638" cy="1584325"/>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Provide</a:t>
            </a:r>
          </a:p>
          <a:p>
            <a:pPr algn="ctr"/>
            <a:r>
              <a:rPr lang="en-US"/>
              <a:t>(reality man,</a:t>
            </a:r>
          </a:p>
          <a:p>
            <a:pPr algn="ctr"/>
            <a:r>
              <a:rPr lang="en-US"/>
              <a:t>U64,</a:t>
            </a:r>
          </a:p>
          <a:p>
            <a:pPr algn="ctr"/>
            <a:r>
              <a:rPr lang="en-US"/>
              <a:t>friends)</a:t>
            </a:r>
          </a:p>
        </p:txBody>
      </p:sp>
      <p:cxnSp>
        <p:nvCxnSpPr>
          <p:cNvPr id="81938" name="AutoShape 16"/>
          <p:cNvCxnSpPr>
            <a:cxnSpLocks noChangeShapeType="1"/>
            <a:endCxn id="81937" idx="0"/>
          </p:cNvCxnSpPr>
          <p:nvPr/>
        </p:nvCxnSpPr>
        <p:spPr bwMode="auto">
          <a:xfrm>
            <a:off x="5003800" y="2852738"/>
            <a:ext cx="3062288" cy="360362"/>
          </a:xfrm>
          <a:prstGeom prst="straightConnector1">
            <a:avLst/>
          </a:prstGeom>
          <a:noFill/>
          <a:ln w="9525">
            <a:solidFill>
              <a:schemeClr val="tx1"/>
            </a:solidFill>
            <a:round/>
            <a:headEnd/>
            <a:tailEnd/>
          </a:ln>
        </p:spPr>
      </p:cxnSp>
      <p:sp>
        <p:nvSpPr>
          <p:cNvPr id="81939" name="Rectangle 17"/>
          <p:cNvSpPr>
            <a:spLocks noChangeArrowheads="1"/>
          </p:cNvSpPr>
          <p:nvPr/>
        </p:nvSpPr>
        <p:spPr bwMode="auto">
          <a:xfrm>
            <a:off x="1835150" y="5856288"/>
            <a:ext cx="3097213" cy="381000"/>
          </a:xfrm>
          <a:prstGeom prst="rect">
            <a:avLst/>
          </a:prstGeom>
          <a:noFill/>
          <a:ln w="9525">
            <a:solidFill>
              <a:schemeClr val="tx1"/>
            </a:solidFill>
            <a:miter lim="800000"/>
            <a:headEnd/>
            <a:tailEnd/>
          </a:ln>
        </p:spPr>
        <p:txBody>
          <a:bodyPr wrap="none" anchor="ctr">
            <a:prstTxWarp prst="textNoShape">
              <a:avLst/>
            </a:prstTxWarp>
          </a:bodyPr>
          <a:lstStyle/>
          <a:p>
            <a:pPr algn="ctr"/>
            <a:r>
              <a:rPr kumimoji="1" lang="en-US">
                <a:sym typeface="Symbol" charset="2"/>
              </a:rPr>
              <a:t>Use(friends, U64</a:t>
            </a:r>
            <a:r>
              <a:rPr lang="en-US"/>
              <a:t>)</a:t>
            </a:r>
          </a:p>
        </p:txBody>
      </p:sp>
      <p:cxnSp>
        <p:nvCxnSpPr>
          <p:cNvPr id="81940" name="AutoShape 18"/>
          <p:cNvCxnSpPr>
            <a:cxnSpLocks noChangeShapeType="1"/>
            <a:stCxn id="81937" idx="2"/>
            <a:endCxn id="81939" idx="0"/>
          </p:cNvCxnSpPr>
          <p:nvPr/>
        </p:nvCxnSpPr>
        <p:spPr bwMode="auto">
          <a:xfrm flipH="1">
            <a:off x="3384550" y="4797425"/>
            <a:ext cx="4681538" cy="1058863"/>
          </a:xfrm>
          <a:prstGeom prst="straightConnector1">
            <a:avLst/>
          </a:prstGeom>
          <a:noFill/>
          <a:ln w="9525">
            <a:solidFill>
              <a:schemeClr val="tx1"/>
            </a:solidFill>
            <a:round/>
            <a:headEnd/>
            <a:tailEnd/>
          </a:ln>
        </p:spPr>
      </p:cxnSp>
      <p:cxnSp>
        <p:nvCxnSpPr>
          <p:cNvPr id="81941" name="AutoShape 19"/>
          <p:cNvCxnSpPr>
            <a:cxnSpLocks noChangeShapeType="1"/>
            <a:stCxn id="81937" idx="2"/>
            <a:endCxn id="81935" idx="0"/>
          </p:cNvCxnSpPr>
          <p:nvPr/>
        </p:nvCxnSpPr>
        <p:spPr bwMode="auto">
          <a:xfrm flipH="1">
            <a:off x="7165975" y="4797425"/>
            <a:ext cx="900113" cy="792163"/>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en-US"/>
              <a:t>CS 561,  Session 16-18</a:t>
            </a:r>
          </a:p>
        </p:txBody>
      </p:sp>
      <p:sp>
        <p:nvSpPr>
          <p:cNvPr id="82947" name="Slide Number Placeholder 5"/>
          <p:cNvSpPr>
            <a:spLocks noGrp="1"/>
          </p:cNvSpPr>
          <p:nvPr>
            <p:ph type="sldNum" sz="quarter" idx="12"/>
          </p:nvPr>
        </p:nvSpPr>
        <p:spPr>
          <a:noFill/>
        </p:spPr>
        <p:txBody>
          <a:bodyPr/>
          <a:lstStyle/>
          <a:p>
            <a:fld id="{03FBBEA8-44FC-AE4C-B067-8B36B17A87AD}" type="slidenum">
              <a:rPr lang="en-US"/>
              <a:pPr/>
              <a:t>64</a:t>
            </a:fld>
            <a:endParaRPr lang="en-US"/>
          </a:p>
        </p:txBody>
      </p:sp>
      <p:sp>
        <p:nvSpPr>
          <p:cNvPr id="82948" name="Rectangle 2"/>
          <p:cNvSpPr>
            <a:spLocks noGrp="1" noChangeArrowheads="1"/>
          </p:cNvSpPr>
          <p:nvPr>
            <p:ph type="title"/>
          </p:nvPr>
        </p:nvSpPr>
        <p:spPr/>
        <p:txBody>
          <a:bodyPr/>
          <a:lstStyle/>
          <a:p>
            <a:r>
              <a:rPr lang="en-US"/>
              <a:t>Backward Chaining</a:t>
            </a:r>
          </a:p>
        </p:txBody>
      </p:sp>
      <p:sp>
        <p:nvSpPr>
          <p:cNvPr id="407555" name="Rectangle 3"/>
          <p:cNvSpPr>
            <a:spLocks noGrp="1" noChangeArrowheads="1"/>
          </p:cNvSpPr>
          <p:nvPr>
            <p:ph type="body" idx="1"/>
          </p:nvPr>
        </p:nvSpPr>
        <p:spPr/>
        <p:txBody>
          <a:bodyPr/>
          <a:lstStyle/>
          <a:p>
            <a:pPr>
              <a:lnSpc>
                <a:spcPct val="90000"/>
              </a:lnSpc>
              <a:spcBef>
                <a:spcPct val="40000"/>
              </a:spcBef>
            </a:pPr>
            <a:r>
              <a:rPr lang="en-US" sz="2400">
                <a:sym typeface="Symbol" charset="2"/>
              </a:rPr>
              <a:t>Backward Chaining benefits from the fact that it is directed toward proving one statement or answering one question.</a:t>
            </a:r>
          </a:p>
          <a:p>
            <a:pPr>
              <a:lnSpc>
                <a:spcPct val="90000"/>
              </a:lnSpc>
              <a:spcBef>
                <a:spcPct val="40000"/>
              </a:spcBef>
            </a:pPr>
            <a:r>
              <a:rPr lang="en-US" sz="2400">
                <a:sym typeface="Symbol" charset="2"/>
              </a:rPr>
              <a:t>In a focused, specific knowledge base, this greatly decreases the amount of superfluous work that needs to be done in searches.</a:t>
            </a:r>
          </a:p>
          <a:p>
            <a:pPr>
              <a:lnSpc>
                <a:spcPct val="90000"/>
              </a:lnSpc>
              <a:spcBef>
                <a:spcPct val="40000"/>
              </a:spcBef>
            </a:pPr>
            <a:r>
              <a:rPr lang="en-US" sz="2400">
                <a:sym typeface="Symbol" charset="2"/>
              </a:rPr>
              <a:t>However, in broad knowledge bases with extensive information and numerous implications, many search paths may be irrelevant to the desired conclusion.</a:t>
            </a:r>
          </a:p>
          <a:p>
            <a:pPr>
              <a:lnSpc>
                <a:spcPct val="90000"/>
              </a:lnSpc>
              <a:spcBef>
                <a:spcPct val="40000"/>
              </a:spcBef>
            </a:pPr>
            <a:r>
              <a:rPr lang="en-US" sz="2400">
                <a:sym typeface="Symbol" charset="2"/>
              </a:rPr>
              <a:t>Unlike forward chaining, where all possible inferences are made, a strictly backward chaining system makes inferences only when called upon to answer a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7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7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7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7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t>Field Trip – Russell’s Paradox (</a:t>
            </a:r>
            <a:r>
              <a:rPr lang="en-US">
                <a:hlinkClick r:id="rId2"/>
              </a:rPr>
              <a:t>Bertrand Russell</a:t>
            </a:r>
            <a:r>
              <a:rPr lang="en-US"/>
              <a:t>, 1901)</a:t>
            </a:r>
          </a:p>
        </p:txBody>
      </p:sp>
      <p:sp>
        <p:nvSpPr>
          <p:cNvPr id="84995" name="Content Placeholder 2"/>
          <p:cNvSpPr>
            <a:spLocks noGrp="1"/>
          </p:cNvSpPr>
          <p:nvPr>
            <p:ph idx="1"/>
          </p:nvPr>
        </p:nvSpPr>
        <p:spPr/>
        <p:txBody>
          <a:bodyPr/>
          <a:lstStyle/>
          <a:p>
            <a:r>
              <a:rPr lang="en-US" sz="2400"/>
              <a:t>Your life has been simple up to this point, lets see how logical negation and self-referencing can totally ruin our day.</a:t>
            </a:r>
          </a:p>
          <a:p>
            <a:r>
              <a:rPr lang="en-US" sz="2400"/>
              <a:t>Russell's paradox is the most famous of the logical or set-theoretical paradoxes. The paradox arises within naive set theory by considering the set of all sets that are not members of themselves. Such a set appears to be a member of itself if and only if it is not a member of itself, hence the paradox. </a:t>
            </a:r>
          </a:p>
          <a:p>
            <a:r>
              <a:rPr lang="en-US" sz="2400"/>
              <a:t>Negation and self-reference naturally lead to paradoxes, but are necessary for FOL to be universal.  </a:t>
            </a:r>
          </a:p>
          <a:p>
            <a:r>
              <a:rPr lang="en-US" sz="2400"/>
              <a:t>Published in </a:t>
            </a:r>
            <a:r>
              <a:rPr lang="en-US" sz="2400" i="1"/>
              <a:t>Principles of Mathematics</a:t>
            </a:r>
            <a:r>
              <a:rPr lang="en-US" sz="2400"/>
              <a:t> (1903).</a:t>
            </a:r>
          </a:p>
        </p:txBody>
      </p:sp>
      <p:sp>
        <p:nvSpPr>
          <p:cNvPr id="84996" name="Footer Placeholder 3"/>
          <p:cNvSpPr>
            <a:spLocks noGrp="1"/>
          </p:cNvSpPr>
          <p:nvPr>
            <p:ph type="ftr" sz="quarter" idx="11"/>
          </p:nvPr>
        </p:nvSpPr>
        <p:spPr>
          <a:noFill/>
        </p:spPr>
        <p:txBody>
          <a:bodyPr/>
          <a:lstStyle/>
          <a:p>
            <a:r>
              <a:rPr lang="en-US"/>
              <a:t>CS 561,  Session 16-18</a:t>
            </a:r>
          </a:p>
        </p:txBody>
      </p:sp>
      <p:sp>
        <p:nvSpPr>
          <p:cNvPr id="84997" name="Slide Number Placeholder 4"/>
          <p:cNvSpPr>
            <a:spLocks noGrp="1"/>
          </p:cNvSpPr>
          <p:nvPr>
            <p:ph type="sldNum" sz="quarter" idx="12"/>
          </p:nvPr>
        </p:nvSpPr>
        <p:spPr>
          <a:noFill/>
        </p:spPr>
        <p:txBody>
          <a:bodyPr/>
          <a:lstStyle/>
          <a:p>
            <a:fld id="{551293B1-A70C-A94F-9E3B-D2A9A23929BF}" type="slidenum">
              <a:rPr lang="en-US"/>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t>Field Trip – Russell’s Paradox</a:t>
            </a:r>
          </a:p>
        </p:txBody>
      </p:sp>
      <p:sp>
        <p:nvSpPr>
          <p:cNvPr id="86019" name="Content Placeholder 2"/>
          <p:cNvSpPr>
            <a:spLocks noGrp="1"/>
          </p:cNvSpPr>
          <p:nvPr>
            <p:ph idx="1"/>
          </p:nvPr>
        </p:nvSpPr>
        <p:spPr/>
        <p:txBody>
          <a:bodyPr/>
          <a:lstStyle/>
          <a:p>
            <a:r>
              <a:rPr lang="en-US" b="1"/>
              <a:t>Basic example:</a:t>
            </a:r>
          </a:p>
          <a:p>
            <a:pPr lvl="1"/>
            <a:r>
              <a:rPr lang="en-US" sz="2000"/>
              <a:t>Librarians are asked to make catalogs of all the books in their libraries.</a:t>
            </a:r>
          </a:p>
          <a:p>
            <a:pPr lvl="1"/>
            <a:r>
              <a:rPr lang="en-US" sz="2000"/>
              <a:t>Some librarians consider the catalog to be a book in the library and list the catalog in itself.</a:t>
            </a:r>
          </a:p>
          <a:p>
            <a:pPr lvl="1"/>
            <a:r>
              <a:rPr lang="en-US" sz="2000"/>
              <a:t>The library of congress is asked to make a master catalog of all library catalogs which do </a:t>
            </a:r>
            <a:r>
              <a:rPr lang="en-US" sz="2000" b="1"/>
              <a:t>not</a:t>
            </a:r>
            <a:r>
              <a:rPr lang="en-US" sz="2000"/>
              <a:t> include themselves.</a:t>
            </a:r>
          </a:p>
          <a:p>
            <a:pPr lvl="1"/>
            <a:r>
              <a:rPr lang="en-US" sz="2000"/>
              <a:t>Should the master catalog in the library of congress include </a:t>
            </a:r>
            <a:r>
              <a:rPr lang="en-US" sz="2000" b="1"/>
              <a:t>itself</a:t>
            </a:r>
            <a:r>
              <a:rPr lang="en-US" sz="2000"/>
              <a:t>?</a:t>
            </a:r>
          </a:p>
          <a:p>
            <a:r>
              <a:rPr lang="en-US"/>
              <a:t>Keep this tucked in you brain as we talk about logic today. Logical systems can easily tie themselves in knots.</a:t>
            </a:r>
          </a:p>
          <a:p>
            <a:r>
              <a:rPr lang="en-US"/>
              <a:t>See also: </a:t>
            </a:r>
            <a:r>
              <a:rPr lang="en-US">
                <a:hlinkClick r:id="rId2"/>
              </a:rPr>
              <a:t>http://plato.stanford.edu/entries/russell-paradox/</a:t>
            </a:r>
            <a:endParaRPr lang="en-US"/>
          </a:p>
          <a:p>
            <a:r>
              <a:rPr lang="en-US"/>
              <a:t>For additional fun on paradoxes check out “I of Newton” from: </a:t>
            </a:r>
            <a:r>
              <a:rPr lang="en-US" sz="1800" i="1"/>
              <a:t>The</a:t>
            </a:r>
            <a:r>
              <a:rPr lang="en-US" sz="1800"/>
              <a:t> </a:t>
            </a:r>
            <a:r>
              <a:rPr lang="en-US" sz="1800" i="1"/>
              <a:t>New Twilight Zone </a:t>
            </a:r>
            <a:r>
              <a:rPr lang="en-US" sz="1800"/>
              <a:t>(1985) </a:t>
            </a:r>
            <a:r>
              <a:rPr lang="en-US" sz="1800">
                <a:hlinkClick r:id="rId3"/>
              </a:rPr>
              <a:t>http://en.wikipedia.org/wiki/I_of_Newton</a:t>
            </a:r>
            <a:endParaRPr lang="en-US" sz="1800"/>
          </a:p>
          <a:p>
            <a:pPr>
              <a:buFontTx/>
              <a:buNone/>
            </a:pPr>
            <a:endParaRPr lang="en-US"/>
          </a:p>
        </p:txBody>
      </p:sp>
      <p:sp>
        <p:nvSpPr>
          <p:cNvPr id="86020" name="Footer Placeholder 3"/>
          <p:cNvSpPr>
            <a:spLocks noGrp="1"/>
          </p:cNvSpPr>
          <p:nvPr>
            <p:ph type="ftr" sz="quarter" idx="11"/>
          </p:nvPr>
        </p:nvSpPr>
        <p:spPr>
          <a:noFill/>
        </p:spPr>
        <p:txBody>
          <a:bodyPr/>
          <a:lstStyle/>
          <a:p>
            <a:r>
              <a:rPr lang="en-US"/>
              <a:t>CS 561,  Session 16-18</a:t>
            </a:r>
          </a:p>
        </p:txBody>
      </p:sp>
      <p:sp>
        <p:nvSpPr>
          <p:cNvPr id="86021" name="Slide Number Placeholder 4"/>
          <p:cNvSpPr>
            <a:spLocks noGrp="1"/>
          </p:cNvSpPr>
          <p:nvPr>
            <p:ph type="sldNum" sz="quarter" idx="12"/>
          </p:nvPr>
        </p:nvSpPr>
        <p:spPr>
          <a:noFill/>
        </p:spPr>
        <p:txBody>
          <a:bodyPr/>
          <a:lstStyle/>
          <a:p>
            <a:fld id="{A5E8B988-4DD0-204B-AB2B-403575E10548}" type="slidenum">
              <a:rPr lang="en-US"/>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p:spPr>
        <p:txBody>
          <a:bodyPr/>
          <a:lstStyle/>
          <a:p>
            <a:r>
              <a:rPr lang="en-US"/>
              <a:t>CS 561,  Session 16-18</a:t>
            </a:r>
          </a:p>
        </p:txBody>
      </p:sp>
      <p:sp>
        <p:nvSpPr>
          <p:cNvPr id="87043" name="Slide Number Placeholder 5"/>
          <p:cNvSpPr>
            <a:spLocks noGrp="1"/>
          </p:cNvSpPr>
          <p:nvPr>
            <p:ph type="sldNum" sz="quarter" idx="12"/>
          </p:nvPr>
        </p:nvSpPr>
        <p:spPr>
          <a:noFill/>
        </p:spPr>
        <p:txBody>
          <a:bodyPr/>
          <a:lstStyle/>
          <a:p>
            <a:fld id="{4E294637-B1F5-6B46-96A5-CAE755E220C4}" type="slidenum">
              <a:rPr lang="en-US"/>
              <a:pPr/>
              <a:t>67</a:t>
            </a:fld>
            <a:endParaRPr lang="en-US"/>
          </a:p>
        </p:txBody>
      </p:sp>
      <p:sp>
        <p:nvSpPr>
          <p:cNvPr id="87044" name="Rectangle 2"/>
          <p:cNvSpPr>
            <a:spLocks noGrp="1" noChangeArrowheads="1"/>
          </p:cNvSpPr>
          <p:nvPr>
            <p:ph type="title"/>
          </p:nvPr>
        </p:nvSpPr>
        <p:spPr/>
        <p:txBody>
          <a:bodyPr/>
          <a:lstStyle/>
          <a:p>
            <a:r>
              <a:rPr lang="en-US"/>
              <a:t>Completeness</a:t>
            </a:r>
          </a:p>
        </p:txBody>
      </p:sp>
      <p:sp>
        <p:nvSpPr>
          <p:cNvPr id="409603" name="Rectangle 3"/>
          <p:cNvSpPr>
            <a:spLocks noGrp="1" noChangeArrowheads="1"/>
          </p:cNvSpPr>
          <p:nvPr>
            <p:ph type="body" idx="1"/>
          </p:nvPr>
        </p:nvSpPr>
        <p:spPr>
          <a:xfrm>
            <a:off x="381000" y="1371600"/>
            <a:ext cx="8574088" cy="4587875"/>
          </a:xfrm>
        </p:spPr>
        <p:txBody>
          <a:bodyPr/>
          <a:lstStyle/>
          <a:p>
            <a:pPr>
              <a:lnSpc>
                <a:spcPct val="90000"/>
              </a:lnSpc>
              <a:spcBef>
                <a:spcPct val="40000"/>
              </a:spcBef>
            </a:pPr>
            <a:r>
              <a:rPr lang="en-US" sz="2800">
                <a:sym typeface="Symbol" charset="2"/>
              </a:rPr>
              <a:t>As explained earlier, Generalized Modus Ponens requires sentences to be in Horn form:</a:t>
            </a:r>
          </a:p>
          <a:p>
            <a:pPr lvl="1">
              <a:lnSpc>
                <a:spcPct val="90000"/>
              </a:lnSpc>
              <a:spcBef>
                <a:spcPct val="40000"/>
              </a:spcBef>
            </a:pPr>
            <a:r>
              <a:rPr lang="en-US" sz="2400">
                <a:sym typeface="Symbol" charset="2"/>
              </a:rPr>
              <a:t>atomic, or</a:t>
            </a:r>
          </a:p>
          <a:p>
            <a:pPr lvl="1">
              <a:lnSpc>
                <a:spcPct val="90000"/>
              </a:lnSpc>
              <a:spcBef>
                <a:spcPct val="40000"/>
              </a:spcBef>
            </a:pPr>
            <a:r>
              <a:rPr lang="en-US" sz="2400">
                <a:sym typeface="Symbol" charset="2"/>
              </a:rPr>
              <a:t>an implication with a conjunction of atomic sentences as the antecedent and an atom as the consequent.</a:t>
            </a:r>
          </a:p>
          <a:p>
            <a:pPr lvl="1">
              <a:lnSpc>
                <a:spcPct val="90000"/>
              </a:lnSpc>
              <a:spcBef>
                <a:spcPct val="40000"/>
              </a:spcBef>
            </a:pPr>
            <a:endParaRPr lang="en-US" sz="2400">
              <a:sym typeface="Symbol" charset="2"/>
            </a:endParaRPr>
          </a:p>
          <a:p>
            <a:pPr>
              <a:lnSpc>
                <a:spcPct val="90000"/>
              </a:lnSpc>
              <a:spcBef>
                <a:spcPct val="40000"/>
              </a:spcBef>
            </a:pPr>
            <a:r>
              <a:rPr lang="en-US" sz="2800">
                <a:sym typeface="Symbol" charset="2"/>
              </a:rPr>
              <a:t>However, some sentences cannot be expressed in Horn form.</a:t>
            </a:r>
          </a:p>
          <a:p>
            <a:pPr lvl="1">
              <a:lnSpc>
                <a:spcPct val="90000"/>
              </a:lnSpc>
              <a:spcBef>
                <a:spcPct val="40000"/>
              </a:spcBef>
            </a:pPr>
            <a:r>
              <a:rPr lang="en-US" sz="2400">
                <a:sym typeface="Symbol" charset="2"/>
              </a:rPr>
              <a:t>e.g.: x  bored_of_this_lecture (x)</a:t>
            </a:r>
          </a:p>
          <a:p>
            <a:pPr lvl="1">
              <a:lnSpc>
                <a:spcPct val="90000"/>
              </a:lnSpc>
              <a:spcBef>
                <a:spcPct val="40000"/>
              </a:spcBef>
            </a:pPr>
            <a:r>
              <a:rPr lang="en-US" sz="2400">
                <a:sym typeface="Symbol" charset="2"/>
              </a:rPr>
              <a:t>Cannot be expressed in Horn form due to presence of negation.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9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9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US"/>
              <a:t>CS 561,  Session 16-18</a:t>
            </a:r>
          </a:p>
        </p:txBody>
      </p:sp>
      <p:sp>
        <p:nvSpPr>
          <p:cNvPr id="89091" name="Slide Number Placeholder 5"/>
          <p:cNvSpPr>
            <a:spLocks noGrp="1"/>
          </p:cNvSpPr>
          <p:nvPr>
            <p:ph type="sldNum" sz="quarter" idx="12"/>
          </p:nvPr>
        </p:nvSpPr>
        <p:spPr>
          <a:noFill/>
        </p:spPr>
        <p:txBody>
          <a:bodyPr/>
          <a:lstStyle/>
          <a:p>
            <a:fld id="{533FF16A-B5F7-5740-9C50-07F3F43B1528}" type="slidenum">
              <a:rPr lang="en-US"/>
              <a:pPr/>
              <a:t>68</a:t>
            </a:fld>
            <a:endParaRPr lang="en-US"/>
          </a:p>
        </p:txBody>
      </p:sp>
      <p:sp>
        <p:nvSpPr>
          <p:cNvPr id="89092" name="Rectangle 2"/>
          <p:cNvSpPr>
            <a:spLocks noGrp="1" noChangeArrowheads="1"/>
          </p:cNvSpPr>
          <p:nvPr>
            <p:ph type="title"/>
          </p:nvPr>
        </p:nvSpPr>
        <p:spPr/>
        <p:txBody>
          <a:bodyPr/>
          <a:lstStyle/>
          <a:p>
            <a:r>
              <a:rPr lang="en-US"/>
              <a:t>Completeness</a:t>
            </a:r>
          </a:p>
        </p:txBody>
      </p:sp>
      <p:sp>
        <p:nvSpPr>
          <p:cNvPr id="411651" name="Rectangle 3"/>
          <p:cNvSpPr>
            <a:spLocks noGrp="1" noChangeArrowheads="1"/>
          </p:cNvSpPr>
          <p:nvPr>
            <p:ph type="body" idx="1"/>
          </p:nvPr>
        </p:nvSpPr>
        <p:spPr/>
        <p:txBody>
          <a:bodyPr/>
          <a:lstStyle/>
          <a:p>
            <a:pPr>
              <a:lnSpc>
                <a:spcPct val="90000"/>
              </a:lnSpc>
              <a:spcBef>
                <a:spcPct val="40000"/>
              </a:spcBef>
            </a:pPr>
            <a:r>
              <a:rPr lang="en-US" sz="2800">
                <a:sym typeface="Symbol" charset="2"/>
              </a:rPr>
              <a:t>A significant problem since Modus Ponens cannot operate on such a sentence, and thus cannot use it in inference.</a:t>
            </a:r>
          </a:p>
          <a:p>
            <a:pPr>
              <a:lnSpc>
                <a:spcPct val="90000"/>
              </a:lnSpc>
              <a:spcBef>
                <a:spcPct val="40000"/>
              </a:spcBef>
            </a:pPr>
            <a:endParaRPr lang="en-US" sz="800">
              <a:sym typeface="Symbol" charset="2"/>
            </a:endParaRPr>
          </a:p>
          <a:p>
            <a:pPr>
              <a:lnSpc>
                <a:spcPct val="90000"/>
              </a:lnSpc>
              <a:spcBef>
                <a:spcPct val="40000"/>
              </a:spcBef>
            </a:pPr>
            <a:r>
              <a:rPr lang="en-US" sz="2800">
                <a:sym typeface="Symbol" charset="2"/>
              </a:rPr>
              <a:t>Knowledge exists but cannot  be used.</a:t>
            </a:r>
          </a:p>
          <a:p>
            <a:pPr>
              <a:lnSpc>
                <a:spcPct val="90000"/>
              </a:lnSpc>
              <a:spcBef>
                <a:spcPct val="40000"/>
              </a:spcBef>
            </a:pPr>
            <a:endParaRPr lang="en-US" sz="800">
              <a:sym typeface="Symbol" charset="2"/>
            </a:endParaRPr>
          </a:p>
          <a:p>
            <a:pPr>
              <a:lnSpc>
                <a:spcPct val="90000"/>
              </a:lnSpc>
              <a:spcBef>
                <a:spcPct val="40000"/>
              </a:spcBef>
            </a:pPr>
            <a:r>
              <a:rPr lang="en-US" sz="2800">
                <a:sym typeface="Symbol" charset="2"/>
              </a:rPr>
              <a:t>Thus inference using Modus Ponens  is </a:t>
            </a:r>
            <a:r>
              <a:rPr lang="en-US" sz="2800" b="1" i="1">
                <a:sym typeface="Symbol" charset="2"/>
              </a:rPr>
              <a:t>incomplete.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US"/>
              <a:t>CS 561,  Session 16-18</a:t>
            </a:r>
          </a:p>
        </p:txBody>
      </p:sp>
      <p:sp>
        <p:nvSpPr>
          <p:cNvPr id="91139" name="Slide Number Placeholder 5"/>
          <p:cNvSpPr>
            <a:spLocks noGrp="1"/>
          </p:cNvSpPr>
          <p:nvPr>
            <p:ph type="sldNum" sz="quarter" idx="12"/>
          </p:nvPr>
        </p:nvSpPr>
        <p:spPr>
          <a:noFill/>
        </p:spPr>
        <p:txBody>
          <a:bodyPr/>
          <a:lstStyle/>
          <a:p>
            <a:fld id="{4F2F6857-1A40-B04C-B807-83BA467B1170}" type="slidenum">
              <a:rPr lang="en-US"/>
              <a:pPr/>
              <a:t>69</a:t>
            </a:fld>
            <a:endParaRPr lang="en-US"/>
          </a:p>
        </p:txBody>
      </p:sp>
      <p:sp>
        <p:nvSpPr>
          <p:cNvPr id="91140" name="Rectangle 2"/>
          <p:cNvSpPr>
            <a:spLocks noGrp="1" noChangeArrowheads="1"/>
          </p:cNvSpPr>
          <p:nvPr>
            <p:ph type="title"/>
          </p:nvPr>
        </p:nvSpPr>
        <p:spPr/>
        <p:txBody>
          <a:bodyPr/>
          <a:lstStyle/>
          <a:p>
            <a:r>
              <a:rPr lang="en-US"/>
              <a:t>Completeness</a:t>
            </a:r>
          </a:p>
        </p:txBody>
      </p:sp>
      <p:sp>
        <p:nvSpPr>
          <p:cNvPr id="413699" name="Rectangle 3"/>
          <p:cNvSpPr>
            <a:spLocks noGrp="1" noChangeArrowheads="1"/>
          </p:cNvSpPr>
          <p:nvPr>
            <p:ph type="body" idx="1"/>
          </p:nvPr>
        </p:nvSpPr>
        <p:spPr/>
        <p:txBody>
          <a:bodyPr/>
          <a:lstStyle/>
          <a:p>
            <a:pPr>
              <a:lnSpc>
                <a:spcPct val="90000"/>
              </a:lnSpc>
              <a:spcBef>
                <a:spcPct val="40000"/>
              </a:spcBef>
            </a:pPr>
            <a:r>
              <a:rPr lang="en-US" sz="2400">
                <a:sym typeface="Symbol" charset="2"/>
              </a:rPr>
              <a:t>However, Kurt Gödel in 1930-31 developed the </a:t>
            </a:r>
            <a:r>
              <a:rPr lang="en-US" sz="2400" b="1">
                <a:solidFill>
                  <a:schemeClr val="hlink"/>
                </a:solidFill>
                <a:sym typeface="Symbol" charset="2"/>
              </a:rPr>
              <a:t>completeness theorem</a:t>
            </a:r>
            <a:r>
              <a:rPr lang="en-US" sz="2400" b="1">
                <a:sym typeface="Symbol" charset="2"/>
              </a:rPr>
              <a:t>, </a:t>
            </a:r>
            <a:r>
              <a:rPr lang="en-US" sz="2400">
                <a:sym typeface="Symbol" charset="2"/>
              </a:rPr>
              <a:t>which shows that it is possible to find </a:t>
            </a:r>
            <a:r>
              <a:rPr lang="en-US" sz="2400" b="1">
                <a:sym typeface="Symbol" charset="2"/>
              </a:rPr>
              <a:t>complete</a:t>
            </a:r>
            <a:r>
              <a:rPr lang="en-US" sz="2400">
                <a:sym typeface="Symbol" charset="2"/>
              </a:rPr>
              <a:t> inference rules.</a:t>
            </a:r>
          </a:p>
          <a:p>
            <a:pPr>
              <a:lnSpc>
                <a:spcPct val="90000"/>
              </a:lnSpc>
              <a:spcBef>
                <a:spcPct val="40000"/>
              </a:spcBef>
            </a:pPr>
            <a:endParaRPr lang="en-US" sz="2400">
              <a:sym typeface="Symbol" charset="2"/>
            </a:endParaRPr>
          </a:p>
          <a:p>
            <a:pPr>
              <a:lnSpc>
                <a:spcPct val="90000"/>
              </a:lnSpc>
              <a:spcBef>
                <a:spcPct val="40000"/>
              </a:spcBef>
            </a:pPr>
            <a:r>
              <a:rPr lang="en-US" sz="2400">
                <a:sym typeface="Symbol" charset="2"/>
              </a:rPr>
              <a:t>The theorem states:</a:t>
            </a:r>
          </a:p>
          <a:p>
            <a:pPr lvl="1">
              <a:lnSpc>
                <a:spcPct val="90000"/>
              </a:lnSpc>
              <a:spcBef>
                <a:spcPct val="40000"/>
              </a:spcBef>
            </a:pPr>
            <a:r>
              <a:rPr lang="en-US" sz="2000">
                <a:sym typeface="Symbol" charset="2"/>
              </a:rPr>
              <a:t>any sentence entailed by a set of sentences can be proven from that set.</a:t>
            </a:r>
          </a:p>
          <a:p>
            <a:pPr lvl="1">
              <a:lnSpc>
                <a:spcPct val="90000"/>
              </a:lnSpc>
              <a:spcBef>
                <a:spcPct val="40000"/>
              </a:spcBef>
            </a:pPr>
            <a:endParaRPr lang="en-US" sz="2000">
              <a:sym typeface="Symbol" charset="2"/>
            </a:endParaRPr>
          </a:p>
          <a:p>
            <a:pPr>
              <a:lnSpc>
                <a:spcPct val="90000"/>
              </a:lnSpc>
              <a:spcBef>
                <a:spcPct val="40000"/>
              </a:spcBef>
              <a:buFontTx/>
              <a:buNone/>
            </a:pPr>
            <a:r>
              <a:rPr lang="en-US" sz="2800">
                <a:sym typeface="Symbol" charset="2"/>
              </a:rPr>
              <a:t>=&gt; </a:t>
            </a:r>
            <a:r>
              <a:rPr lang="en-US" sz="2800" b="1">
                <a:sym typeface="Symbol" charset="2"/>
              </a:rPr>
              <a:t>Resolution Algorithm </a:t>
            </a:r>
            <a:r>
              <a:rPr lang="en-US" sz="2800">
                <a:sym typeface="Symbol" charset="2"/>
              </a:rPr>
              <a:t>which is a complete inference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36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3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autoUpdateAnimBg="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5" name="Footer Placeholder 4"/>
          <p:cNvSpPr>
            <a:spLocks noGrp="1"/>
          </p:cNvSpPr>
          <p:nvPr>
            <p:ph type="ftr" sz="quarter" idx="11"/>
          </p:nvPr>
        </p:nvSpPr>
        <p:spPr>
          <a:noFill/>
        </p:spPr>
        <p:txBody>
          <a:bodyPr/>
          <a:lstStyle/>
          <a:p>
            <a:r>
              <a:rPr lang="en-US"/>
              <a:t>CS 561,  Session 16-18</a:t>
            </a:r>
          </a:p>
        </p:txBody>
      </p:sp>
      <p:sp>
        <p:nvSpPr>
          <p:cNvPr id="23556" name="Slide Number Placeholder 5"/>
          <p:cNvSpPr>
            <a:spLocks noGrp="1"/>
          </p:cNvSpPr>
          <p:nvPr>
            <p:ph type="sldNum" sz="quarter" idx="12"/>
          </p:nvPr>
        </p:nvSpPr>
        <p:spPr>
          <a:noFill/>
        </p:spPr>
        <p:txBody>
          <a:bodyPr/>
          <a:lstStyle/>
          <a:p>
            <a:fld id="{B3803354-C695-E048-849B-977DB27AC3B8}" type="slidenum">
              <a:rPr lang="en-US"/>
              <a:pPr/>
              <a:t>7</a:t>
            </a:fld>
            <a:endParaRPr lang="en-US"/>
          </a:p>
        </p:txBody>
      </p:sp>
      <p:sp>
        <p:nvSpPr>
          <p:cNvPr id="23557" name="Rectangle 2"/>
          <p:cNvSpPr>
            <a:spLocks noGrp="1" noChangeArrowheads="1"/>
          </p:cNvSpPr>
          <p:nvPr>
            <p:ph type="title"/>
          </p:nvPr>
        </p:nvSpPr>
        <p:spPr/>
        <p:txBody>
          <a:bodyPr/>
          <a:lstStyle/>
          <a:p>
            <a:r>
              <a:rPr lang="en-US"/>
              <a:t>Proofs</a:t>
            </a:r>
          </a:p>
        </p:txBody>
      </p:sp>
      <p:graphicFrame>
        <p:nvGraphicFramePr>
          <p:cNvPr id="23554" name="Object 2"/>
          <p:cNvGraphicFramePr>
            <a:graphicFrameLocks noChangeAspect="1"/>
          </p:cNvGraphicFramePr>
          <p:nvPr/>
        </p:nvGraphicFramePr>
        <p:xfrm>
          <a:off x="457200" y="1295400"/>
          <a:ext cx="7405688" cy="4976813"/>
        </p:xfrm>
        <a:graphic>
          <a:graphicData uri="http://schemas.openxmlformats.org/presentationml/2006/ole">
            <p:oleObj spid="_x0000_s23554" name="Image" r:id="rId3" imgW="11627250" imgH="7815037" progId="">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p:spPr>
        <p:txBody>
          <a:bodyPr/>
          <a:lstStyle/>
          <a:p>
            <a:r>
              <a:rPr lang="en-US"/>
              <a:t>CS 561,  Session 16-18</a:t>
            </a:r>
          </a:p>
        </p:txBody>
      </p:sp>
      <p:sp>
        <p:nvSpPr>
          <p:cNvPr id="93187" name="Slide Number Placeholder 5"/>
          <p:cNvSpPr>
            <a:spLocks noGrp="1"/>
          </p:cNvSpPr>
          <p:nvPr>
            <p:ph type="sldNum" sz="quarter" idx="12"/>
          </p:nvPr>
        </p:nvSpPr>
        <p:spPr>
          <a:noFill/>
        </p:spPr>
        <p:txBody>
          <a:bodyPr/>
          <a:lstStyle/>
          <a:p>
            <a:fld id="{5B2066AD-335D-5847-917B-A35C29813AD5}" type="slidenum">
              <a:rPr lang="en-US"/>
              <a:pPr/>
              <a:t>70</a:t>
            </a:fld>
            <a:endParaRPr lang="en-US"/>
          </a:p>
        </p:txBody>
      </p:sp>
      <p:sp>
        <p:nvSpPr>
          <p:cNvPr id="93188" name="Rectangle 2"/>
          <p:cNvSpPr>
            <a:spLocks noGrp="1" noChangeArrowheads="1"/>
          </p:cNvSpPr>
          <p:nvPr>
            <p:ph type="title"/>
          </p:nvPr>
        </p:nvSpPr>
        <p:spPr/>
        <p:txBody>
          <a:bodyPr/>
          <a:lstStyle/>
          <a:p>
            <a:r>
              <a:rPr lang="en-US"/>
              <a:t>Completeness</a:t>
            </a:r>
          </a:p>
        </p:txBody>
      </p:sp>
      <p:sp>
        <p:nvSpPr>
          <p:cNvPr id="415747" name="Rectangle 3"/>
          <p:cNvSpPr>
            <a:spLocks noGrp="1" noChangeArrowheads="1"/>
          </p:cNvSpPr>
          <p:nvPr>
            <p:ph type="body" idx="1"/>
          </p:nvPr>
        </p:nvSpPr>
        <p:spPr>
          <a:xfrm>
            <a:off x="457200" y="1295400"/>
            <a:ext cx="8178800" cy="4876800"/>
          </a:xfrm>
        </p:spPr>
        <p:txBody>
          <a:bodyPr/>
          <a:lstStyle/>
          <a:p>
            <a:pPr>
              <a:lnSpc>
                <a:spcPct val="90000"/>
              </a:lnSpc>
              <a:spcBef>
                <a:spcPct val="40000"/>
              </a:spcBef>
            </a:pPr>
            <a:r>
              <a:rPr lang="en-US" sz="2400">
                <a:sym typeface="Symbol" charset="2"/>
              </a:rPr>
              <a:t>The completeness theorem says that a sentence can be proved </a:t>
            </a:r>
            <a:r>
              <a:rPr lang="en-US" sz="2400" i="1">
                <a:sym typeface="Symbol" charset="2"/>
              </a:rPr>
              <a:t>if</a:t>
            </a:r>
            <a:r>
              <a:rPr lang="en-US" sz="2400" b="1" i="1">
                <a:sym typeface="Symbol" charset="2"/>
              </a:rPr>
              <a:t> </a:t>
            </a:r>
            <a:r>
              <a:rPr lang="en-US" sz="2400">
                <a:sym typeface="Symbol" charset="2"/>
              </a:rPr>
              <a:t>it is entailed by another set of sentences.</a:t>
            </a:r>
          </a:p>
          <a:p>
            <a:pPr>
              <a:lnSpc>
                <a:spcPct val="90000"/>
              </a:lnSpc>
              <a:spcBef>
                <a:spcPct val="40000"/>
              </a:spcBef>
            </a:pPr>
            <a:endParaRPr lang="en-US" sz="800">
              <a:sym typeface="Symbol" charset="2"/>
            </a:endParaRPr>
          </a:p>
          <a:p>
            <a:pPr>
              <a:lnSpc>
                <a:spcPct val="90000"/>
              </a:lnSpc>
              <a:spcBef>
                <a:spcPct val="40000"/>
              </a:spcBef>
            </a:pPr>
            <a:r>
              <a:rPr lang="en-US" sz="2400">
                <a:sym typeface="Symbol" charset="2"/>
              </a:rPr>
              <a:t>This is a big deal, since arbitrarily deeply nested functions combined with universal quantification make a potentially infinite search space.</a:t>
            </a:r>
          </a:p>
          <a:p>
            <a:pPr>
              <a:lnSpc>
                <a:spcPct val="90000"/>
              </a:lnSpc>
              <a:spcBef>
                <a:spcPct val="40000"/>
              </a:spcBef>
            </a:pPr>
            <a:endParaRPr lang="en-US" sz="800">
              <a:sym typeface="Symbol" charset="2"/>
            </a:endParaRPr>
          </a:p>
          <a:p>
            <a:pPr>
              <a:lnSpc>
                <a:spcPct val="90000"/>
              </a:lnSpc>
              <a:spcBef>
                <a:spcPct val="40000"/>
              </a:spcBef>
            </a:pPr>
            <a:r>
              <a:rPr lang="en-US" sz="2400">
                <a:sym typeface="Symbol" charset="2"/>
              </a:rPr>
              <a:t>But entailment in first-order logic is only </a:t>
            </a:r>
            <a:r>
              <a:rPr lang="en-US" sz="2400" b="1">
                <a:sym typeface="Symbol" charset="2"/>
              </a:rPr>
              <a:t>semi-decidable</a:t>
            </a:r>
            <a:r>
              <a:rPr lang="en-US" sz="2400">
                <a:sym typeface="Symbol" charset="2"/>
              </a:rPr>
              <a:t>, meaning that if a sentence is not entailed by another set of sentences, it cannot necessarily be proven.</a:t>
            </a:r>
          </a:p>
          <a:p>
            <a:pPr lvl="1">
              <a:lnSpc>
                <a:spcPct val="90000"/>
              </a:lnSpc>
              <a:spcBef>
                <a:spcPct val="40000"/>
              </a:spcBef>
            </a:pPr>
            <a:r>
              <a:rPr lang="en-US" sz="2000">
                <a:sym typeface="Symbol" charset="2"/>
              </a:rPr>
              <a:t>This is to a certain degree an </a:t>
            </a:r>
            <a:r>
              <a:rPr lang="en-US" sz="2000" i="1">
                <a:sym typeface="Symbol" charset="2"/>
              </a:rPr>
              <a:t>exotic</a:t>
            </a:r>
            <a:r>
              <a:rPr lang="en-US" sz="2000">
                <a:sym typeface="Symbol" charset="2"/>
              </a:rPr>
              <a:t> situation, but a </a:t>
            </a:r>
            <a:r>
              <a:rPr lang="en-US" sz="2000" i="1">
                <a:sym typeface="Symbol" charset="2"/>
              </a:rPr>
              <a:t>very real</a:t>
            </a:r>
            <a:r>
              <a:rPr lang="en-US" sz="2000">
                <a:sym typeface="Symbol" charset="2"/>
              </a:rPr>
              <a:t> one - for instance the </a:t>
            </a:r>
            <a:r>
              <a:rPr lang="en-US" sz="2000" i="1">
                <a:sym typeface="Symbol" charset="2"/>
              </a:rPr>
              <a:t>Halting Problem</a:t>
            </a:r>
            <a:r>
              <a:rPr lang="en-US" sz="2000">
                <a:sym typeface="Symbol" charset="2"/>
              </a:rPr>
              <a:t>. </a:t>
            </a:r>
          </a:p>
          <a:p>
            <a:pPr lvl="1">
              <a:lnSpc>
                <a:spcPct val="90000"/>
              </a:lnSpc>
              <a:spcBef>
                <a:spcPct val="40000"/>
              </a:spcBef>
            </a:pPr>
            <a:r>
              <a:rPr lang="en-US" sz="2000">
                <a:sym typeface="Symbol" charset="2"/>
              </a:rPr>
              <a:t>Much of the time, in the real world, you can decide if a sentence it not entailed if by no other means than exhaustive elimination.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15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15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5" name="Footer Placeholder 3"/>
          <p:cNvSpPr>
            <a:spLocks noGrp="1"/>
          </p:cNvSpPr>
          <p:nvPr>
            <p:ph type="ftr" sz="quarter" idx="11"/>
          </p:nvPr>
        </p:nvSpPr>
        <p:spPr>
          <a:noFill/>
        </p:spPr>
        <p:txBody>
          <a:bodyPr/>
          <a:lstStyle/>
          <a:p>
            <a:r>
              <a:rPr lang="en-US"/>
              <a:t>CS 561,  Session 16-18</a:t>
            </a:r>
          </a:p>
        </p:txBody>
      </p:sp>
      <p:sp>
        <p:nvSpPr>
          <p:cNvPr id="95236" name="Slide Number Placeholder 4"/>
          <p:cNvSpPr>
            <a:spLocks noGrp="1"/>
          </p:cNvSpPr>
          <p:nvPr>
            <p:ph type="sldNum" sz="quarter" idx="12"/>
          </p:nvPr>
        </p:nvSpPr>
        <p:spPr>
          <a:noFill/>
        </p:spPr>
        <p:txBody>
          <a:bodyPr/>
          <a:lstStyle/>
          <a:p>
            <a:fld id="{E45753CA-067D-2C49-B0CF-317FA0900CA8}" type="slidenum">
              <a:rPr lang="en-US"/>
              <a:pPr/>
              <a:t>71</a:t>
            </a:fld>
            <a:endParaRPr lang="en-US"/>
          </a:p>
        </p:txBody>
      </p:sp>
      <p:sp>
        <p:nvSpPr>
          <p:cNvPr id="95237" name="Rectangle 2"/>
          <p:cNvSpPr>
            <a:spLocks noGrp="1" noChangeArrowheads="1"/>
          </p:cNvSpPr>
          <p:nvPr>
            <p:ph type="title"/>
          </p:nvPr>
        </p:nvSpPr>
        <p:spPr/>
        <p:txBody>
          <a:bodyPr/>
          <a:lstStyle/>
          <a:p>
            <a:r>
              <a:rPr lang="en-US"/>
              <a:t>Completeness in FOL</a:t>
            </a:r>
          </a:p>
        </p:txBody>
      </p:sp>
      <p:graphicFrame>
        <p:nvGraphicFramePr>
          <p:cNvPr id="95234" name="Object 2"/>
          <p:cNvGraphicFramePr>
            <a:graphicFrameLocks noChangeAspect="1"/>
          </p:cNvGraphicFramePr>
          <p:nvPr/>
        </p:nvGraphicFramePr>
        <p:xfrm>
          <a:off x="533400" y="1371600"/>
          <a:ext cx="7591425" cy="5294313"/>
        </p:xfrm>
        <a:graphic>
          <a:graphicData uri="http://schemas.openxmlformats.org/presentationml/2006/ole">
            <p:oleObj spid="_x0000_s95234" name="Image" r:id="rId3" imgW="10331098" imgH="7205083" progId="">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9" name="Footer Placeholder 3"/>
          <p:cNvSpPr>
            <a:spLocks noGrp="1"/>
          </p:cNvSpPr>
          <p:nvPr>
            <p:ph type="ftr" sz="quarter" idx="11"/>
          </p:nvPr>
        </p:nvSpPr>
        <p:spPr>
          <a:noFill/>
        </p:spPr>
        <p:txBody>
          <a:bodyPr/>
          <a:lstStyle/>
          <a:p>
            <a:r>
              <a:rPr lang="en-US"/>
              <a:t>CS 561,  Session 16-18</a:t>
            </a:r>
          </a:p>
        </p:txBody>
      </p:sp>
      <p:sp>
        <p:nvSpPr>
          <p:cNvPr id="96260" name="Slide Number Placeholder 4"/>
          <p:cNvSpPr>
            <a:spLocks noGrp="1"/>
          </p:cNvSpPr>
          <p:nvPr>
            <p:ph type="sldNum" sz="quarter" idx="12"/>
          </p:nvPr>
        </p:nvSpPr>
        <p:spPr>
          <a:noFill/>
        </p:spPr>
        <p:txBody>
          <a:bodyPr/>
          <a:lstStyle/>
          <a:p>
            <a:fld id="{45D6E77A-00B7-B34B-A72B-2A723F612799}" type="slidenum">
              <a:rPr lang="en-US"/>
              <a:pPr/>
              <a:t>72</a:t>
            </a:fld>
            <a:endParaRPr lang="en-US"/>
          </a:p>
        </p:txBody>
      </p:sp>
      <p:sp>
        <p:nvSpPr>
          <p:cNvPr id="96261" name="Rectangle 2"/>
          <p:cNvSpPr>
            <a:spLocks noGrp="1" noChangeArrowheads="1"/>
          </p:cNvSpPr>
          <p:nvPr>
            <p:ph type="title"/>
          </p:nvPr>
        </p:nvSpPr>
        <p:spPr/>
        <p:txBody>
          <a:bodyPr/>
          <a:lstStyle/>
          <a:p>
            <a:r>
              <a:rPr lang="en-US"/>
              <a:t>Historical note</a:t>
            </a:r>
          </a:p>
        </p:txBody>
      </p:sp>
      <p:graphicFrame>
        <p:nvGraphicFramePr>
          <p:cNvPr id="96258" name="Object 2"/>
          <p:cNvGraphicFramePr>
            <a:graphicFrameLocks noChangeAspect="1"/>
          </p:cNvGraphicFramePr>
          <p:nvPr/>
        </p:nvGraphicFramePr>
        <p:xfrm>
          <a:off x="228600" y="1524000"/>
          <a:ext cx="8763000" cy="3543300"/>
        </p:xfrm>
        <a:graphic>
          <a:graphicData uri="http://schemas.openxmlformats.org/presentationml/2006/ole">
            <p:oleObj spid="_x0000_s96258" name="Image" r:id="rId3" imgW="13355454" imgH="5400635" progId="">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p:spPr>
        <p:txBody>
          <a:bodyPr/>
          <a:lstStyle/>
          <a:p>
            <a:r>
              <a:rPr lang="en-US"/>
              <a:t>CS 561,  Session 16-18</a:t>
            </a:r>
          </a:p>
        </p:txBody>
      </p:sp>
      <p:sp>
        <p:nvSpPr>
          <p:cNvPr id="97283" name="Slide Number Placeholder 5"/>
          <p:cNvSpPr>
            <a:spLocks noGrp="1"/>
          </p:cNvSpPr>
          <p:nvPr>
            <p:ph type="sldNum" sz="quarter" idx="12"/>
          </p:nvPr>
        </p:nvSpPr>
        <p:spPr>
          <a:noFill/>
        </p:spPr>
        <p:txBody>
          <a:bodyPr/>
          <a:lstStyle/>
          <a:p>
            <a:fld id="{F2847924-B1C3-D34D-82EE-A91BE5129AC5}" type="slidenum">
              <a:rPr lang="en-US"/>
              <a:pPr/>
              <a:t>73</a:t>
            </a:fld>
            <a:endParaRPr lang="en-US"/>
          </a:p>
        </p:txBody>
      </p:sp>
      <p:sp>
        <p:nvSpPr>
          <p:cNvPr id="97284" name="Rectangle 2"/>
          <p:cNvSpPr>
            <a:spLocks noGrp="1" noChangeArrowheads="1"/>
          </p:cNvSpPr>
          <p:nvPr>
            <p:ph type="title"/>
          </p:nvPr>
        </p:nvSpPr>
        <p:spPr>
          <a:xfrm>
            <a:off x="152400" y="228600"/>
            <a:ext cx="8991600" cy="679450"/>
          </a:xfrm>
        </p:spPr>
        <p:txBody>
          <a:bodyPr/>
          <a:lstStyle/>
          <a:p>
            <a:pPr defTabSz="785813"/>
            <a:r>
              <a:rPr lang="en-US" sz="3600"/>
              <a:t>Kinship Example</a:t>
            </a:r>
          </a:p>
        </p:txBody>
      </p:sp>
      <p:sp>
        <p:nvSpPr>
          <p:cNvPr id="97285" name="Rectangle 3"/>
          <p:cNvSpPr>
            <a:spLocks noGrp="1" noChangeArrowheads="1"/>
          </p:cNvSpPr>
          <p:nvPr>
            <p:ph type="body" idx="1"/>
          </p:nvPr>
        </p:nvSpPr>
        <p:spPr>
          <a:xfrm>
            <a:off x="685800" y="2097088"/>
            <a:ext cx="7772400" cy="4572000"/>
          </a:xfrm>
        </p:spPr>
        <p:txBody>
          <a:bodyPr/>
          <a:lstStyle/>
          <a:p>
            <a:pPr marL="609600" indent="-609600">
              <a:buFontTx/>
              <a:buNone/>
            </a:pPr>
            <a:r>
              <a:rPr lang="en-US"/>
              <a:t>KB:</a:t>
            </a:r>
          </a:p>
          <a:p>
            <a:pPr marL="609600" indent="-609600">
              <a:buFontTx/>
              <a:buNone/>
            </a:pPr>
            <a:r>
              <a:rPr lang="en-US"/>
              <a:t>	(1) </a:t>
            </a:r>
            <a:r>
              <a:rPr lang="en-US" sz="2400"/>
              <a:t>father (art, jon)</a:t>
            </a:r>
          </a:p>
          <a:p>
            <a:pPr marL="990600" lvl="1" indent="-533400">
              <a:buFontTx/>
              <a:buNone/>
            </a:pPr>
            <a:r>
              <a:rPr lang="en-US" sz="2000"/>
              <a:t>  (2) father (bob, kim)</a:t>
            </a:r>
          </a:p>
          <a:p>
            <a:pPr marL="990600" lvl="1" indent="-533400">
              <a:buFontTx/>
              <a:buNone/>
            </a:pPr>
            <a:r>
              <a:rPr lang="en-US" sz="2000"/>
              <a:t>  (3) father (X, Y) </a:t>
            </a:r>
            <a:r>
              <a:rPr lang="en-US" sz="2000">
                <a:sym typeface="Symbol" charset="2"/>
              </a:rPr>
              <a:t> parent (X, Y)</a:t>
            </a:r>
          </a:p>
          <a:p>
            <a:pPr marL="609600" indent="-609600">
              <a:buFontTx/>
              <a:buNone/>
            </a:pPr>
            <a:r>
              <a:rPr lang="en-US"/>
              <a:t>	     </a:t>
            </a:r>
          </a:p>
          <a:p>
            <a:pPr marL="609600" indent="-609600">
              <a:buFontTx/>
              <a:buNone/>
            </a:pPr>
            <a:r>
              <a:rPr lang="en-US">
                <a:sym typeface="Symbol" charset="2"/>
              </a:rPr>
              <a:t>Goal:	parent (art, jon)?</a:t>
            </a:r>
          </a:p>
          <a:p>
            <a:pPr marL="609600" indent="-609600">
              <a:buFontTx/>
              <a:buNone/>
            </a:pPr>
            <a:r>
              <a:rPr lang="en-US">
                <a:sym typeface="Symbol" charset="2"/>
              </a:rPr>
              <a:t>	</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11"/>
          </p:nvPr>
        </p:nvSpPr>
        <p:spPr>
          <a:noFill/>
        </p:spPr>
        <p:txBody>
          <a:bodyPr/>
          <a:lstStyle/>
          <a:p>
            <a:r>
              <a:rPr lang="en-US"/>
              <a:t>CS 561,  Session 16-18</a:t>
            </a:r>
          </a:p>
        </p:txBody>
      </p:sp>
      <p:sp>
        <p:nvSpPr>
          <p:cNvPr id="99331" name="Slide Number Placeholder 4"/>
          <p:cNvSpPr>
            <a:spLocks noGrp="1"/>
          </p:cNvSpPr>
          <p:nvPr>
            <p:ph type="sldNum" sz="quarter" idx="12"/>
          </p:nvPr>
        </p:nvSpPr>
        <p:spPr>
          <a:noFill/>
        </p:spPr>
        <p:txBody>
          <a:bodyPr/>
          <a:lstStyle/>
          <a:p>
            <a:fld id="{6165400D-2FAE-3D4E-9680-1BC966F9C612}" type="slidenum">
              <a:rPr lang="en-US"/>
              <a:pPr/>
              <a:t>74</a:t>
            </a:fld>
            <a:endParaRPr lang="en-US"/>
          </a:p>
        </p:txBody>
      </p:sp>
      <p:sp>
        <p:nvSpPr>
          <p:cNvPr id="99332" name="Rectangle 2"/>
          <p:cNvSpPr>
            <a:spLocks noGrp="1" noChangeArrowheads="1"/>
          </p:cNvSpPr>
          <p:nvPr>
            <p:ph type="title"/>
          </p:nvPr>
        </p:nvSpPr>
        <p:spPr/>
        <p:txBody>
          <a:bodyPr/>
          <a:lstStyle/>
          <a:p>
            <a:pPr defTabSz="785813"/>
            <a:r>
              <a:rPr lang="en-US">
                <a:ea typeface="Times New Roman" charset="0"/>
                <a:cs typeface="Times New Roman" charset="0"/>
              </a:rPr>
              <a:t>Refutation Proof/Graph</a:t>
            </a:r>
          </a:p>
        </p:txBody>
      </p:sp>
      <p:sp>
        <p:nvSpPr>
          <p:cNvPr id="99333" name="Text Box 3"/>
          <p:cNvSpPr txBox="1">
            <a:spLocks noChangeArrowheads="1"/>
          </p:cNvSpPr>
          <p:nvPr/>
        </p:nvSpPr>
        <p:spPr bwMode="auto">
          <a:xfrm>
            <a:off x="822325" y="2124075"/>
            <a:ext cx="7159625" cy="2654300"/>
          </a:xfrm>
          <a:prstGeom prst="rect">
            <a:avLst/>
          </a:prstGeom>
          <a:noFill/>
          <a:ln w="9525">
            <a:noFill/>
            <a:miter lim="800000"/>
            <a:headEnd/>
            <a:tailEnd/>
          </a:ln>
        </p:spPr>
        <p:txBody>
          <a:bodyPr wrap="none">
            <a:prstTxWarp prst="textNoShape">
              <a:avLst/>
            </a:prstTxWarp>
            <a:spAutoFit/>
          </a:bodyPr>
          <a:lstStyle/>
          <a:p>
            <a:pPr eaLnBrk="1" hangingPunct="1"/>
            <a:r>
              <a:rPr lang="en-US" sz="2800">
                <a:solidFill>
                  <a:schemeClr val="tx2"/>
                </a:solidFill>
                <a:ea typeface="Times New Roman" charset="0"/>
                <a:cs typeface="Times New Roman" charset="0"/>
              </a:rPr>
              <a:t>¬parent(art,jon)      </a:t>
            </a:r>
            <a:r>
              <a:rPr lang="en-US">
                <a:solidFill>
                  <a:schemeClr val="tx2"/>
                </a:solidFill>
                <a:ea typeface="Times New Roman" charset="0"/>
                <a:cs typeface="Times New Roman" charset="0"/>
              </a:rPr>
              <a:t>¬</a:t>
            </a:r>
            <a:r>
              <a:rPr lang="en-US">
                <a:ea typeface="Times New Roman" charset="0"/>
                <a:cs typeface="Times New Roman" charset="0"/>
              </a:rPr>
              <a:t> </a:t>
            </a:r>
            <a:r>
              <a:rPr lang="en-US" sz="2800">
                <a:solidFill>
                  <a:schemeClr val="tx2"/>
                </a:solidFill>
                <a:ea typeface="Times New Roman" charset="0"/>
                <a:cs typeface="Times New Roman" charset="0"/>
              </a:rPr>
              <a:t>father(X, Y) \/ parent(X, Y)</a:t>
            </a:r>
          </a:p>
          <a:p>
            <a:pPr eaLnBrk="1" hangingPunct="1"/>
            <a:r>
              <a:rPr lang="en-US" sz="2800">
                <a:solidFill>
                  <a:schemeClr val="tx2"/>
                </a:solidFill>
                <a:ea typeface="Times New Roman" charset="0"/>
                <a:cs typeface="Times New Roman" charset="0"/>
              </a:rPr>
              <a:t>	          \             /</a:t>
            </a:r>
          </a:p>
          <a:p>
            <a:pPr eaLnBrk="1" hangingPunct="1"/>
            <a:r>
              <a:rPr lang="en-US" sz="2800">
                <a:solidFill>
                  <a:schemeClr val="tx2"/>
                </a:solidFill>
                <a:ea typeface="Times New Roman" charset="0"/>
                <a:cs typeface="Times New Roman" charset="0"/>
              </a:rPr>
              <a:t>        </a:t>
            </a:r>
            <a:r>
              <a:rPr lang="en-US">
                <a:solidFill>
                  <a:schemeClr val="tx2"/>
                </a:solidFill>
                <a:ea typeface="Times New Roman" charset="0"/>
                <a:cs typeface="Times New Roman" charset="0"/>
              </a:rPr>
              <a:t>¬</a:t>
            </a:r>
            <a:r>
              <a:rPr lang="en-US">
                <a:ea typeface="Times New Roman" charset="0"/>
                <a:cs typeface="Times New Roman" charset="0"/>
              </a:rPr>
              <a:t> </a:t>
            </a:r>
            <a:r>
              <a:rPr lang="en-US" sz="2800">
                <a:solidFill>
                  <a:schemeClr val="tx2"/>
                </a:solidFill>
                <a:ea typeface="Times New Roman" charset="0"/>
                <a:cs typeface="Times New Roman" charset="0"/>
              </a:rPr>
              <a:t>father (art, jon)      father (art,  jon)</a:t>
            </a:r>
          </a:p>
          <a:p>
            <a:pPr eaLnBrk="1" hangingPunct="1"/>
            <a:r>
              <a:rPr lang="en-US" sz="2800">
                <a:solidFill>
                  <a:schemeClr val="tx2"/>
                </a:solidFill>
                <a:ea typeface="Times New Roman" charset="0"/>
                <a:cs typeface="Times New Roman" charset="0"/>
              </a:rPr>
              <a:t>                                   \       /                       </a:t>
            </a:r>
          </a:p>
          <a:p>
            <a:pPr eaLnBrk="1" hangingPunct="1"/>
            <a:r>
              <a:rPr lang="en-US" sz="2800">
                <a:solidFill>
                  <a:schemeClr val="tx2"/>
                </a:solidFill>
                <a:ea typeface="Times New Roman" charset="0"/>
                <a:cs typeface="Times New Roman" charset="0"/>
              </a:rPr>
              <a:t>                                      []</a:t>
            </a:r>
          </a:p>
          <a:p>
            <a:pPr eaLnBrk="1" hangingPunct="1"/>
            <a:r>
              <a:rPr lang="en-US" sz="2800">
                <a:solidFill>
                  <a:schemeClr val="accent2"/>
                </a:solidFill>
                <a:ea typeface="Times New Roman" charset="0"/>
                <a:cs typeface="Times New Roman" charset="0"/>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5" name="Footer Placeholder 3"/>
          <p:cNvSpPr>
            <a:spLocks noGrp="1"/>
          </p:cNvSpPr>
          <p:nvPr>
            <p:ph type="ftr" sz="quarter" idx="11"/>
          </p:nvPr>
        </p:nvSpPr>
        <p:spPr>
          <a:noFill/>
        </p:spPr>
        <p:txBody>
          <a:bodyPr/>
          <a:lstStyle/>
          <a:p>
            <a:r>
              <a:rPr lang="en-US"/>
              <a:t>CS 561,  Session 16-18</a:t>
            </a:r>
          </a:p>
        </p:txBody>
      </p:sp>
      <p:sp>
        <p:nvSpPr>
          <p:cNvPr id="100356" name="Slide Number Placeholder 4"/>
          <p:cNvSpPr>
            <a:spLocks noGrp="1"/>
          </p:cNvSpPr>
          <p:nvPr>
            <p:ph type="sldNum" sz="quarter" idx="12"/>
          </p:nvPr>
        </p:nvSpPr>
        <p:spPr>
          <a:noFill/>
        </p:spPr>
        <p:txBody>
          <a:bodyPr/>
          <a:lstStyle/>
          <a:p>
            <a:fld id="{8D70BD53-8C35-854B-8165-02019EE995ED}" type="slidenum">
              <a:rPr lang="en-US"/>
              <a:pPr/>
              <a:t>75</a:t>
            </a:fld>
            <a:endParaRPr lang="en-US"/>
          </a:p>
        </p:txBody>
      </p:sp>
      <p:sp>
        <p:nvSpPr>
          <p:cNvPr id="100357" name="Rectangle 2"/>
          <p:cNvSpPr>
            <a:spLocks noGrp="1" noChangeArrowheads="1"/>
          </p:cNvSpPr>
          <p:nvPr>
            <p:ph type="title"/>
          </p:nvPr>
        </p:nvSpPr>
        <p:spPr/>
        <p:txBody>
          <a:bodyPr/>
          <a:lstStyle/>
          <a:p>
            <a:r>
              <a:rPr lang="en-US"/>
              <a:t>Resolution</a:t>
            </a:r>
          </a:p>
        </p:txBody>
      </p:sp>
      <p:graphicFrame>
        <p:nvGraphicFramePr>
          <p:cNvPr id="100354" name="Object 2"/>
          <p:cNvGraphicFramePr>
            <a:graphicFrameLocks noChangeAspect="1"/>
          </p:cNvGraphicFramePr>
          <p:nvPr/>
        </p:nvGraphicFramePr>
        <p:xfrm>
          <a:off x="457200" y="1295400"/>
          <a:ext cx="7467600" cy="5029200"/>
        </p:xfrm>
        <a:graphic>
          <a:graphicData uri="http://schemas.openxmlformats.org/presentationml/2006/ole">
            <p:oleObj spid="_x0000_s100354" name="Image" r:id="rId3" imgW="12059301" imgH="8120014" progId="">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9" name="Footer Placeholder 3"/>
          <p:cNvSpPr>
            <a:spLocks noGrp="1"/>
          </p:cNvSpPr>
          <p:nvPr>
            <p:ph type="ftr" sz="quarter" idx="11"/>
          </p:nvPr>
        </p:nvSpPr>
        <p:spPr>
          <a:noFill/>
        </p:spPr>
        <p:txBody>
          <a:bodyPr/>
          <a:lstStyle/>
          <a:p>
            <a:r>
              <a:rPr lang="en-US"/>
              <a:t>CS 561,  Session 16-18</a:t>
            </a:r>
          </a:p>
        </p:txBody>
      </p:sp>
      <p:sp>
        <p:nvSpPr>
          <p:cNvPr id="101380" name="Slide Number Placeholder 4"/>
          <p:cNvSpPr>
            <a:spLocks noGrp="1"/>
          </p:cNvSpPr>
          <p:nvPr>
            <p:ph type="sldNum" sz="quarter" idx="12"/>
          </p:nvPr>
        </p:nvSpPr>
        <p:spPr>
          <a:noFill/>
        </p:spPr>
        <p:txBody>
          <a:bodyPr/>
          <a:lstStyle/>
          <a:p>
            <a:fld id="{FF9D7757-17F0-034D-8C91-734C3DD8DA01}" type="slidenum">
              <a:rPr lang="en-US"/>
              <a:pPr/>
              <a:t>76</a:t>
            </a:fld>
            <a:endParaRPr lang="en-US"/>
          </a:p>
        </p:txBody>
      </p:sp>
      <p:sp>
        <p:nvSpPr>
          <p:cNvPr id="101381" name="Rectangle 2"/>
          <p:cNvSpPr>
            <a:spLocks noGrp="1" noChangeArrowheads="1"/>
          </p:cNvSpPr>
          <p:nvPr>
            <p:ph type="title"/>
          </p:nvPr>
        </p:nvSpPr>
        <p:spPr/>
        <p:txBody>
          <a:bodyPr/>
          <a:lstStyle/>
          <a:p>
            <a:r>
              <a:rPr lang="en-US"/>
              <a:t>Resolution inference rule</a:t>
            </a:r>
          </a:p>
        </p:txBody>
      </p:sp>
      <p:graphicFrame>
        <p:nvGraphicFramePr>
          <p:cNvPr id="101378" name="Object 2"/>
          <p:cNvGraphicFramePr>
            <a:graphicFrameLocks noChangeAspect="1"/>
          </p:cNvGraphicFramePr>
          <p:nvPr/>
        </p:nvGraphicFramePr>
        <p:xfrm>
          <a:off x="533400" y="1219200"/>
          <a:ext cx="7019925" cy="5203825"/>
        </p:xfrm>
        <a:graphic>
          <a:graphicData uri="http://schemas.openxmlformats.org/presentationml/2006/ole">
            <p:oleObj spid="_x0000_s101378" name="Image" r:id="rId3" imgW="11004589" imgH="8158136" progId="">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11"/>
          </p:nvPr>
        </p:nvSpPr>
        <p:spPr>
          <a:noFill/>
        </p:spPr>
        <p:txBody>
          <a:bodyPr/>
          <a:lstStyle/>
          <a:p>
            <a:r>
              <a:rPr lang="en-US"/>
              <a:t>CS 561,  Session 16-18</a:t>
            </a:r>
          </a:p>
        </p:txBody>
      </p:sp>
      <p:sp>
        <p:nvSpPr>
          <p:cNvPr id="102403" name="Slide Number Placeholder 4"/>
          <p:cNvSpPr>
            <a:spLocks noGrp="1"/>
          </p:cNvSpPr>
          <p:nvPr>
            <p:ph type="sldNum" sz="quarter" idx="12"/>
          </p:nvPr>
        </p:nvSpPr>
        <p:spPr>
          <a:noFill/>
        </p:spPr>
        <p:txBody>
          <a:bodyPr/>
          <a:lstStyle/>
          <a:p>
            <a:fld id="{C981ABE0-1437-314B-85A6-A85BECAAA53C}" type="slidenum">
              <a:rPr lang="en-US"/>
              <a:pPr/>
              <a:t>77</a:t>
            </a:fld>
            <a:endParaRPr lang="en-US"/>
          </a:p>
        </p:txBody>
      </p:sp>
      <p:sp>
        <p:nvSpPr>
          <p:cNvPr id="102404" name="Rectangle 2"/>
          <p:cNvSpPr>
            <a:spLocks noGrp="1" noChangeArrowheads="1"/>
          </p:cNvSpPr>
          <p:nvPr>
            <p:ph type="title"/>
          </p:nvPr>
        </p:nvSpPr>
        <p:spPr/>
        <p:txBody>
          <a:bodyPr/>
          <a:lstStyle/>
          <a:p>
            <a:r>
              <a:rPr lang="en-US"/>
              <a:t>Remember: normal forms</a:t>
            </a:r>
          </a:p>
        </p:txBody>
      </p:sp>
      <p:pic>
        <p:nvPicPr>
          <p:cNvPr id="102405" name="Picture 3"/>
          <p:cNvPicPr>
            <a:picLocks noChangeAspect="1" noChangeArrowheads="1"/>
          </p:cNvPicPr>
          <p:nvPr/>
        </p:nvPicPr>
        <p:blipFill>
          <a:blip r:embed="rId2">
            <a:lum contrast="6000"/>
          </a:blip>
          <a:srcRect/>
          <a:stretch>
            <a:fillRect/>
          </a:stretch>
        </p:blipFill>
        <p:spPr bwMode="auto">
          <a:xfrm>
            <a:off x="457200" y="1295400"/>
            <a:ext cx="8153400" cy="5470525"/>
          </a:xfrm>
          <a:prstGeom prst="rect">
            <a:avLst/>
          </a:prstGeom>
          <a:noFill/>
          <a:ln w="9525">
            <a:noFill/>
            <a:miter lim="800000"/>
            <a:headEnd/>
            <a:tailEnd/>
          </a:ln>
        </p:spPr>
      </p:pic>
      <p:sp>
        <p:nvSpPr>
          <p:cNvPr id="102406" name="Text Box 4"/>
          <p:cNvSpPr txBox="1">
            <a:spLocks noChangeArrowheads="1"/>
          </p:cNvSpPr>
          <p:nvPr/>
        </p:nvSpPr>
        <p:spPr bwMode="auto">
          <a:xfrm>
            <a:off x="5943600" y="3489325"/>
            <a:ext cx="3055938" cy="10064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“sum of products of </a:t>
            </a:r>
          </a:p>
          <a:p>
            <a:r>
              <a:rPr lang="en-US" sz="2000">
                <a:solidFill>
                  <a:srgbClr val="0066FF"/>
                </a:solidFill>
                <a:latin typeface="Tahoma" charset="0"/>
              </a:rPr>
              <a:t>simple variables or</a:t>
            </a:r>
          </a:p>
          <a:p>
            <a:r>
              <a:rPr lang="en-US" sz="2000">
                <a:solidFill>
                  <a:srgbClr val="0066FF"/>
                </a:solidFill>
                <a:latin typeface="Tahoma" charset="0"/>
              </a:rPr>
              <a:t>negated simple variables”</a:t>
            </a:r>
          </a:p>
        </p:txBody>
      </p:sp>
      <p:sp>
        <p:nvSpPr>
          <p:cNvPr id="102407" name="Text Box 5"/>
          <p:cNvSpPr txBox="1">
            <a:spLocks noChangeArrowheads="1"/>
          </p:cNvSpPr>
          <p:nvPr/>
        </p:nvSpPr>
        <p:spPr bwMode="auto">
          <a:xfrm>
            <a:off x="5943600" y="2057400"/>
            <a:ext cx="3055938" cy="10064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“product of sums of </a:t>
            </a:r>
          </a:p>
          <a:p>
            <a:r>
              <a:rPr lang="en-US" sz="2000">
                <a:solidFill>
                  <a:srgbClr val="0066FF"/>
                </a:solidFill>
                <a:latin typeface="Tahoma" charset="0"/>
              </a:rPr>
              <a:t>simple variables or</a:t>
            </a:r>
          </a:p>
          <a:p>
            <a:r>
              <a:rPr lang="en-US" sz="2000">
                <a:solidFill>
                  <a:srgbClr val="0066FF"/>
                </a:solidFill>
                <a:latin typeface="Tahoma" charset="0"/>
              </a:rPr>
              <a:t>negated simple variables”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7" name="Footer Placeholder 3"/>
          <p:cNvSpPr>
            <a:spLocks noGrp="1"/>
          </p:cNvSpPr>
          <p:nvPr>
            <p:ph type="ftr" sz="quarter" idx="11"/>
          </p:nvPr>
        </p:nvSpPr>
        <p:spPr>
          <a:noFill/>
        </p:spPr>
        <p:txBody>
          <a:bodyPr/>
          <a:lstStyle/>
          <a:p>
            <a:r>
              <a:rPr lang="en-US"/>
              <a:t>CS 561,  Session 16-18</a:t>
            </a:r>
          </a:p>
        </p:txBody>
      </p:sp>
      <p:sp>
        <p:nvSpPr>
          <p:cNvPr id="103428" name="Slide Number Placeholder 4"/>
          <p:cNvSpPr>
            <a:spLocks noGrp="1"/>
          </p:cNvSpPr>
          <p:nvPr>
            <p:ph type="sldNum" sz="quarter" idx="12"/>
          </p:nvPr>
        </p:nvSpPr>
        <p:spPr>
          <a:noFill/>
        </p:spPr>
        <p:txBody>
          <a:bodyPr/>
          <a:lstStyle/>
          <a:p>
            <a:fld id="{25F8B32D-4F68-E045-8845-0E591D02AACF}" type="slidenum">
              <a:rPr lang="en-US"/>
              <a:pPr/>
              <a:t>78</a:t>
            </a:fld>
            <a:endParaRPr lang="en-US"/>
          </a:p>
        </p:txBody>
      </p:sp>
      <p:sp>
        <p:nvSpPr>
          <p:cNvPr id="103429" name="Rectangle 2"/>
          <p:cNvSpPr>
            <a:spLocks noGrp="1" noChangeArrowheads="1"/>
          </p:cNvSpPr>
          <p:nvPr>
            <p:ph type="title"/>
          </p:nvPr>
        </p:nvSpPr>
        <p:spPr/>
        <p:txBody>
          <a:bodyPr/>
          <a:lstStyle/>
          <a:p>
            <a:r>
              <a:rPr lang="en-US"/>
              <a:t>Conjunctive normal form - (how-to is coming up…)</a:t>
            </a:r>
          </a:p>
        </p:txBody>
      </p:sp>
      <p:graphicFrame>
        <p:nvGraphicFramePr>
          <p:cNvPr id="103426" name="Object 2"/>
          <p:cNvGraphicFramePr>
            <a:graphicFrameLocks noChangeAspect="1"/>
          </p:cNvGraphicFramePr>
          <p:nvPr/>
        </p:nvGraphicFramePr>
        <p:xfrm>
          <a:off x="457200" y="1600200"/>
          <a:ext cx="8429625" cy="4479925"/>
        </p:xfrm>
        <a:graphic>
          <a:graphicData uri="http://schemas.openxmlformats.org/presentationml/2006/ole">
            <p:oleObj spid="_x0000_s103426" name="Image" r:id="rId3" imgW="12122838" imgH="6442640" progId="">
              <p:embed/>
            </p:oleObj>
          </a:graphicData>
        </a:graphic>
      </p:graphicFrame>
      <p:sp>
        <p:nvSpPr>
          <p:cNvPr id="6" name="Rectangle 5"/>
          <p:cNvSpPr/>
          <p:nvPr/>
        </p:nvSpPr>
        <p:spPr bwMode="auto">
          <a:xfrm>
            <a:off x="3200400" y="5638800"/>
            <a:ext cx="5638800" cy="381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1" name="Footer Placeholder 3"/>
          <p:cNvSpPr>
            <a:spLocks noGrp="1"/>
          </p:cNvSpPr>
          <p:nvPr>
            <p:ph type="ftr" sz="quarter" idx="11"/>
          </p:nvPr>
        </p:nvSpPr>
        <p:spPr>
          <a:noFill/>
        </p:spPr>
        <p:txBody>
          <a:bodyPr/>
          <a:lstStyle/>
          <a:p>
            <a:r>
              <a:rPr lang="en-US"/>
              <a:t>CS 561,  Session 16-18</a:t>
            </a:r>
          </a:p>
        </p:txBody>
      </p:sp>
      <p:sp>
        <p:nvSpPr>
          <p:cNvPr id="104452" name="Slide Number Placeholder 4"/>
          <p:cNvSpPr>
            <a:spLocks noGrp="1"/>
          </p:cNvSpPr>
          <p:nvPr>
            <p:ph type="sldNum" sz="quarter" idx="12"/>
          </p:nvPr>
        </p:nvSpPr>
        <p:spPr>
          <a:noFill/>
        </p:spPr>
        <p:txBody>
          <a:bodyPr/>
          <a:lstStyle/>
          <a:p>
            <a:fld id="{75154440-67BC-644B-AA56-AC588EEF6934}" type="slidenum">
              <a:rPr lang="en-US"/>
              <a:pPr/>
              <a:t>79</a:t>
            </a:fld>
            <a:endParaRPr lang="en-US"/>
          </a:p>
        </p:txBody>
      </p:sp>
      <p:sp>
        <p:nvSpPr>
          <p:cNvPr id="104453" name="Rectangle 2"/>
          <p:cNvSpPr>
            <a:spLocks noGrp="1" noChangeArrowheads="1"/>
          </p:cNvSpPr>
          <p:nvPr>
            <p:ph type="title"/>
          </p:nvPr>
        </p:nvSpPr>
        <p:spPr/>
        <p:txBody>
          <a:bodyPr/>
          <a:lstStyle/>
          <a:p>
            <a:r>
              <a:rPr lang="en-US"/>
              <a:t>Skolemization</a:t>
            </a:r>
          </a:p>
        </p:txBody>
      </p:sp>
      <p:graphicFrame>
        <p:nvGraphicFramePr>
          <p:cNvPr id="104450" name="Object 2"/>
          <p:cNvGraphicFramePr>
            <a:graphicFrameLocks noChangeAspect="1"/>
          </p:cNvGraphicFramePr>
          <p:nvPr/>
        </p:nvGraphicFramePr>
        <p:xfrm>
          <a:off x="457200" y="1295400"/>
          <a:ext cx="8343900" cy="4951413"/>
        </p:xfrm>
        <a:graphic>
          <a:graphicData uri="http://schemas.openxmlformats.org/presentationml/2006/ole">
            <p:oleObj spid="_x0000_s104450" name="Image" r:id="rId3" imgW="12097423" imgH="7179668" progId="">
              <p:embed/>
            </p:oleObj>
          </a:graphicData>
        </a:graphic>
      </p:graphicFrame>
      <p:sp>
        <p:nvSpPr>
          <p:cNvPr id="104454" name="TextBox 7"/>
          <p:cNvSpPr txBox="1">
            <a:spLocks noChangeArrowheads="1"/>
          </p:cNvSpPr>
          <p:nvPr/>
        </p:nvSpPr>
        <p:spPr bwMode="auto">
          <a:xfrm>
            <a:off x="5105400" y="1676400"/>
            <a:ext cx="3886200" cy="1570038"/>
          </a:xfrm>
          <a:prstGeom prst="rect">
            <a:avLst/>
          </a:prstGeom>
          <a:noFill/>
          <a:ln w="9525">
            <a:noFill/>
            <a:miter lim="800000"/>
            <a:headEnd/>
            <a:tailEnd/>
          </a:ln>
        </p:spPr>
        <p:txBody>
          <a:bodyPr>
            <a:prstTxWarp prst="textNoShape">
              <a:avLst/>
            </a:prstTxWarp>
            <a:spAutoFit/>
          </a:bodyPr>
          <a:lstStyle/>
          <a:p>
            <a:r>
              <a:rPr lang="en-US">
                <a:solidFill>
                  <a:srgbClr val="00B0F0"/>
                </a:solidFill>
              </a:rPr>
              <a:t>If </a:t>
            </a:r>
            <a:r>
              <a:rPr lang="en-US" i="1">
                <a:solidFill>
                  <a:srgbClr val="00B0F0"/>
                </a:solidFill>
              </a:rPr>
              <a:t>x</a:t>
            </a:r>
            <a:r>
              <a:rPr lang="en-US">
                <a:solidFill>
                  <a:srgbClr val="00B0F0"/>
                </a:solidFill>
              </a:rPr>
              <a:t> has a </a:t>
            </a:r>
            <a:r>
              <a:rPr lang="en-US" i="1">
                <a:solidFill>
                  <a:srgbClr val="00B0F0"/>
                </a:solidFill>
              </a:rPr>
              <a:t>y</a:t>
            </a:r>
            <a:r>
              <a:rPr lang="en-US">
                <a:solidFill>
                  <a:srgbClr val="00B0F0"/>
                </a:solidFill>
              </a:rPr>
              <a:t> we can infer that </a:t>
            </a:r>
            <a:r>
              <a:rPr lang="en-US" i="1">
                <a:solidFill>
                  <a:srgbClr val="00B0F0"/>
                </a:solidFill>
              </a:rPr>
              <a:t>y</a:t>
            </a:r>
            <a:r>
              <a:rPr lang="en-US">
                <a:solidFill>
                  <a:srgbClr val="00B0F0"/>
                </a:solidFill>
              </a:rPr>
              <a:t> exists. However, its existence is contingent on </a:t>
            </a:r>
            <a:r>
              <a:rPr lang="en-US" i="1">
                <a:solidFill>
                  <a:srgbClr val="00B0F0"/>
                </a:solidFill>
              </a:rPr>
              <a:t>x</a:t>
            </a:r>
            <a:r>
              <a:rPr lang="en-US">
                <a:solidFill>
                  <a:srgbClr val="00B0F0"/>
                </a:solidFill>
              </a:rPr>
              <a:t>, thus </a:t>
            </a:r>
            <a:r>
              <a:rPr lang="en-US" i="1">
                <a:solidFill>
                  <a:srgbClr val="00B0F0"/>
                </a:solidFill>
              </a:rPr>
              <a:t>y</a:t>
            </a:r>
            <a:r>
              <a:rPr lang="en-US">
                <a:solidFill>
                  <a:srgbClr val="00B0F0"/>
                </a:solidFill>
              </a:rPr>
              <a:t> is a function of </a:t>
            </a:r>
            <a:r>
              <a:rPr lang="en-US" i="1">
                <a:solidFill>
                  <a:srgbClr val="00B0F0"/>
                </a:solidFill>
              </a:rPr>
              <a:t>x</a:t>
            </a:r>
            <a:r>
              <a:rPr lang="en-US">
                <a:solidFill>
                  <a:srgbClr val="00B0F0"/>
                </a:solidFill>
              </a:rPr>
              <a:t> as </a:t>
            </a:r>
            <a:r>
              <a:rPr lang="en-US" i="1">
                <a:solidFill>
                  <a:srgbClr val="00B0F0"/>
                </a:solidFill>
              </a:rPr>
              <a:t>H(x)</a:t>
            </a:r>
            <a:r>
              <a:rPr lang="en-US">
                <a:solidFill>
                  <a:srgbClr val="00B0F0"/>
                </a:solidFill>
              </a:rPr>
              <a:t>.</a:t>
            </a:r>
          </a:p>
        </p:txBody>
      </p:sp>
      <p:cxnSp>
        <p:nvCxnSpPr>
          <p:cNvPr id="10" name="Straight Arrow Connector 9"/>
          <p:cNvCxnSpPr>
            <a:cxnSpLocks noChangeShapeType="1"/>
          </p:cNvCxnSpPr>
          <p:nvPr/>
        </p:nvCxnSpPr>
        <p:spPr bwMode="auto">
          <a:xfrm rot="10800000">
            <a:off x="6932613" y="5181600"/>
            <a:ext cx="611187" cy="1588"/>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12" name="Straight Connector 11"/>
          <p:cNvCxnSpPr>
            <a:cxnSpLocks noChangeShapeType="1"/>
          </p:cNvCxnSpPr>
          <p:nvPr/>
        </p:nvCxnSpPr>
        <p:spPr bwMode="auto">
          <a:xfrm rot="5400000" flipH="1" flipV="1">
            <a:off x="6553200" y="4191000"/>
            <a:ext cx="1982788" cy="1588"/>
          </a:xfrm>
          <a:prstGeom prst="line">
            <a:avLst/>
          </a:prstGeom>
          <a:noFill/>
          <a:ln w="25400">
            <a:solidFill>
              <a:schemeClr val="accent1"/>
            </a:solidFill>
            <a:round/>
            <a:headEnd/>
            <a:tailEnd/>
          </a:ln>
          <a:effectLst>
            <a:outerShdw blurRad="63500" dist="20000" dir="5400000" rotWithShape="0">
              <a:srgbClr val="000000">
                <a:alpha val="37999"/>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a:t>CS 561,  Session 16-18</a:t>
            </a:r>
          </a:p>
        </p:txBody>
      </p:sp>
      <p:sp>
        <p:nvSpPr>
          <p:cNvPr id="24579" name="Slide Number Placeholder 5"/>
          <p:cNvSpPr>
            <a:spLocks noGrp="1"/>
          </p:cNvSpPr>
          <p:nvPr>
            <p:ph type="sldNum" sz="quarter" idx="12"/>
          </p:nvPr>
        </p:nvSpPr>
        <p:spPr>
          <a:noFill/>
        </p:spPr>
        <p:txBody>
          <a:bodyPr/>
          <a:lstStyle/>
          <a:p>
            <a:fld id="{8E75D259-E84A-4E49-B5FC-338540392CAD}" type="slidenum">
              <a:rPr lang="en-US"/>
              <a:pPr/>
              <a:t>8</a:t>
            </a:fld>
            <a:endParaRPr lang="en-US"/>
          </a:p>
        </p:txBody>
      </p:sp>
      <p:sp>
        <p:nvSpPr>
          <p:cNvPr id="24580" name="Rectangle 2"/>
          <p:cNvSpPr>
            <a:spLocks noGrp="1" noChangeArrowheads="1"/>
          </p:cNvSpPr>
          <p:nvPr>
            <p:ph type="title"/>
          </p:nvPr>
        </p:nvSpPr>
        <p:spPr/>
        <p:txBody>
          <a:bodyPr/>
          <a:lstStyle/>
          <a:p>
            <a:r>
              <a:rPr lang="en-US"/>
              <a:t>Proofs</a:t>
            </a:r>
          </a:p>
        </p:txBody>
      </p:sp>
      <p:sp>
        <p:nvSpPr>
          <p:cNvPr id="24581" name="Rectangle 3"/>
          <p:cNvSpPr>
            <a:spLocks noGrp="1" noChangeArrowheads="1"/>
          </p:cNvSpPr>
          <p:nvPr>
            <p:ph type="body" idx="1"/>
          </p:nvPr>
        </p:nvSpPr>
        <p:spPr/>
        <p:txBody>
          <a:bodyPr/>
          <a:lstStyle/>
          <a:p>
            <a:pPr>
              <a:lnSpc>
                <a:spcPct val="90000"/>
              </a:lnSpc>
              <a:buFontTx/>
              <a:buNone/>
            </a:pPr>
            <a:r>
              <a:rPr lang="en-US" sz="1600"/>
              <a:t>The three new inference rules for FOL (compared to propositional logic) are:</a:t>
            </a:r>
          </a:p>
          <a:p>
            <a:pPr>
              <a:lnSpc>
                <a:spcPct val="90000"/>
              </a:lnSpc>
              <a:buFontTx/>
              <a:buNone/>
            </a:pPr>
            <a:endParaRPr lang="en-US" sz="1600"/>
          </a:p>
          <a:p>
            <a:pPr>
              <a:lnSpc>
                <a:spcPct val="90000"/>
              </a:lnSpc>
            </a:pPr>
            <a:r>
              <a:rPr lang="en-US" sz="1800" b="1">
                <a:solidFill>
                  <a:srgbClr val="0066FF"/>
                </a:solidFill>
              </a:rPr>
              <a:t>Universal Elimination (UE):</a:t>
            </a:r>
          </a:p>
          <a:p>
            <a:pPr>
              <a:lnSpc>
                <a:spcPct val="90000"/>
              </a:lnSpc>
              <a:buFontTx/>
              <a:buNone/>
            </a:pPr>
            <a:r>
              <a:rPr lang="en-US" sz="1800"/>
              <a:t>	for any sentence </a:t>
            </a:r>
            <a:r>
              <a:rPr lang="en-US" sz="1800">
                <a:sym typeface="Symbol" charset="2"/>
              </a:rPr>
              <a:t>, variable x and ground term ,</a:t>
            </a:r>
            <a:endParaRPr lang="en-US" sz="1800"/>
          </a:p>
          <a:p>
            <a:pPr>
              <a:lnSpc>
                <a:spcPct val="90000"/>
              </a:lnSpc>
              <a:buFontTx/>
              <a:buNone/>
            </a:pPr>
            <a:r>
              <a:rPr lang="en-US" sz="1800"/>
              <a:t>		</a:t>
            </a:r>
            <a:r>
              <a:rPr lang="en-US" sz="1800">
                <a:sym typeface="Symbol" charset="2"/>
              </a:rPr>
              <a:t>x   </a:t>
            </a:r>
          </a:p>
          <a:p>
            <a:pPr>
              <a:lnSpc>
                <a:spcPct val="90000"/>
              </a:lnSpc>
              <a:buFontTx/>
              <a:buNone/>
            </a:pPr>
            <a:r>
              <a:rPr lang="en-US" sz="1800">
                <a:sym typeface="Symbol" charset="2"/>
              </a:rPr>
              <a:t>		  {x/}</a:t>
            </a:r>
          </a:p>
          <a:p>
            <a:pPr>
              <a:lnSpc>
                <a:spcPct val="90000"/>
              </a:lnSpc>
              <a:buFontTx/>
              <a:buNone/>
            </a:pPr>
            <a:endParaRPr lang="en-US" sz="1800">
              <a:sym typeface="Symbol" charset="2"/>
            </a:endParaRPr>
          </a:p>
          <a:p>
            <a:pPr>
              <a:lnSpc>
                <a:spcPct val="90000"/>
              </a:lnSpc>
            </a:pPr>
            <a:r>
              <a:rPr lang="en-US" sz="1800" b="1">
                <a:solidFill>
                  <a:srgbClr val="0066FF"/>
                </a:solidFill>
              </a:rPr>
              <a:t>Existential Elimination (EE):</a:t>
            </a:r>
          </a:p>
          <a:p>
            <a:pPr>
              <a:lnSpc>
                <a:spcPct val="90000"/>
              </a:lnSpc>
              <a:buFontTx/>
              <a:buNone/>
            </a:pPr>
            <a:r>
              <a:rPr lang="en-US" sz="1800"/>
              <a:t>	for any sentence </a:t>
            </a:r>
            <a:r>
              <a:rPr lang="en-US" sz="1800">
                <a:sym typeface="Symbol" charset="2"/>
              </a:rPr>
              <a:t>, variable x and constant symbol k not in KB,</a:t>
            </a:r>
            <a:endParaRPr lang="en-US" sz="1800"/>
          </a:p>
          <a:p>
            <a:pPr>
              <a:lnSpc>
                <a:spcPct val="90000"/>
              </a:lnSpc>
              <a:buFontTx/>
              <a:buNone/>
            </a:pPr>
            <a:r>
              <a:rPr lang="en-US" sz="1800">
                <a:sym typeface="Symbol" charset="2"/>
              </a:rPr>
              <a:t>		x   </a:t>
            </a:r>
          </a:p>
          <a:p>
            <a:pPr>
              <a:lnSpc>
                <a:spcPct val="90000"/>
              </a:lnSpc>
              <a:buFontTx/>
              <a:buNone/>
            </a:pPr>
            <a:r>
              <a:rPr lang="en-US" sz="1800">
                <a:sym typeface="Symbol" charset="2"/>
              </a:rPr>
              <a:t>		{x/k}</a:t>
            </a:r>
          </a:p>
          <a:p>
            <a:pPr>
              <a:lnSpc>
                <a:spcPct val="90000"/>
              </a:lnSpc>
              <a:buFontTx/>
              <a:buNone/>
            </a:pPr>
            <a:endParaRPr lang="en-US" sz="1800"/>
          </a:p>
          <a:p>
            <a:pPr>
              <a:lnSpc>
                <a:spcPct val="90000"/>
              </a:lnSpc>
            </a:pPr>
            <a:r>
              <a:rPr lang="en-US" sz="1800" b="1">
                <a:solidFill>
                  <a:srgbClr val="0066FF"/>
                </a:solidFill>
              </a:rPr>
              <a:t>Existential Introduction (EI):</a:t>
            </a:r>
          </a:p>
          <a:p>
            <a:pPr>
              <a:lnSpc>
                <a:spcPct val="90000"/>
              </a:lnSpc>
              <a:buFontTx/>
              <a:buNone/>
            </a:pPr>
            <a:r>
              <a:rPr lang="en-US" sz="1800"/>
              <a:t>	for any sentence </a:t>
            </a:r>
            <a:r>
              <a:rPr lang="en-US" sz="1800">
                <a:sym typeface="Symbol" charset="2"/>
              </a:rPr>
              <a:t>, variable x not in  and ground term g in ,</a:t>
            </a:r>
            <a:endParaRPr lang="en-US" sz="1800"/>
          </a:p>
          <a:p>
            <a:pPr>
              <a:lnSpc>
                <a:spcPct val="90000"/>
              </a:lnSpc>
              <a:buFontTx/>
              <a:buNone/>
            </a:pPr>
            <a:r>
              <a:rPr lang="en-US" sz="1800">
                <a:sym typeface="Symbol" charset="2"/>
              </a:rPr>
              <a:t>		    </a:t>
            </a:r>
          </a:p>
          <a:p>
            <a:pPr>
              <a:lnSpc>
                <a:spcPct val="90000"/>
              </a:lnSpc>
              <a:buFontTx/>
              <a:buNone/>
            </a:pPr>
            <a:r>
              <a:rPr lang="en-US" sz="1800">
                <a:sym typeface="Symbol" charset="2"/>
              </a:rPr>
              <a:t>		x   {g/x}</a:t>
            </a:r>
          </a:p>
        </p:txBody>
      </p:sp>
      <p:sp>
        <p:nvSpPr>
          <p:cNvPr id="24582" name="Line 4"/>
          <p:cNvSpPr>
            <a:spLocks noChangeShapeType="1"/>
          </p:cNvSpPr>
          <p:nvPr/>
        </p:nvSpPr>
        <p:spPr bwMode="auto">
          <a:xfrm>
            <a:off x="1447800" y="2743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4583" name="Line 5"/>
          <p:cNvSpPr>
            <a:spLocks noChangeShapeType="1"/>
          </p:cNvSpPr>
          <p:nvPr/>
        </p:nvSpPr>
        <p:spPr bwMode="auto">
          <a:xfrm>
            <a:off x="1447800" y="4267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4584" name="Line 6"/>
          <p:cNvSpPr>
            <a:spLocks noChangeShapeType="1"/>
          </p:cNvSpPr>
          <p:nvPr/>
        </p:nvSpPr>
        <p:spPr bwMode="auto">
          <a:xfrm>
            <a:off x="1447800" y="5791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p:spPr>
        <p:txBody>
          <a:bodyPr/>
          <a:lstStyle/>
          <a:p>
            <a:r>
              <a:rPr lang="en-US"/>
              <a:t>CS 561,  Session 16-18</a:t>
            </a:r>
          </a:p>
        </p:txBody>
      </p:sp>
      <p:sp>
        <p:nvSpPr>
          <p:cNvPr id="105475" name="Slide Number Placeholder 5"/>
          <p:cNvSpPr>
            <a:spLocks noGrp="1"/>
          </p:cNvSpPr>
          <p:nvPr>
            <p:ph type="sldNum" sz="quarter" idx="12"/>
          </p:nvPr>
        </p:nvSpPr>
        <p:spPr>
          <a:noFill/>
        </p:spPr>
        <p:txBody>
          <a:bodyPr/>
          <a:lstStyle/>
          <a:p>
            <a:fld id="{498B3A2E-1269-584B-8002-25AF19DC6265}" type="slidenum">
              <a:rPr lang="en-US"/>
              <a:pPr/>
              <a:t>80</a:t>
            </a:fld>
            <a:endParaRPr lang="en-US"/>
          </a:p>
        </p:txBody>
      </p:sp>
      <p:sp>
        <p:nvSpPr>
          <p:cNvPr id="105476" name="Rectangle 2"/>
          <p:cNvSpPr>
            <a:spLocks noGrp="1" noChangeArrowheads="1"/>
          </p:cNvSpPr>
          <p:nvPr>
            <p:ph type="title"/>
          </p:nvPr>
        </p:nvSpPr>
        <p:spPr/>
        <p:txBody>
          <a:bodyPr/>
          <a:lstStyle/>
          <a:p>
            <a:r>
              <a:rPr lang="en-US" sz="2000"/>
              <a:t>Examples: Converting </a:t>
            </a:r>
            <a:r>
              <a:rPr lang="en-US"/>
              <a:t>FOL</a:t>
            </a:r>
            <a:r>
              <a:rPr lang="en-US" sz="2000"/>
              <a:t> sentences to clause form…</a:t>
            </a:r>
          </a:p>
        </p:txBody>
      </p:sp>
      <p:sp>
        <p:nvSpPr>
          <p:cNvPr id="105477" name="Rectangle 3"/>
          <p:cNvSpPr>
            <a:spLocks noGrp="1" noChangeArrowheads="1"/>
          </p:cNvSpPr>
          <p:nvPr>
            <p:ph type="body" idx="1"/>
          </p:nvPr>
        </p:nvSpPr>
        <p:spPr>
          <a:xfrm>
            <a:off x="457200" y="1447800"/>
            <a:ext cx="8435975" cy="5086350"/>
          </a:xfrm>
        </p:spPr>
        <p:txBody>
          <a:bodyPr/>
          <a:lstStyle/>
          <a:p>
            <a:pPr>
              <a:lnSpc>
                <a:spcPct val="80000"/>
              </a:lnSpc>
              <a:buFontTx/>
              <a:buNone/>
            </a:pPr>
            <a:r>
              <a:rPr lang="en-US"/>
              <a:t>Convert the sentence </a:t>
            </a:r>
          </a:p>
          <a:p>
            <a:pPr>
              <a:lnSpc>
                <a:spcPct val="80000"/>
              </a:lnSpc>
              <a:buFontTx/>
              <a:buNone/>
            </a:pPr>
            <a:endParaRPr lang="en-US"/>
          </a:p>
          <a:p>
            <a:pPr>
              <a:spcBef>
                <a:spcPct val="0"/>
              </a:spcBef>
              <a:buClrTx/>
              <a:buFontTx/>
              <a:buNone/>
            </a:pPr>
            <a:r>
              <a:rPr lang="en-US"/>
              <a:t>1. (</a:t>
            </a:r>
            <a:r>
              <a:rPr lang="en-US">
                <a:solidFill>
                  <a:srgbClr val="00B0F0"/>
                </a:solidFill>
                <a:sym typeface="Symbol" charset="2"/>
              </a:rPr>
              <a:t></a:t>
            </a:r>
            <a:r>
              <a:rPr lang="en-US"/>
              <a:t>x)(P(x) =&gt; ((</a:t>
            </a:r>
            <a:r>
              <a:rPr lang="en-US">
                <a:solidFill>
                  <a:srgbClr val="00B0F0"/>
                </a:solidFill>
                <a:sym typeface="Symbol" charset="2"/>
              </a:rPr>
              <a:t></a:t>
            </a:r>
            <a:r>
              <a:rPr lang="en-US"/>
              <a:t>y)(P(y) =&gt; P(f(x,y))) ^ ¬(</a:t>
            </a:r>
            <a:r>
              <a:rPr lang="en-US">
                <a:solidFill>
                  <a:srgbClr val="00B0F0"/>
                </a:solidFill>
                <a:sym typeface="Symbol" charset="2"/>
              </a:rPr>
              <a:t></a:t>
            </a:r>
            <a:r>
              <a:rPr lang="en-US"/>
              <a:t>y)(Q(x,y) =&gt; P(y))))</a:t>
            </a:r>
          </a:p>
          <a:p>
            <a:pPr>
              <a:spcBef>
                <a:spcPct val="0"/>
              </a:spcBef>
              <a:buClrTx/>
              <a:buFontTx/>
              <a:buNone/>
            </a:pPr>
            <a:r>
              <a:rPr lang="en-US">
                <a:latin typeface="Courier New" charset="0"/>
              </a:rPr>
              <a:t>(like A =&gt; B ^ C)</a:t>
            </a:r>
          </a:p>
          <a:p>
            <a:pPr>
              <a:spcBef>
                <a:spcPct val="0"/>
              </a:spcBef>
              <a:buClrTx/>
              <a:buFontTx/>
              <a:buNone/>
            </a:pPr>
            <a:endParaRPr lang="en-US"/>
          </a:p>
          <a:p>
            <a:pPr>
              <a:lnSpc>
                <a:spcPct val="80000"/>
              </a:lnSpc>
              <a:buFontTx/>
              <a:buNone/>
            </a:pPr>
            <a:endParaRPr lang="en-US" sz="800"/>
          </a:p>
          <a:p>
            <a:pPr>
              <a:lnSpc>
                <a:spcPct val="80000"/>
              </a:lnSpc>
              <a:buFontTx/>
              <a:buNone/>
            </a:pPr>
            <a:r>
              <a:rPr lang="en-US"/>
              <a:t>2. Eliminate =&gt; </a:t>
            </a:r>
          </a:p>
          <a:p>
            <a:pPr>
              <a:lnSpc>
                <a:spcPct val="80000"/>
              </a:lnSpc>
              <a:buFontTx/>
              <a:buNone/>
            </a:pPr>
            <a:r>
              <a:rPr lang="en-US"/>
              <a:t>	  (</a:t>
            </a:r>
            <a:r>
              <a:rPr lang="en-US">
                <a:solidFill>
                  <a:srgbClr val="00B0F0"/>
                </a:solidFill>
                <a:sym typeface="Symbol" charset="2"/>
              </a:rPr>
              <a:t></a:t>
            </a:r>
            <a:r>
              <a:rPr lang="en-US"/>
              <a:t>x)(</a:t>
            </a:r>
            <a:r>
              <a:rPr lang="en-US" b="1"/>
              <a:t>¬</a:t>
            </a:r>
            <a:r>
              <a:rPr lang="en-US"/>
              <a:t>P(x) </a:t>
            </a:r>
            <a:r>
              <a:rPr lang="en-US" b="1">
                <a:solidFill>
                  <a:srgbClr val="00B050"/>
                </a:solidFill>
                <a:sym typeface="Symbol" charset="2"/>
              </a:rPr>
              <a:t></a:t>
            </a:r>
            <a:r>
              <a:rPr lang="en-US"/>
              <a:t> ((</a:t>
            </a:r>
            <a:r>
              <a:rPr lang="en-US">
                <a:solidFill>
                  <a:srgbClr val="00B0F0"/>
                </a:solidFill>
                <a:sym typeface="Symbol" charset="2"/>
              </a:rPr>
              <a:t></a:t>
            </a:r>
            <a:r>
              <a:rPr lang="en-US"/>
              <a:t>y)(</a:t>
            </a:r>
            <a:r>
              <a:rPr lang="en-US" b="1"/>
              <a:t>¬</a:t>
            </a:r>
            <a:r>
              <a:rPr lang="en-US"/>
              <a:t>P(y) </a:t>
            </a:r>
            <a:r>
              <a:rPr lang="en-US" b="1">
                <a:solidFill>
                  <a:srgbClr val="00B050"/>
                </a:solidFill>
                <a:sym typeface="Symbol" charset="2"/>
              </a:rPr>
              <a:t></a:t>
            </a:r>
            <a:r>
              <a:rPr lang="en-US"/>
              <a:t> P(f(x,y))) ^ ¬(</a:t>
            </a:r>
            <a:r>
              <a:rPr lang="en-US">
                <a:solidFill>
                  <a:srgbClr val="00B0F0"/>
                </a:solidFill>
                <a:sym typeface="Symbol" charset="2"/>
              </a:rPr>
              <a:t></a:t>
            </a:r>
            <a:r>
              <a:rPr lang="en-US"/>
              <a:t>y)(</a:t>
            </a:r>
            <a:r>
              <a:rPr lang="en-US" b="1"/>
              <a:t>¬</a:t>
            </a:r>
            <a:r>
              <a:rPr lang="en-US"/>
              <a:t>Q(x,y) </a:t>
            </a:r>
            <a:r>
              <a:rPr lang="en-US" b="1">
                <a:solidFill>
                  <a:srgbClr val="00B050"/>
                </a:solidFill>
                <a:sym typeface="Symbol" charset="2"/>
              </a:rPr>
              <a:t></a:t>
            </a:r>
            <a:r>
              <a:rPr lang="en-US"/>
              <a:t> P(y)))) </a:t>
            </a:r>
          </a:p>
          <a:p>
            <a:pPr>
              <a:lnSpc>
                <a:spcPct val="80000"/>
              </a:lnSpc>
              <a:buFontTx/>
              <a:buNone/>
            </a:pPr>
            <a:endParaRPr lang="en-US"/>
          </a:p>
          <a:p>
            <a:pPr>
              <a:lnSpc>
                <a:spcPct val="80000"/>
              </a:lnSpc>
              <a:buFontTx/>
              <a:buNone/>
            </a:pPr>
            <a:r>
              <a:rPr lang="en-US"/>
              <a:t>3. Reduce scope of negation</a:t>
            </a:r>
          </a:p>
          <a:p>
            <a:pPr lvl="1">
              <a:lnSpc>
                <a:spcPct val="80000"/>
              </a:lnSpc>
              <a:buFontTx/>
              <a:buNone/>
            </a:pPr>
            <a:r>
              <a:rPr lang="en-US" sz="2000"/>
              <a:t>(</a:t>
            </a:r>
            <a:r>
              <a:rPr lang="en-US" sz="2000">
                <a:solidFill>
                  <a:srgbClr val="00B0F0"/>
                </a:solidFill>
                <a:sym typeface="Symbol" charset="2"/>
              </a:rPr>
              <a:t></a:t>
            </a:r>
            <a:r>
              <a:rPr lang="en-US" sz="2000"/>
              <a:t>x)(</a:t>
            </a:r>
            <a:r>
              <a:rPr lang="en-US" sz="2000">
                <a:solidFill>
                  <a:srgbClr val="7030A0"/>
                </a:solidFill>
              </a:rPr>
              <a:t>¬P(x)</a:t>
            </a:r>
            <a:r>
              <a:rPr lang="en-US" sz="2000"/>
              <a:t> </a:t>
            </a:r>
            <a:r>
              <a:rPr lang="en-US" sz="2000" b="1">
                <a:solidFill>
                  <a:srgbClr val="00B050"/>
                </a:solidFill>
                <a:sym typeface="Symbol" charset="2"/>
              </a:rPr>
              <a:t></a:t>
            </a:r>
            <a:r>
              <a:rPr lang="en-US" sz="2000">
                <a:sym typeface="Symbol" charset="2"/>
              </a:rPr>
              <a:t> </a:t>
            </a:r>
            <a:r>
              <a:rPr lang="en-US" sz="2000"/>
              <a:t>((</a:t>
            </a:r>
            <a:r>
              <a:rPr lang="en-US" sz="2000">
                <a:solidFill>
                  <a:srgbClr val="00B0F0"/>
                </a:solidFill>
                <a:sym typeface="Symbol" charset="2"/>
              </a:rPr>
              <a:t></a:t>
            </a:r>
            <a:r>
              <a:rPr lang="en-US" sz="2000"/>
              <a:t>y)(</a:t>
            </a:r>
            <a:r>
              <a:rPr lang="en-US" sz="2000">
                <a:solidFill>
                  <a:srgbClr val="7030A0"/>
                </a:solidFill>
              </a:rPr>
              <a:t>¬P(y) </a:t>
            </a:r>
            <a:r>
              <a:rPr lang="en-US" sz="2000" b="1">
                <a:solidFill>
                  <a:srgbClr val="00B050"/>
                </a:solidFill>
                <a:sym typeface="Symbol" charset="2"/>
              </a:rPr>
              <a:t></a:t>
            </a:r>
            <a:r>
              <a:rPr lang="en-US" sz="2000"/>
              <a:t> P(f(x,y))) ^ </a:t>
            </a:r>
            <a:r>
              <a:rPr lang="en-US" sz="2000" b="1"/>
              <a:t>(</a:t>
            </a:r>
            <a:r>
              <a:rPr lang="en-US" sz="2000" b="1">
                <a:solidFill>
                  <a:srgbClr val="FF0000"/>
                </a:solidFill>
                <a:sym typeface="Symbol" charset="2"/>
              </a:rPr>
              <a:t></a:t>
            </a:r>
            <a:r>
              <a:rPr lang="en-US" sz="2000" b="1"/>
              <a:t>y)(Q(x,y) ^ </a:t>
            </a:r>
            <a:r>
              <a:rPr lang="en-US" sz="2000" b="1">
                <a:solidFill>
                  <a:srgbClr val="7030A0"/>
                </a:solidFill>
              </a:rPr>
              <a:t>¬P(y)</a:t>
            </a:r>
            <a:r>
              <a:rPr lang="en-US" sz="2000" b="1"/>
              <a:t>)</a:t>
            </a:r>
            <a:r>
              <a:rPr lang="en-US" sz="2000"/>
              <a:t>)) </a:t>
            </a:r>
          </a:p>
          <a:p>
            <a:pPr lvl="1">
              <a:lnSpc>
                <a:spcPct val="80000"/>
              </a:lnSpc>
              <a:buFontTx/>
              <a:buNone/>
            </a:pPr>
            <a:endParaRPr lang="en-US" sz="2000"/>
          </a:p>
          <a:p>
            <a:pPr>
              <a:lnSpc>
                <a:spcPct val="80000"/>
              </a:lnSpc>
              <a:buFontTx/>
              <a:buNone/>
            </a:pPr>
            <a:r>
              <a:rPr lang="en-US"/>
              <a:t>4. Standardize variables</a:t>
            </a:r>
          </a:p>
          <a:p>
            <a:pPr lvl="1">
              <a:lnSpc>
                <a:spcPct val="80000"/>
              </a:lnSpc>
              <a:buFontTx/>
              <a:buNone/>
            </a:pPr>
            <a:r>
              <a:rPr lang="en-US" sz="2000"/>
              <a:t>(</a:t>
            </a:r>
            <a:r>
              <a:rPr lang="en-US" sz="2000">
                <a:solidFill>
                  <a:srgbClr val="00B0F0"/>
                </a:solidFill>
                <a:sym typeface="Symbol" charset="2"/>
              </a:rPr>
              <a:t></a:t>
            </a:r>
            <a:r>
              <a:rPr lang="en-US" sz="2000"/>
              <a:t>x)(¬P(x) </a:t>
            </a:r>
            <a:r>
              <a:rPr lang="en-US" sz="2000" b="1">
                <a:solidFill>
                  <a:srgbClr val="00B050"/>
                </a:solidFill>
                <a:sym typeface="Symbol" charset="2"/>
              </a:rPr>
              <a:t></a:t>
            </a:r>
            <a:r>
              <a:rPr lang="en-US" sz="2000">
                <a:sym typeface="Symbol" charset="2"/>
              </a:rPr>
              <a:t> </a:t>
            </a:r>
            <a:r>
              <a:rPr lang="en-US" sz="2000"/>
              <a:t>((</a:t>
            </a:r>
            <a:r>
              <a:rPr lang="en-US" sz="2000">
                <a:solidFill>
                  <a:srgbClr val="00B0F0"/>
                </a:solidFill>
                <a:sym typeface="Symbol" charset="2"/>
              </a:rPr>
              <a:t></a:t>
            </a:r>
            <a:r>
              <a:rPr lang="en-US" sz="2000"/>
              <a:t>y)(¬P(y) </a:t>
            </a:r>
            <a:r>
              <a:rPr lang="en-US" sz="2000" b="1">
                <a:solidFill>
                  <a:srgbClr val="00B050"/>
                </a:solidFill>
                <a:sym typeface="Symbol" charset="2"/>
              </a:rPr>
              <a:t></a:t>
            </a:r>
            <a:r>
              <a:rPr lang="en-US" sz="2000"/>
              <a:t> P(f(x,y))) ^ </a:t>
            </a:r>
            <a:r>
              <a:rPr lang="en-US" sz="2000" b="1"/>
              <a:t>(</a:t>
            </a:r>
            <a:r>
              <a:rPr lang="en-US" sz="2000" b="1">
                <a:solidFill>
                  <a:srgbClr val="FF0000"/>
                </a:solidFill>
                <a:sym typeface="Symbol" charset="2"/>
              </a:rPr>
              <a:t></a:t>
            </a:r>
            <a:r>
              <a:rPr lang="en-US" sz="2000" b="1"/>
              <a:t>z)(Q(x,z) ^ ¬P(z))</a:t>
            </a:r>
            <a:r>
              <a:rPr lang="en-US" sz="2000"/>
              <a:t>)) </a:t>
            </a:r>
          </a:p>
        </p:txBody>
      </p:sp>
      <p:cxnSp>
        <p:nvCxnSpPr>
          <p:cNvPr id="11" name="Straight Arrow Connector 10"/>
          <p:cNvCxnSpPr/>
          <p:nvPr/>
        </p:nvCxnSpPr>
        <p:spPr bwMode="auto">
          <a:xfrm rot="5400000">
            <a:off x="6362701" y="3238500"/>
            <a:ext cx="381000" cy="3175"/>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rot="5400000">
            <a:off x="7354094" y="3237706"/>
            <a:ext cx="381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a:off x="6553200" y="3048000"/>
            <a:ext cx="9906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5400000">
            <a:off x="6781801" y="2667000"/>
            <a:ext cx="762000" cy="31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bwMode="auto">
          <a:xfrm rot="5400000">
            <a:off x="3236119" y="3237706"/>
            <a:ext cx="381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bwMode="auto">
          <a:xfrm rot="5400000">
            <a:off x="3925094" y="3236119"/>
            <a:ext cx="381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3427413" y="3046413"/>
            <a:ext cx="687387" cy="15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rot="5400000">
            <a:off x="3353594" y="2666206"/>
            <a:ext cx="7620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bwMode="auto">
          <a:xfrm rot="5400000">
            <a:off x="1486694" y="3237706"/>
            <a:ext cx="381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bwMode="auto">
          <a:xfrm rot="5400000">
            <a:off x="2248694" y="3236119"/>
            <a:ext cx="3810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1677988" y="3046413"/>
            <a:ext cx="760412" cy="15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rot="5400000">
            <a:off x="1677194" y="2666206"/>
            <a:ext cx="7620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p:spPr>
        <p:txBody>
          <a:bodyPr/>
          <a:lstStyle/>
          <a:p>
            <a:r>
              <a:rPr lang="en-US"/>
              <a:t>CS 561,  Session 16-18</a:t>
            </a:r>
          </a:p>
        </p:txBody>
      </p:sp>
      <p:sp>
        <p:nvSpPr>
          <p:cNvPr id="106499" name="Slide Number Placeholder 5"/>
          <p:cNvSpPr>
            <a:spLocks noGrp="1"/>
          </p:cNvSpPr>
          <p:nvPr>
            <p:ph type="sldNum" sz="quarter" idx="12"/>
          </p:nvPr>
        </p:nvSpPr>
        <p:spPr>
          <a:noFill/>
        </p:spPr>
        <p:txBody>
          <a:bodyPr/>
          <a:lstStyle/>
          <a:p>
            <a:fld id="{02062B28-0D7F-5248-8A81-2A522434A9C9}" type="slidenum">
              <a:rPr lang="en-US"/>
              <a:pPr/>
              <a:t>81</a:t>
            </a:fld>
            <a:endParaRPr lang="en-US"/>
          </a:p>
        </p:txBody>
      </p:sp>
      <p:sp>
        <p:nvSpPr>
          <p:cNvPr id="106500" name="Rectangle 2"/>
          <p:cNvSpPr>
            <a:spLocks noGrp="1" noChangeArrowheads="1"/>
          </p:cNvSpPr>
          <p:nvPr>
            <p:ph type="title"/>
          </p:nvPr>
        </p:nvSpPr>
        <p:spPr/>
        <p:txBody>
          <a:bodyPr/>
          <a:lstStyle/>
          <a:p>
            <a:r>
              <a:rPr lang="en-US" sz="2000"/>
              <a:t>Examples: Converting </a:t>
            </a:r>
            <a:r>
              <a:rPr lang="en-US"/>
              <a:t>FOL</a:t>
            </a:r>
            <a:r>
              <a:rPr lang="en-US" sz="2000"/>
              <a:t> sentences to clause form…</a:t>
            </a:r>
          </a:p>
        </p:txBody>
      </p:sp>
      <p:sp>
        <p:nvSpPr>
          <p:cNvPr id="106501" name="Rectangle 3"/>
          <p:cNvSpPr>
            <a:spLocks noGrp="1" noChangeArrowheads="1"/>
          </p:cNvSpPr>
          <p:nvPr>
            <p:ph type="body" idx="1"/>
          </p:nvPr>
        </p:nvSpPr>
        <p:spPr>
          <a:xfrm>
            <a:off x="228600" y="2209800"/>
            <a:ext cx="8915400" cy="4114800"/>
          </a:xfrm>
        </p:spPr>
        <p:txBody>
          <a:bodyPr/>
          <a:lstStyle/>
          <a:p>
            <a:pPr>
              <a:lnSpc>
                <a:spcPct val="80000"/>
              </a:lnSpc>
              <a:buFontTx/>
              <a:buNone/>
            </a:pPr>
            <a:r>
              <a:rPr lang="en-US" sz="2400"/>
              <a:t>5. Eliminate existential quantification</a:t>
            </a:r>
          </a:p>
          <a:p>
            <a:pPr lvl="1">
              <a:lnSpc>
                <a:spcPct val="80000"/>
              </a:lnSpc>
              <a:buFontTx/>
              <a:buNone/>
            </a:pPr>
            <a:r>
              <a:rPr lang="en-US" sz="2000"/>
              <a:t>(</a:t>
            </a:r>
            <a:r>
              <a:rPr lang="en-US" sz="2000">
                <a:solidFill>
                  <a:srgbClr val="00B0F0"/>
                </a:solidFill>
                <a:sym typeface="Symbol" charset="2"/>
              </a:rPr>
              <a:t></a:t>
            </a:r>
            <a:r>
              <a:rPr lang="en-US" sz="2000"/>
              <a:t>x)(¬P(x) </a:t>
            </a:r>
            <a:r>
              <a:rPr lang="en-US" sz="2000" b="1">
                <a:solidFill>
                  <a:srgbClr val="00B050"/>
                </a:solidFill>
                <a:sym typeface="Symbol" charset="2"/>
              </a:rPr>
              <a:t> </a:t>
            </a:r>
            <a:r>
              <a:rPr lang="en-US" sz="2000"/>
              <a:t>((</a:t>
            </a:r>
            <a:r>
              <a:rPr lang="en-US" sz="2000">
                <a:solidFill>
                  <a:srgbClr val="00B0F0"/>
                </a:solidFill>
                <a:sym typeface="Symbol" charset="2"/>
              </a:rPr>
              <a:t></a:t>
            </a:r>
            <a:r>
              <a:rPr lang="en-US" sz="2000"/>
              <a:t>y)(¬P(y) </a:t>
            </a:r>
            <a:r>
              <a:rPr lang="en-US" sz="2000" b="1">
                <a:solidFill>
                  <a:srgbClr val="00B050"/>
                </a:solidFill>
                <a:sym typeface="Symbol" charset="2"/>
              </a:rPr>
              <a:t></a:t>
            </a:r>
            <a:r>
              <a:rPr lang="en-US" sz="2000"/>
              <a:t> P(f(x,y))) ^ </a:t>
            </a:r>
            <a:r>
              <a:rPr lang="en-US" sz="2000" b="1"/>
              <a:t>(Q(x,g(x)) ^ ¬P(g(x)))</a:t>
            </a:r>
            <a:r>
              <a:rPr lang="en-US" sz="2000"/>
              <a:t>)) </a:t>
            </a:r>
          </a:p>
          <a:p>
            <a:pPr lvl="1">
              <a:lnSpc>
                <a:spcPct val="80000"/>
              </a:lnSpc>
              <a:buFontTx/>
              <a:buNone/>
            </a:pPr>
            <a:endParaRPr lang="en-US" sz="2400"/>
          </a:p>
          <a:p>
            <a:pPr lvl="1">
              <a:lnSpc>
                <a:spcPct val="80000"/>
              </a:lnSpc>
              <a:buFontTx/>
              <a:buNone/>
            </a:pPr>
            <a:endParaRPr lang="en-US" sz="800"/>
          </a:p>
          <a:p>
            <a:pPr>
              <a:lnSpc>
                <a:spcPct val="80000"/>
              </a:lnSpc>
              <a:buFontTx/>
              <a:buNone/>
            </a:pPr>
            <a:r>
              <a:rPr lang="en-US" sz="2400"/>
              <a:t>6. Drop universal quantification symbols</a:t>
            </a:r>
          </a:p>
          <a:p>
            <a:pPr lvl="1">
              <a:lnSpc>
                <a:spcPct val="80000"/>
              </a:lnSpc>
              <a:buFontTx/>
              <a:buNone/>
            </a:pPr>
            <a:r>
              <a:rPr lang="en-US" sz="2000" b="1"/>
              <a:t>(¬P(x) </a:t>
            </a:r>
            <a:r>
              <a:rPr lang="en-US" sz="2000" b="1">
                <a:solidFill>
                  <a:srgbClr val="00B050"/>
                </a:solidFill>
                <a:sym typeface="Symbol" charset="2"/>
              </a:rPr>
              <a:t></a:t>
            </a:r>
            <a:r>
              <a:rPr lang="en-US" sz="2000" b="1">
                <a:sym typeface="Symbol" charset="2"/>
              </a:rPr>
              <a:t> </a:t>
            </a:r>
            <a:r>
              <a:rPr lang="en-US" sz="2000" b="1"/>
              <a:t>((¬P(y) </a:t>
            </a:r>
            <a:r>
              <a:rPr lang="en-US" sz="2000" b="1">
                <a:solidFill>
                  <a:srgbClr val="00B050"/>
                </a:solidFill>
                <a:sym typeface="Symbol" charset="2"/>
              </a:rPr>
              <a:t></a:t>
            </a:r>
            <a:r>
              <a:rPr lang="en-US" sz="2000" b="1"/>
              <a:t> P(f(x,y))) </a:t>
            </a:r>
            <a:r>
              <a:rPr lang="en-US" sz="2000"/>
              <a:t>^ (Q(x,g(x)) ^ ¬P(g(x))))) </a:t>
            </a:r>
          </a:p>
          <a:p>
            <a:pPr lvl="1">
              <a:lnSpc>
                <a:spcPct val="80000"/>
              </a:lnSpc>
              <a:buFontTx/>
              <a:buNone/>
            </a:pPr>
            <a:endParaRPr lang="en-US" sz="2400"/>
          </a:p>
          <a:p>
            <a:pPr lvl="1">
              <a:lnSpc>
                <a:spcPct val="80000"/>
              </a:lnSpc>
              <a:buFontTx/>
              <a:buNone/>
            </a:pPr>
            <a:endParaRPr lang="en-US" sz="1200"/>
          </a:p>
          <a:p>
            <a:pPr>
              <a:lnSpc>
                <a:spcPct val="80000"/>
              </a:lnSpc>
              <a:buFontTx/>
              <a:buNone/>
            </a:pPr>
            <a:r>
              <a:rPr lang="en-US" sz="2400"/>
              <a:t>7. Convert to conjunction of disjunctions</a:t>
            </a:r>
          </a:p>
          <a:p>
            <a:pPr lvl="1">
              <a:lnSpc>
                <a:spcPct val="80000"/>
              </a:lnSpc>
              <a:buFontTx/>
              <a:buNone/>
            </a:pPr>
            <a:r>
              <a:rPr lang="en-US" sz="2000" b="1"/>
              <a:t>(</a:t>
            </a:r>
            <a:r>
              <a:rPr lang="en-US" sz="2000"/>
              <a:t>¬P(x) </a:t>
            </a:r>
            <a:r>
              <a:rPr lang="en-US" sz="2000" b="1">
                <a:solidFill>
                  <a:srgbClr val="00B050"/>
                </a:solidFill>
                <a:sym typeface="Symbol" charset="2"/>
              </a:rPr>
              <a:t></a:t>
            </a:r>
            <a:r>
              <a:rPr lang="en-US" sz="2000"/>
              <a:t> ¬P(y) </a:t>
            </a:r>
            <a:r>
              <a:rPr lang="en-US" sz="2000" b="1">
                <a:solidFill>
                  <a:srgbClr val="00B050"/>
                </a:solidFill>
                <a:sym typeface="Symbol" charset="2"/>
              </a:rPr>
              <a:t></a:t>
            </a:r>
            <a:r>
              <a:rPr lang="en-US" sz="2000"/>
              <a:t> P(f(x,y))</a:t>
            </a:r>
            <a:r>
              <a:rPr lang="en-US" sz="2000" b="1"/>
              <a:t>)</a:t>
            </a:r>
            <a:r>
              <a:rPr lang="en-US" sz="2000"/>
              <a:t> ^ </a:t>
            </a:r>
            <a:r>
              <a:rPr lang="en-US" sz="2000" b="1"/>
              <a:t>(</a:t>
            </a:r>
            <a:r>
              <a:rPr lang="en-US" sz="2000"/>
              <a:t>¬P(x) </a:t>
            </a:r>
            <a:r>
              <a:rPr lang="en-US" sz="2000" b="1">
                <a:solidFill>
                  <a:srgbClr val="00B050"/>
                </a:solidFill>
                <a:sym typeface="Symbol" charset="2"/>
              </a:rPr>
              <a:t></a:t>
            </a:r>
            <a:r>
              <a:rPr lang="en-US" sz="2000"/>
              <a:t> Q(x,g(x))</a:t>
            </a:r>
            <a:r>
              <a:rPr lang="en-US" sz="2000" b="1"/>
              <a:t>)</a:t>
            </a:r>
            <a:r>
              <a:rPr lang="en-US" sz="2000"/>
              <a:t> ^ </a:t>
            </a:r>
            <a:r>
              <a:rPr lang="en-US" sz="2000" b="1"/>
              <a:t>(</a:t>
            </a:r>
            <a:r>
              <a:rPr lang="en-US" sz="2000"/>
              <a:t>¬P(x) </a:t>
            </a:r>
            <a:r>
              <a:rPr lang="en-US" sz="2000" b="1">
                <a:solidFill>
                  <a:srgbClr val="00B050"/>
                </a:solidFill>
                <a:sym typeface="Symbol" charset="2"/>
              </a:rPr>
              <a:t></a:t>
            </a:r>
            <a:r>
              <a:rPr lang="en-US" sz="2000"/>
              <a:t> ¬P(g(x))</a:t>
            </a:r>
            <a:r>
              <a:rPr lang="en-US" sz="2000" b="1"/>
              <a:t>)</a:t>
            </a:r>
            <a:r>
              <a:rPr lang="en-US" sz="2000"/>
              <a:t> </a:t>
            </a:r>
          </a:p>
          <a:p>
            <a:pPr>
              <a:lnSpc>
                <a:spcPct val="80000"/>
              </a:lnSpc>
              <a:buFontTx/>
              <a:buNone/>
            </a:pPr>
            <a:endParaRPr lang="en-US" sz="2400"/>
          </a:p>
        </p:txBody>
      </p:sp>
      <p:sp>
        <p:nvSpPr>
          <p:cNvPr id="106502" name="Rectangle 5"/>
          <p:cNvSpPr>
            <a:spLocks noChangeArrowheads="1"/>
          </p:cNvSpPr>
          <p:nvPr/>
        </p:nvSpPr>
        <p:spPr bwMode="auto">
          <a:xfrm>
            <a:off x="228600" y="1524000"/>
            <a:ext cx="8763000" cy="338138"/>
          </a:xfrm>
          <a:prstGeom prst="rect">
            <a:avLst/>
          </a:prstGeom>
          <a:noFill/>
          <a:ln w="9525">
            <a:noFill/>
            <a:miter lim="800000"/>
            <a:headEnd/>
            <a:tailEnd/>
          </a:ln>
        </p:spPr>
        <p:txBody>
          <a:bodyPr>
            <a:prstTxWarp prst="textNoShape">
              <a:avLst/>
            </a:prstTxWarp>
            <a:spAutoFit/>
          </a:bodyPr>
          <a:lstStyle/>
          <a:p>
            <a:pPr lvl="1">
              <a:lnSpc>
                <a:spcPct val="80000"/>
              </a:lnSpc>
            </a:pPr>
            <a:r>
              <a:rPr lang="en-US" sz="2000">
                <a:latin typeface="Tahoma" charset="0"/>
              </a:rPr>
              <a:t>(</a:t>
            </a:r>
            <a:r>
              <a:rPr lang="en-US" sz="2000">
                <a:solidFill>
                  <a:srgbClr val="00B0F0"/>
                </a:solidFill>
                <a:latin typeface="Tahoma" charset="0"/>
                <a:sym typeface="Symbol" charset="2"/>
              </a:rPr>
              <a:t></a:t>
            </a:r>
            <a:r>
              <a:rPr lang="en-US" sz="2000">
                <a:latin typeface="Tahoma" charset="0"/>
              </a:rPr>
              <a:t>x)(¬P(x) </a:t>
            </a:r>
            <a:r>
              <a:rPr lang="en-US" sz="2000" b="1">
                <a:solidFill>
                  <a:srgbClr val="00B050"/>
                </a:solidFill>
                <a:latin typeface="Tahoma" charset="0"/>
                <a:sym typeface="Symbol" charset="2"/>
              </a:rPr>
              <a:t></a:t>
            </a:r>
            <a:r>
              <a:rPr lang="en-US" sz="2000">
                <a:latin typeface="Tahoma" charset="0"/>
                <a:sym typeface="Symbol" charset="2"/>
              </a:rPr>
              <a:t> </a:t>
            </a:r>
            <a:r>
              <a:rPr lang="en-US" sz="2000">
                <a:latin typeface="Tahoma" charset="0"/>
              </a:rPr>
              <a:t>((</a:t>
            </a:r>
            <a:r>
              <a:rPr lang="en-US" sz="2000">
                <a:solidFill>
                  <a:srgbClr val="00B0F0"/>
                </a:solidFill>
                <a:latin typeface="Tahoma" charset="0"/>
                <a:sym typeface="Symbol" charset="2"/>
              </a:rPr>
              <a:t></a:t>
            </a:r>
            <a:r>
              <a:rPr lang="en-US" sz="2000">
                <a:latin typeface="Tahoma" charset="0"/>
              </a:rPr>
              <a:t>y)(¬P(y) </a:t>
            </a:r>
            <a:r>
              <a:rPr lang="en-US" sz="2000" b="1">
                <a:solidFill>
                  <a:srgbClr val="00B050"/>
                </a:solidFill>
                <a:latin typeface="Tahoma" charset="0"/>
                <a:sym typeface="Symbol" charset="2"/>
              </a:rPr>
              <a:t></a:t>
            </a:r>
            <a:r>
              <a:rPr lang="en-US" sz="2000">
                <a:latin typeface="Tahoma" charset="0"/>
              </a:rPr>
              <a:t> P(f(x,y))) ^ </a:t>
            </a:r>
            <a:r>
              <a:rPr lang="en-US" sz="2000" b="1">
                <a:latin typeface="Tahoma" charset="0"/>
              </a:rPr>
              <a:t>(</a:t>
            </a:r>
            <a:r>
              <a:rPr lang="en-US" sz="2000" b="1">
                <a:solidFill>
                  <a:srgbClr val="FF0000"/>
                </a:solidFill>
                <a:latin typeface="Tahoma" charset="0"/>
                <a:sym typeface="Symbol" charset="2"/>
              </a:rPr>
              <a:t></a:t>
            </a:r>
            <a:r>
              <a:rPr lang="en-US" sz="2000" b="1">
                <a:latin typeface="Tahoma" charset="0"/>
              </a:rPr>
              <a:t>z)(Q(x,z) ^ ¬P(z)</a:t>
            </a:r>
            <a:r>
              <a:rPr lang="en-US" sz="2000">
                <a:latin typeface="Tahoma" charset="0"/>
              </a:rPr>
              <a:t>))) … </a:t>
            </a:r>
          </a:p>
        </p:txBody>
      </p:sp>
      <p:sp>
        <p:nvSpPr>
          <p:cNvPr id="106503" name="Rectangle 6"/>
          <p:cNvSpPr>
            <a:spLocks noChangeArrowheads="1"/>
          </p:cNvSpPr>
          <p:nvPr/>
        </p:nvSpPr>
        <p:spPr bwMode="auto">
          <a:xfrm>
            <a:off x="5943600" y="2514600"/>
            <a:ext cx="609600" cy="457200"/>
          </a:xfrm>
          <a:prstGeom prst="rect">
            <a:avLst/>
          </a:prstGeom>
          <a:noFill/>
          <a:ln w="9525">
            <a:solidFill>
              <a:srgbClr val="FF0000"/>
            </a:solidFill>
            <a:round/>
            <a:headEnd/>
            <a:tailEnd/>
          </a:ln>
        </p:spPr>
        <p:txBody>
          <a:bodyPr>
            <a:prstTxWarp prst="textNoShape">
              <a:avLst/>
            </a:prstTxWarp>
          </a:bodyPr>
          <a:lstStyle/>
          <a:p>
            <a:endParaRPr lang="en-US"/>
          </a:p>
        </p:txBody>
      </p:sp>
      <p:sp>
        <p:nvSpPr>
          <p:cNvPr id="106504" name="Rectangle 8"/>
          <p:cNvSpPr>
            <a:spLocks noChangeArrowheads="1"/>
          </p:cNvSpPr>
          <p:nvPr/>
        </p:nvSpPr>
        <p:spPr bwMode="auto">
          <a:xfrm>
            <a:off x="7467600" y="2514600"/>
            <a:ext cx="609600" cy="457200"/>
          </a:xfrm>
          <a:prstGeom prst="rect">
            <a:avLst/>
          </a:prstGeom>
          <a:noFill/>
          <a:ln w="9525">
            <a:solidFill>
              <a:srgbClr val="FF0000"/>
            </a:solidFill>
            <a:round/>
            <a:headEnd/>
            <a:tailEnd/>
          </a:ln>
        </p:spPr>
        <p:txBody>
          <a:bodyPr>
            <a:prstTxWarp prst="textNoShape">
              <a:avLst/>
            </a:prstTxWarp>
          </a:bodyPr>
          <a:lstStyle/>
          <a:p>
            <a:endParaRPr lang="en-US"/>
          </a:p>
        </p:txBody>
      </p:sp>
      <p:cxnSp>
        <p:nvCxnSpPr>
          <p:cNvPr id="11" name="Straight Arrow Connector 10"/>
          <p:cNvCxnSpPr/>
          <p:nvPr/>
        </p:nvCxnSpPr>
        <p:spPr bwMode="auto">
          <a:xfrm rot="5400000">
            <a:off x="6056313" y="2324100"/>
            <a:ext cx="382588" cy="1587"/>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a:off x="5638800" y="2133600"/>
            <a:ext cx="9906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5400000">
            <a:off x="5485607" y="1981994"/>
            <a:ext cx="304800" cy="15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rot="5400000">
            <a:off x="6477001" y="1981200"/>
            <a:ext cx="304800" cy="31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rot="16200000" flipH="1">
            <a:off x="7354094" y="2170906"/>
            <a:ext cx="685800" cy="1588"/>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562600" y="2286000"/>
            <a:ext cx="21336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rot="5400000">
            <a:off x="5334794" y="2056606"/>
            <a:ext cx="457200" cy="158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p:spPr>
        <p:txBody>
          <a:bodyPr/>
          <a:lstStyle/>
          <a:p>
            <a:r>
              <a:rPr lang="en-US"/>
              <a:t>CS 561,  Session 16-18</a:t>
            </a:r>
          </a:p>
        </p:txBody>
      </p:sp>
      <p:sp>
        <p:nvSpPr>
          <p:cNvPr id="107523" name="Slide Number Placeholder 5"/>
          <p:cNvSpPr>
            <a:spLocks noGrp="1"/>
          </p:cNvSpPr>
          <p:nvPr>
            <p:ph type="sldNum" sz="quarter" idx="12"/>
          </p:nvPr>
        </p:nvSpPr>
        <p:spPr>
          <a:noFill/>
        </p:spPr>
        <p:txBody>
          <a:bodyPr/>
          <a:lstStyle/>
          <a:p>
            <a:fld id="{A91B7F72-D12E-8048-BDBF-24485C8D2E20}" type="slidenum">
              <a:rPr lang="en-US"/>
              <a:pPr/>
              <a:t>82</a:t>
            </a:fld>
            <a:endParaRPr lang="en-US"/>
          </a:p>
        </p:txBody>
      </p:sp>
      <p:sp>
        <p:nvSpPr>
          <p:cNvPr id="107524" name="Rectangle 2"/>
          <p:cNvSpPr>
            <a:spLocks noGrp="1" noChangeArrowheads="1"/>
          </p:cNvSpPr>
          <p:nvPr>
            <p:ph type="title"/>
          </p:nvPr>
        </p:nvSpPr>
        <p:spPr/>
        <p:txBody>
          <a:bodyPr/>
          <a:lstStyle/>
          <a:p>
            <a:r>
              <a:rPr lang="en-US" sz="2000"/>
              <a:t>Examples: Converting </a:t>
            </a:r>
            <a:r>
              <a:rPr lang="en-US"/>
              <a:t>FOL</a:t>
            </a:r>
            <a:r>
              <a:rPr lang="en-US" sz="2000"/>
              <a:t> sentences to clause form…</a:t>
            </a:r>
          </a:p>
        </p:txBody>
      </p:sp>
      <p:sp>
        <p:nvSpPr>
          <p:cNvPr id="107525" name="Rectangle 3"/>
          <p:cNvSpPr>
            <a:spLocks noGrp="1" noChangeArrowheads="1"/>
          </p:cNvSpPr>
          <p:nvPr>
            <p:ph type="body" idx="1"/>
          </p:nvPr>
        </p:nvSpPr>
        <p:spPr>
          <a:xfrm>
            <a:off x="685800" y="1981200"/>
            <a:ext cx="8178800" cy="3581400"/>
          </a:xfrm>
        </p:spPr>
        <p:txBody>
          <a:bodyPr/>
          <a:lstStyle/>
          <a:p>
            <a:pPr>
              <a:lnSpc>
                <a:spcPct val="80000"/>
              </a:lnSpc>
              <a:buFontTx/>
              <a:buNone/>
            </a:pPr>
            <a:r>
              <a:rPr lang="en-US" sz="2400"/>
              <a:t>8. Create separate clauses</a:t>
            </a:r>
          </a:p>
          <a:p>
            <a:pPr lvl="1">
              <a:lnSpc>
                <a:spcPct val="80000"/>
              </a:lnSpc>
              <a:buFontTx/>
              <a:buNone/>
            </a:pPr>
            <a:r>
              <a:rPr lang="en-US" sz="2400"/>
              <a:t>¬P(x) </a:t>
            </a:r>
            <a:r>
              <a:rPr lang="en-US" sz="2400">
                <a:sym typeface="Symbol" charset="2"/>
              </a:rPr>
              <a:t></a:t>
            </a:r>
            <a:r>
              <a:rPr lang="en-US" sz="2400"/>
              <a:t> ¬P(y) </a:t>
            </a:r>
            <a:r>
              <a:rPr lang="en-US" sz="2400">
                <a:sym typeface="Symbol" charset="2"/>
              </a:rPr>
              <a:t></a:t>
            </a:r>
            <a:r>
              <a:rPr lang="en-US" sz="2400"/>
              <a:t> P(f(x,y)) </a:t>
            </a:r>
          </a:p>
          <a:p>
            <a:pPr lvl="1">
              <a:lnSpc>
                <a:spcPct val="80000"/>
              </a:lnSpc>
              <a:buFontTx/>
              <a:buNone/>
            </a:pPr>
            <a:r>
              <a:rPr lang="en-US" sz="2400"/>
              <a:t>¬P(x) </a:t>
            </a:r>
            <a:r>
              <a:rPr lang="en-US" sz="2400">
                <a:sym typeface="Symbol" charset="2"/>
              </a:rPr>
              <a:t></a:t>
            </a:r>
            <a:r>
              <a:rPr lang="en-US" sz="2400"/>
              <a:t> Q(x,g(x)) </a:t>
            </a:r>
          </a:p>
          <a:p>
            <a:pPr lvl="1">
              <a:lnSpc>
                <a:spcPct val="80000"/>
              </a:lnSpc>
              <a:buFontTx/>
              <a:buNone/>
            </a:pPr>
            <a:r>
              <a:rPr lang="en-US" sz="2400"/>
              <a:t>¬P(x) </a:t>
            </a:r>
            <a:r>
              <a:rPr lang="en-US" sz="2400">
                <a:sym typeface="Symbol" charset="2"/>
              </a:rPr>
              <a:t></a:t>
            </a:r>
            <a:r>
              <a:rPr lang="en-US" sz="2400"/>
              <a:t> ¬P(g(x)) </a:t>
            </a:r>
          </a:p>
          <a:p>
            <a:pPr lvl="1">
              <a:lnSpc>
                <a:spcPct val="80000"/>
              </a:lnSpc>
              <a:buFontTx/>
              <a:buNone/>
            </a:pPr>
            <a:endParaRPr lang="en-US" sz="2400"/>
          </a:p>
          <a:p>
            <a:pPr>
              <a:lnSpc>
                <a:spcPct val="80000"/>
              </a:lnSpc>
              <a:buFontTx/>
              <a:buNone/>
            </a:pPr>
            <a:r>
              <a:rPr lang="en-US" sz="2400"/>
              <a:t>9. Standardize variables</a:t>
            </a:r>
          </a:p>
          <a:p>
            <a:pPr lvl="1">
              <a:lnSpc>
                <a:spcPct val="80000"/>
              </a:lnSpc>
              <a:buFontTx/>
              <a:buNone/>
            </a:pPr>
            <a:r>
              <a:rPr lang="en-US" sz="2400"/>
              <a:t>¬P(x) </a:t>
            </a:r>
            <a:r>
              <a:rPr lang="en-US" sz="2400">
                <a:sym typeface="Symbol" charset="2"/>
              </a:rPr>
              <a:t></a:t>
            </a:r>
            <a:r>
              <a:rPr lang="en-US" sz="2400"/>
              <a:t> ¬P(y) </a:t>
            </a:r>
            <a:r>
              <a:rPr lang="en-US" sz="2400">
                <a:sym typeface="Symbol" charset="2"/>
              </a:rPr>
              <a:t></a:t>
            </a:r>
            <a:r>
              <a:rPr lang="en-US" sz="2400"/>
              <a:t> P(f(x,y)) </a:t>
            </a:r>
          </a:p>
          <a:p>
            <a:pPr lvl="1">
              <a:lnSpc>
                <a:spcPct val="80000"/>
              </a:lnSpc>
              <a:buFontTx/>
              <a:buNone/>
            </a:pPr>
            <a:r>
              <a:rPr lang="en-US" sz="2400"/>
              <a:t>¬P(z) </a:t>
            </a:r>
            <a:r>
              <a:rPr lang="en-US" sz="2400">
                <a:sym typeface="Symbol" charset="2"/>
              </a:rPr>
              <a:t></a:t>
            </a:r>
            <a:r>
              <a:rPr lang="en-US" sz="2400"/>
              <a:t> Q(z,g(z)) </a:t>
            </a:r>
          </a:p>
          <a:p>
            <a:pPr lvl="1">
              <a:lnSpc>
                <a:spcPct val="80000"/>
              </a:lnSpc>
              <a:buFontTx/>
              <a:buNone/>
            </a:pPr>
            <a:r>
              <a:rPr lang="en-US" sz="2400"/>
              <a:t>¬P(w) </a:t>
            </a:r>
            <a:r>
              <a:rPr lang="en-US" sz="2400">
                <a:sym typeface="Symbol" charset="2"/>
              </a:rPr>
              <a:t></a:t>
            </a:r>
            <a:r>
              <a:rPr lang="en-US" sz="2400"/>
              <a:t> ¬P(g(w))</a:t>
            </a:r>
          </a:p>
          <a:p>
            <a:pPr>
              <a:lnSpc>
                <a:spcPct val="80000"/>
              </a:lnSpc>
              <a:buFontTx/>
              <a:buNone/>
            </a:pPr>
            <a:endParaRPr lang="en-US" sz="2400"/>
          </a:p>
        </p:txBody>
      </p:sp>
      <p:sp>
        <p:nvSpPr>
          <p:cNvPr id="107526" name="Rectangle 5"/>
          <p:cNvSpPr>
            <a:spLocks noChangeArrowheads="1"/>
          </p:cNvSpPr>
          <p:nvPr/>
        </p:nvSpPr>
        <p:spPr bwMode="auto">
          <a:xfrm>
            <a:off x="152400" y="1371600"/>
            <a:ext cx="8763000" cy="400050"/>
          </a:xfrm>
          <a:prstGeom prst="rect">
            <a:avLst/>
          </a:prstGeom>
          <a:noFill/>
          <a:ln w="9525">
            <a:noFill/>
            <a:miter lim="800000"/>
            <a:headEnd/>
            <a:tailEnd/>
          </a:ln>
        </p:spPr>
        <p:txBody>
          <a:bodyPr>
            <a:prstTxWarp prst="textNoShape">
              <a:avLst/>
            </a:prstTxWarp>
            <a:spAutoFit/>
          </a:bodyPr>
          <a:lstStyle/>
          <a:p>
            <a:r>
              <a:rPr lang="en-US" sz="2000">
                <a:latin typeface="Tahoma" charset="0"/>
              </a:rPr>
              <a:t>(¬P(x) </a:t>
            </a:r>
            <a:r>
              <a:rPr lang="en-US" sz="2000">
                <a:solidFill>
                  <a:srgbClr val="00B050"/>
                </a:solidFill>
                <a:latin typeface="Tahoma" charset="0"/>
                <a:sym typeface="Symbol" charset="2"/>
              </a:rPr>
              <a:t></a:t>
            </a:r>
            <a:r>
              <a:rPr lang="en-US" sz="2000">
                <a:latin typeface="Tahoma" charset="0"/>
              </a:rPr>
              <a:t> ¬P(y) </a:t>
            </a:r>
            <a:r>
              <a:rPr lang="en-US" sz="2000">
                <a:solidFill>
                  <a:srgbClr val="00B050"/>
                </a:solidFill>
                <a:latin typeface="Tahoma" charset="0"/>
                <a:sym typeface="Symbol" charset="2"/>
              </a:rPr>
              <a:t></a:t>
            </a:r>
            <a:r>
              <a:rPr lang="en-US" sz="2000">
                <a:latin typeface="Tahoma" charset="0"/>
              </a:rPr>
              <a:t> P(f(x,y))) ^ (¬P(x) </a:t>
            </a:r>
            <a:r>
              <a:rPr lang="en-US" sz="2000">
                <a:solidFill>
                  <a:srgbClr val="00B050"/>
                </a:solidFill>
                <a:latin typeface="Tahoma" charset="0"/>
                <a:sym typeface="Symbol" charset="2"/>
              </a:rPr>
              <a:t></a:t>
            </a:r>
            <a:r>
              <a:rPr lang="en-US" sz="2000">
                <a:latin typeface="Tahoma" charset="0"/>
              </a:rPr>
              <a:t> Q(x,g(x))) ^ (¬P(x) </a:t>
            </a:r>
            <a:r>
              <a:rPr lang="en-US" sz="2000">
                <a:solidFill>
                  <a:srgbClr val="00B050"/>
                </a:solidFill>
                <a:latin typeface="Tahoma" charset="0"/>
                <a:sym typeface="Symbol" charset="2"/>
              </a:rPr>
              <a:t></a:t>
            </a:r>
            <a:r>
              <a:rPr lang="en-US" sz="2000">
                <a:latin typeface="Tahoma" charset="0"/>
              </a:rPr>
              <a:t> ¬P(g(x)))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7" name="Footer Placeholder 3"/>
          <p:cNvSpPr>
            <a:spLocks noGrp="1"/>
          </p:cNvSpPr>
          <p:nvPr>
            <p:ph type="ftr" sz="quarter" idx="11"/>
          </p:nvPr>
        </p:nvSpPr>
        <p:spPr>
          <a:noFill/>
        </p:spPr>
        <p:txBody>
          <a:bodyPr/>
          <a:lstStyle/>
          <a:p>
            <a:r>
              <a:rPr lang="en-US"/>
              <a:t>CS 561,  Session 16-18</a:t>
            </a:r>
          </a:p>
        </p:txBody>
      </p:sp>
      <p:sp>
        <p:nvSpPr>
          <p:cNvPr id="108548" name="Slide Number Placeholder 4"/>
          <p:cNvSpPr>
            <a:spLocks noGrp="1"/>
          </p:cNvSpPr>
          <p:nvPr>
            <p:ph type="sldNum" sz="quarter" idx="12"/>
          </p:nvPr>
        </p:nvSpPr>
        <p:spPr>
          <a:noFill/>
        </p:spPr>
        <p:txBody>
          <a:bodyPr/>
          <a:lstStyle/>
          <a:p>
            <a:fld id="{8E12354A-597D-3542-952B-BBBA9AA20B1A}" type="slidenum">
              <a:rPr lang="en-US"/>
              <a:pPr/>
              <a:t>83</a:t>
            </a:fld>
            <a:endParaRPr lang="en-US"/>
          </a:p>
        </p:txBody>
      </p:sp>
      <p:sp>
        <p:nvSpPr>
          <p:cNvPr id="108549" name="Rectangle 2"/>
          <p:cNvSpPr>
            <a:spLocks noGrp="1" noChangeArrowheads="1"/>
          </p:cNvSpPr>
          <p:nvPr>
            <p:ph type="title"/>
          </p:nvPr>
        </p:nvSpPr>
        <p:spPr/>
        <p:txBody>
          <a:bodyPr/>
          <a:lstStyle/>
          <a:p>
            <a:r>
              <a:rPr lang="en-US"/>
              <a:t>Getting back to Resolution proofs …</a:t>
            </a:r>
          </a:p>
        </p:txBody>
      </p:sp>
      <p:graphicFrame>
        <p:nvGraphicFramePr>
          <p:cNvPr id="108546" name="Object 2"/>
          <p:cNvGraphicFramePr>
            <a:graphicFrameLocks noChangeAspect="1"/>
          </p:cNvGraphicFramePr>
          <p:nvPr/>
        </p:nvGraphicFramePr>
        <p:xfrm>
          <a:off x="381000" y="1524000"/>
          <a:ext cx="7524750" cy="4162425"/>
        </p:xfrm>
        <a:graphic>
          <a:graphicData uri="http://schemas.openxmlformats.org/presentationml/2006/ole">
            <p:oleObj spid="_x0000_s108546" name="Image" r:id="rId3" imgW="10038828" imgH="5553124" progId="">
              <p:embed/>
            </p:oleObj>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1" name="Footer Placeholder 3"/>
          <p:cNvSpPr>
            <a:spLocks noGrp="1"/>
          </p:cNvSpPr>
          <p:nvPr>
            <p:ph type="ftr" sz="quarter" idx="11"/>
          </p:nvPr>
        </p:nvSpPr>
        <p:spPr>
          <a:noFill/>
        </p:spPr>
        <p:txBody>
          <a:bodyPr/>
          <a:lstStyle/>
          <a:p>
            <a:r>
              <a:rPr lang="en-US"/>
              <a:t>CS 561,  Session 16-18</a:t>
            </a:r>
          </a:p>
        </p:txBody>
      </p:sp>
      <p:sp>
        <p:nvSpPr>
          <p:cNvPr id="109572" name="Slide Number Placeholder 4"/>
          <p:cNvSpPr>
            <a:spLocks noGrp="1"/>
          </p:cNvSpPr>
          <p:nvPr>
            <p:ph type="sldNum" sz="quarter" idx="12"/>
          </p:nvPr>
        </p:nvSpPr>
        <p:spPr>
          <a:noFill/>
        </p:spPr>
        <p:txBody>
          <a:bodyPr/>
          <a:lstStyle/>
          <a:p>
            <a:fld id="{84C3CDC6-6CEE-D649-A301-55A0B57D3EE8}" type="slidenum">
              <a:rPr lang="en-US"/>
              <a:pPr/>
              <a:t>84</a:t>
            </a:fld>
            <a:endParaRPr lang="en-US"/>
          </a:p>
        </p:txBody>
      </p:sp>
      <p:sp>
        <p:nvSpPr>
          <p:cNvPr id="109573" name="Rectangle 2"/>
          <p:cNvSpPr>
            <a:spLocks noGrp="1" noChangeArrowheads="1"/>
          </p:cNvSpPr>
          <p:nvPr>
            <p:ph type="title"/>
          </p:nvPr>
        </p:nvSpPr>
        <p:spPr/>
        <p:txBody>
          <a:bodyPr/>
          <a:lstStyle/>
          <a:p>
            <a:r>
              <a:rPr lang="en-US"/>
              <a:t>Resolution proof</a:t>
            </a:r>
          </a:p>
        </p:txBody>
      </p:sp>
      <p:graphicFrame>
        <p:nvGraphicFramePr>
          <p:cNvPr id="109570" name="Object 2"/>
          <p:cNvGraphicFramePr>
            <a:graphicFrameLocks noChangeAspect="1"/>
          </p:cNvGraphicFramePr>
          <p:nvPr/>
        </p:nvGraphicFramePr>
        <p:xfrm>
          <a:off x="457200" y="1371600"/>
          <a:ext cx="8382000" cy="5072063"/>
        </p:xfrm>
        <a:graphic>
          <a:graphicData uri="http://schemas.openxmlformats.org/presentationml/2006/ole">
            <p:oleObj spid="_x0000_s109570" name="Image" r:id="rId3" imgW="12097423" imgH="7319449" progId="">
              <p:embed/>
            </p:oleObj>
          </a:graphicData>
        </a:graphic>
      </p:graphicFrame>
      <p:cxnSp>
        <p:nvCxnSpPr>
          <p:cNvPr id="7" name="Straight Arrow Connector 6"/>
          <p:cNvCxnSpPr>
            <a:stCxn id="109575" idx="0"/>
          </p:cNvCxnSpPr>
          <p:nvPr/>
        </p:nvCxnSpPr>
        <p:spPr bwMode="auto">
          <a:xfrm rot="5400000" flipH="1" flipV="1">
            <a:off x="3527425" y="4518025"/>
            <a:ext cx="685800" cy="1860550"/>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9575" name="TextBox 7"/>
          <p:cNvSpPr txBox="1">
            <a:spLocks noChangeArrowheads="1"/>
          </p:cNvSpPr>
          <p:nvPr/>
        </p:nvSpPr>
        <p:spPr bwMode="auto">
          <a:xfrm>
            <a:off x="1981200" y="5791200"/>
            <a:ext cx="1919288" cy="461963"/>
          </a:xfrm>
          <a:prstGeom prst="rect">
            <a:avLst/>
          </a:prstGeom>
          <a:noFill/>
          <a:ln w="9525">
            <a:noFill/>
            <a:miter lim="800000"/>
            <a:headEnd/>
            <a:tailEnd/>
          </a:ln>
        </p:spPr>
        <p:txBody>
          <a:bodyPr wrap="none">
            <a:prstTxWarp prst="textNoShape">
              <a:avLst/>
            </a:prstTxWarp>
            <a:spAutoFit/>
          </a:bodyPr>
          <a:lstStyle/>
          <a:p>
            <a:r>
              <a:rPr lang="en-US">
                <a:solidFill>
                  <a:srgbClr val="00B0F0"/>
                </a:solidFill>
              </a:rPr>
              <a:t>Want to prove</a:t>
            </a:r>
          </a:p>
        </p:txBody>
      </p:sp>
      <p:sp>
        <p:nvSpPr>
          <p:cNvPr id="109576" name="TextBox 9"/>
          <p:cNvSpPr txBox="1">
            <a:spLocks noChangeArrowheads="1"/>
          </p:cNvSpPr>
          <p:nvPr/>
        </p:nvSpPr>
        <p:spPr bwMode="auto">
          <a:xfrm>
            <a:off x="76200" y="4114800"/>
            <a:ext cx="3217863" cy="1631950"/>
          </a:xfrm>
          <a:prstGeom prst="rect">
            <a:avLst/>
          </a:prstGeom>
          <a:noFill/>
          <a:ln w="9525">
            <a:noFill/>
            <a:miter lim="800000"/>
            <a:headEnd/>
            <a:tailEnd/>
          </a:ln>
        </p:spPr>
        <p:txBody>
          <a:bodyPr wrap="none">
            <a:prstTxWarp prst="textNoShape">
              <a:avLst/>
            </a:prstTxWarp>
            <a:spAutoFit/>
          </a:bodyPr>
          <a:lstStyle/>
          <a:p>
            <a:r>
              <a:rPr lang="en-US" sz="2000">
                <a:solidFill>
                  <a:srgbClr val="00B0F0"/>
                </a:solidFill>
              </a:rPr>
              <a:t>Note: This is not a </a:t>
            </a:r>
          </a:p>
          <a:p>
            <a:r>
              <a:rPr lang="en-US" sz="2000">
                <a:solidFill>
                  <a:srgbClr val="00B0F0"/>
                </a:solidFill>
              </a:rPr>
              <a:t>particularly good example</a:t>
            </a:r>
          </a:p>
          <a:p>
            <a:r>
              <a:rPr lang="en-US" sz="2000">
                <a:solidFill>
                  <a:srgbClr val="00B0F0"/>
                </a:solidFill>
              </a:rPr>
              <a:t>that came from AIMA 1</a:t>
            </a:r>
            <a:r>
              <a:rPr lang="en-US" sz="2000" baseline="30000">
                <a:solidFill>
                  <a:srgbClr val="00B0F0"/>
                </a:solidFill>
              </a:rPr>
              <a:t>st</a:t>
            </a:r>
            <a:r>
              <a:rPr lang="en-US" sz="2000">
                <a:solidFill>
                  <a:srgbClr val="00B0F0"/>
                </a:solidFill>
              </a:rPr>
              <a:t> ed.</a:t>
            </a:r>
          </a:p>
          <a:p>
            <a:r>
              <a:rPr lang="en-US" sz="2000">
                <a:solidFill>
                  <a:srgbClr val="00B0F0"/>
                </a:solidFill>
              </a:rPr>
              <a:t>AIMA 2</a:t>
            </a:r>
            <a:r>
              <a:rPr lang="en-US" sz="2000" baseline="30000">
                <a:solidFill>
                  <a:srgbClr val="00B0F0"/>
                </a:solidFill>
              </a:rPr>
              <a:t>nd</a:t>
            </a:r>
            <a:r>
              <a:rPr lang="en-US" sz="2000">
                <a:solidFill>
                  <a:srgbClr val="00B0F0"/>
                </a:solidFill>
              </a:rPr>
              <a:t> ed. Ch 9.5 has </a:t>
            </a:r>
          </a:p>
          <a:p>
            <a:r>
              <a:rPr lang="en-US" sz="2000">
                <a:solidFill>
                  <a:srgbClr val="00B0F0"/>
                </a:solidFill>
              </a:rPr>
              <a:t>much better ones.</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602" name="Footer Placeholder 4"/>
          <p:cNvSpPr>
            <a:spLocks noGrp="1"/>
          </p:cNvSpPr>
          <p:nvPr>
            <p:ph type="ftr" sz="quarter" idx="11"/>
          </p:nvPr>
        </p:nvSpPr>
        <p:spPr>
          <a:noFill/>
        </p:spPr>
        <p:txBody>
          <a:bodyPr/>
          <a:lstStyle/>
          <a:p>
            <a:r>
              <a:rPr lang="en-US"/>
              <a:t>CS 561,  Session 16-18</a:t>
            </a:r>
          </a:p>
        </p:txBody>
      </p:sp>
      <p:sp>
        <p:nvSpPr>
          <p:cNvPr id="110603" name="Slide Number Placeholder 5"/>
          <p:cNvSpPr>
            <a:spLocks noGrp="1"/>
          </p:cNvSpPr>
          <p:nvPr>
            <p:ph type="sldNum" sz="quarter" idx="12"/>
          </p:nvPr>
        </p:nvSpPr>
        <p:spPr>
          <a:noFill/>
        </p:spPr>
        <p:txBody>
          <a:bodyPr/>
          <a:lstStyle/>
          <a:p>
            <a:fld id="{29A62E67-A2F1-FD49-91C5-80FFDC00154E}" type="slidenum">
              <a:rPr lang="en-US"/>
              <a:pPr/>
              <a:t>85</a:t>
            </a:fld>
            <a:endParaRPr lang="en-US"/>
          </a:p>
        </p:txBody>
      </p:sp>
      <p:sp>
        <p:nvSpPr>
          <p:cNvPr id="110604" name="Rectangle 2"/>
          <p:cNvSpPr>
            <a:spLocks noGrp="1" noChangeArrowheads="1"/>
          </p:cNvSpPr>
          <p:nvPr>
            <p:ph type="title"/>
          </p:nvPr>
        </p:nvSpPr>
        <p:spPr/>
        <p:txBody>
          <a:bodyPr/>
          <a:lstStyle/>
          <a:p>
            <a:r>
              <a:rPr lang="en-US" sz="2800"/>
              <a:t>Inference in First-Order Logic</a:t>
            </a:r>
          </a:p>
        </p:txBody>
      </p:sp>
      <p:sp>
        <p:nvSpPr>
          <p:cNvPr id="110605" name="Rectangle 3"/>
          <p:cNvSpPr>
            <a:spLocks noGrp="1" noChangeArrowheads="1"/>
          </p:cNvSpPr>
          <p:nvPr>
            <p:ph type="body" idx="1"/>
          </p:nvPr>
        </p:nvSpPr>
        <p:spPr>
          <a:xfrm>
            <a:off x="250825" y="2051050"/>
            <a:ext cx="8893175" cy="4762500"/>
          </a:xfrm>
        </p:spPr>
        <p:txBody>
          <a:bodyPr/>
          <a:lstStyle/>
          <a:p>
            <a:r>
              <a:rPr lang="en-US" sz="2400"/>
              <a:t>Canonical forms for resolution</a:t>
            </a:r>
          </a:p>
          <a:p>
            <a:pPr>
              <a:buFontTx/>
              <a:buNone/>
            </a:pPr>
            <a:endParaRPr lang="en-US" sz="1600"/>
          </a:p>
          <a:p>
            <a:pPr>
              <a:buFontTx/>
              <a:buNone/>
            </a:pPr>
            <a:endParaRPr lang="en-US" sz="1600"/>
          </a:p>
          <a:p>
            <a:pPr>
              <a:buFontTx/>
              <a:buNone/>
            </a:pPr>
            <a:r>
              <a:rPr lang="en-US" sz="1800"/>
              <a:t>Conjunctive Normal Form (CNF)     			Implicative Normal Form (INF)</a:t>
            </a:r>
          </a:p>
          <a:p>
            <a:pPr>
              <a:buFontTx/>
              <a:buNone/>
            </a:pPr>
            <a:r>
              <a:rPr lang="en-US"/>
              <a:t>                                                      </a:t>
            </a:r>
          </a:p>
        </p:txBody>
      </p:sp>
      <p:graphicFrame>
        <p:nvGraphicFramePr>
          <p:cNvPr id="110594" name="Object 2"/>
          <p:cNvGraphicFramePr>
            <a:graphicFrameLocks noChangeAspect="1"/>
          </p:cNvGraphicFramePr>
          <p:nvPr/>
        </p:nvGraphicFramePr>
        <p:xfrm>
          <a:off x="990600" y="4192588"/>
          <a:ext cx="2266950" cy="457200"/>
        </p:xfrm>
        <a:graphic>
          <a:graphicData uri="http://schemas.openxmlformats.org/presentationml/2006/ole">
            <p:oleObj spid="_x0000_s110594" name="Equation" r:id="rId3" imgW="1511280" imgH="304560" progId="Equation.3">
              <p:embed/>
            </p:oleObj>
          </a:graphicData>
        </a:graphic>
      </p:graphicFrame>
      <p:graphicFrame>
        <p:nvGraphicFramePr>
          <p:cNvPr id="110595" name="Object 3"/>
          <p:cNvGraphicFramePr>
            <a:graphicFrameLocks noChangeAspect="1"/>
          </p:cNvGraphicFramePr>
          <p:nvPr/>
        </p:nvGraphicFramePr>
        <p:xfrm>
          <a:off x="1200150" y="4649788"/>
          <a:ext cx="1866900" cy="457200"/>
        </p:xfrm>
        <a:graphic>
          <a:graphicData uri="http://schemas.openxmlformats.org/presentationml/2006/ole">
            <p:oleObj spid="_x0000_s110595" name="Equation" r:id="rId4" imgW="1244520" imgH="304560" progId="Equation.3">
              <p:embed/>
            </p:oleObj>
          </a:graphicData>
        </a:graphic>
      </p:graphicFrame>
      <p:graphicFrame>
        <p:nvGraphicFramePr>
          <p:cNvPr id="110596" name="Object 4"/>
          <p:cNvGraphicFramePr>
            <a:graphicFrameLocks noChangeAspect="1"/>
          </p:cNvGraphicFramePr>
          <p:nvPr/>
        </p:nvGraphicFramePr>
        <p:xfrm>
          <a:off x="990600" y="5183188"/>
          <a:ext cx="2189163" cy="457200"/>
        </p:xfrm>
        <a:graphic>
          <a:graphicData uri="http://schemas.openxmlformats.org/presentationml/2006/ole">
            <p:oleObj spid="_x0000_s110596" name="Equation" r:id="rId5" imgW="1460160" imgH="304560" progId="Equation.3">
              <p:embed/>
            </p:oleObj>
          </a:graphicData>
        </a:graphic>
      </p:graphicFrame>
      <p:graphicFrame>
        <p:nvGraphicFramePr>
          <p:cNvPr id="110597" name="Object 5"/>
          <p:cNvGraphicFramePr>
            <a:graphicFrameLocks noChangeAspect="1"/>
          </p:cNvGraphicFramePr>
          <p:nvPr/>
        </p:nvGraphicFramePr>
        <p:xfrm>
          <a:off x="1054100" y="5716588"/>
          <a:ext cx="2074863" cy="457200"/>
        </p:xfrm>
        <a:graphic>
          <a:graphicData uri="http://schemas.openxmlformats.org/presentationml/2006/ole">
            <p:oleObj spid="_x0000_s110597" name="Equation" r:id="rId6" imgW="1384200" imgH="304560" progId="Equation.3">
              <p:embed/>
            </p:oleObj>
          </a:graphicData>
        </a:graphic>
      </p:graphicFrame>
      <p:graphicFrame>
        <p:nvGraphicFramePr>
          <p:cNvPr id="110598" name="Object 6"/>
          <p:cNvGraphicFramePr>
            <a:graphicFrameLocks noChangeAspect="1"/>
          </p:cNvGraphicFramePr>
          <p:nvPr/>
        </p:nvGraphicFramePr>
        <p:xfrm>
          <a:off x="5486400" y="4192588"/>
          <a:ext cx="2170113" cy="457200"/>
        </p:xfrm>
        <a:graphic>
          <a:graphicData uri="http://schemas.openxmlformats.org/presentationml/2006/ole">
            <p:oleObj spid="_x0000_s110598" name="Equation" r:id="rId7" imgW="1447560" imgH="304560" progId="Equation.3">
              <p:embed/>
            </p:oleObj>
          </a:graphicData>
        </a:graphic>
      </p:graphicFrame>
      <p:graphicFrame>
        <p:nvGraphicFramePr>
          <p:cNvPr id="110599" name="Object 7"/>
          <p:cNvGraphicFramePr>
            <a:graphicFrameLocks noChangeAspect="1"/>
          </p:cNvGraphicFramePr>
          <p:nvPr/>
        </p:nvGraphicFramePr>
        <p:xfrm>
          <a:off x="5562600" y="4649788"/>
          <a:ext cx="3103563" cy="457200"/>
        </p:xfrm>
        <a:graphic>
          <a:graphicData uri="http://schemas.openxmlformats.org/presentationml/2006/ole">
            <p:oleObj spid="_x0000_s110599" name="Equation" r:id="rId8" imgW="2070000" imgH="304560" progId="Equation.3">
              <p:embed/>
            </p:oleObj>
          </a:graphicData>
        </a:graphic>
      </p:graphicFrame>
      <p:graphicFrame>
        <p:nvGraphicFramePr>
          <p:cNvPr id="110600" name="Object 8"/>
          <p:cNvGraphicFramePr>
            <a:graphicFrameLocks noChangeAspect="1"/>
          </p:cNvGraphicFramePr>
          <p:nvPr/>
        </p:nvGraphicFramePr>
        <p:xfrm>
          <a:off x="5562600" y="5183188"/>
          <a:ext cx="2074863" cy="457200"/>
        </p:xfrm>
        <a:graphic>
          <a:graphicData uri="http://schemas.openxmlformats.org/presentationml/2006/ole">
            <p:oleObj spid="_x0000_s110600" name="Equation" r:id="rId9" imgW="1384200" imgH="304560" progId="Equation.3">
              <p:embed/>
            </p:oleObj>
          </a:graphicData>
        </a:graphic>
      </p:graphicFrame>
      <p:graphicFrame>
        <p:nvGraphicFramePr>
          <p:cNvPr id="110601" name="Object 9"/>
          <p:cNvGraphicFramePr>
            <a:graphicFrameLocks noChangeAspect="1"/>
          </p:cNvGraphicFramePr>
          <p:nvPr/>
        </p:nvGraphicFramePr>
        <p:xfrm>
          <a:off x="5562600" y="5716588"/>
          <a:ext cx="2000250" cy="457200"/>
        </p:xfrm>
        <a:graphic>
          <a:graphicData uri="http://schemas.openxmlformats.org/presentationml/2006/ole">
            <p:oleObj spid="_x0000_s110601" name="Equation" r:id="rId10" imgW="1333440" imgH="304560" progId="Equation.3">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Footer Placeholder 5"/>
          <p:cNvSpPr>
            <a:spLocks noGrp="1"/>
          </p:cNvSpPr>
          <p:nvPr>
            <p:ph type="ftr" sz="quarter" idx="11"/>
          </p:nvPr>
        </p:nvSpPr>
        <p:spPr>
          <a:noFill/>
        </p:spPr>
        <p:txBody>
          <a:bodyPr/>
          <a:lstStyle/>
          <a:p>
            <a:r>
              <a:rPr lang="en-US"/>
              <a:t>CS 561,  Session 16-18</a:t>
            </a:r>
          </a:p>
        </p:txBody>
      </p:sp>
      <p:sp>
        <p:nvSpPr>
          <p:cNvPr id="111619" name="Slide Number Placeholder 6"/>
          <p:cNvSpPr>
            <a:spLocks noGrp="1"/>
          </p:cNvSpPr>
          <p:nvPr>
            <p:ph type="sldNum" sz="quarter" idx="12"/>
          </p:nvPr>
        </p:nvSpPr>
        <p:spPr>
          <a:noFill/>
        </p:spPr>
        <p:txBody>
          <a:bodyPr/>
          <a:lstStyle/>
          <a:p>
            <a:fld id="{4B684EE1-777C-DD4A-9BAD-4806702D9186}" type="slidenum">
              <a:rPr lang="en-US"/>
              <a:pPr/>
              <a:t>86</a:t>
            </a:fld>
            <a:endParaRPr lang="en-US"/>
          </a:p>
        </p:txBody>
      </p:sp>
      <p:sp>
        <p:nvSpPr>
          <p:cNvPr id="111620" name="Rectangle 2"/>
          <p:cNvSpPr>
            <a:spLocks noGrp="1" noChangeArrowheads="1"/>
          </p:cNvSpPr>
          <p:nvPr>
            <p:ph type="title"/>
          </p:nvPr>
        </p:nvSpPr>
        <p:spPr/>
        <p:txBody>
          <a:bodyPr/>
          <a:lstStyle/>
          <a:p>
            <a:pPr defTabSz="785813"/>
            <a:r>
              <a:rPr lang="en-US"/>
              <a:t>Example of Refutation Proof</a:t>
            </a:r>
            <a:br>
              <a:rPr lang="en-US"/>
            </a:br>
            <a:r>
              <a:rPr lang="en-US"/>
              <a:t>(in conjunctive normal form)</a:t>
            </a:r>
          </a:p>
        </p:txBody>
      </p:sp>
      <p:sp>
        <p:nvSpPr>
          <p:cNvPr id="111621" name="Rectangle 3"/>
          <p:cNvSpPr>
            <a:spLocks noGrp="1" noChangeArrowheads="1"/>
          </p:cNvSpPr>
          <p:nvPr>
            <p:ph type="body" sz="half" idx="1"/>
          </p:nvPr>
        </p:nvSpPr>
        <p:spPr>
          <a:xfrm>
            <a:off x="76200" y="2514600"/>
            <a:ext cx="4038600" cy="4114800"/>
          </a:xfrm>
        </p:spPr>
        <p:txBody>
          <a:bodyPr/>
          <a:lstStyle/>
          <a:p>
            <a:pPr marL="533400" indent="-533400">
              <a:buFontTx/>
              <a:buAutoNum type="arabicParenBoth"/>
            </a:pPr>
            <a:r>
              <a:rPr lang="en-US" sz="2000"/>
              <a:t>Cats like fish</a:t>
            </a:r>
          </a:p>
          <a:p>
            <a:pPr marL="533400" indent="-533400">
              <a:buFontTx/>
              <a:buAutoNum type="arabicParenBoth"/>
            </a:pPr>
            <a:r>
              <a:rPr lang="en-US" sz="2000"/>
              <a:t>Cats eat everything they like</a:t>
            </a:r>
          </a:p>
          <a:p>
            <a:pPr marL="533400" indent="-533400">
              <a:buFontTx/>
              <a:buAutoNum type="arabicParenBoth"/>
            </a:pPr>
            <a:r>
              <a:rPr lang="en-US" sz="2000"/>
              <a:t>Josephine is a cat.</a:t>
            </a:r>
          </a:p>
          <a:p>
            <a:pPr marL="533400" indent="-533400">
              <a:buFontTx/>
              <a:buAutoNum type="arabicParenBoth"/>
            </a:pPr>
            <a:r>
              <a:rPr lang="en-US" sz="2000"/>
              <a:t>Prove:  Josephine eats fish.</a:t>
            </a:r>
          </a:p>
        </p:txBody>
      </p:sp>
      <p:sp>
        <p:nvSpPr>
          <p:cNvPr id="111622" name="Rectangle 4"/>
          <p:cNvSpPr>
            <a:spLocks noGrp="1" noChangeArrowheads="1"/>
          </p:cNvSpPr>
          <p:nvPr>
            <p:ph type="body" sz="half" idx="2"/>
          </p:nvPr>
        </p:nvSpPr>
        <p:spPr>
          <a:xfrm>
            <a:off x="4267200" y="2514600"/>
            <a:ext cx="4876800" cy="4114800"/>
          </a:xfrm>
        </p:spPr>
        <p:txBody>
          <a:bodyPr/>
          <a:lstStyle/>
          <a:p>
            <a:pPr marL="285750" indent="-285750">
              <a:buFontTx/>
              <a:buNone/>
            </a:pPr>
            <a:r>
              <a:rPr lang="en-US" sz="2000">
                <a:sym typeface="Symbol" charset="2"/>
              </a:rPr>
              <a:t>cat (x)  likes (x,fish)</a:t>
            </a:r>
          </a:p>
          <a:p>
            <a:pPr marL="285750" indent="-285750">
              <a:buFontTx/>
              <a:buNone/>
            </a:pPr>
            <a:r>
              <a:rPr lang="en-US" sz="2000">
                <a:sym typeface="Symbol" charset="2"/>
              </a:rPr>
              <a:t>cat (y)  likes (y,z)  eats (y,z)</a:t>
            </a:r>
          </a:p>
          <a:p>
            <a:pPr marL="285750" indent="-285750">
              <a:buFontTx/>
              <a:buNone/>
            </a:pPr>
            <a:r>
              <a:rPr lang="en-US" sz="2000">
                <a:sym typeface="Symbol" charset="2"/>
              </a:rPr>
              <a:t>cat (jo) </a:t>
            </a:r>
          </a:p>
          <a:p>
            <a:pPr marL="285750" indent="-285750">
              <a:buFontTx/>
              <a:buNone/>
            </a:pPr>
            <a:r>
              <a:rPr lang="en-US" sz="2000">
                <a:sym typeface="Symbol" charset="2"/>
              </a:rPr>
              <a:t>eats (jo,fish)</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p:spPr>
        <p:txBody>
          <a:bodyPr/>
          <a:lstStyle/>
          <a:p>
            <a:r>
              <a:rPr lang="en-US"/>
              <a:t>CS 561,  Session 16-18</a:t>
            </a:r>
          </a:p>
        </p:txBody>
      </p:sp>
      <p:sp>
        <p:nvSpPr>
          <p:cNvPr id="113667" name="Slide Number Placeholder 5"/>
          <p:cNvSpPr>
            <a:spLocks noGrp="1"/>
          </p:cNvSpPr>
          <p:nvPr>
            <p:ph type="sldNum" sz="quarter" idx="12"/>
          </p:nvPr>
        </p:nvSpPr>
        <p:spPr>
          <a:noFill/>
        </p:spPr>
        <p:txBody>
          <a:bodyPr/>
          <a:lstStyle/>
          <a:p>
            <a:fld id="{8C71A0EA-A781-7C4A-8DBA-270A9CEC14E1}" type="slidenum">
              <a:rPr lang="en-US"/>
              <a:pPr/>
              <a:t>87</a:t>
            </a:fld>
            <a:endParaRPr lang="en-US"/>
          </a:p>
        </p:txBody>
      </p:sp>
      <p:sp>
        <p:nvSpPr>
          <p:cNvPr id="113668" name="Rectangle 2"/>
          <p:cNvSpPr>
            <a:spLocks noGrp="1" noChangeArrowheads="1"/>
          </p:cNvSpPr>
          <p:nvPr>
            <p:ph type="title"/>
          </p:nvPr>
        </p:nvSpPr>
        <p:spPr>
          <a:xfrm>
            <a:off x="609600" y="228600"/>
            <a:ext cx="7772400" cy="533400"/>
          </a:xfrm>
        </p:spPr>
        <p:txBody>
          <a:bodyPr/>
          <a:lstStyle/>
          <a:p>
            <a:pPr defTabSz="785813"/>
            <a:r>
              <a:rPr lang="en-US"/>
              <a:t>Refutation</a:t>
            </a:r>
          </a:p>
        </p:txBody>
      </p:sp>
      <p:sp>
        <p:nvSpPr>
          <p:cNvPr id="113669" name="Rectangle 3"/>
          <p:cNvSpPr>
            <a:spLocks noGrp="1" noChangeArrowheads="1"/>
          </p:cNvSpPr>
          <p:nvPr>
            <p:ph type="body" idx="1"/>
          </p:nvPr>
        </p:nvSpPr>
        <p:spPr>
          <a:xfrm>
            <a:off x="687388" y="1196975"/>
            <a:ext cx="7772400" cy="5661025"/>
          </a:xfrm>
          <a:solidFill>
            <a:schemeClr val="bg1"/>
          </a:solidFill>
        </p:spPr>
        <p:txBody>
          <a:bodyPr/>
          <a:lstStyle/>
          <a:p>
            <a:pPr>
              <a:lnSpc>
                <a:spcPct val="80000"/>
              </a:lnSpc>
              <a:buFontTx/>
              <a:buNone/>
            </a:pPr>
            <a:r>
              <a:rPr lang="en-US"/>
              <a:t>Negation of goal wff:  </a:t>
            </a:r>
            <a:r>
              <a:rPr lang="en-US">
                <a:sym typeface="Symbol" charset="2"/>
              </a:rPr>
              <a:t> eats(jo, fish)</a:t>
            </a:r>
          </a:p>
          <a:p>
            <a:pPr>
              <a:lnSpc>
                <a:spcPct val="80000"/>
              </a:lnSpc>
              <a:buFontTx/>
              <a:buNone/>
            </a:pPr>
            <a:endParaRPr lang="en-US" sz="900">
              <a:sym typeface="Symbol" charset="2"/>
            </a:endParaRPr>
          </a:p>
          <a:p>
            <a:pPr>
              <a:lnSpc>
                <a:spcPct val="80000"/>
              </a:lnSpc>
              <a:buFontTx/>
              <a:buNone/>
            </a:pPr>
            <a:r>
              <a:rPr lang="en-US">
                <a:sym typeface="Symbol" charset="2"/>
              </a:rPr>
              <a:t>           </a:t>
            </a:r>
            <a:r>
              <a:rPr lang="en-US">
                <a:solidFill>
                  <a:srgbClr val="FF0000"/>
                </a:solidFill>
                <a:sym typeface="Symbol" charset="2"/>
              </a:rPr>
              <a:t> eats(jo, fish)              </a:t>
            </a:r>
            <a:r>
              <a:rPr lang="en-US">
                <a:sym typeface="Symbol" charset="2"/>
              </a:rPr>
              <a:t> cat(y)  likes(y, z)  </a:t>
            </a:r>
            <a:r>
              <a:rPr lang="en-US">
                <a:solidFill>
                  <a:srgbClr val="FF0000"/>
                </a:solidFill>
                <a:sym typeface="Symbol" charset="2"/>
              </a:rPr>
              <a:t>eats(y, z) </a:t>
            </a:r>
          </a:p>
          <a:p>
            <a:pPr>
              <a:lnSpc>
                <a:spcPct val="80000"/>
              </a:lnSpc>
              <a:buFontTx/>
              <a:buNone/>
            </a:pPr>
            <a:r>
              <a:rPr lang="en-US">
                <a:sym typeface="Symbol" charset="2"/>
              </a:rPr>
              <a:t>                   </a:t>
            </a:r>
          </a:p>
          <a:p>
            <a:pPr>
              <a:lnSpc>
                <a:spcPct val="80000"/>
              </a:lnSpc>
              <a:buFontTx/>
              <a:buNone/>
            </a:pPr>
            <a:r>
              <a:rPr lang="en-US">
                <a:sym typeface="Symbol" charset="2"/>
              </a:rPr>
              <a:t>                                                                       </a:t>
            </a:r>
            <a:r>
              <a:rPr lang="en-US" sz="1600">
                <a:sym typeface="Symbol" charset="2"/>
              </a:rPr>
              <a:t> = {y/jo, z/fish}</a:t>
            </a:r>
          </a:p>
          <a:p>
            <a:pPr>
              <a:lnSpc>
                <a:spcPct val="80000"/>
              </a:lnSpc>
              <a:buFontTx/>
              <a:buNone/>
            </a:pPr>
            <a:endParaRPr lang="en-US" sz="1600">
              <a:sym typeface="Symbol" charset="2"/>
            </a:endParaRPr>
          </a:p>
          <a:p>
            <a:pPr>
              <a:lnSpc>
                <a:spcPct val="80000"/>
              </a:lnSpc>
              <a:buFontTx/>
              <a:buNone/>
            </a:pPr>
            <a:r>
              <a:rPr lang="en-US">
                <a:sym typeface="Symbol" charset="2"/>
              </a:rPr>
              <a:t>                        </a:t>
            </a:r>
            <a:r>
              <a:rPr lang="en-US">
                <a:solidFill>
                  <a:srgbClr val="FF0000"/>
                </a:solidFill>
                <a:sym typeface="Symbol" charset="2"/>
              </a:rPr>
              <a:t> cat(jo) </a:t>
            </a:r>
            <a:r>
              <a:rPr lang="en-US">
                <a:sym typeface="Symbol" charset="2"/>
              </a:rPr>
              <a:t> likes(jo, fish)              </a:t>
            </a:r>
            <a:r>
              <a:rPr lang="en-US">
                <a:solidFill>
                  <a:srgbClr val="FF0000"/>
                </a:solidFill>
                <a:sym typeface="Symbol" charset="2"/>
              </a:rPr>
              <a:t>cat(jo) </a:t>
            </a:r>
          </a:p>
          <a:p>
            <a:pPr>
              <a:lnSpc>
                <a:spcPct val="80000"/>
              </a:lnSpc>
              <a:buFontTx/>
              <a:buNone/>
            </a:pPr>
            <a:endParaRPr lang="en-US">
              <a:sym typeface="Symbol" charset="2"/>
            </a:endParaRPr>
          </a:p>
          <a:p>
            <a:pPr>
              <a:lnSpc>
                <a:spcPct val="80000"/>
              </a:lnSpc>
              <a:buFontTx/>
              <a:buNone/>
            </a:pPr>
            <a:r>
              <a:rPr lang="en-US">
                <a:sym typeface="Symbol" charset="2"/>
              </a:rPr>
              <a:t>                                                                                </a:t>
            </a:r>
            <a:r>
              <a:rPr lang="en-US" sz="1600">
                <a:sym typeface="Symbol" charset="2"/>
              </a:rPr>
              <a:t> = </a:t>
            </a:r>
          </a:p>
          <a:p>
            <a:pPr>
              <a:lnSpc>
                <a:spcPct val="80000"/>
              </a:lnSpc>
              <a:buFontTx/>
              <a:buNone/>
            </a:pPr>
            <a:endParaRPr lang="en-US" sz="1600">
              <a:sym typeface="Symbol" charset="2"/>
            </a:endParaRPr>
          </a:p>
          <a:p>
            <a:pPr>
              <a:lnSpc>
                <a:spcPct val="80000"/>
              </a:lnSpc>
              <a:buFontTx/>
              <a:buNone/>
            </a:pPr>
            <a:r>
              <a:rPr lang="en-US">
                <a:sym typeface="Symbol" charset="2"/>
              </a:rPr>
              <a:t>          cat(x)  </a:t>
            </a:r>
            <a:r>
              <a:rPr lang="en-US">
                <a:solidFill>
                  <a:srgbClr val="FF0000"/>
                </a:solidFill>
                <a:sym typeface="Symbol" charset="2"/>
              </a:rPr>
              <a:t>likes(x, fish)                    likes(jo, fish) </a:t>
            </a:r>
          </a:p>
          <a:p>
            <a:pPr>
              <a:lnSpc>
                <a:spcPct val="80000"/>
              </a:lnSpc>
              <a:buFontTx/>
              <a:buNone/>
            </a:pPr>
            <a:endParaRPr lang="en-US">
              <a:sym typeface="Symbol" charset="2"/>
            </a:endParaRPr>
          </a:p>
          <a:p>
            <a:pPr>
              <a:lnSpc>
                <a:spcPct val="80000"/>
              </a:lnSpc>
              <a:buFontTx/>
              <a:buNone/>
            </a:pPr>
            <a:r>
              <a:rPr lang="en-US">
                <a:sym typeface="Symbol" charset="2"/>
              </a:rPr>
              <a:t>        </a:t>
            </a:r>
            <a:r>
              <a:rPr lang="en-US" sz="1600">
                <a:sym typeface="Symbol" charset="2"/>
              </a:rPr>
              <a:t> = {x/jo}</a:t>
            </a:r>
          </a:p>
          <a:p>
            <a:pPr>
              <a:lnSpc>
                <a:spcPct val="80000"/>
              </a:lnSpc>
              <a:buFontTx/>
              <a:buNone/>
            </a:pPr>
            <a:r>
              <a:rPr lang="en-US">
                <a:sym typeface="Symbol" charset="2"/>
              </a:rPr>
              <a:t>                                         </a:t>
            </a:r>
          </a:p>
          <a:p>
            <a:pPr>
              <a:lnSpc>
                <a:spcPct val="80000"/>
              </a:lnSpc>
              <a:buFontTx/>
              <a:buNone/>
            </a:pPr>
            <a:r>
              <a:rPr lang="en-US">
                <a:sym typeface="Symbol" charset="2"/>
              </a:rPr>
              <a:t>			 cat(jo)                        cat(jo)</a:t>
            </a:r>
          </a:p>
          <a:p>
            <a:pPr>
              <a:lnSpc>
                <a:spcPct val="80000"/>
              </a:lnSpc>
              <a:buFontTx/>
              <a:buNone/>
            </a:pPr>
            <a:r>
              <a:rPr lang="en-US">
                <a:sym typeface="Symbol" charset="2"/>
              </a:rPr>
              <a:t>                   </a:t>
            </a:r>
          </a:p>
          <a:p>
            <a:pPr>
              <a:lnSpc>
                <a:spcPct val="80000"/>
              </a:lnSpc>
              <a:buFontTx/>
              <a:buNone/>
            </a:pPr>
            <a:r>
              <a:rPr lang="en-US">
                <a:sym typeface="Symbol" charset="2"/>
              </a:rPr>
              <a:t>                                                                                 </a:t>
            </a:r>
          </a:p>
          <a:p>
            <a:pPr>
              <a:lnSpc>
                <a:spcPct val="80000"/>
              </a:lnSpc>
              <a:buFontTx/>
              <a:buNone/>
            </a:pPr>
            <a:r>
              <a:rPr lang="en-US">
                <a:sym typeface="Symbol" charset="2"/>
              </a:rPr>
              <a:t>                                                (contradiction)</a:t>
            </a:r>
            <a:endParaRPr lang="en-US"/>
          </a:p>
        </p:txBody>
      </p:sp>
      <p:sp>
        <p:nvSpPr>
          <p:cNvPr id="113670" name="Line 4"/>
          <p:cNvSpPr>
            <a:spLocks noChangeShapeType="1"/>
          </p:cNvSpPr>
          <p:nvPr/>
        </p:nvSpPr>
        <p:spPr bwMode="auto">
          <a:xfrm flipH="1">
            <a:off x="3657600" y="2057400"/>
            <a:ext cx="2743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1" name="Line 5"/>
          <p:cNvSpPr>
            <a:spLocks noChangeShapeType="1"/>
          </p:cNvSpPr>
          <p:nvPr/>
        </p:nvSpPr>
        <p:spPr bwMode="auto">
          <a:xfrm flipH="1" flipV="1">
            <a:off x="2362200" y="2130425"/>
            <a:ext cx="1295400" cy="688975"/>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2" name="Line 6"/>
          <p:cNvSpPr>
            <a:spLocks noChangeShapeType="1"/>
          </p:cNvSpPr>
          <p:nvPr/>
        </p:nvSpPr>
        <p:spPr bwMode="auto">
          <a:xfrm flipV="1">
            <a:off x="6477000" y="3276600"/>
            <a:ext cx="533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3" name="Line 7"/>
          <p:cNvSpPr>
            <a:spLocks noChangeShapeType="1"/>
          </p:cNvSpPr>
          <p:nvPr/>
        </p:nvSpPr>
        <p:spPr bwMode="auto">
          <a:xfrm flipH="1" flipV="1">
            <a:off x="4038600" y="3352800"/>
            <a:ext cx="2438400" cy="685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4" name="Line 8"/>
          <p:cNvSpPr>
            <a:spLocks noChangeShapeType="1"/>
          </p:cNvSpPr>
          <p:nvPr/>
        </p:nvSpPr>
        <p:spPr bwMode="auto">
          <a:xfrm flipH="1">
            <a:off x="3276600" y="4498975"/>
            <a:ext cx="3200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5" name="Line 9"/>
          <p:cNvSpPr>
            <a:spLocks noChangeShapeType="1"/>
          </p:cNvSpPr>
          <p:nvPr/>
        </p:nvSpPr>
        <p:spPr bwMode="auto">
          <a:xfrm flipH="1" flipV="1">
            <a:off x="2362200" y="4495800"/>
            <a:ext cx="914400" cy="765175"/>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6" name="Line 10"/>
          <p:cNvSpPr>
            <a:spLocks noChangeShapeType="1"/>
          </p:cNvSpPr>
          <p:nvPr/>
        </p:nvSpPr>
        <p:spPr bwMode="auto">
          <a:xfrm flipH="1">
            <a:off x="5486400" y="5718175"/>
            <a:ext cx="533400" cy="606425"/>
          </a:xfrm>
          <a:prstGeom prst="line">
            <a:avLst/>
          </a:prstGeom>
          <a:noFill/>
          <a:ln w="9525">
            <a:solidFill>
              <a:schemeClr val="tx1"/>
            </a:solidFill>
            <a:round/>
            <a:headEnd/>
            <a:tailEnd/>
          </a:ln>
        </p:spPr>
        <p:txBody>
          <a:bodyPr>
            <a:prstTxWarp prst="textNoShape">
              <a:avLst/>
            </a:prstTxWarp>
          </a:bodyPr>
          <a:lstStyle/>
          <a:p>
            <a:endParaRPr lang="en-US"/>
          </a:p>
        </p:txBody>
      </p:sp>
      <p:sp>
        <p:nvSpPr>
          <p:cNvPr id="113677" name="Line 11"/>
          <p:cNvSpPr>
            <a:spLocks noChangeShapeType="1"/>
          </p:cNvSpPr>
          <p:nvPr/>
        </p:nvSpPr>
        <p:spPr bwMode="auto">
          <a:xfrm flipH="1" flipV="1">
            <a:off x="3581400" y="5715000"/>
            <a:ext cx="1905000" cy="609600"/>
          </a:xfrm>
          <a:prstGeom prst="line">
            <a:avLst/>
          </a:prstGeom>
          <a:noFill/>
          <a:ln w="9525">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Footer Placeholder 3"/>
          <p:cNvSpPr>
            <a:spLocks noGrp="1"/>
          </p:cNvSpPr>
          <p:nvPr>
            <p:ph type="ftr" sz="quarter" idx="11"/>
          </p:nvPr>
        </p:nvSpPr>
        <p:spPr>
          <a:noFill/>
        </p:spPr>
        <p:txBody>
          <a:bodyPr/>
          <a:lstStyle/>
          <a:p>
            <a:r>
              <a:rPr lang="en-US"/>
              <a:t>CS 561,  Session 16-18</a:t>
            </a:r>
          </a:p>
        </p:txBody>
      </p:sp>
      <p:sp>
        <p:nvSpPr>
          <p:cNvPr id="115715" name="Slide Number Placeholder 4"/>
          <p:cNvSpPr>
            <a:spLocks noGrp="1"/>
          </p:cNvSpPr>
          <p:nvPr>
            <p:ph type="sldNum" sz="quarter" idx="12"/>
          </p:nvPr>
        </p:nvSpPr>
        <p:spPr>
          <a:noFill/>
        </p:spPr>
        <p:txBody>
          <a:bodyPr/>
          <a:lstStyle/>
          <a:p>
            <a:fld id="{A37E84D7-0F9E-174B-A0BF-7FF723D0C444}" type="slidenum">
              <a:rPr lang="en-US"/>
              <a:pPr/>
              <a:t>88</a:t>
            </a:fld>
            <a:endParaRPr lang="en-US"/>
          </a:p>
        </p:txBody>
      </p:sp>
      <p:sp>
        <p:nvSpPr>
          <p:cNvPr id="115716" name="Rectangle 2"/>
          <p:cNvSpPr>
            <a:spLocks noGrp="1" noChangeArrowheads="1"/>
          </p:cNvSpPr>
          <p:nvPr>
            <p:ph type="title"/>
          </p:nvPr>
        </p:nvSpPr>
        <p:spPr/>
        <p:txBody>
          <a:bodyPr/>
          <a:lstStyle/>
          <a:p>
            <a:pPr defTabSz="785813"/>
            <a:r>
              <a:rPr lang="en-US">
                <a:ea typeface="Times New Roman" charset="0"/>
                <a:cs typeface="Times New Roman" charset="0"/>
              </a:rPr>
              <a:t>Forward chaining</a:t>
            </a:r>
          </a:p>
        </p:txBody>
      </p:sp>
      <p:sp>
        <p:nvSpPr>
          <p:cNvPr id="115717" name="Text Box 3"/>
          <p:cNvSpPr txBox="1">
            <a:spLocks noChangeArrowheads="1"/>
          </p:cNvSpPr>
          <p:nvPr/>
        </p:nvSpPr>
        <p:spPr bwMode="auto">
          <a:xfrm>
            <a:off x="822325" y="2168525"/>
            <a:ext cx="8081963" cy="3354388"/>
          </a:xfrm>
          <a:prstGeom prst="rect">
            <a:avLst/>
          </a:prstGeom>
          <a:noFill/>
          <a:ln w="9525">
            <a:noFill/>
            <a:miter lim="800000"/>
            <a:headEnd/>
            <a:tailEnd/>
          </a:ln>
        </p:spPr>
        <p:txBody>
          <a:bodyPr wrap="none">
            <a:prstTxWarp prst="textNoShape">
              <a:avLst/>
            </a:prstTxWarp>
            <a:spAutoFit/>
          </a:bodyPr>
          <a:lstStyle/>
          <a:p>
            <a:pPr eaLnBrk="1" hangingPunct="1"/>
            <a:r>
              <a:rPr lang="en-US">
                <a:sym typeface="Symbol" charset="2"/>
              </a:rPr>
              <a:t>             </a:t>
            </a:r>
            <a:r>
              <a:rPr lang="en-US">
                <a:solidFill>
                  <a:srgbClr val="FF0000"/>
                </a:solidFill>
                <a:sym typeface="Symbol" charset="2"/>
              </a:rPr>
              <a:t>cat (jo)            cat (X) </a:t>
            </a:r>
            <a:r>
              <a:rPr lang="en-US">
                <a:sym typeface="Symbol" charset="2"/>
              </a:rPr>
              <a:t> likes (X,fish)</a:t>
            </a:r>
          </a:p>
          <a:p>
            <a:pPr eaLnBrk="1" hangingPunct="1"/>
            <a:r>
              <a:rPr lang="en-US" sz="2800">
                <a:solidFill>
                  <a:schemeClr val="tx2"/>
                </a:solidFill>
                <a:ea typeface="Times New Roman" charset="0"/>
                <a:cs typeface="Times New Roman" charset="0"/>
              </a:rPr>
              <a:t>                   \          /</a:t>
            </a:r>
          </a:p>
          <a:p>
            <a:pPr eaLnBrk="1" hangingPunct="1"/>
            <a:r>
              <a:rPr lang="en-US" sz="2800">
                <a:solidFill>
                  <a:schemeClr val="tx2"/>
                </a:solidFill>
                <a:ea typeface="Times New Roman" charset="0"/>
                <a:cs typeface="Times New Roman" charset="0"/>
              </a:rPr>
              <a:t>           </a:t>
            </a:r>
            <a:r>
              <a:rPr lang="en-US">
                <a:solidFill>
                  <a:srgbClr val="FF0000"/>
                </a:solidFill>
                <a:ea typeface="Times New Roman" charset="0"/>
                <a:cs typeface="Times New Roman" charset="0"/>
                <a:sym typeface="Symbol" charset="2"/>
              </a:rPr>
              <a:t>likes (jo,fish)</a:t>
            </a:r>
            <a:r>
              <a:rPr lang="en-US">
                <a:ea typeface="Times New Roman" charset="0"/>
                <a:cs typeface="Times New Roman" charset="0"/>
                <a:sym typeface="Symbol" charset="2"/>
              </a:rPr>
              <a:t>          cat (Y)  </a:t>
            </a:r>
            <a:r>
              <a:rPr lang="en-US">
                <a:solidFill>
                  <a:srgbClr val="FF0000"/>
                </a:solidFill>
                <a:ea typeface="Times New Roman" charset="0"/>
                <a:cs typeface="Times New Roman" charset="0"/>
                <a:sym typeface="Symbol" charset="2"/>
              </a:rPr>
              <a:t>likes (Y,Z) </a:t>
            </a:r>
            <a:r>
              <a:rPr lang="en-US">
                <a:ea typeface="Times New Roman" charset="0"/>
                <a:cs typeface="Times New Roman" charset="0"/>
                <a:sym typeface="Symbol" charset="2"/>
              </a:rPr>
              <a:t> eats (Y,Z)</a:t>
            </a:r>
            <a:endParaRPr lang="en-US" sz="2800">
              <a:solidFill>
                <a:schemeClr val="tx2"/>
              </a:solidFill>
              <a:ea typeface="Times New Roman" charset="0"/>
              <a:cs typeface="Times New Roman" charset="0"/>
            </a:endParaRPr>
          </a:p>
          <a:p>
            <a:pPr eaLnBrk="1" hangingPunct="1"/>
            <a:r>
              <a:rPr lang="en-US" sz="2800">
                <a:solidFill>
                  <a:schemeClr val="tx2"/>
                </a:solidFill>
                <a:ea typeface="Times New Roman" charset="0"/>
                <a:cs typeface="Times New Roman" charset="0"/>
              </a:rPr>
              <a:t>			\       /     </a:t>
            </a:r>
          </a:p>
          <a:p>
            <a:pPr eaLnBrk="1" hangingPunct="1"/>
            <a:r>
              <a:rPr lang="en-US">
                <a:ea typeface="Times New Roman" charset="0"/>
                <a:cs typeface="Times New Roman" charset="0"/>
                <a:sym typeface="Symbol" charset="2"/>
              </a:rPr>
              <a:t>		</a:t>
            </a:r>
            <a:r>
              <a:rPr lang="en-US">
                <a:solidFill>
                  <a:srgbClr val="FF0000"/>
                </a:solidFill>
                <a:ea typeface="Times New Roman" charset="0"/>
                <a:cs typeface="Times New Roman" charset="0"/>
                <a:sym typeface="Symbol" charset="2"/>
              </a:rPr>
              <a:t>cat (jo) </a:t>
            </a:r>
            <a:r>
              <a:rPr lang="en-US">
                <a:ea typeface="Times New Roman" charset="0"/>
                <a:cs typeface="Times New Roman" charset="0"/>
                <a:sym typeface="Symbol" charset="2"/>
              </a:rPr>
              <a:t> eats (jo,fish)        </a:t>
            </a:r>
            <a:r>
              <a:rPr lang="en-US">
                <a:solidFill>
                  <a:srgbClr val="FF0000"/>
                </a:solidFill>
                <a:ea typeface="Times New Roman" charset="0"/>
                <a:cs typeface="Times New Roman" charset="0"/>
                <a:sym typeface="Symbol" charset="2"/>
              </a:rPr>
              <a:t>cat (jo) </a:t>
            </a:r>
          </a:p>
          <a:p>
            <a:pPr eaLnBrk="1" hangingPunct="1"/>
            <a:r>
              <a:rPr lang="en-US" sz="2800">
                <a:solidFill>
                  <a:schemeClr val="tx2"/>
                </a:solidFill>
                <a:ea typeface="Times New Roman" charset="0"/>
                <a:cs typeface="Times New Roman" charset="0"/>
              </a:rPr>
              <a:t>                                                   \       /</a:t>
            </a:r>
            <a:endParaRPr lang="en-US">
              <a:ea typeface="Times New Roman" charset="0"/>
              <a:cs typeface="Times New Roman" charset="0"/>
              <a:sym typeface="Symbol" charset="2"/>
            </a:endParaRPr>
          </a:p>
          <a:p>
            <a:pPr eaLnBrk="1" hangingPunct="1"/>
            <a:r>
              <a:rPr lang="en-US">
                <a:ea typeface="Times New Roman" charset="0"/>
                <a:cs typeface="Times New Roman" charset="0"/>
                <a:sym typeface="Symbol" charset="2"/>
              </a:rPr>
              <a:t>				      </a:t>
            </a:r>
            <a:r>
              <a:rPr lang="en-US">
                <a:solidFill>
                  <a:srgbClr val="FF0000"/>
                </a:solidFill>
                <a:ea typeface="Times New Roman" charset="0"/>
                <a:cs typeface="Times New Roman" charset="0"/>
                <a:sym typeface="Symbol" charset="2"/>
              </a:rPr>
              <a:t>eats (jo,fish)</a:t>
            </a:r>
            <a:endParaRPr lang="en-US" sz="2800">
              <a:solidFill>
                <a:schemeClr val="tx2"/>
              </a:solidFill>
              <a:ea typeface="Times New Roman" charset="0"/>
              <a:cs typeface="Times New Roman" charset="0"/>
            </a:endParaRPr>
          </a:p>
          <a:p>
            <a:pPr eaLnBrk="1" hangingPunct="1"/>
            <a:r>
              <a:rPr lang="en-US" sz="2800">
                <a:solidFill>
                  <a:schemeClr val="accent2"/>
                </a:solidFill>
                <a:ea typeface="Times New Roman" charset="0"/>
                <a:cs typeface="Times New Roman" charset="0"/>
              </a:rPr>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a:noFill/>
        </p:spPr>
        <p:txBody>
          <a:bodyPr/>
          <a:lstStyle/>
          <a:p>
            <a:r>
              <a:rPr lang="en-US"/>
              <a:t>CS 561,  Session 16-18</a:t>
            </a:r>
          </a:p>
        </p:txBody>
      </p:sp>
      <p:sp>
        <p:nvSpPr>
          <p:cNvPr id="116739" name="Slide Number Placeholder 5"/>
          <p:cNvSpPr>
            <a:spLocks noGrp="1"/>
          </p:cNvSpPr>
          <p:nvPr>
            <p:ph type="sldNum" sz="quarter" idx="12"/>
          </p:nvPr>
        </p:nvSpPr>
        <p:spPr>
          <a:noFill/>
        </p:spPr>
        <p:txBody>
          <a:bodyPr/>
          <a:lstStyle/>
          <a:p>
            <a:fld id="{1FF72747-A819-EE48-B8D6-D12F34383E74}" type="slidenum">
              <a:rPr lang="en-US"/>
              <a:pPr/>
              <a:t>89</a:t>
            </a:fld>
            <a:endParaRPr lang="en-US"/>
          </a:p>
        </p:txBody>
      </p:sp>
      <p:sp>
        <p:nvSpPr>
          <p:cNvPr id="116740" name="Rectangle 2"/>
          <p:cNvSpPr>
            <a:spLocks noGrp="1" noChangeArrowheads="1"/>
          </p:cNvSpPr>
          <p:nvPr>
            <p:ph type="title"/>
          </p:nvPr>
        </p:nvSpPr>
        <p:spPr/>
        <p:txBody>
          <a:bodyPr/>
          <a:lstStyle/>
          <a:p>
            <a:r>
              <a:rPr lang="en-US"/>
              <a:t>Backward chaining</a:t>
            </a:r>
          </a:p>
        </p:txBody>
      </p:sp>
      <p:sp>
        <p:nvSpPr>
          <p:cNvPr id="116741" name="Rectangle 3"/>
          <p:cNvSpPr>
            <a:spLocks noGrp="1" noChangeArrowheads="1"/>
          </p:cNvSpPr>
          <p:nvPr>
            <p:ph type="body" idx="1"/>
          </p:nvPr>
        </p:nvSpPr>
        <p:spPr/>
        <p:txBody>
          <a:bodyPr/>
          <a:lstStyle/>
          <a:p>
            <a:endParaRPr lang="en-US"/>
          </a:p>
          <a:p>
            <a:endParaRPr lang="en-US"/>
          </a:p>
          <a:p>
            <a:r>
              <a:rPr lang="en-US"/>
              <a:t>Is more problematic and seldom used…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561,  Session 16-18</a:t>
            </a:r>
          </a:p>
        </p:txBody>
      </p:sp>
      <p:sp>
        <p:nvSpPr>
          <p:cNvPr id="25603" name="Slide Number Placeholder 5"/>
          <p:cNvSpPr>
            <a:spLocks noGrp="1"/>
          </p:cNvSpPr>
          <p:nvPr>
            <p:ph type="sldNum" sz="quarter" idx="12"/>
          </p:nvPr>
        </p:nvSpPr>
        <p:spPr>
          <a:noFill/>
        </p:spPr>
        <p:txBody>
          <a:bodyPr/>
          <a:lstStyle/>
          <a:p>
            <a:fld id="{E95BBA79-7F8B-A44F-9B51-BF87ECBFCC4B}" type="slidenum">
              <a:rPr lang="en-US"/>
              <a:pPr/>
              <a:t>9</a:t>
            </a:fld>
            <a:endParaRPr lang="en-US"/>
          </a:p>
        </p:txBody>
      </p:sp>
      <p:sp>
        <p:nvSpPr>
          <p:cNvPr id="25604" name="Rectangle 2"/>
          <p:cNvSpPr>
            <a:spLocks noGrp="1" noChangeArrowheads="1"/>
          </p:cNvSpPr>
          <p:nvPr>
            <p:ph type="title"/>
          </p:nvPr>
        </p:nvSpPr>
        <p:spPr/>
        <p:txBody>
          <a:bodyPr/>
          <a:lstStyle/>
          <a:p>
            <a:r>
              <a:rPr lang="en-US"/>
              <a:t>Proofs</a:t>
            </a:r>
          </a:p>
        </p:txBody>
      </p:sp>
      <p:sp>
        <p:nvSpPr>
          <p:cNvPr id="25605" name="Rectangle 3"/>
          <p:cNvSpPr>
            <a:spLocks noGrp="1" noChangeArrowheads="1"/>
          </p:cNvSpPr>
          <p:nvPr>
            <p:ph type="body" idx="1"/>
          </p:nvPr>
        </p:nvSpPr>
        <p:spPr>
          <a:xfrm>
            <a:off x="457200" y="1295400"/>
            <a:ext cx="8534400" cy="4762500"/>
          </a:xfrm>
        </p:spPr>
        <p:txBody>
          <a:bodyPr/>
          <a:lstStyle/>
          <a:p>
            <a:pPr>
              <a:lnSpc>
                <a:spcPct val="90000"/>
              </a:lnSpc>
              <a:buFontTx/>
              <a:buNone/>
            </a:pPr>
            <a:r>
              <a:rPr lang="en-US" sz="1600"/>
              <a:t>The three new inference rules for FOL (compared to propositional logic) are:</a:t>
            </a:r>
          </a:p>
          <a:p>
            <a:pPr>
              <a:lnSpc>
                <a:spcPct val="90000"/>
              </a:lnSpc>
              <a:buFontTx/>
              <a:buNone/>
            </a:pPr>
            <a:endParaRPr lang="en-US" sz="1600"/>
          </a:p>
          <a:p>
            <a:pPr>
              <a:lnSpc>
                <a:spcPct val="90000"/>
              </a:lnSpc>
            </a:pPr>
            <a:r>
              <a:rPr lang="en-US" sz="1800" b="1">
                <a:solidFill>
                  <a:srgbClr val="0066FF"/>
                </a:solidFill>
              </a:rPr>
              <a:t>Universal Elimination (UE):</a:t>
            </a:r>
          </a:p>
          <a:p>
            <a:pPr>
              <a:lnSpc>
                <a:spcPct val="90000"/>
              </a:lnSpc>
              <a:buFontTx/>
              <a:buNone/>
            </a:pPr>
            <a:r>
              <a:rPr lang="en-US" sz="1800"/>
              <a:t>	for any sentence </a:t>
            </a:r>
            <a:r>
              <a:rPr lang="en-US" sz="1800">
                <a:sym typeface="Symbol" charset="2"/>
              </a:rPr>
              <a:t>, variable x and ground term ,</a:t>
            </a:r>
            <a:endParaRPr lang="en-US" sz="1800"/>
          </a:p>
          <a:p>
            <a:pPr>
              <a:lnSpc>
                <a:spcPct val="90000"/>
              </a:lnSpc>
              <a:buFontTx/>
              <a:buNone/>
            </a:pPr>
            <a:r>
              <a:rPr lang="en-US" sz="1800"/>
              <a:t>		</a:t>
            </a:r>
            <a:r>
              <a:rPr lang="en-US" sz="1800">
                <a:sym typeface="Symbol" charset="2"/>
              </a:rPr>
              <a:t>x   			</a:t>
            </a:r>
            <a:r>
              <a:rPr lang="en-US" sz="1800">
                <a:solidFill>
                  <a:schemeClr val="hlink"/>
                </a:solidFill>
                <a:sym typeface="Symbol" charset="2"/>
              </a:rPr>
              <a:t>e.g., from x Likes(x, Candy) and {x/Joe}</a:t>
            </a:r>
          </a:p>
          <a:p>
            <a:pPr>
              <a:lnSpc>
                <a:spcPct val="90000"/>
              </a:lnSpc>
              <a:buFontTx/>
              <a:buNone/>
            </a:pPr>
            <a:r>
              <a:rPr lang="en-US" sz="1800">
                <a:sym typeface="Symbol" charset="2"/>
              </a:rPr>
              <a:t>		  {x/}			</a:t>
            </a:r>
            <a:r>
              <a:rPr lang="en-US" sz="1800">
                <a:solidFill>
                  <a:schemeClr val="hlink"/>
                </a:solidFill>
                <a:sym typeface="Symbol" charset="2"/>
              </a:rPr>
              <a:t>we can infer Likes(Joe, Candy)</a:t>
            </a:r>
          </a:p>
          <a:p>
            <a:pPr>
              <a:lnSpc>
                <a:spcPct val="90000"/>
              </a:lnSpc>
              <a:buFontTx/>
              <a:buNone/>
            </a:pPr>
            <a:endParaRPr lang="en-US" sz="1800">
              <a:sym typeface="Symbol" charset="2"/>
            </a:endParaRPr>
          </a:p>
          <a:p>
            <a:pPr>
              <a:lnSpc>
                <a:spcPct val="90000"/>
              </a:lnSpc>
            </a:pPr>
            <a:r>
              <a:rPr lang="en-US" sz="1800" b="1">
                <a:solidFill>
                  <a:srgbClr val="0066FF"/>
                </a:solidFill>
              </a:rPr>
              <a:t>Existential Elimination (EE):</a:t>
            </a:r>
          </a:p>
          <a:p>
            <a:pPr>
              <a:lnSpc>
                <a:spcPct val="90000"/>
              </a:lnSpc>
              <a:buFontTx/>
              <a:buNone/>
            </a:pPr>
            <a:r>
              <a:rPr lang="en-US" sz="1800"/>
              <a:t>	for any sentence </a:t>
            </a:r>
            <a:r>
              <a:rPr lang="en-US" sz="1800">
                <a:sym typeface="Symbol" charset="2"/>
              </a:rPr>
              <a:t>, variable x and constant symbol k not in KB,</a:t>
            </a:r>
            <a:endParaRPr lang="en-US" sz="1800"/>
          </a:p>
          <a:p>
            <a:pPr>
              <a:lnSpc>
                <a:spcPct val="90000"/>
              </a:lnSpc>
              <a:buFontTx/>
              <a:buNone/>
            </a:pPr>
            <a:r>
              <a:rPr lang="en-US" sz="1800">
                <a:sym typeface="Symbol" charset="2"/>
              </a:rPr>
              <a:t>		x   			</a:t>
            </a:r>
            <a:r>
              <a:rPr lang="en-US" sz="1800">
                <a:solidFill>
                  <a:schemeClr val="hlink"/>
                </a:solidFill>
                <a:sym typeface="Symbol" charset="2"/>
              </a:rPr>
              <a:t>e.g., from x Kill(x, Victim) we can infer</a:t>
            </a:r>
          </a:p>
          <a:p>
            <a:pPr>
              <a:lnSpc>
                <a:spcPct val="90000"/>
              </a:lnSpc>
              <a:buFontTx/>
              <a:buNone/>
            </a:pPr>
            <a:r>
              <a:rPr lang="en-US" sz="1800">
                <a:sym typeface="Symbol" charset="2"/>
              </a:rPr>
              <a:t>		{x/k}			</a:t>
            </a:r>
            <a:r>
              <a:rPr lang="en-US" sz="1800">
                <a:solidFill>
                  <a:schemeClr val="hlink"/>
                </a:solidFill>
                <a:sym typeface="Symbol" charset="2"/>
              </a:rPr>
              <a:t>Kill(Murderer, Victim), if Murderer new symbol</a:t>
            </a:r>
          </a:p>
          <a:p>
            <a:pPr>
              <a:lnSpc>
                <a:spcPct val="90000"/>
              </a:lnSpc>
              <a:buFontTx/>
              <a:buNone/>
            </a:pPr>
            <a:endParaRPr lang="en-US" sz="1800"/>
          </a:p>
          <a:p>
            <a:pPr>
              <a:lnSpc>
                <a:spcPct val="90000"/>
              </a:lnSpc>
            </a:pPr>
            <a:r>
              <a:rPr lang="en-US" sz="1800" b="1">
                <a:solidFill>
                  <a:srgbClr val="0066FF"/>
                </a:solidFill>
              </a:rPr>
              <a:t>Existential Introduction (EI):</a:t>
            </a:r>
          </a:p>
          <a:p>
            <a:pPr>
              <a:lnSpc>
                <a:spcPct val="90000"/>
              </a:lnSpc>
              <a:buFontTx/>
              <a:buNone/>
            </a:pPr>
            <a:r>
              <a:rPr lang="en-US" sz="1800"/>
              <a:t>	for any sentence </a:t>
            </a:r>
            <a:r>
              <a:rPr lang="en-US" sz="1800">
                <a:sym typeface="Symbol" charset="2"/>
              </a:rPr>
              <a:t>, variable x not in  and ground term g in ,</a:t>
            </a:r>
            <a:endParaRPr lang="en-US" sz="1800"/>
          </a:p>
          <a:p>
            <a:pPr>
              <a:lnSpc>
                <a:spcPct val="90000"/>
              </a:lnSpc>
              <a:buFontTx/>
              <a:buNone/>
            </a:pPr>
            <a:r>
              <a:rPr lang="en-US" sz="1800">
                <a:sym typeface="Symbol" charset="2"/>
              </a:rPr>
              <a:t>		    			</a:t>
            </a:r>
            <a:r>
              <a:rPr lang="en-US" sz="1800">
                <a:solidFill>
                  <a:schemeClr val="hlink"/>
                </a:solidFill>
                <a:sym typeface="Symbol" charset="2"/>
              </a:rPr>
              <a:t>e.g., from Likes(Joe, Candy) we can infer</a:t>
            </a:r>
          </a:p>
          <a:p>
            <a:pPr>
              <a:lnSpc>
                <a:spcPct val="90000"/>
              </a:lnSpc>
              <a:buFontTx/>
              <a:buNone/>
            </a:pPr>
            <a:r>
              <a:rPr lang="en-US" sz="1800">
                <a:sym typeface="Symbol" charset="2"/>
              </a:rPr>
              <a:t>		x   {g/x}		</a:t>
            </a:r>
            <a:r>
              <a:rPr lang="en-US" sz="1800">
                <a:solidFill>
                  <a:schemeClr val="hlink"/>
                </a:solidFill>
                <a:sym typeface="Symbol" charset="2"/>
              </a:rPr>
              <a:t>x Likes(x, Candy)</a:t>
            </a:r>
          </a:p>
        </p:txBody>
      </p:sp>
      <p:sp>
        <p:nvSpPr>
          <p:cNvPr id="25606" name="Line 4"/>
          <p:cNvSpPr>
            <a:spLocks noChangeShapeType="1"/>
          </p:cNvSpPr>
          <p:nvPr/>
        </p:nvSpPr>
        <p:spPr bwMode="auto">
          <a:xfrm>
            <a:off x="1447800" y="2743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07" name="Line 5"/>
          <p:cNvSpPr>
            <a:spLocks noChangeShapeType="1"/>
          </p:cNvSpPr>
          <p:nvPr/>
        </p:nvSpPr>
        <p:spPr bwMode="auto">
          <a:xfrm>
            <a:off x="1447800" y="4267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08" name="Line 6"/>
          <p:cNvSpPr>
            <a:spLocks noChangeShapeType="1"/>
          </p:cNvSpPr>
          <p:nvPr/>
        </p:nvSpPr>
        <p:spPr bwMode="auto">
          <a:xfrm>
            <a:off x="1447800" y="5791200"/>
            <a:ext cx="13716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3702</TotalTime>
  <Words>7215</Words>
  <Application>Microsoft Macintosh PowerPoint</Application>
  <PresentationFormat>On-screen Show (4:3)</PresentationFormat>
  <Paragraphs>985</Paragraphs>
  <Slides>89</Slides>
  <Notes>10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89</vt:i4>
      </vt:variant>
    </vt:vector>
  </HeadingPairs>
  <TitlesOfParts>
    <vt:vector size="92" baseType="lpstr">
      <vt:lpstr>AI-Class</vt:lpstr>
      <vt:lpstr>Image</vt:lpstr>
      <vt:lpstr>Equation</vt:lpstr>
      <vt:lpstr>Inference in First-Order Logic</vt:lpstr>
      <vt:lpstr>Inference in First-Order Logic</vt:lpstr>
      <vt:lpstr>Logic as a representation of the World</vt:lpstr>
      <vt:lpstr>Desirable Properties of Inference Procedures</vt:lpstr>
      <vt:lpstr>Remember: propositional logic</vt:lpstr>
      <vt:lpstr>Reminder</vt:lpstr>
      <vt:lpstr>Proofs</vt:lpstr>
      <vt:lpstr>Proofs</vt:lpstr>
      <vt:lpstr>Proofs</vt:lpstr>
      <vt:lpstr>Example Proof</vt:lpstr>
      <vt:lpstr>Example Proof</vt:lpstr>
      <vt:lpstr>Example Proof</vt:lpstr>
      <vt:lpstr>Example Proof</vt:lpstr>
      <vt:lpstr>Search with primitive example rules</vt:lpstr>
      <vt:lpstr>Unification</vt:lpstr>
      <vt:lpstr>Unification</vt:lpstr>
      <vt:lpstr>Extra example for unification</vt:lpstr>
      <vt:lpstr>Extra example for unification</vt:lpstr>
      <vt:lpstr>More Unification Examples</vt:lpstr>
      <vt:lpstr>Generalized Modus Ponens (GMP)</vt:lpstr>
      <vt:lpstr>Soundness of GMP</vt:lpstr>
      <vt:lpstr>Properties of GMP</vt:lpstr>
      <vt:lpstr>Horn form</vt:lpstr>
      <vt:lpstr>Forward chaining</vt:lpstr>
      <vt:lpstr>Forward chaining example</vt:lpstr>
      <vt:lpstr>Backward chaining</vt:lpstr>
      <vt:lpstr>Backward chaining example</vt:lpstr>
      <vt:lpstr>Another Example (from Konelsky)</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Forward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Backward Chaining</vt:lpstr>
      <vt:lpstr>Field Trip – Russell’s Paradox (Bertrand Russell, 1901)</vt:lpstr>
      <vt:lpstr>Field Trip – Russell’s Paradox</vt:lpstr>
      <vt:lpstr>Completeness</vt:lpstr>
      <vt:lpstr>Completeness</vt:lpstr>
      <vt:lpstr>Completeness</vt:lpstr>
      <vt:lpstr>Completeness</vt:lpstr>
      <vt:lpstr>Completeness in FOL</vt:lpstr>
      <vt:lpstr>Historical note</vt:lpstr>
      <vt:lpstr>Kinship Example</vt:lpstr>
      <vt:lpstr>Refutation Proof/Graph</vt:lpstr>
      <vt:lpstr>Resolution</vt:lpstr>
      <vt:lpstr>Resolution inference rule</vt:lpstr>
      <vt:lpstr>Remember: normal forms</vt:lpstr>
      <vt:lpstr>Conjunctive normal form - (how-to is coming up…)</vt:lpstr>
      <vt:lpstr>Skolemization</vt:lpstr>
      <vt:lpstr>Examples: Converting FOL sentences to clause form…</vt:lpstr>
      <vt:lpstr>Examples: Converting FOL sentences to clause form…</vt:lpstr>
      <vt:lpstr>Examples: Converting FOL sentences to clause form…</vt:lpstr>
      <vt:lpstr>Getting back to Resolution proofs …</vt:lpstr>
      <vt:lpstr>Resolution proof</vt:lpstr>
      <vt:lpstr>Inference in First-Order Logic</vt:lpstr>
      <vt:lpstr>Example of Refutation Proof (in conjunctive normal form)</vt:lpstr>
      <vt:lpstr>Refutation</vt:lpstr>
      <vt:lpstr>Forward chaining</vt:lpstr>
      <vt:lpstr>Backward chaining</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232</cp:revision>
  <cp:lastPrinted>1999-10-01T01:17:42Z</cp:lastPrinted>
  <dcterms:created xsi:type="dcterms:W3CDTF">2010-10-27T00:35:18Z</dcterms:created>
  <dcterms:modified xsi:type="dcterms:W3CDTF">2010-10-27T00:38:17Z</dcterms:modified>
</cp:coreProperties>
</file>