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34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embeddings/oleObject2.bin" ContentType="application/vnd.openxmlformats-officedocument.oleObject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embeddings/oleObject3.bin" ContentType="application/vnd.openxmlformats-officedocument.oleObject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285" r:id="rId7"/>
    <p:sldId id="261" r:id="rId8"/>
    <p:sldId id="262" r:id="rId9"/>
    <p:sldId id="286" r:id="rId10"/>
    <p:sldId id="287" r:id="rId11"/>
    <p:sldId id="263" r:id="rId12"/>
    <p:sldId id="265" r:id="rId13"/>
    <p:sldId id="264" r:id="rId14"/>
    <p:sldId id="266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68" r:id="rId25"/>
    <p:sldId id="269" r:id="rId26"/>
    <p:sldId id="270" r:id="rId27"/>
    <p:sldId id="271" r:id="rId28"/>
    <p:sldId id="272" r:id="rId29"/>
    <p:sldId id="297" r:id="rId30"/>
    <p:sldId id="298" r:id="rId31"/>
    <p:sldId id="301" r:id="rId32"/>
    <p:sldId id="275" r:id="rId33"/>
    <p:sldId id="276" r:id="rId34"/>
    <p:sldId id="277" r:id="rId35"/>
    <p:sldId id="278" r:id="rId36"/>
    <p:sldId id="302" r:id="rId37"/>
    <p:sldId id="279" r:id="rId38"/>
    <p:sldId id="280" r:id="rId39"/>
    <p:sldId id="281" r:id="rId40"/>
    <p:sldId id="304" r:id="rId41"/>
    <p:sldId id="303" r:id="rId42"/>
    <p:sldId id="282" r:id="rId4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00FF"/>
    <a:srgbClr val="B2B2B2"/>
    <a:srgbClr val="C0C0C0"/>
    <a:srgbClr val="DDDDDD"/>
    <a:srgbClr val="33CC33"/>
    <a:srgbClr val="0066FF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-824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8.xml"/><Relationship Id="rId2" Type="http://schemas.openxmlformats.org/officeDocument/2006/relationships/slide" Target="slides/slide3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62547EB-7C17-E349-B453-B9B1A0D710F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>
            <a:lvl1pPr defTabSz="969963">
              <a:defRPr sz="1300"/>
            </a:lvl1pPr>
          </a:lstStyle>
          <a:p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>
            <a:lvl1pPr algn="r" defTabSz="969963">
              <a:defRPr sz="13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43013" y="725488"/>
            <a:ext cx="4832350" cy="3624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91050"/>
            <a:ext cx="5365750" cy="426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1138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b" anchorCtr="0" compatLnSpc="1">
            <a:prstTxWarp prst="textNoShape">
              <a:avLst/>
            </a:prstTxWarp>
          </a:bodyPr>
          <a:lstStyle>
            <a:lvl1pPr defTabSz="969963">
              <a:defRPr sz="1300"/>
            </a:lvl1pPr>
          </a:lstStyle>
          <a:p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01138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b" anchorCtr="0" compatLnSpc="1">
            <a:prstTxWarp prst="textNoShape">
              <a:avLst/>
            </a:prstTxWarp>
          </a:bodyPr>
          <a:lstStyle>
            <a:lvl1pPr algn="r" defTabSz="969963">
              <a:defRPr sz="1300"/>
            </a:lvl1pPr>
          </a:lstStyle>
          <a:p>
            <a:fld id="{60D45B8D-C8E2-2748-B100-16B201376D7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/>
              <a:t>CS 561,  Session 19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176B3B0E-EE41-594E-8F98-0705A9F60A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 19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51B6C-B342-4A4B-A268-6E69D9B951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447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9817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 19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FCEF0C-A111-4C48-954D-B34CBC8B30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 19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B2401D-508D-CC45-AC6B-515DA4622E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 19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31D1E9-2278-E24B-9F1D-46CE151F9E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13200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295400"/>
            <a:ext cx="4013200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 19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3386BB-D121-F445-8843-841E6908CE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 19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911A71-209E-1E44-9D6F-7CC66D667C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 19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67161-BE89-2C4A-9C56-4C78942665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 19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044D6B-5D3F-C548-8C0C-9FEDEE151C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 19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9A020D-8E27-4E4B-971F-656647B183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 19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7DF3BD-DA88-6646-A467-AF0C023B35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2286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788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215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r>
              <a:rPr lang="en-US"/>
              <a:t>CS 561,  Session 19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fld id="{58365E54-6BEF-C04E-8759-1EB2F4E1DF9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91122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6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cs.anl.gov/AR/eqp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19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341B28-284E-F749-B7F4-CCC3C0813CB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reasoning systems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Theorem provers and logic programming languages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Production systems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Frame systems and semantic networks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Description logic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19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9AA578-8048-3844-A2B4-DDBD5BBFC82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Unification algorithm: Example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5038"/>
            <a:ext cx="8507413" cy="3852862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Understands(mary,x) implies Loves(mary,x)</a:t>
            </a:r>
          </a:p>
          <a:p>
            <a:pPr>
              <a:buFontTx/>
              <a:buNone/>
            </a:pPr>
            <a:r>
              <a:rPr lang="en-US" sz="2400"/>
              <a:t>Understands(mary,pete) allows the system to substitute pete for x and make the implication that IF</a:t>
            </a:r>
          </a:p>
          <a:p>
            <a:pPr>
              <a:buFontTx/>
              <a:buNone/>
            </a:pPr>
            <a:r>
              <a:rPr lang="en-US" sz="2400"/>
              <a:t>Understands(mary,pete) THEN	Loves(mary,pete)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19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37DE60-3BB8-8649-81AE-09C9875B9BC3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Unification algorithm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Using clever indexing, can reduce number of calls to unification</a:t>
            </a:r>
          </a:p>
          <a:p>
            <a:endParaRPr lang="en-US" sz="2400"/>
          </a:p>
          <a:p>
            <a:r>
              <a:rPr lang="en-US" sz="2400"/>
              <a:t>Still, unification called very often (at basis of modus ponens) =&gt; need efficient implementation.</a:t>
            </a:r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See AIMA p. 303 for example of algorithm with O(n^2) complexity</a:t>
            </a:r>
          </a:p>
          <a:p>
            <a:pPr>
              <a:buFontTx/>
              <a:buNone/>
            </a:pPr>
            <a:r>
              <a:rPr lang="en-US" sz="2400"/>
              <a:t>	(n being size of expressions being unified).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19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C65C34-842D-B84B-94A5-CD625CDF021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programming</a:t>
            </a: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304800" y="2398713"/>
          <a:ext cx="8686800" cy="3849687"/>
        </p:xfrm>
        <a:graphic>
          <a:graphicData uri="http://schemas.openxmlformats.org/presentationml/2006/ole">
            <p:oleObj spid="_x0000_s26626" name="Image" r:id="rId3" imgW="12211790" imgH="5413343" progId="Photoshop.Image.5">
              <p:embed/>
            </p:oleObj>
          </a:graphicData>
        </a:graphic>
      </p:graphicFrame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228600" y="1219200"/>
            <a:ext cx="758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66FF"/>
                </a:solidFill>
                <a:latin typeface="Tahoma" charset="0"/>
              </a:rPr>
              <a:t>Remember:</a:t>
            </a:r>
            <a:r>
              <a:rPr lang="en-US">
                <a:latin typeface="Tahoma" charset="0"/>
              </a:rPr>
              <a:t> knowledge engineering vs. programming…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19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8511EC-D5DA-A642-9542-F95697B2DCF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programming systems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e.g., </a:t>
            </a:r>
            <a:r>
              <a:rPr lang="en-US" b="1">
                <a:solidFill>
                  <a:srgbClr val="0066FF"/>
                </a:solidFill>
              </a:rPr>
              <a:t>Prolog:</a:t>
            </a:r>
          </a:p>
          <a:p>
            <a:endParaRPr lang="en-US" b="1"/>
          </a:p>
          <a:p>
            <a:r>
              <a:rPr lang="en-US"/>
              <a:t>Program = sequence of sentences (implicitly conjoined)</a:t>
            </a:r>
          </a:p>
          <a:p>
            <a:r>
              <a:rPr lang="en-US"/>
              <a:t>All variables implicitly universally quantified</a:t>
            </a:r>
          </a:p>
          <a:p>
            <a:r>
              <a:rPr lang="en-US"/>
              <a:t>Variables in different sentences considered distinct</a:t>
            </a:r>
          </a:p>
          <a:p>
            <a:r>
              <a:rPr lang="en-US"/>
              <a:t>Horn clause sentences only (= atomic sentences or sentences with no negated antecedent and atomic consequent)</a:t>
            </a:r>
          </a:p>
          <a:p>
            <a:r>
              <a:rPr lang="en-US"/>
              <a:t>Terms = constant symbols, variables or functional terms</a:t>
            </a:r>
          </a:p>
          <a:p>
            <a:r>
              <a:rPr lang="en-US"/>
              <a:t>Queries = conjunctions, disjunctions, variables, functional terms</a:t>
            </a:r>
          </a:p>
          <a:p>
            <a:r>
              <a:rPr lang="en-US"/>
              <a:t>Instead of negated antecedents, use negation as failure operator: goal NOT P considered proved if system fails to prove P</a:t>
            </a:r>
          </a:p>
          <a:p>
            <a:r>
              <a:rPr lang="en-US"/>
              <a:t>Syntactically distinct objects refer to distinct objects</a:t>
            </a:r>
          </a:p>
          <a:p>
            <a:r>
              <a:rPr lang="en-US"/>
              <a:t>Many built-in predicates (arithmetic, I/O, etc)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19</a:t>
            </a:r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64F6C1-E65F-5F40-A8CB-508CB43F3D5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Prolog systems</a:t>
            </a: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371475" y="1666875"/>
          <a:ext cx="8401050" cy="3971925"/>
        </p:xfrm>
        <a:graphic>
          <a:graphicData uri="http://schemas.openxmlformats.org/presentationml/2006/ole">
            <p:oleObj spid="_x0000_s28674" name="Image" r:id="rId3" imgW="11207907" imgH="5298976" progId="Photoshop.Image.5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19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16C76B-D465-2B44-92E5-FD21EE8C517E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>
                <a:latin typeface="Helvetica" charset="0"/>
              </a:rPr>
              <a:t>Basic syntax of facts, rules and queries </a:t>
            </a: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179388" y="2636838"/>
            <a:ext cx="8034337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th-TH" b="1">
                <a:latin typeface="Courier New" charset="0"/>
              </a:rPr>
              <a:t>&lt;fact&gt;  ::= &lt;term&gt; .</a:t>
            </a:r>
          </a:p>
          <a:p>
            <a:r>
              <a:rPr lang="th-TH" b="1">
                <a:latin typeface="Courier New" charset="0"/>
              </a:rPr>
              <a:t>&lt;rule&gt;  ::= &lt;term&gt; :- &lt;term&gt; .</a:t>
            </a:r>
          </a:p>
          <a:p>
            <a:r>
              <a:rPr lang="th-TH" b="1">
                <a:latin typeface="Courier New" charset="0"/>
              </a:rPr>
              <a:t>&lt;query&gt; ::= &lt;term&gt; .</a:t>
            </a:r>
          </a:p>
          <a:p>
            <a:r>
              <a:rPr lang="th-TH" b="1">
                <a:latin typeface="Courier New" charset="0"/>
              </a:rPr>
              <a:t>&lt;term&gt;  ::= &lt;number&gt; | &lt;atom&gt; | &lt;variable&gt; </a:t>
            </a:r>
            <a:endParaRPr lang="en-US" b="1">
              <a:latin typeface="Courier New" charset="0"/>
            </a:endParaRPr>
          </a:p>
          <a:p>
            <a:r>
              <a:rPr lang="en-US" b="1">
                <a:latin typeface="Courier New" charset="0"/>
              </a:rPr>
              <a:t>		</a:t>
            </a:r>
            <a:r>
              <a:rPr lang="th-TH" b="1">
                <a:latin typeface="Courier New" charset="0"/>
              </a:rPr>
              <a:t>| &lt;atom&gt; (&lt;terms&gt;)</a:t>
            </a:r>
          </a:p>
          <a:p>
            <a:r>
              <a:rPr lang="th-TH" b="1">
                <a:latin typeface="Courier New" charset="0"/>
              </a:rPr>
              <a:t>&lt;terms&gt; ::= &lt;term&gt; | &lt;term&gt;, &lt;terms&gt;</a:t>
            </a:r>
            <a:endParaRPr lang="th-TH">
              <a:latin typeface="Courier New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19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41A48E-F9F6-8746-B414-FDB9DECA7974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5060950" cy="771525"/>
          </a:xfrm>
          <a:solidFill>
            <a:schemeClr val="bg1"/>
          </a:solidFill>
          <a:ln w="12700" cap="flat">
            <a:solidFill>
              <a:schemeClr val="tx1"/>
            </a:solidFill>
          </a:ln>
          <a:effectLst>
            <a:outerShdw blurRad="63500" dist="107763" dir="2700000" algn="ctr" rotWithShape="0">
              <a:schemeClr val="tx1"/>
            </a:outerShdw>
          </a:effectLst>
        </p:spPr>
        <p:txBody>
          <a:bodyPr wrap="none" lIns="90488" tIns="44450" rIns="90488" bIns="44450" anchor="ctr" anchorCtr="1">
            <a:spAutoFit/>
          </a:bodyPr>
          <a:lstStyle/>
          <a:p>
            <a:r>
              <a:rPr lang="en-US"/>
              <a:t>A PROLOG Program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137525" cy="3584575"/>
          </a:xfrm>
          <a:noFill/>
        </p:spPr>
        <p:txBody>
          <a:bodyPr lIns="90488" tIns="44450" rIns="90488" bIns="44450">
            <a:spAutoFit/>
          </a:bodyPr>
          <a:lstStyle/>
          <a:p>
            <a:pPr marL="285750" indent="-285750"/>
            <a:r>
              <a:rPr lang="en-US" sz="2800"/>
              <a:t>A PROLOG program is a set of </a:t>
            </a:r>
            <a:r>
              <a:rPr lang="en-US" sz="2800" b="1" i="1"/>
              <a:t>facts</a:t>
            </a:r>
            <a:r>
              <a:rPr lang="en-US" sz="2800"/>
              <a:t> and </a:t>
            </a:r>
            <a:r>
              <a:rPr lang="en-US" sz="2800" b="1" i="1"/>
              <a:t>rules</a:t>
            </a:r>
            <a:r>
              <a:rPr lang="en-US" sz="2800"/>
              <a:t>.</a:t>
            </a:r>
          </a:p>
          <a:p>
            <a:pPr marL="285750" indent="-285750"/>
            <a:r>
              <a:rPr lang="en-US" sz="2800"/>
              <a:t>A simple program with just facts :</a:t>
            </a:r>
          </a:p>
          <a:p>
            <a:pPr marL="762000" lvl="1">
              <a:spcBef>
                <a:spcPct val="0"/>
              </a:spcBef>
              <a:buFontTx/>
              <a:buNone/>
            </a:pPr>
            <a:endParaRPr lang="en-US" sz="2400">
              <a:latin typeface="Courier New" charset="0"/>
            </a:endParaRP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 sz="2400">
                <a:latin typeface="Courier New" charset="0"/>
              </a:rPr>
              <a:t>parent(alice, jim).</a:t>
            </a: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 sz="2400">
                <a:latin typeface="Courier New" charset="0"/>
              </a:rPr>
              <a:t>parent(jim,   tim).</a:t>
            </a: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 sz="2400">
                <a:latin typeface="Courier New" charset="0"/>
              </a:rPr>
              <a:t>parent(jim,   dave).</a:t>
            </a: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 sz="2400">
                <a:latin typeface="Courier New" charset="0"/>
              </a:rPr>
              <a:t>parent(jim,   sharon).</a:t>
            </a: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 sz="2400">
                <a:latin typeface="Courier New" charset="0"/>
              </a:rPr>
              <a:t>parent(tim,   james).</a:t>
            </a: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 sz="2400">
                <a:latin typeface="Courier New" charset="0"/>
              </a:rPr>
              <a:t>parent(tim,   thomas).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19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5908C6-B9AF-9C44-858D-B0FB7FBF05F4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5060950" cy="771525"/>
          </a:xfrm>
          <a:solidFill>
            <a:schemeClr val="bg1"/>
          </a:solidFill>
          <a:ln w="12700" cap="flat">
            <a:solidFill>
              <a:schemeClr val="tx1"/>
            </a:solidFill>
          </a:ln>
          <a:effectLst>
            <a:outerShdw blurRad="63500" dist="107763" dir="2700000" algn="ctr" rotWithShape="0">
              <a:schemeClr val="tx1"/>
            </a:outerShdw>
          </a:effectLst>
        </p:spPr>
        <p:txBody>
          <a:bodyPr wrap="none" lIns="90488" tIns="44450" rIns="90488" bIns="44450" anchor="ctr" anchorCtr="1">
            <a:spAutoFit/>
          </a:bodyPr>
          <a:lstStyle/>
          <a:p>
            <a:r>
              <a:rPr lang="en-US"/>
              <a:t>A PROLOG Program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137525" cy="3448050"/>
          </a:xfrm>
          <a:noFill/>
        </p:spPr>
        <p:txBody>
          <a:bodyPr lIns="90488" tIns="44450" rIns="90488" bIns="44450">
            <a:spAutoFit/>
          </a:bodyPr>
          <a:lstStyle/>
          <a:p>
            <a:pPr marL="285750" indent="-285750"/>
            <a:r>
              <a:rPr lang="en-US" sz="2400"/>
              <a:t>c.f. a table in a relational database.</a:t>
            </a:r>
          </a:p>
          <a:p>
            <a:pPr marL="285750" indent="-285750"/>
            <a:endParaRPr lang="en-US" sz="2400"/>
          </a:p>
          <a:p>
            <a:pPr marL="285750" indent="-285750"/>
            <a:r>
              <a:rPr lang="en-US" sz="2400"/>
              <a:t>Each line is a </a:t>
            </a:r>
            <a:r>
              <a:rPr lang="en-US" sz="2400" b="1" i="1"/>
              <a:t>fact</a:t>
            </a:r>
            <a:r>
              <a:rPr lang="en-US" sz="2400"/>
              <a:t> (a.k.a. a tuple or a row).</a:t>
            </a:r>
          </a:p>
          <a:p>
            <a:pPr marL="285750" indent="-285750"/>
            <a:endParaRPr lang="en-US" sz="2400"/>
          </a:p>
          <a:p>
            <a:pPr marL="285750" indent="-285750"/>
            <a:r>
              <a:rPr lang="en-US" sz="2400"/>
              <a:t>Each line states that some person </a:t>
            </a:r>
            <a:r>
              <a:rPr lang="en-US" sz="2400">
                <a:latin typeface="Courier New" charset="0"/>
              </a:rPr>
              <a:t>X</a:t>
            </a:r>
            <a:r>
              <a:rPr lang="en-US" sz="2400"/>
              <a:t> is a parent of some (other) person </a:t>
            </a:r>
            <a:r>
              <a:rPr lang="en-US" sz="2400">
                <a:latin typeface="Courier New" charset="0"/>
              </a:rPr>
              <a:t>Y</a:t>
            </a:r>
            <a:r>
              <a:rPr lang="en-US" sz="2400"/>
              <a:t>.</a:t>
            </a:r>
          </a:p>
          <a:p>
            <a:pPr marL="285750" indent="-285750"/>
            <a:endParaRPr lang="en-US" sz="2400"/>
          </a:p>
          <a:p>
            <a:pPr marL="285750" indent="-285750"/>
            <a:r>
              <a:rPr lang="en-US" sz="2400"/>
              <a:t>In GNU PROLOG the program is kept in an ASCII file.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19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06C175-A3C2-1142-991A-EBD98C180973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60438" y="419100"/>
            <a:ext cx="4657725" cy="361950"/>
          </a:xfrm>
          <a:solidFill>
            <a:schemeClr val="bg1"/>
          </a:solidFill>
          <a:ln w="12700" cap="flat">
            <a:solidFill>
              <a:schemeClr val="tx1"/>
            </a:solidFill>
          </a:ln>
          <a:effectLst>
            <a:outerShdw blurRad="63500" dist="107763" dir="2700000" algn="ctr" rotWithShape="0">
              <a:schemeClr val="tx1"/>
            </a:outerShdw>
          </a:effectLst>
        </p:spPr>
        <p:txBody>
          <a:bodyPr wrap="none" lIns="90488" tIns="44450" rIns="90488" bIns="44450" anchor="ctr" anchorCtr="1">
            <a:spAutoFit/>
          </a:bodyPr>
          <a:lstStyle/>
          <a:p>
            <a:r>
              <a:rPr lang="en-US"/>
              <a:t>A PROLOG Query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57400"/>
            <a:ext cx="8280400" cy="2651125"/>
          </a:xfrm>
          <a:noFill/>
        </p:spPr>
        <p:txBody>
          <a:bodyPr lIns="90488" tIns="44450" rIns="90488" bIns="44450">
            <a:spAutoFit/>
          </a:bodyPr>
          <a:lstStyle/>
          <a:p>
            <a:pPr marL="285750" indent="-285750"/>
            <a:r>
              <a:rPr lang="en-US" sz="2800"/>
              <a:t>Now we can ask PROLOG questions :</a:t>
            </a:r>
            <a:endParaRPr lang="en-US" sz="3200">
              <a:latin typeface="Courier New" charset="0"/>
            </a:endParaRP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>
                <a:latin typeface="Courier New" charset="0"/>
              </a:rPr>
              <a:t>| ?- parent(alice, jim).</a:t>
            </a: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>
                <a:latin typeface="Courier New" charset="0"/>
              </a:rPr>
              <a:t>yes</a:t>
            </a: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>
                <a:latin typeface="Courier New" charset="0"/>
              </a:rPr>
              <a:t>| ?- parent(jim, herbert).</a:t>
            </a: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>
                <a:latin typeface="Courier New" charset="0"/>
              </a:rPr>
              <a:t>no</a:t>
            </a: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>
                <a:latin typeface="Courier New" charset="0"/>
              </a:rPr>
              <a:t>| ?-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19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A8ED64-E6AA-224E-A4DB-E62E1FAAD67A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100" y="452438"/>
            <a:ext cx="4659313" cy="361950"/>
          </a:xfrm>
          <a:solidFill>
            <a:schemeClr val="bg1"/>
          </a:solidFill>
          <a:ln w="12700" cap="flat">
            <a:solidFill>
              <a:schemeClr val="tx1"/>
            </a:solidFill>
          </a:ln>
          <a:effectLst>
            <a:outerShdw blurRad="63500" dist="107763" dir="2700000" algn="ctr" rotWithShape="0">
              <a:schemeClr val="tx1"/>
            </a:outerShdw>
          </a:effectLst>
        </p:spPr>
        <p:txBody>
          <a:bodyPr wrap="none" lIns="90488" tIns="44450" rIns="90488" bIns="44450" anchor="ctr" anchorCtr="1">
            <a:spAutoFit/>
          </a:bodyPr>
          <a:lstStyle/>
          <a:p>
            <a:r>
              <a:rPr lang="en-US"/>
              <a:t>A PROLOG Query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52600"/>
            <a:ext cx="8280400" cy="4530725"/>
          </a:xfrm>
          <a:noFill/>
        </p:spPr>
        <p:txBody>
          <a:bodyPr lIns="90488" tIns="44450" rIns="90488" bIns="44450">
            <a:spAutoFit/>
          </a:bodyPr>
          <a:lstStyle/>
          <a:p>
            <a:pPr marL="285750" indent="-285750"/>
            <a:r>
              <a:rPr lang="en-US" sz="2800"/>
              <a:t>Not very exciting. But what about this :</a:t>
            </a:r>
          </a:p>
          <a:p>
            <a:pPr marL="762000" lvl="1">
              <a:spcBef>
                <a:spcPct val="0"/>
              </a:spcBef>
              <a:buFontTx/>
              <a:buNone/>
            </a:pPr>
            <a:endParaRPr lang="en-US">
              <a:latin typeface="Courier New" charset="0"/>
            </a:endParaRP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>
                <a:latin typeface="Courier New" charset="0"/>
              </a:rPr>
              <a:t>| ?- parent(alice, Who).</a:t>
            </a: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>
                <a:latin typeface="Courier New" charset="0"/>
              </a:rPr>
              <a:t>Who = jim</a:t>
            </a: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>
                <a:latin typeface="Courier New" charset="0"/>
              </a:rPr>
              <a:t>yes</a:t>
            </a: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>
                <a:latin typeface="Courier New" charset="0"/>
              </a:rPr>
              <a:t>| ?-</a:t>
            </a:r>
          </a:p>
          <a:p>
            <a:pPr marL="762000" lvl="1">
              <a:spcBef>
                <a:spcPct val="0"/>
              </a:spcBef>
              <a:buFontTx/>
              <a:buNone/>
            </a:pPr>
            <a:endParaRPr lang="en-US">
              <a:latin typeface="Courier New" charset="0"/>
            </a:endParaRPr>
          </a:p>
          <a:p>
            <a:pPr marL="285750" indent="-285750"/>
            <a:r>
              <a:rPr lang="en-US" sz="2800">
                <a:latin typeface="Courier New" charset="0"/>
              </a:rPr>
              <a:t>Who</a:t>
            </a:r>
            <a:r>
              <a:rPr lang="en-US" sz="2800"/>
              <a:t> is called a </a:t>
            </a:r>
            <a:r>
              <a:rPr lang="en-US" sz="2800" b="1" i="1"/>
              <a:t>logical variable</a:t>
            </a:r>
            <a:r>
              <a:rPr lang="en-US" sz="2800"/>
              <a:t>.</a:t>
            </a:r>
          </a:p>
          <a:p>
            <a:pPr marL="762000" lvl="1"/>
            <a:r>
              <a:rPr lang="en-US"/>
              <a:t>PROLOG will set a logical variable to any value which makes the query succeed.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19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4F1969-5017-0445-B9B1-40D06B9D6309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reasoning systems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Theorem provers and logic programming languages –</a:t>
            </a:r>
            <a:r>
              <a:rPr lang="en-US"/>
              <a:t> </a:t>
            </a:r>
            <a:r>
              <a:rPr lang="en-US">
                <a:solidFill>
                  <a:schemeClr val="hlink"/>
                </a:solidFill>
              </a:rPr>
              <a:t>Provers: use </a:t>
            </a:r>
          </a:p>
          <a:p>
            <a:pPr>
              <a:buFontTx/>
              <a:buNone/>
            </a:pPr>
            <a:r>
              <a:rPr lang="en-US">
                <a:solidFill>
                  <a:schemeClr val="hlink"/>
                </a:solidFill>
              </a:rPr>
              <a:t>	resolution to prove sentences in full FOL. Languages: use backward</a:t>
            </a:r>
          </a:p>
          <a:p>
            <a:pPr>
              <a:buFontTx/>
              <a:buNone/>
            </a:pPr>
            <a:r>
              <a:rPr lang="en-US">
                <a:solidFill>
                  <a:schemeClr val="hlink"/>
                </a:solidFill>
              </a:rPr>
              <a:t> 	chaining on restricted set of FOL constructs.</a:t>
            </a:r>
          </a:p>
          <a:p>
            <a:r>
              <a:rPr lang="en-US">
                <a:solidFill>
                  <a:srgbClr val="0066FF"/>
                </a:solidFill>
              </a:rPr>
              <a:t>Production systems –</a:t>
            </a:r>
            <a:r>
              <a:rPr lang="en-US"/>
              <a:t> </a:t>
            </a:r>
            <a:r>
              <a:rPr lang="en-US">
                <a:solidFill>
                  <a:schemeClr val="hlink"/>
                </a:solidFill>
              </a:rPr>
              <a:t>based on implications, with consequents</a:t>
            </a:r>
          </a:p>
          <a:p>
            <a:pPr>
              <a:buFontTx/>
              <a:buNone/>
            </a:pPr>
            <a:r>
              <a:rPr lang="en-US">
                <a:solidFill>
                  <a:schemeClr val="hlink"/>
                </a:solidFill>
              </a:rPr>
              <a:t> 	interpreted as action (e.g., insertion &amp; deletion in KB). Based on</a:t>
            </a:r>
          </a:p>
          <a:p>
            <a:pPr>
              <a:buFontTx/>
              <a:buNone/>
            </a:pPr>
            <a:r>
              <a:rPr lang="en-US">
                <a:solidFill>
                  <a:schemeClr val="hlink"/>
                </a:solidFill>
              </a:rPr>
              <a:t>	forward chaining + conflict resolution if several possible actions.</a:t>
            </a:r>
          </a:p>
          <a:p>
            <a:r>
              <a:rPr lang="en-US">
                <a:solidFill>
                  <a:srgbClr val="0066FF"/>
                </a:solidFill>
              </a:rPr>
              <a:t>Frame systems and semantic networks –</a:t>
            </a:r>
            <a:r>
              <a:rPr lang="en-US"/>
              <a:t> </a:t>
            </a:r>
            <a:r>
              <a:rPr lang="en-US">
                <a:solidFill>
                  <a:schemeClr val="hlink"/>
                </a:solidFill>
              </a:rPr>
              <a:t>objects as nodes in a</a:t>
            </a:r>
          </a:p>
          <a:p>
            <a:pPr>
              <a:buFontTx/>
              <a:buNone/>
            </a:pPr>
            <a:r>
              <a:rPr lang="en-US">
                <a:solidFill>
                  <a:schemeClr val="hlink"/>
                </a:solidFill>
              </a:rPr>
              <a:t>	graph, nodes organized as taxonomy, links represent binary</a:t>
            </a:r>
          </a:p>
          <a:p>
            <a:pPr>
              <a:buFontTx/>
              <a:buNone/>
            </a:pPr>
            <a:r>
              <a:rPr lang="en-US">
                <a:solidFill>
                  <a:schemeClr val="hlink"/>
                </a:solidFill>
              </a:rPr>
              <a:t>	relations.</a:t>
            </a:r>
          </a:p>
          <a:p>
            <a:r>
              <a:rPr lang="en-US">
                <a:solidFill>
                  <a:srgbClr val="0066FF"/>
                </a:solidFill>
              </a:rPr>
              <a:t>Description logic systems –</a:t>
            </a:r>
            <a:r>
              <a:rPr lang="en-US"/>
              <a:t> </a:t>
            </a:r>
            <a:r>
              <a:rPr lang="en-US">
                <a:solidFill>
                  <a:schemeClr val="hlink"/>
                </a:solidFill>
              </a:rPr>
              <a:t>evolved from semantic nets. Reason</a:t>
            </a:r>
          </a:p>
          <a:p>
            <a:pPr>
              <a:buFontTx/>
              <a:buNone/>
            </a:pPr>
            <a:r>
              <a:rPr lang="en-US">
                <a:solidFill>
                  <a:schemeClr val="hlink"/>
                </a:solidFill>
              </a:rPr>
              <a:t>	with object classes &amp; relations among them.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19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43522B-93A6-1146-B59D-060B3ADB522D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11288" y="350838"/>
            <a:ext cx="5276850" cy="361950"/>
          </a:xfrm>
          <a:solidFill>
            <a:schemeClr val="bg1"/>
          </a:solidFill>
          <a:ln w="12700" cap="flat">
            <a:solidFill>
              <a:schemeClr val="tx1"/>
            </a:solidFill>
          </a:ln>
          <a:effectLst>
            <a:outerShdw blurRad="63500" dist="107763" dir="2700000" algn="ctr" rotWithShape="0">
              <a:schemeClr val="tx1"/>
            </a:outerShdw>
          </a:effectLst>
        </p:spPr>
        <p:txBody>
          <a:bodyPr wrap="none" lIns="90488" tIns="44450" rIns="90488" bIns="44450" anchor="ctr" anchorCtr="1">
            <a:spAutoFit/>
          </a:bodyPr>
          <a:lstStyle/>
          <a:p>
            <a:r>
              <a:rPr lang="en-US"/>
              <a:t>A PROLOG Query II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89138"/>
            <a:ext cx="8424863" cy="4178300"/>
          </a:xfrm>
          <a:noFill/>
        </p:spPr>
        <p:txBody>
          <a:bodyPr lIns="90488" tIns="44450" rIns="90488" bIns="44450">
            <a:spAutoFit/>
          </a:bodyPr>
          <a:lstStyle/>
          <a:p>
            <a:pPr marL="285750" indent="-285750"/>
            <a:r>
              <a:rPr lang="en-US" sz="2400"/>
              <a:t>Sometimes there is more than one correct answer to a query. </a:t>
            </a:r>
          </a:p>
          <a:p>
            <a:pPr marL="285750" indent="-285750"/>
            <a:r>
              <a:rPr lang="en-US" sz="2400"/>
              <a:t>PROLOG gives the answers one at a time. To get the next answer type </a:t>
            </a:r>
            <a:r>
              <a:rPr lang="en-US" sz="2400">
                <a:latin typeface="Courier New" charset="0"/>
              </a:rPr>
              <a:t>;</a:t>
            </a:r>
            <a:r>
              <a:rPr lang="en-US" sz="2400"/>
              <a:t>.</a:t>
            </a:r>
          </a:p>
          <a:p>
            <a:pPr marL="762000" lvl="1">
              <a:spcBef>
                <a:spcPct val="0"/>
              </a:spcBef>
              <a:buFontTx/>
              <a:buNone/>
            </a:pPr>
            <a:endParaRPr lang="en-US" sz="2400">
              <a:latin typeface="Courier New" charset="0"/>
            </a:endParaRP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 sz="2400">
                <a:latin typeface="Courier New" charset="0"/>
              </a:rPr>
              <a:t>| ?- parent(jim, Who).</a:t>
            </a: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 sz="2400">
                <a:latin typeface="Courier New" charset="0"/>
              </a:rPr>
              <a:t>Who = tim ? ;</a:t>
            </a: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 sz="2400">
                <a:latin typeface="Courier New" charset="0"/>
              </a:rPr>
              <a:t>Who = dave ? ;</a:t>
            </a: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 sz="2400">
                <a:latin typeface="Courier New" charset="0"/>
              </a:rPr>
              <a:t>Who = sharon ? ;</a:t>
            </a: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 sz="2400">
                <a:latin typeface="Courier New" charset="0"/>
              </a:rPr>
              <a:t>yes</a:t>
            </a: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 sz="2400">
                <a:latin typeface="Courier New" charset="0"/>
              </a:rPr>
              <a:t>| ?-</a:t>
            </a:r>
          </a:p>
        </p:txBody>
      </p:sp>
      <p:sp>
        <p:nvSpPr>
          <p:cNvPr id="405508" name="AutoShape 4"/>
          <p:cNvSpPr>
            <a:spLocks noChangeArrowheads="1"/>
          </p:cNvSpPr>
          <p:nvPr/>
        </p:nvSpPr>
        <p:spPr bwMode="auto">
          <a:xfrm>
            <a:off x="6443663" y="3860800"/>
            <a:ext cx="1925637" cy="2060575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8" tIns="44450" rIns="90488" bIns="44450" anchor="ctr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Arial" charset="0"/>
              </a:rPr>
              <a:t>NB : The </a:t>
            </a:r>
            <a:r>
              <a:rPr lang="en-US">
                <a:latin typeface="Courier New" charset="0"/>
              </a:rPr>
              <a:t>;</a:t>
            </a:r>
            <a:r>
              <a:rPr lang="en-US">
                <a:latin typeface="Arial" charset="0"/>
              </a:rPr>
              <a:t> do not actually appear on the screen.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19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9F59E9-9F3B-3247-BFF3-442E3BDC7DF3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33425" y="284163"/>
            <a:ext cx="5276850" cy="361950"/>
          </a:xfrm>
          <a:solidFill>
            <a:schemeClr val="bg1"/>
          </a:solidFill>
          <a:ln w="12700" cap="flat">
            <a:solidFill>
              <a:schemeClr val="tx1"/>
            </a:solidFill>
          </a:ln>
          <a:effectLst>
            <a:outerShdw blurRad="63500" dist="107763" dir="2700000" algn="ctr" rotWithShape="0">
              <a:schemeClr val="tx1"/>
            </a:outerShdw>
          </a:effectLst>
        </p:spPr>
        <p:txBody>
          <a:bodyPr wrap="none" lIns="90488" tIns="44450" rIns="90488" bIns="44450" anchor="ctr" anchorCtr="1">
            <a:spAutoFit/>
          </a:bodyPr>
          <a:lstStyle/>
          <a:p>
            <a:r>
              <a:rPr lang="en-US"/>
              <a:t>A PROLOG Query II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424863" cy="4017963"/>
          </a:xfrm>
          <a:noFill/>
        </p:spPr>
        <p:txBody>
          <a:bodyPr lIns="90488" tIns="44450" rIns="90488" bIns="44450">
            <a:spAutoFit/>
          </a:bodyPr>
          <a:lstStyle/>
          <a:p>
            <a:pPr marL="762000" lvl="1">
              <a:spcBef>
                <a:spcPct val="0"/>
              </a:spcBef>
              <a:buFontTx/>
              <a:buNone/>
            </a:pPr>
            <a:r>
              <a:rPr lang="en-US">
                <a:latin typeface="Courier New" charset="0"/>
              </a:rPr>
              <a:t>| ?- parent(jim, Who).</a:t>
            </a: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>
                <a:latin typeface="Courier New" charset="0"/>
              </a:rPr>
              <a:t>Who = tim ? ;</a:t>
            </a: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>
                <a:latin typeface="Courier New" charset="0"/>
              </a:rPr>
              <a:t>Who = dave ? ;</a:t>
            </a: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>
                <a:latin typeface="Courier New" charset="0"/>
              </a:rPr>
              <a:t>Who = sharon ? ;</a:t>
            </a: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>
                <a:latin typeface="Courier New" charset="0"/>
              </a:rPr>
              <a:t>yes</a:t>
            </a: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>
                <a:latin typeface="Courier New" charset="0"/>
              </a:rPr>
              <a:t>| ?-</a:t>
            </a:r>
          </a:p>
          <a:p>
            <a:pPr marL="285750" indent="-285750"/>
            <a:r>
              <a:rPr lang="en-US" sz="2800"/>
              <a:t>After finding that </a:t>
            </a:r>
            <a:r>
              <a:rPr lang="en-US" sz="2800">
                <a:latin typeface="Courier New" charset="0"/>
              </a:rPr>
              <a:t>jim</a:t>
            </a:r>
            <a:r>
              <a:rPr lang="en-US" sz="2800"/>
              <a:t> was a parent of </a:t>
            </a:r>
            <a:r>
              <a:rPr lang="en-US" sz="2800">
                <a:latin typeface="Courier New" charset="0"/>
              </a:rPr>
              <a:t>sharon</a:t>
            </a:r>
            <a:r>
              <a:rPr lang="en-US" sz="2800"/>
              <a:t> GNU PROLOG detects that there are no more alternatives for </a:t>
            </a:r>
            <a:r>
              <a:rPr lang="en-US" sz="2800">
                <a:latin typeface="Courier New" charset="0"/>
              </a:rPr>
              <a:t>parent</a:t>
            </a:r>
            <a:r>
              <a:rPr lang="en-US" sz="2800"/>
              <a:t> and ends the search.</a:t>
            </a:r>
          </a:p>
        </p:txBody>
      </p:sp>
      <p:sp>
        <p:nvSpPr>
          <p:cNvPr id="406532" name="AutoShape 4"/>
          <p:cNvSpPr>
            <a:spLocks noChangeArrowheads="1"/>
          </p:cNvSpPr>
          <p:nvPr/>
        </p:nvSpPr>
        <p:spPr bwMode="auto">
          <a:xfrm>
            <a:off x="6659563" y="2060575"/>
            <a:ext cx="1925637" cy="2060575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8" tIns="44450" rIns="90488" bIns="44450" anchor="ctr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Arial" charset="0"/>
              </a:rPr>
              <a:t>NB : The </a:t>
            </a:r>
            <a:r>
              <a:rPr lang="en-US">
                <a:latin typeface="Courier New" charset="0"/>
              </a:rPr>
              <a:t>;</a:t>
            </a:r>
            <a:r>
              <a:rPr lang="en-US">
                <a:latin typeface="Arial" charset="0"/>
              </a:rPr>
              <a:t> do not actually appear on the screen.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19</a:t>
            </a:r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BC682A-0CAC-DE41-84F2-306783615567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Prolog example</a:t>
            </a: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606425" y="908050"/>
          <a:ext cx="7926388" cy="5926138"/>
        </p:xfrm>
        <a:graphic>
          <a:graphicData uri="http://schemas.openxmlformats.org/presentationml/2006/ole">
            <p:oleObj spid="_x0000_s36866" name="Image" r:id="rId3" imgW="9263678" imgH="7179668" progId="Photoshop.Image.5">
              <p:embed/>
            </p:oleObj>
          </a:graphicData>
        </a:graphic>
      </p:graphicFrame>
      <p:sp>
        <p:nvSpPr>
          <p:cNvPr id="36870" name="Line 4"/>
          <p:cNvSpPr>
            <a:spLocks noChangeShapeType="1"/>
          </p:cNvSpPr>
          <p:nvPr/>
        </p:nvSpPr>
        <p:spPr bwMode="auto">
          <a:xfrm flipH="1">
            <a:off x="5076825" y="549275"/>
            <a:ext cx="935038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1" name="Text Box 5"/>
          <p:cNvSpPr txBox="1">
            <a:spLocks noChangeArrowheads="1"/>
          </p:cNvSpPr>
          <p:nvPr/>
        </p:nvSpPr>
        <p:spPr bwMode="auto">
          <a:xfrm>
            <a:off x="5487988" y="136525"/>
            <a:ext cx="162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conjunction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19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AD111B-E5E7-1747-BD39-0498412E98D2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74088" cy="4608513"/>
          </a:xfrm>
        </p:spPr>
        <p:txBody>
          <a:bodyPr/>
          <a:lstStyle/>
          <a:p>
            <a:r>
              <a:rPr lang="en-US" sz="2800" b="1"/>
              <a:t>append([], L, L)</a:t>
            </a:r>
          </a:p>
          <a:p>
            <a:r>
              <a:rPr lang="en-US" sz="2800" b="1"/>
              <a:t>append([H| L1], L2, [H| L3]) :-  append(L1, L2, L3) </a:t>
            </a:r>
          </a:p>
          <a:p>
            <a:endParaRPr lang="en-US" sz="2800" b="1"/>
          </a:p>
          <a:p>
            <a:r>
              <a:rPr lang="en-US" sz="2800"/>
              <a:t>Example join [a, b, c] with [d, e]. </a:t>
            </a:r>
          </a:p>
          <a:p>
            <a:pPr lvl="1"/>
            <a:r>
              <a:rPr lang="en-US" sz="2400"/>
              <a:t>[a, b, c] has the recursive structure [a| [b, c] ]. </a:t>
            </a:r>
          </a:p>
          <a:p>
            <a:pPr lvl="1"/>
            <a:r>
              <a:rPr lang="en-US" sz="2400"/>
              <a:t>Then the rule says:      </a:t>
            </a:r>
          </a:p>
          <a:p>
            <a:pPr lvl="1"/>
            <a:r>
              <a:rPr lang="en-US" sz="2400"/>
              <a:t>IF [b,c] appends with [d, e] to form [b, c, d, e]  THEN [a|[b, c]] appends with [d,e] to form [a|[b, c, d, e]]   </a:t>
            </a:r>
          </a:p>
          <a:p>
            <a:pPr lvl="1"/>
            <a:r>
              <a:rPr lang="en-US" sz="2400"/>
              <a:t>i.e. [a, b, c]                             [a, b, c, d, e]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19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F5AE3A-FB17-4746-B6ED-85AA856E21AF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Expanding Prolog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66FF"/>
                </a:solidFill>
              </a:rPr>
              <a:t>Parallelization: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OR-parallelism: goal may unify with many different literals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 			implications in KB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AND-parallelism: solve each conjunct in body of an implication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	in parallel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66FF"/>
                </a:solidFill>
              </a:rPr>
              <a:t>Compilation:</a:t>
            </a:r>
            <a:r>
              <a:rPr lang="en-US"/>
              <a:t> generate built-in theorem prover for different predicates in KB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66FF"/>
                </a:solidFill>
              </a:rPr>
              <a:t>Optimization:</a:t>
            </a:r>
            <a:r>
              <a:rPr lang="en-US"/>
              <a:t> for example through re-ordering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e.g., “what is the income of the spouse of the president?”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</a:t>
            </a:r>
            <a:r>
              <a:rPr lang="en-US">
                <a:solidFill>
                  <a:schemeClr val="hlink"/>
                </a:solidFill>
              </a:rPr>
              <a:t>Income(s, i) </a:t>
            </a:r>
            <a:r>
              <a:rPr lang="en-US">
                <a:solidFill>
                  <a:schemeClr val="hlink"/>
                </a:solidFill>
                <a:sym typeface="Symbol" charset="2"/>
              </a:rPr>
              <a:t> </a:t>
            </a:r>
            <a:r>
              <a:rPr lang="en-US">
                <a:solidFill>
                  <a:schemeClr val="hlink"/>
                </a:solidFill>
              </a:rPr>
              <a:t>Married(s, p) </a:t>
            </a:r>
            <a:r>
              <a:rPr lang="en-US">
                <a:solidFill>
                  <a:schemeClr val="hlink"/>
                </a:solidFill>
                <a:sym typeface="Symbol" charset="2"/>
              </a:rPr>
              <a:t></a:t>
            </a:r>
            <a:r>
              <a:rPr lang="en-US">
                <a:solidFill>
                  <a:schemeClr val="hlink"/>
                </a:solidFill>
              </a:rPr>
              <a:t> Occupation(p, President)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faster if re-ordered as: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</a:t>
            </a:r>
            <a:r>
              <a:rPr lang="en-US">
                <a:solidFill>
                  <a:schemeClr val="hlink"/>
                </a:solidFill>
              </a:rPr>
              <a:t>Occupation(p, President) </a:t>
            </a:r>
            <a:r>
              <a:rPr lang="en-US">
                <a:solidFill>
                  <a:schemeClr val="hlink"/>
                </a:solidFill>
                <a:sym typeface="Symbol" charset="2"/>
              </a:rPr>
              <a:t></a:t>
            </a:r>
            <a:r>
              <a:rPr lang="en-US">
                <a:solidFill>
                  <a:schemeClr val="hlink"/>
                </a:solidFill>
              </a:rPr>
              <a:t> Married(s, p) </a:t>
            </a:r>
            <a:r>
              <a:rPr lang="en-US">
                <a:solidFill>
                  <a:schemeClr val="hlink"/>
                </a:solidFill>
                <a:sym typeface="Symbol" charset="2"/>
              </a:rPr>
              <a:t></a:t>
            </a:r>
            <a:r>
              <a:rPr lang="en-US">
                <a:solidFill>
                  <a:schemeClr val="hlink"/>
                </a:solidFill>
              </a:rPr>
              <a:t> Income(s, i)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19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8B0EBE-9A6C-D742-8E42-4F7B583E91CD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Theorem provers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Differ from logic programming languages in that:</a:t>
            </a:r>
          </a:p>
          <a:p>
            <a:pPr>
              <a:buFontTx/>
              <a:buNone/>
            </a:pPr>
            <a:r>
              <a:rPr lang="en-US" sz="2400"/>
              <a:t>		- accept full FOL</a:t>
            </a:r>
          </a:p>
          <a:p>
            <a:pPr>
              <a:buFontTx/>
              <a:buNone/>
            </a:pPr>
            <a:r>
              <a:rPr lang="en-US" sz="2400"/>
              <a:t>		- results independent of form in which KB entered</a:t>
            </a:r>
          </a:p>
          <a:p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19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0FF127-0638-3043-8D79-71125901B1F3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OTTER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Organized Techniques for Theorem Proving and Effective Research (McCune, 1992)</a:t>
            </a:r>
          </a:p>
          <a:p>
            <a:endParaRPr lang="en-US"/>
          </a:p>
          <a:p>
            <a:r>
              <a:rPr lang="en-US">
                <a:solidFill>
                  <a:srgbClr val="0066FF"/>
                </a:solidFill>
              </a:rPr>
              <a:t>Set of support (sos):</a:t>
            </a:r>
            <a:r>
              <a:rPr lang="en-US"/>
              <a:t> set of clauses defining facts about  problem</a:t>
            </a:r>
          </a:p>
          <a:p>
            <a:r>
              <a:rPr lang="en-US"/>
              <a:t>Each resolution step: resolves member of sos against other axiom</a:t>
            </a:r>
          </a:p>
          <a:p>
            <a:r>
              <a:rPr lang="en-US">
                <a:solidFill>
                  <a:srgbClr val="0066FF"/>
                </a:solidFill>
              </a:rPr>
              <a:t>Usable axioms</a:t>
            </a:r>
            <a:r>
              <a:rPr lang="en-US"/>
              <a:t> (outside sos): provide background knowledge about domain</a:t>
            </a:r>
          </a:p>
          <a:p>
            <a:r>
              <a:rPr lang="en-US">
                <a:solidFill>
                  <a:srgbClr val="0066FF"/>
                </a:solidFill>
              </a:rPr>
              <a:t>Rewrites</a:t>
            </a:r>
            <a:r>
              <a:rPr lang="en-US"/>
              <a:t> (or </a:t>
            </a:r>
            <a:r>
              <a:rPr lang="en-US">
                <a:solidFill>
                  <a:srgbClr val="0066FF"/>
                </a:solidFill>
              </a:rPr>
              <a:t>demodulators</a:t>
            </a:r>
            <a:r>
              <a:rPr lang="en-US"/>
              <a:t>): define canonical forms into which terms can be simplified.   E.g., x+0=x</a:t>
            </a:r>
          </a:p>
          <a:p>
            <a:r>
              <a:rPr lang="en-US">
                <a:solidFill>
                  <a:srgbClr val="0066FF"/>
                </a:solidFill>
              </a:rPr>
              <a:t>Control strategy:</a:t>
            </a:r>
            <a:r>
              <a:rPr lang="en-US"/>
              <a:t> defined by set of parameters and clauses. E.g., heuristic function to control search, filtering function to eliminate uninteresting subgoals.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19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8D5882-B084-8145-9D69-9F2E84A3270D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OTTER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Operation: resolve elements of sos against usable axioms</a:t>
            </a:r>
          </a:p>
          <a:p>
            <a:endParaRPr lang="en-US"/>
          </a:p>
          <a:p>
            <a:r>
              <a:rPr lang="en-US"/>
              <a:t>Use best-first search: heuristic function measures “weight” of each clause (lighter weight preferred; thus in general weight correlated with size/difficulty)</a:t>
            </a:r>
          </a:p>
          <a:p>
            <a:endParaRPr lang="en-US"/>
          </a:p>
          <a:p>
            <a:r>
              <a:rPr lang="en-US"/>
              <a:t>At each step: move lightest close in sos to usable list, and add to usable list consequences of resolving that close against usable list</a:t>
            </a:r>
          </a:p>
          <a:p>
            <a:endParaRPr lang="en-US"/>
          </a:p>
          <a:p>
            <a:r>
              <a:rPr lang="en-US"/>
              <a:t>Halt: when refutation found or sos empty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19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20D26B-EB00-BF41-BD4A-C70DB8F38565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153400" cy="6858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43013" name="Picture 4" descr="otter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84138"/>
            <a:ext cx="7467600" cy="668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19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CE9332-47BA-184D-94EA-B33D91A20271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Example: Robbins Algebras Are Boolean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The Robbins problem---are all Robbins algebras Boolean?---has been solved: Every Robbins algebra is Boolean. This theorem was proved automatically by </a:t>
            </a:r>
            <a:r>
              <a:rPr lang="en-US" sz="2400">
                <a:hlinkClick r:id="rId2"/>
              </a:rPr>
              <a:t>EQP</a:t>
            </a:r>
            <a:r>
              <a:rPr lang="en-US" sz="2400"/>
              <a:t>, a theorem proving program developed at Argonne National Laboratory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19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B4C496-2A68-404B-B771-6C8782E07F2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tasks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a new fact to KB – TELL</a:t>
            </a:r>
          </a:p>
          <a:p>
            <a:endParaRPr lang="en-US"/>
          </a:p>
          <a:p>
            <a:r>
              <a:rPr lang="en-US"/>
              <a:t>Given KB and new fact, derive facts implied by conjunction of KB and new fact. In forward chaining: part of TELL</a:t>
            </a:r>
          </a:p>
          <a:p>
            <a:endParaRPr lang="en-US"/>
          </a:p>
          <a:p>
            <a:r>
              <a:rPr lang="en-US"/>
              <a:t>Decide if query entailed by KB – ASK</a:t>
            </a:r>
          </a:p>
          <a:p>
            <a:endParaRPr lang="en-US"/>
          </a:p>
          <a:p>
            <a:r>
              <a:rPr lang="en-US"/>
              <a:t>Decide if query explicitly stored in KB – restricted ASK</a:t>
            </a:r>
          </a:p>
          <a:p>
            <a:endParaRPr lang="en-US"/>
          </a:p>
          <a:p>
            <a:r>
              <a:rPr lang="en-US"/>
              <a:t>Remove sentence from KB: distinguish between correcting false sentence, forgetting useless sentence, or updating KB re. change in the world.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19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BCEB0C-B025-3E4C-95F6-B74AFC4816B4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Example: Robbins Algebras Are Boolean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47800"/>
            <a:ext cx="8559800" cy="468471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/>
              <a:t>Historical Background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b="1"/>
          </a:p>
          <a:p>
            <a:pPr>
              <a:lnSpc>
                <a:spcPct val="80000"/>
              </a:lnSpc>
            </a:pPr>
            <a:r>
              <a:rPr lang="en-US"/>
              <a:t>In 1933, E. V. Huntington presented the following basis for Boolean algebra: </a:t>
            </a:r>
          </a:p>
          <a:p>
            <a:pPr>
              <a:lnSpc>
                <a:spcPct val="80000"/>
              </a:lnSpc>
            </a:pPr>
            <a:endParaRPr lang="en-US" sz="700"/>
          </a:p>
          <a:p>
            <a:pPr>
              <a:lnSpc>
                <a:spcPct val="80000"/>
              </a:lnSpc>
              <a:buFontTx/>
              <a:buNone/>
            </a:pPr>
            <a:r>
              <a:rPr lang="en-US" b="1">
                <a:solidFill>
                  <a:srgbClr val="0000FF"/>
                </a:solidFill>
              </a:rPr>
              <a:t>x + y = y + x. 				[commutativity]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>
                <a:solidFill>
                  <a:srgbClr val="0000FF"/>
                </a:solidFill>
              </a:rPr>
              <a:t>(x + y) + z = x + (y + z). 		[associativity]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>
                <a:solidFill>
                  <a:srgbClr val="0000FF"/>
                </a:solidFill>
              </a:rPr>
              <a:t>n(n(x) + y) + n(n(x) + n(y)) = x. 	[Huntington equation] </a:t>
            </a:r>
          </a:p>
          <a:p>
            <a:pPr>
              <a:lnSpc>
                <a:spcPct val="80000"/>
              </a:lnSpc>
            </a:pPr>
            <a:endParaRPr lang="en-US" b="1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/>
              <a:t>Shortly thereafter, Herbert Robbins conjectured that the Huntington equation can be replaced with a simpler one: </a:t>
            </a:r>
          </a:p>
          <a:p>
            <a:pPr>
              <a:lnSpc>
                <a:spcPct val="80000"/>
              </a:lnSpc>
            </a:pPr>
            <a:endParaRPr lang="en-US"/>
          </a:p>
          <a:p>
            <a:pPr>
              <a:lnSpc>
                <a:spcPct val="80000"/>
              </a:lnSpc>
              <a:buFontTx/>
              <a:buNone/>
            </a:pPr>
            <a:r>
              <a:rPr lang="en-US" b="1">
                <a:solidFill>
                  <a:srgbClr val="0000FF"/>
                </a:solidFill>
              </a:rPr>
              <a:t>n(n(x + y) + n(x + n(y))) = x. 	[Robbins equation]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b="1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/>
              <a:t>Robbins and Huntington could not find a proof, and the problem was later studied by Tarski and his students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19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84244F-CB78-5243-BCDD-05383417F3BC}" type="slidenum">
              <a:rPr lang="en-US" smtClean="0"/>
              <a:pPr/>
              <a:t>31</a:t>
            </a:fld>
            <a:endParaRPr lang="en-US" smtClean="0"/>
          </a:p>
        </p:txBody>
      </p:sp>
      <p:pic>
        <p:nvPicPr>
          <p:cNvPr id="46084" name="Picture 2" descr="otter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113"/>
            <a:ext cx="8534400" cy="683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Line 3"/>
          <p:cNvSpPr>
            <a:spLocks noChangeShapeType="1"/>
          </p:cNvSpPr>
          <p:nvPr/>
        </p:nvSpPr>
        <p:spPr bwMode="auto">
          <a:xfrm flipH="1">
            <a:off x="4067175" y="620713"/>
            <a:ext cx="2881313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86" name="Text Box 4"/>
          <p:cNvSpPr txBox="1">
            <a:spLocks noChangeArrowheads="1"/>
          </p:cNvSpPr>
          <p:nvPr/>
        </p:nvSpPr>
        <p:spPr bwMode="auto">
          <a:xfrm>
            <a:off x="6905625" y="404813"/>
            <a:ext cx="16287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1">
                <a:solidFill>
                  <a:schemeClr val="hlink"/>
                </a:solidFill>
                <a:latin typeface="Tahoma" charset="0"/>
                <a:ea typeface="Arial" charset="0"/>
                <a:cs typeface="Arial" charset="0"/>
              </a:rPr>
              <a:t>Given to the system</a:t>
            </a:r>
          </a:p>
        </p:txBody>
      </p:sp>
      <p:sp>
        <p:nvSpPr>
          <p:cNvPr id="46087" name="Line 5"/>
          <p:cNvSpPr>
            <a:spLocks noChangeShapeType="1"/>
          </p:cNvSpPr>
          <p:nvPr/>
        </p:nvSpPr>
        <p:spPr bwMode="auto">
          <a:xfrm>
            <a:off x="3924300" y="1052513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19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8B61F3-36F3-7A46-A715-A57999B47496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Forward-chaining production systems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Prolog &amp; other programming languages: rely on backward-chaining</a:t>
            </a:r>
          </a:p>
          <a:p>
            <a:pPr>
              <a:buFontTx/>
              <a:buNone/>
            </a:pPr>
            <a:r>
              <a:rPr lang="en-US" sz="2400"/>
              <a:t>	(I.e., given a query, find substitutions that satisfy it)</a:t>
            </a:r>
          </a:p>
          <a:p>
            <a:endParaRPr lang="en-US" sz="2400"/>
          </a:p>
          <a:p>
            <a:r>
              <a:rPr lang="en-US" sz="2400"/>
              <a:t>Forward-chaining systems: infer everything that can be inferred from KB each time new sentence is TELL’ed</a:t>
            </a:r>
          </a:p>
          <a:p>
            <a:endParaRPr lang="en-US" sz="2400"/>
          </a:p>
          <a:p>
            <a:r>
              <a:rPr lang="en-US" sz="2400"/>
              <a:t>Appropriate for agent design: as new percepts come in, forward-chaining returns best action</a:t>
            </a:r>
          </a:p>
          <a:p>
            <a:endParaRPr lang="en-US" sz="2400"/>
          </a:p>
          <a:p>
            <a:endParaRPr lang="en-US" sz="2400"/>
          </a:p>
          <a:p>
            <a:pPr>
              <a:buFontTx/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19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0F48DA-9F31-924B-8ADF-C267117B0C50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One possible approach: use a theorem prover, using resolution to forward-chain over KB</a:t>
            </a:r>
          </a:p>
          <a:p>
            <a:endParaRPr lang="en-US"/>
          </a:p>
          <a:p>
            <a:r>
              <a:rPr lang="en-US"/>
              <a:t>More restricted systems can be more efficient.</a:t>
            </a:r>
          </a:p>
          <a:p>
            <a:endParaRPr lang="en-US"/>
          </a:p>
          <a:p>
            <a:r>
              <a:rPr lang="en-US"/>
              <a:t>Typical components:</a:t>
            </a:r>
          </a:p>
          <a:p>
            <a:pPr>
              <a:buFontTx/>
              <a:buNone/>
            </a:pPr>
            <a:r>
              <a:rPr lang="en-US"/>
              <a:t>		- KB called “</a:t>
            </a:r>
            <a:r>
              <a:rPr lang="en-US">
                <a:solidFill>
                  <a:srgbClr val="0066FF"/>
                </a:solidFill>
              </a:rPr>
              <a:t>working memory</a:t>
            </a:r>
            <a:r>
              <a:rPr lang="en-US"/>
              <a:t>” (positive literals, no variables)</a:t>
            </a:r>
          </a:p>
          <a:p>
            <a:pPr>
              <a:buFontTx/>
              <a:buNone/>
            </a:pPr>
            <a:r>
              <a:rPr lang="en-US"/>
              <a:t>		- </a:t>
            </a:r>
            <a:r>
              <a:rPr lang="en-US">
                <a:solidFill>
                  <a:srgbClr val="0066FF"/>
                </a:solidFill>
              </a:rPr>
              <a:t>rule memory</a:t>
            </a:r>
            <a:r>
              <a:rPr lang="en-US"/>
              <a:t> (set of inference rules in form</a:t>
            </a:r>
          </a:p>
          <a:p>
            <a:pPr>
              <a:buFontTx/>
              <a:buNone/>
            </a:pPr>
            <a:r>
              <a:rPr lang="en-US"/>
              <a:t>			</a:t>
            </a:r>
            <a:r>
              <a:rPr lang="en-US">
                <a:solidFill>
                  <a:schemeClr val="hlink"/>
                </a:solidFill>
              </a:rPr>
              <a:t>p1 </a:t>
            </a:r>
            <a:r>
              <a:rPr lang="en-US">
                <a:solidFill>
                  <a:schemeClr val="hlink"/>
                </a:solidFill>
                <a:sym typeface="Symbol" charset="2"/>
              </a:rPr>
              <a:t></a:t>
            </a:r>
            <a:r>
              <a:rPr lang="en-US">
                <a:solidFill>
                  <a:schemeClr val="hlink"/>
                </a:solidFill>
              </a:rPr>
              <a:t> p2 </a:t>
            </a:r>
            <a:r>
              <a:rPr lang="en-US">
                <a:solidFill>
                  <a:schemeClr val="hlink"/>
                </a:solidFill>
                <a:sym typeface="Symbol" charset="2"/>
              </a:rPr>
              <a:t> …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>
                <a:solidFill>
                  <a:schemeClr val="hlink"/>
                </a:solidFill>
                <a:sym typeface="Symbol" charset="2"/>
              </a:rPr>
              <a:t> </a:t>
            </a:r>
            <a:r>
              <a:rPr lang="en-US">
                <a:solidFill>
                  <a:schemeClr val="hlink"/>
                </a:solidFill>
              </a:rPr>
              <a:t>act1 </a:t>
            </a:r>
            <a:r>
              <a:rPr lang="en-US">
                <a:solidFill>
                  <a:schemeClr val="hlink"/>
                </a:solidFill>
                <a:sym typeface="Symbol" charset="2"/>
              </a:rPr>
              <a:t></a:t>
            </a:r>
            <a:r>
              <a:rPr lang="en-US">
                <a:solidFill>
                  <a:schemeClr val="hlink"/>
                </a:solidFill>
              </a:rPr>
              <a:t> act2 </a:t>
            </a:r>
            <a:r>
              <a:rPr lang="en-US">
                <a:solidFill>
                  <a:schemeClr val="hlink"/>
                </a:solidFill>
                <a:sym typeface="Symbol" charset="2"/>
              </a:rPr>
              <a:t> …</a:t>
            </a:r>
          </a:p>
          <a:p>
            <a:pPr>
              <a:buFontTx/>
              <a:buNone/>
            </a:pPr>
            <a:r>
              <a:rPr lang="en-US"/>
              <a:t>		- at each cycle: find rules whose premises satisfied</a:t>
            </a:r>
          </a:p>
          <a:p>
            <a:pPr>
              <a:buFontTx/>
              <a:buNone/>
            </a:pPr>
            <a:r>
              <a:rPr lang="en-US"/>
              <a:t>				by working memory (</a:t>
            </a:r>
            <a:r>
              <a:rPr lang="en-US">
                <a:solidFill>
                  <a:srgbClr val="0066FF"/>
                </a:solidFill>
              </a:rPr>
              <a:t>match phase</a:t>
            </a:r>
            <a:r>
              <a:rPr lang="en-US"/>
              <a:t>)</a:t>
            </a:r>
          </a:p>
          <a:p>
            <a:pPr>
              <a:buFontTx/>
              <a:buNone/>
            </a:pPr>
            <a:r>
              <a:rPr lang="en-US"/>
              <a:t>		- decide which should be executed (</a:t>
            </a:r>
            <a:r>
              <a:rPr lang="en-US">
                <a:solidFill>
                  <a:srgbClr val="0066FF"/>
                </a:solidFill>
              </a:rPr>
              <a:t>conflict resolution phase</a:t>
            </a:r>
            <a:r>
              <a:rPr lang="en-US"/>
              <a:t>)</a:t>
            </a:r>
          </a:p>
          <a:p>
            <a:pPr>
              <a:buFontTx/>
              <a:buNone/>
            </a:pPr>
            <a:r>
              <a:rPr lang="en-US"/>
              <a:t>		- execute actions of chosen rule (</a:t>
            </a:r>
            <a:r>
              <a:rPr lang="en-US">
                <a:solidFill>
                  <a:srgbClr val="0066FF"/>
                </a:solidFill>
              </a:rPr>
              <a:t>act phase</a:t>
            </a:r>
            <a:r>
              <a:rPr lang="en-US"/>
              <a:t>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19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D41661-9247-B648-8446-C0CC0691327A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Match phase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Unification can do it, but inefficient</a:t>
            </a:r>
          </a:p>
          <a:p>
            <a:endParaRPr lang="en-US"/>
          </a:p>
          <a:p>
            <a:r>
              <a:rPr lang="en-US"/>
              <a:t>Rete algorithm (used in OPS-5 system): example</a:t>
            </a:r>
          </a:p>
          <a:p>
            <a:pPr>
              <a:buFontTx/>
              <a:buNone/>
            </a:pPr>
            <a:r>
              <a:rPr lang="en-US"/>
              <a:t>rule memory:</a:t>
            </a:r>
          </a:p>
          <a:p>
            <a:pPr>
              <a:buFontTx/>
              <a:buNone/>
            </a:pPr>
            <a:r>
              <a:rPr lang="en-US"/>
              <a:t>	</a:t>
            </a:r>
            <a:r>
              <a:rPr lang="en-US">
                <a:solidFill>
                  <a:schemeClr val="hlink"/>
                </a:solidFill>
              </a:rPr>
              <a:t>A(x) </a:t>
            </a:r>
            <a:r>
              <a:rPr lang="en-US">
                <a:solidFill>
                  <a:schemeClr val="hlink"/>
                </a:solidFill>
                <a:sym typeface="Symbol" charset="2"/>
              </a:rPr>
              <a:t></a:t>
            </a:r>
            <a:r>
              <a:rPr lang="en-US">
                <a:solidFill>
                  <a:schemeClr val="hlink"/>
                </a:solidFill>
              </a:rPr>
              <a:t> B(x) </a:t>
            </a:r>
            <a:r>
              <a:rPr lang="en-US">
                <a:solidFill>
                  <a:schemeClr val="hlink"/>
                </a:solidFill>
                <a:sym typeface="Symbol" charset="2"/>
              </a:rPr>
              <a:t></a:t>
            </a:r>
            <a:r>
              <a:rPr lang="en-US">
                <a:solidFill>
                  <a:schemeClr val="hlink"/>
                </a:solidFill>
              </a:rPr>
              <a:t> C(y) </a:t>
            </a:r>
            <a:r>
              <a:rPr lang="en-US">
                <a:solidFill>
                  <a:schemeClr val="hlink"/>
                </a:solidFill>
                <a:sym typeface="Symbol" charset="2"/>
              </a:rPr>
              <a:t></a:t>
            </a:r>
            <a:r>
              <a:rPr lang="en-US">
                <a:solidFill>
                  <a:schemeClr val="hlink"/>
                </a:solidFill>
              </a:rPr>
              <a:t> add D(x)</a:t>
            </a:r>
          </a:p>
          <a:p>
            <a:pPr>
              <a:buFontTx/>
              <a:buNone/>
            </a:pPr>
            <a:r>
              <a:rPr lang="en-US">
                <a:solidFill>
                  <a:schemeClr val="hlink"/>
                </a:solidFill>
              </a:rPr>
              <a:t>	A(x) </a:t>
            </a:r>
            <a:r>
              <a:rPr lang="en-US">
                <a:solidFill>
                  <a:schemeClr val="hlink"/>
                </a:solidFill>
                <a:sym typeface="Symbol" charset="2"/>
              </a:rPr>
              <a:t></a:t>
            </a:r>
            <a:r>
              <a:rPr lang="en-US">
                <a:solidFill>
                  <a:schemeClr val="hlink"/>
                </a:solidFill>
              </a:rPr>
              <a:t> B(y) </a:t>
            </a:r>
            <a:r>
              <a:rPr lang="en-US">
                <a:solidFill>
                  <a:schemeClr val="hlink"/>
                </a:solidFill>
                <a:sym typeface="Symbol" charset="2"/>
              </a:rPr>
              <a:t></a:t>
            </a:r>
            <a:r>
              <a:rPr lang="en-US">
                <a:solidFill>
                  <a:schemeClr val="hlink"/>
                </a:solidFill>
              </a:rPr>
              <a:t> D(x) </a:t>
            </a:r>
            <a:r>
              <a:rPr lang="en-US">
                <a:solidFill>
                  <a:schemeClr val="hlink"/>
                </a:solidFill>
                <a:sym typeface="Symbol" charset="2"/>
              </a:rPr>
              <a:t></a:t>
            </a:r>
            <a:r>
              <a:rPr lang="en-US">
                <a:solidFill>
                  <a:schemeClr val="hlink"/>
                </a:solidFill>
              </a:rPr>
              <a:t> add E(x)</a:t>
            </a:r>
          </a:p>
          <a:p>
            <a:pPr>
              <a:buFontTx/>
              <a:buNone/>
            </a:pPr>
            <a:r>
              <a:rPr lang="en-US">
                <a:solidFill>
                  <a:schemeClr val="hlink"/>
                </a:solidFill>
              </a:rPr>
              <a:t>	A(x) </a:t>
            </a:r>
            <a:r>
              <a:rPr lang="en-US">
                <a:solidFill>
                  <a:schemeClr val="hlink"/>
                </a:solidFill>
                <a:sym typeface="Symbol" charset="2"/>
              </a:rPr>
              <a:t></a:t>
            </a:r>
            <a:r>
              <a:rPr lang="en-US">
                <a:solidFill>
                  <a:schemeClr val="hlink"/>
                </a:solidFill>
              </a:rPr>
              <a:t> B(x) </a:t>
            </a:r>
            <a:r>
              <a:rPr lang="en-US">
                <a:solidFill>
                  <a:schemeClr val="hlink"/>
                </a:solidFill>
                <a:sym typeface="Symbol" charset="2"/>
              </a:rPr>
              <a:t></a:t>
            </a:r>
            <a:r>
              <a:rPr lang="en-US">
                <a:solidFill>
                  <a:schemeClr val="hlink"/>
                </a:solidFill>
              </a:rPr>
              <a:t> E(x) </a:t>
            </a:r>
            <a:r>
              <a:rPr lang="en-US">
                <a:solidFill>
                  <a:schemeClr val="hlink"/>
                </a:solidFill>
                <a:sym typeface="Symbol" charset="2"/>
              </a:rPr>
              <a:t></a:t>
            </a:r>
            <a:r>
              <a:rPr lang="en-US">
                <a:solidFill>
                  <a:schemeClr val="hlink"/>
                </a:solidFill>
              </a:rPr>
              <a:t> delete A(x)</a:t>
            </a:r>
          </a:p>
          <a:p>
            <a:pPr>
              <a:buFontTx/>
              <a:buNone/>
            </a:pPr>
            <a:r>
              <a:rPr lang="en-US"/>
              <a:t>working memory:</a:t>
            </a:r>
          </a:p>
          <a:p>
            <a:pPr>
              <a:buFontTx/>
              <a:buNone/>
            </a:pPr>
            <a:r>
              <a:rPr lang="en-US"/>
              <a:t>	</a:t>
            </a:r>
            <a:r>
              <a:rPr lang="en-US">
                <a:solidFill>
                  <a:schemeClr val="hlink"/>
                </a:solidFill>
              </a:rPr>
              <a:t>{A(1), A(2), B(2), B(3), B(4), C(5)}</a:t>
            </a:r>
          </a:p>
          <a:p>
            <a:pPr>
              <a:buFontTx/>
              <a:buNone/>
            </a:pPr>
            <a:endParaRPr lang="en-US">
              <a:solidFill>
                <a:schemeClr val="hlink"/>
              </a:solidFill>
            </a:endParaRPr>
          </a:p>
          <a:p>
            <a:r>
              <a:rPr lang="en-US"/>
              <a:t>Build Rete network from rule memory, then pass working memory through it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19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E62BB5-1B34-104F-9E23-F4EC685A1BB0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0180" name="Line 22"/>
          <p:cNvSpPr>
            <a:spLocks noChangeShapeType="1"/>
          </p:cNvSpPr>
          <p:nvPr/>
        </p:nvSpPr>
        <p:spPr bwMode="auto">
          <a:xfrm>
            <a:off x="4572000" y="32766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1" name="Rectangle 30"/>
          <p:cNvSpPr>
            <a:spLocks noChangeArrowheads="1"/>
          </p:cNvSpPr>
          <p:nvPr/>
        </p:nvSpPr>
        <p:spPr bwMode="auto">
          <a:xfrm>
            <a:off x="4800600" y="3124200"/>
            <a:ext cx="838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Rete network</a:t>
            </a:r>
          </a:p>
        </p:txBody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			D		A=D		add E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A		B	A=B		C		add D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					E        A=E	delete A</a:t>
            </a:r>
          </a:p>
        </p:txBody>
      </p:sp>
      <p:sp>
        <p:nvSpPr>
          <p:cNvPr id="50184" name="Oval 4"/>
          <p:cNvSpPr>
            <a:spLocks noChangeArrowheads="1"/>
          </p:cNvSpPr>
          <p:nvPr/>
        </p:nvSpPr>
        <p:spPr bwMode="auto">
          <a:xfrm>
            <a:off x="381000" y="2286000"/>
            <a:ext cx="5334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5" name="Oval 5"/>
          <p:cNvSpPr>
            <a:spLocks noChangeArrowheads="1"/>
          </p:cNvSpPr>
          <p:nvPr/>
        </p:nvSpPr>
        <p:spPr bwMode="auto">
          <a:xfrm>
            <a:off x="1219200" y="2286000"/>
            <a:ext cx="5334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6" name="Oval 6"/>
          <p:cNvSpPr>
            <a:spLocks noChangeArrowheads="1"/>
          </p:cNvSpPr>
          <p:nvPr/>
        </p:nvSpPr>
        <p:spPr bwMode="auto">
          <a:xfrm>
            <a:off x="2209800" y="1600200"/>
            <a:ext cx="5334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7" name="Oval 7"/>
          <p:cNvSpPr>
            <a:spLocks noChangeArrowheads="1"/>
          </p:cNvSpPr>
          <p:nvPr/>
        </p:nvSpPr>
        <p:spPr bwMode="auto">
          <a:xfrm>
            <a:off x="4038600" y="2286000"/>
            <a:ext cx="5334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8" name="Oval 8"/>
          <p:cNvSpPr>
            <a:spLocks noChangeArrowheads="1"/>
          </p:cNvSpPr>
          <p:nvPr/>
        </p:nvSpPr>
        <p:spPr bwMode="auto">
          <a:xfrm>
            <a:off x="4038600" y="2971800"/>
            <a:ext cx="5334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9" name="Rectangle 9"/>
          <p:cNvSpPr>
            <a:spLocks noChangeArrowheads="1"/>
          </p:cNvSpPr>
          <p:nvPr/>
        </p:nvSpPr>
        <p:spPr bwMode="auto">
          <a:xfrm>
            <a:off x="2209800" y="2362200"/>
            <a:ext cx="8382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0" name="Rectangle 10"/>
          <p:cNvSpPr>
            <a:spLocks noChangeArrowheads="1"/>
          </p:cNvSpPr>
          <p:nvPr/>
        </p:nvSpPr>
        <p:spPr bwMode="auto">
          <a:xfrm>
            <a:off x="4038600" y="1600200"/>
            <a:ext cx="8382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1" name="Rectangle 11"/>
          <p:cNvSpPr>
            <a:spLocks noChangeArrowheads="1"/>
          </p:cNvSpPr>
          <p:nvPr/>
        </p:nvSpPr>
        <p:spPr bwMode="auto">
          <a:xfrm>
            <a:off x="5943600" y="1600200"/>
            <a:ext cx="8382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2" name="Rectangle 12"/>
          <p:cNvSpPr>
            <a:spLocks noChangeArrowheads="1"/>
          </p:cNvSpPr>
          <p:nvPr/>
        </p:nvSpPr>
        <p:spPr bwMode="auto">
          <a:xfrm>
            <a:off x="5943600" y="2362200"/>
            <a:ext cx="8382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3" name="Rectangle 13"/>
          <p:cNvSpPr>
            <a:spLocks noChangeArrowheads="1"/>
          </p:cNvSpPr>
          <p:nvPr/>
        </p:nvSpPr>
        <p:spPr bwMode="auto">
          <a:xfrm>
            <a:off x="5943600" y="3048000"/>
            <a:ext cx="11430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4" name="Line 14"/>
          <p:cNvSpPr>
            <a:spLocks noChangeShapeType="1"/>
          </p:cNvSpPr>
          <p:nvPr/>
        </p:nvSpPr>
        <p:spPr bwMode="auto">
          <a:xfrm>
            <a:off x="914400" y="2590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5" name="Line 15"/>
          <p:cNvSpPr>
            <a:spLocks noChangeShapeType="1"/>
          </p:cNvSpPr>
          <p:nvPr/>
        </p:nvSpPr>
        <p:spPr bwMode="auto">
          <a:xfrm>
            <a:off x="1752600" y="2590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6" name="Line 16"/>
          <p:cNvSpPr>
            <a:spLocks noChangeShapeType="1"/>
          </p:cNvSpPr>
          <p:nvPr/>
        </p:nvSpPr>
        <p:spPr bwMode="auto">
          <a:xfrm flipV="1">
            <a:off x="1752600" y="2057400"/>
            <a:ext cx="457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7" name="Line 17"/>
          <p:cNvSpPr>
            <a:spLocks noChangeShapeType="1"/>
          </p:cNvSpPr>
          <p:nvPr/>
        </p:nvSpPr>
        <p:spPr bwMode="auto">
          <a:xfrm>
            <a:off x="2743200" y="19050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8" name="Line 18"/>
          <p:cNvSpPr>
            <a:spLocks noChangeShapeType="1"/>
          </p:cNvSpPr>
          <p:nvPr/>
        </p:nvSpPr>
        <p:spPr bwMode="auto">
          <a:xfrm>
            <a:off x="3048000" y="2590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9" name="Line 19"/>
          <p:cNvSpPr>
            <a:spLocks noChangeShapeType="1"/>
          </p:cNvSpPr>
          <p:nvPr/>
        </p:nvSpPr>
        <p:spPr bwMode="auto">
          <a:xfrm>
            <a:off x="3048000" y="2590800"/>
            <a:ext cx="990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200" name="Line 20"/>
          <p:cNvSpPr>
            <a:spLocks noChangeShapeType="1"/>
          </p:cNvSpPr>
          <p:nvPr/>
        </p:nvSpPr>
        <p:spPr bwMode="auto">
          <a:xfrm>
            <a:off x="4876800" y="18288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201" name="Line 21"/>
          <p:cNvSpPr>
            <a:spLocks noChangeShapeType="1"/>
          </p:cNvSpPr>
          <p:nvPr/>
        </p:nvSpPr>
        <p:spPr bwMode="auto">
          <a:xfrm>
            <a:off x="4572000" y="25908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202" name="Text Box 23"/>
          <p:cNvSpPr txBox="1">
            <a:spLocks noChangeArrowheads="1"/>
          </p:cNvSpPr>
          <p:nvPr/>
        </p:nvSpPr>
        <p:spPr bwMode="auto">
          <a:xfrm>
            <a:off x="223838" y="2895600"/>
            <a:ext cx="6905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66FF"/>
                </a:solidFill>
                <a:latin typeface="Tahoma" charset="0"/>
              </a:rPr>
              <a:t>A(1),</a:t>
            </a:r>
          </a:p>
          <a:p>
            <a:r>
              <a:rPr lang="en-US" sz="1800">
                <a:solidFill>
                  <a:srgbClr val="0066FF"/>
                </a:solidFill>
                <a:latin typeface="Tahoma" charset="0"/>
              </a:rPr>
              <a:t>A(2)</a:t>
            </a:r>
          </a:p>
        </p:txBody>
      </p:sp>
      <p:sp>
        <p:nvSpPr>
          <p:cNvPr id="50203" name="Text Box 24"/>
          <p:cNvSpPr txBox="1">
            <a:spLocks noChangeArrowheads="1"/>
          </p:cNvSpPr>
          <p:nvPr/>
        </p:nvSpPr>
        <p:spPr bwMode="auto">
          <a:xfrm>
            <a:off x="1139825" y="2895600"/>
            <a:ext cx="6889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66FF"/>
                </a:solidFill>
                <a:latin typeface="Tahoma" charset="0"/>
              </a:rPr>
              <a:t>B(2),</a:t>
            </a:r>
          </a:p>
          <a:p>
            <a:r>
              <a:rPr lang="en-US" sz="1800">
                <a:solidFill>
                  <a:srgbClr val="0066FF"/>
                </a:solidFill>
                <a:latin typeface="Tahoma" charset="0"/>
              </a:rPr>
              <a:t>B(3),</a:t>
            </a:r>
          </a:p>
          <a:p>
            <a:r>
              <a:rPr lang="en-US" sz="1800">
                <a:solidFill>
                  <a:srgbClr val="0066FF"/>
                </a:solidFill>
                <a:latin typeface="Tahoma" charset="0"/>
              </a:rPr>
              <a:t>B(4)</a:t>
            </a:r>
          </a:p>
        </p:txBody>
      </p:sp>
      <p:sp>
        <p:nvSpPr>
          <p:cNvPr id="50204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6905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66FF"/>
                </a:solidFill>
                <a:latin typeface="Tahoma" charset="0"/>
              </a:rPr>
              <a:t>A(2),</a:t>
            </a:r>
          </a:p>
          <a:p>
            <a:r>
              <a:rPr lang="en-US" sz="1800">
                <a:solidFill>
                  <a:srgbClr val="0066FF"/>
                </a:solidFill>
                <a:latin typeface="Tahoma" charset="0"/>
              </a:rPr>
              <a:t>B(2)</a:t>
            </a:r>
          </a:p>
        </p:txBody>
      </p:sp>
      <p:sp>
        <p:nvSpPr>
          <p:cNvPr id="50205" name="Text Box 26"/>
          <p:cNvSpPr txBox="1">
            <a:spLocks noChangeArrowheads="1"/>
          </p:cNvSpPr>
          <p:nvPr/>
        </p:nvSpPr>
        <p:spPr bwMode="auto">
          <a:xfrm>
            <a:off x="4484688" y="2590800"/>
            <a:ext cx="6207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66FF"/>
                </a:solidFill>
                <a:latin typeface="Tahoma" charset="0"/>
              </a:rPr>
              <a:t>C(5)</a:t>
            </a:r>
          </a:p>
        </p:txBody>
      </p:sp>
      <p:sp>
        <p:nvSpPr>
          <p:cNvPr id="50206" name="Text Box 27"/>
          <p:cNvSpPr txBox="1">
            <a:spLocks noChangeArrowheads="1"/>
          </p:cNvSpPr>
          <p:nvPr/>
        </p:nvSpPr>
        <p:spPr bwMode="auto">
          <a:xfrm>
            <a:off x="6781800" y="2590800"/>
            <a:ext cx="639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66FF"/>
                </a:solidFill>
                <a:latin typeface="Tahoma" charset="0"/>
              </a:rPr>
              <a:t>D(2)</a:t>
            </a:r>
          </a:p>
        </p:txBody>
      </p:sp>
      <p:sp>
        <p:nvSpPr>
          <p:cNvPr id="50207" name="Rectangle 29"/>
          <p:cNvSpPr>
            <a:spLocks noChangeArrowheads="1"/>
          </p:cNvSpPr>
          <p:nvPr/>
        </p:nvSpPr>
        <p:spPr bwMode="auto">
          <a:xfrm>
            <a:off x="609600" y="4343400"/>
            <a:ext cx="8178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</a:rPr>
              <a:t>Circular nodes: fetches to WM; rectangular nodes: unifications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</a:rPr>
              <a:t>	</a:t>
            </a:r>
            <a:r>
              <a:rPr kumimoji="1" lang="en-US" sz="1800">
                <a:solidFill>
                  <a:schemeClr val="hlink"/>
                </a:solidFill>
                <a:latin typeface="Tahoma" charset="0"/>
              </a:rPr>
              <a:t>A(x) </a:t>
            </a:r>
            <a:r>
              <a:rPr kumimoji="1" lang="en-US" sz="1800">
                <a:solidFill>
                  <a:schemeClr val="hlink"/>
                </a:solidFill>
                <a:latin typeface="Tahoma" charset="0"/>
                <a:sym typeface="Symbol" charset="2"/>
              </a:rPr>
              <a:t></a:t>
            </a:r>
            <a:r>
              <a:rPr kumimoji="1" lang="en-US" sz="1800">
                <a:solidFill>
                  <a:schemeClr val="hlink"/>
                </a:solidFill>
                <a:latin typeface="Tahoma" charset="0"/>
              </a:rPr>
              <a:t> B(x) </a:t>
            </a:r>
            <a:r>
              <a:rPr kumimoji="1" lang="en-US" sz="1800">
                <a:solidFill>
                  <a:schemeClr val="hlink"/>
                </a:solidFill>
                <a:latin typeface="Tahoma" charset="0"/>
                <a:sym typeface="Symbol" charset="2"/>
              </a:rPr>
              <a:t></a:t>
            </a:r>
            <a:r>
              <a:rPr kumimoji="1" lang="en-US" sz="1800">
                <a:solidFill>
                  <a:schemeClr val="hlink"/>
                </a:solidFill>
                <a:latin typeface="Tahoma" charset="0"/>
              </a:rPr>
              <a:t> C(y) </a:t>
            </a:r>
            <a:r>
              <a:rPr kumimoji="1" lang="en-US" sz="1800">
                <a:solidFill>
                  <a:schemeClr val="hlink"/>
                </a:solidFill>
                <a:latin typeface="Tahoma" charset="0"/>
                <a:sym typeface="Symbol" charset="2"/>
              </a:rPr>
              <a:t></a:t>
            </a:r>
            <a:r>
              <a:rPr kumimoji="1" lang="en-US" sz="1800">
                <a:solidFill>
                  <a:schemeClr val="hlink"/>
                </a:solidFill>
                <a:latin typeface="Tahoma" charset="0"/>
              </a:rPr>
              <a:t> add D(x)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solidFill>
                  <a:schemeClr val="hlink"/>
                </a:solidFill>
                <a:latin typeface="Tahoma" charset="0"/>
              </a:rPr>
              <a:t>	A(x) </a:t>
            </a:r>
            <a:r>
              <a:rPr kumimoji="1" lang="en-US" sz="1800">
                <a:solidFill>
                  <a:schemeClr val="hlink"/>
                </a:solidFill>
                <a:latin typeface="Tahoma" charset="0"/>
                <a:sym typeface="Symbol" charset="2"/>
              </a:rPr>
              <a:t></a:t>
            </a:r>
            <a:r>
              <a:rPr kumimoji="1" lang="en-US" sz="1800">
                <a:solidFill>
                  <a:schemeClr val="hlink"/>
                </a:solidFill>
                <a:latin typeface="Tahoma" charset="0"/>
              </a:rPr>
              <a:t> B(y) </a:t>
            </a:r>
            <a:r>
              <a:rPr kumimoji="1" lang="en-US" sz="1800">
                <a:solidFill>
                  <a:schemeClr val="hlink"/>
                </a:solidFill>
                <a:latin typeface="Tahoma" charset="0"/>
                <a:sym typeface="Symbol" charset="2"/>
              </a:rPr>
              <a:t></a:t>
            </a:r>
            <a:r>
              <a:rPr kumimoji="1" lang="en-US" sz="1800">
                <a:solidFill>
                  <a:schemeClr val="hlink"/>
                </a:solidFill>
                <a:latin typeface="Tahoma" charset="0"/>
              </a:rPr>
              <a:t> D(x) </a:t>
            </a:r>
            <a:r>
              <a:rPr kumimoji="1" lang="en-US" sz="1800">
                <a:solidFill>
                  <a:schemeClr val="hlink"/>
                </a:solidFill>
                <a:latin typeface="Tahoma" charset="0"/>
                <a:sym typeface="Symbol" charset="2"/>
              </a:rPr>
              <a:t></a:t>
            </a:r>
            <a:r>
              <a:rPr kumimoji="1" lang="en-US" sz="1800">
                <a:solidFill>
                  <a:schemeClr val="hlink"/>
                </a:solidFill>
                <a:latin typeface="Tahoma" charset="0"/>
              </a:rPr>
              <a:t> add E(x)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solidFill>
                  <a:schemeClr val="hlink"/>
                </a:solidFill>
                <a:latin typeface="Tahoma" charset="0"/>
              </a:rPr>
              <a:t>	A(x) </a:t>
            </a:r>
            <a:r>
              <a:rPr kumimoji="1" lang="en-US" sz="1800">
                <a:solidFill>
                  <a:schemeClr val="hlink"/>
                </a:solidFill>
                <a:latin typeface="Tahoma" charset="0"/>
                <a:sym typeface="Symbol" charset="2"/>
              </a:rPr>
              <a:t></a:t>
            </a:r>
            <a:r>
              <a:rPr kumimoji="1" lang="en-US" sz="1800">
                <a:solidFill>
                  <a:schemeClr val="hlink"/>
                </a:solidFill>
                <a:latin typeface="Tahoma" charset="0"/>
              </a:rPr>
              <a:t> B(x) </a:t>
            </a:r>
            <a:r>
              <a:rPr kumimoji="1" lang="en-US" sz="1800">
                <a:solidFill>
                  <a:schemeClr val="hlink"/>
                </a:solidFill>
                <a:latin typeface="Tahoma" charset="0"/>
                <a:sym typeface="Symbol" charset="2"/>
              </a:rPr>
              <a:t></a:t>
            </a:r>
            <a:r>
              <a:rPr kumimoji="1" lang="en-US" sz="1800">
                <a:solidFill>
                  <a:schemeClr val="hlink"/>
                </a:solidFill>
                <a:latin typeface="Tahoma" charset="0"/>
              </a:rPr>
              <a:t> E(x) </a:t>
            </a:r>
            <a:r>
              <a:rPr kumimoji="1" lang="en-US" sz="1800">
                <a:solidFill>
                  <a:schemeClr val="hlink"/>
                </a:solidFill>
                <a:latin typeface="Tahoma" charset="0"/>
                <a:sym typeface="Symbol" charset="2"/>
              </a:rPr>
              <a:t></a:t>
            </a:r>
            <a:r>
              <a:rPr kumimoji="1" lang="en-US" sz="1800">
                <a:solidFill>
                  <a:schemeClr val="hlink"/>
                </a:solidFill>
                <a:latin typeface="Tahoma" charset="0"/>
              </a:rPr>
              <a:t> delete A(x)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endParaRPr kumimoji="1" lang="en-US" sz="1800">
              <a:solidFill>
                <a:schemeClr val="hlink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solidFill>
                  <a:schemeClr val="hlink"/>
                </a:solidFill>
                <a:latin typeface="Tahoma" charset="0"/>
              </a:rPr>
              <a:t>{A(1), A(2), B(2), B(3), B(4), C(5)}</a:t>
            </a:r>
            <a:endParaRPr kumimoji="1" lang="en-US" sz="1800">
              <a:latin typeface="Tahoma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19</a:t>
            </a: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42727C-0E82-7746-9194-9351816AD577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8"/>
                <a:cs typeface="굴림" charset="-128"/>
              </a:rPr>
              <a:t>Rete match</a:t>
            </a:r>
          </a:p>
        </p:txBody>
      </p:sp>
      <p:sp>
        <p:nvSpPr>
          <p:cNvPr id="414723" name="Text Box 3"/>
          <p:cNvSpPr txBox="1">
            <a:spLocks noChangeArrowheads="1"/>
          </p:cNvSpPr>
          <p:nvPr/>
        </p:nvSpPr>
        <p:spPr bwMode="auto">
          <a:xfrm>
            <a:off x="0" y="4162425"/>
            <a:ext cx="1270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 sz="2000">
                <a:ea typeface="굴림" charset="-128"/>
                <a:cs typeface="굴림" charset="-128"/>
              </a:rPr>
              <a:t>A(1), A(2)</a:t>
            </a:r>
          </a:p>
        </p:txBody>
      </p:sp>
      <p:sp>
        <p:nvSpPr>
          <p:cNvPr id="414724" name="Text Box 4"/>
          <p:cNvSpPr txBox="1">
            <a:spLocks noChangeArrowheads="1"/>
          </p:cNvSpPr>
          <p:nvPr/>
        </p:nvSpPr>
        <p:spPr bwMode="auto">
          <a:xfrm>
            <a:off x="1371600" y="4162425"/>
            <a:ext cx="17065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 sz="2000">
                <a:ea typeface="굴림" charset="-128"/>
                <a:cs typeface="굴림" charset="-128"/>
              </a:rPr>
              <a:t>B(2),B(3),B(4)</a:t>
            </a:r>
          </a:p>
        </p:txBody>
      </p:sp>
      <p:sp>
        <p:nvSpPr>
          <p:cNvPr id="414725" name="Text Box 5"/>
          <p:cNvSpPr txBox="1">
            <a:spLocks noChangeArrowheads="1"/>
          </p:cNvSpPr>
          <p:nvPr/>
        </p:nvSpPr>
        <p:spPr bwMode="auto">
          <a:xfrm>
            <a:off x="3352800" y="4238625"/>
            <a:ext cx="663575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 sz="2000">
                <a:ea typeface="굴림" charset="-128"/>
                <a:cs typeface="굴림" charset="-128"/>
              </a:rPr>
              <a:t>A(2)</a:t>
            </a:r>
          </a:p>
          <a:p>
            <a:pPr eaLnBrk="1" latinLnBrk="1" hangingPunct="1"/>
            <a:r>
              <a:rPr kumimoji="1" lang="en-US" altLang="ko-KR" sz="2000">
                <a:ea typeface="굴림" charset="-128"/>
                <a:cs typeface="굴림" charset="-128"/>
              </a:rPr>
              <a:t>B(2)</a:t>
            </a:r>
          </a:p>
          <a:p>
            <a:pPr eaLnBrk="1" latinLnBrk="1" hangingPunct="1"/>
            <a:r>
              <a:rPr kumimoji="1" lang="en-US" altLang="ko-KR" sz="2000">
                <a:ea typeface="굴림" charset="-128"/>
                <a:cs typeface="굴림" charset="-128"/>
              </a:rPr>
              <a:t>x/2</a:t>
            </a:r>
          </a:p>
        </p:txBody>
      </p:sp>
      <p:sp>
        <p:nvSpPr>
          <p:cNvPr id="51208" name="Text Box 6"/>
          <p:cNvSpPr txBox="1">
            <a:spLocks noChangeArrowheads="1"/>
          </p:cNvSpPr>
          <p:nvPr/>
        </p:nvSpPr>
        <p:spPr bwMode="auto">
          <a:xfrm>
            <a:off x="5076825" y="260350"/>
            <a:ext cx="3781425" cy="10064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 sz="2000" i="1">
                <a:latin typeface="Arial" charset="0"/>
                <a:ea typeface="굴림" charset="-128"/>
                <a:cs typeface="굴림" charset="-128"/>
              </a:rPr>
              <a:t>A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(</a:t>
            </a:r>
            <a:r>
              <a:rPr kumimoji="1" lang="en-US" altLang="ko-KR" sz="2000" i="1">
                <a:latin typeface="Arial" charset="0"/>
                <a:ea typeface="굴림" charset="-128"/>
                <a:cs typeface="굴림" charset="-128"/>
              </a:rPr>
              <a:t>x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) 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  <a:sym typeface="Symbol" charset="2"/>
              </a:rPr>
              <a:t>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 </a:t>
            </a:r>
            <a:r>
              <a:rPr kumimoji="1" lang="en-US" altLang="ko-KR" sz="2000" i="1">
                <a:latin typeface="Arial" charset="0"/>
                <a:ea typeface="굴림" charset="-128"/>
                <a:cs typeface="굴림" charset="-128"/>
              </a:rPr>
              <a:t>B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(</a:t>
            </a:r>
            <a:r>
              <a:rPr kumimoji="1" lang="en-US" altLang="ko-KR" sz="2000" i="1">
                <a:latin typeface="Arial" charset="0"/>
                <a:ea typeface="굴림" charset="-128"/>
                <a:cs typeface="굴림" charset="-128"/>
              </a:rPr>
              <a:t>x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) 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  <a:sym typeface="Symbol" charset="2"/>
              </a:rPr>
              <a:t>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 </a:t>
            </a:r>
            <a:r>
              <a:rPr kumimoji="1" lang="en-US" altLang="ko-KR" sz="2000" i="1">
                <a:latin typeface="Arial" charset="0"/>
                <a:ea typeface="굴림" charset="-128"/>
                <a:cs typeface="굴림" charset="-128"/>
              </a:rPr>
              <a:t>C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(</a:t>
            </a:r>
            <a:r>
              <a:rPr kumimoji="1" lang="en-US" altLang="ko-KR" sz="2000" i="1">
                <a:latin typeface="Arial" charset="0"/>
                <a:ea typeface="굴림" charset="-128"/>
                <a:cs typeface="굴림" charset="-128"/>
              </a:rPr>
              <a:t>y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) 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  <a:sym typeface="Symbol" charset="2"/>
              </a:rPr>
              <a:t>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 add </a:t>
            </a:r>
            <a:r>
              <a:rPr kumimoji="1" lang="en-US" altLang="ko-KR" sz="2000" i="1">
                <a:latin typeface="Arial" charset="0"/>
                <a:ea typeface="굴림" charset="-128"/>
                <a:cs typeface="굴림" charset="-128"/>
              </a:rPr>
              <a:t>D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(</a:t>
            </a:r>
            <a:r>
              <a:rPr kumimoji="1" lang="en-US" altLang="ko-KR" sz="2000" i="1">
                <a:latin typeface="Arial" charset="0"/>
                <a:ea typeface="굴림" charset="-128"/>
                <a:cs typeface="굴림" charset="-128"/>
              </a:rPr>
              <a:t>x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)</a:t>
            </a:r>
          </a:p>
          <a:p>
            <a:pPr eaLnBrk="1" latinLnBrk="1" hangingPunct="1"/>
            <a:r>
              <a:rPr kumimoji="1" lang="en-US" altLang="ko-KR" sz="2000" i="1">
                <a:latin typeface="Arial" charset="0"/>
                <a:ea typeface="굴림" charset="-128"/>
                <a:cs typeface="굴림" charset="-128"/>
              </a:rPr>
              <a:t>A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(</a:t>
            </a:r>
            <a:r>
              <a:rPr kumimoji="1" lang="en-US" altLang="ko-KR" sz="2000" i="1">
                <a:latin typeface="Arial" charset="0"/>
                <a:ea typeface="굴림" charset="-128"/>
                <a:cs typeface="굴림" charset="-128"/>
              </a:rPr>
              <a:t>x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) 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  <a:sym typeface="Symbol" charset="2"/>
              </a:rPr>
              <a:t>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 </a:t>
            </a:r>
            <a:r>
              <a:rPr kumimoji="1" lang="en-US" altLang="ko-KR" sz="2000" i="1">
                <a:latin typeface="Arial" charset="0"/>
                <a:ea typeface="굴림" charset="-128"/>
                <a:cs typeface="굴림" charset="-128"/>
              </a:rPr>
              <a:t>B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(</a:t>
            </a:r>
            <a:r>
              <a:rPr kumimoji="1" lang="en-US" altLang="ko-KR" sz="2000" i="1">
                <a:latin typeface="Arial" charset="0"/>
                <a:ea typeface="굴림" charset="-128"/>
                <a:cs typeface="굴림" charset="-128"/>
              </a:rPr>
              <a:t>y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) 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  <a:sym typeface="Symbol" charset="2"/>
              </a:rPr>
              <a:t>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 </a:t>
            </a:r>
            <a:r>
              <a:rPr kumimoji="1" lang="en-US" altLang="ko-KR" sz="2000" i="1">
                <a:latin typeface="Arial" charset="0"/>
                <a:ea typeface="굴림" charset="-128"/>
                <a:cs typeface="굴림" charset="-128"/>
              </a:rPr>
              <a:t>D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(</a:t>
            </a:r>
            <a:r>
              <a:rPr kumimoji="1" lang="en-US" altLang="ko-KR" sz="2000" i="1">
                <a:latin typeface="Arial" charset="0"/>
                <a:ea typeface="굴림" charset="-128"/>
                <a:cs typeface="굴림" charset="-128"/>
              </a:rPr>
              <a:t>x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) 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  <a:sym typeface="Symbol" charset="2"/>
              </a:rPr>
              <a:t>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 add </a:t>
            </a:r>
            <a:r>
              <a:rPr kumimoji="1" lang="en-US" altLang="ko-KR" sz="2000" i="1">
                <a:latin typeface="Arial" charset="0"/>
                <a:ea typeface="굴림" charset="-128"/>
                <a:cs typeface="굴림" charset="-128"/>
              </a:rPr>
              <a:t>E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(</a:t>
            </a:r>
            <a:r>
              <a:rPr kumimoji="1" lang="en-US" altLang="ko-KR" sz="2000" i="1">
                <a:latin typeface="Arial" charset="0"/>
                <a:ea typeface="굴림" charset="-128"/>
                <a:cs typeface="굴림" charset="-128"/>
              </a:rPr>
              <a:t>x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)</a:t>
            </a:r>
          </a:p>
          <a:p>
            <a:pPr eaLnBrk="1" latinLnBrk="1" hangingPunct="1"/>
            <a:r>
              <a:rPr kumimoji="1" lang="en-US" altLang="ko-KR" sz="2000" i="1">
                <a:latin typeface="Arial" charset="0"/>
                <a:ea typeface="굴림" charset="-128"/>
                <a:cs typeface="굴림" charset="-128"/>
              </a:rPr>
              <a:t>A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(</a:t>
            </a:r>
            <a:r>
              <a:rPr kumimoji="1" lang="en-US" altLang="ko-KR" sz="2000" i="1">
                <a:latin typeface="Arial" charset="0"/>
                <a:ea typeface="굴림" charset="-128"/>
                <a:cs typeface="굴림" charset="-128"/>
              </a:rPr>
              <a:t>x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) 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  <a:sym typeface="Symbol" charset="2"/>
              </a:rPr>
              <a:t>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 </a:t>
            </a:r>
            <a:r>
              <a:rPr kumimoji="1" lang="en-US" altLang="ko-KR" sz="2000" i="1">
                <a:latin typeface="Arial" charset="0"/>
                <a:ea typeface="굴림" charset="-128"/>
                <a:cs typeface="굴림" charset="-128"/>
              </a:rPr>
              <a:t>B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(</a:t>
            </a:r>
            <a:r>
              <a:rPr kumimoji="1" lang="en-US" altLang="ko-KR" sz="2000" i="1">
                <a:latin typeface="Arial" charset="0"/>
                <a:ea typeface="굴림" charset="-128"/>
                <a:cs typeface="굴림" charset="-128"/>
              </a:rPr>
              <a:t>x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) 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  <a:sym typeface="Symbol" charset="2"/>
              </a:rPr>
              <a:t>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 </a:t>
            </a:r>
            <a:r>
              <a:rPr kumimoji="1" lang="en-US" altLang="ko-KR" sz="2000" i="1">
                <a:latin typeface="Arial" charset="0"/>
                <a:ea typeface="굴림" charset="-128"/>
                <a:cs typeface="굴림" charset="-128"/>
              </a:rPr>
              <a:t>E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(</a:t>
            </a:r>
            <a:r>
              <a:rPr kumimoji="1" lang="en-US" altLang="ko-KR" sz="2000" i="1">
                <a:latin typeface="Arial" charset="0"/>
                <a:ea typeface="굴림" charset="-128"/>
                <a:cs typeface="굴림" charset="-128"/>
              </a:rPr>
              <a:t>x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) 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  <a:sym typeface="Symbol" charset="2"/>
              </a:rPr>
              <a:t>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 delete </a:t>
            </a:r>
            <a:r>
              <a:rPr kumimoji="1" lang="en-US" altLang="ko-KR" sz="2000" i="1">
                <a:latin typeface="Arial" charset="0"/>
                <a:ea typeface="굴림" charset="-128"/>
                <a:cs typeface="굴림" charset="-128"/>
              </a:rPr>
              <a:t>A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(</a:t>
            </a:r>
            <a:r>
              <a:rPr kumimoji="1" lang="en-US" altLang="ko-KR" sz="2000" i="1">
                <a:latin typeface="Arial" charset="0"/>
                <a:ea typeface="굴림" charset="-128"/>
                <a:cs typeface="굴림" charset="-128"/>
              </a:rPr>
              <a:t>x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)</a:t>
            </a:r>
          </a:p>
        </p:txBody>
      </p:sp>
      <p:sp>
        <p:nvSpPr>
          <p:cNvPr id="414727" name="Text Box 7"/>
          <p:cNvSpPr txBox="1">
            <a:spLocks noChangeArrowheads="1"/>
          </p:cNvSpPr>
          <p:nvPr/>
        </p:nvSpPr>
        <p:spPr bwMode="auto">
          <a:xfrm>
            <a:off x="5410200" y="4086225"/>
            <a:ext cx="649288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 sz="2000">
                <a:ea typeface="굴림" charset="-128"/>
                <a:cs typeface="굴림" charset="-128"/>
              </a:rPr>
              <a:t>C(5)</a:t>
            </a:r>
          </a:p>
          <a:p>
            <a:pPr eaLnBrk="1" latinLnBrk="1" hangingPunct="1"/>
            <a:r>
              <a:rPr kumimoji="1" lang="en-US" altLang="ko-KR" sz="2000">
                <a:ea typeface="굴림" charset="-128"/>
                <a:cs typeface="굴림" charset="-128"/>
              </a:rPr>
              <a:t>y/5</a:t>
            </a:r>
          </a:p>
        </p:txBody>
      </p:sp>
      <p:grpSp>
        <p:nvGrpSpPr>
          <p:cNvPr id="51210" name="Group 8"/>
          <p:cNvGrpSpPr>
            <a:grpSpLocks/>
          </p:cNvGrpSpPr>
          <p:nvPr/>
        </p:nvGrpSpPr>
        <p:grpSpPr bwMode="auto">
          <a:xfrm>
            <a:off x="228600" y="2357438"/>
            <a:ext cx="8458200" cy="3978275"/>
            <a:chOff x="144" y="1680"/>
            <a:chExt cx="5328" cy="2506"/>
          </a:xfrm>
        </p:grpSpPr>
        <p:sp>
          <p:nvSpPr>
            <p:cNvPr id="51222" name="Oval 9"/>
            <p:cNvSpPr>
              <a:spLocks noChangeArrowheads="1"/>
            </p:cNvSpPr>
            <p:nvPr/>
          </p:nvSpPr>
          <p:spPr bwMode="auto">
            <a:xfrm>
              <a:off x="288" y="2448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latinLnBrk="1" hangingPunct="1"/>
              <a:r>
                <a:rPr kumimoji="1" lang="en-US" altLang="ko-KR">
                  <a:ea typeface="굴림" charset="-128"/>
                  <a:cs typeface="굴림" charset="-128"/>
                </a:rPr>
                <a:t>A</a:t>
              </a:r>
            </a:p>
          </p:txBody>
        </p:sp>
        <p:sp>
          <p:nvSpPr>
            <p:cNvPr id="51223" name="Oval 10"/>
            <p:cNvSpPr>
              <a:spLocks noChangeArrowheads="1"/>
            </p:cNvSpPr>
            <p:nvPr/>
          </p:nvSpPr>
          <p:spPr bwMode="auto">
            <a:xfrm>
              <a:off x="2736" y="3408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latinLnBrk="1" hangingPunct="1"/>
              <a:r>
                <a:rPr kumimoji="1" lang="en-US" altLang="ko-KR">
                  <a:ea typeface="굴림" charset="-128"/>
                  <a:cs typeface="굴림" charset="-128"/>
                </a:rPr>
                <a:t>E</a:t>
              </a:r>
            </a:p>
          </p:txBody>
        </p:sp>
        <p:sp>
          <p:nvSpPr>
            <p:cNvPr id="51224" name="Oval 11"/>
            <p:cNvSpPr>
              <a:spLocks noChangeArrowheads="1"/>
            </p:cNvSpPr>
            <p:nvPr/>
          </p:nvSpPr>
          <p:spPr bwMode="auto">
            <a:xfrm>
              <a:off x="3216" y="2448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latinLnBrk="1" hangingPunct="1"/>
              <a:r>
                <a:rPr kumimoji="1" lang="en-US" altLang="ko-KR">
                  <a:ea typeface="굴림" charset="-128"/>
                  <a:cs typeface="굴림" charset="-128"/>
                </a:rPr>
                <a:t>C</a:t>
              </a:r>
            </a:p>
          </p:txBody>
        </p:sp>
        <p:sp>
          <p:nvSpPr>
            <p:cNvPr id="51225" name="Oval 12"/>
            <p:cNvSpPr>
              <a:spLocks noChangeArrowheads="1"/>
            </p:cNvSpPr>
            <p:nvPr/>
          </p:nvSpPr>
          <p:spPr bwMode="auto">
            <a:xfrm>
              <a:off x="2112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latinLnBrk="1" hangingPunct="1"/>
              <a:r>
                <a:rPr kumimoji="1" lang="en-US" altLang="ko-KR">
                  <a:ea typeface="굴림" charset="-128"/>
                  <a:cs typeface="굴림" charset="-128"/>
                </a:rPr>
                <a:t>D</a:t>
              </a:r>
            </a:p>
          </p:txBody>
        </p:sp>
        <p:sp>
          <p:nvSpPr>
            <p:cNvPr id="51226" name="Oval 13"/>
            <p:cNvSpPr>
              <a:spLocks noChangeArrowheads="1"/>
            </p:cNvSpPr>
            <p:nvPr/>
          </p:nvSpPr>
          <p:spPr bwMode="auto">
            <a:xfrm>
              <a:off x="1248" y="2448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latinLnBrk="1" hangingPunct="1"/>
              <a:r>
                <a:rPr kumimoji="1" lang="en-US" altLang="ko-KR">
                  <a:ea typeface="굴림" charset="-128"/>
                  <a:cs typeface="굴림" charset="-128"/>
                </a:rPr>
                <a:t>B</a:t>
              </a:r>
            </a:p>
          </p:txBody>
        </p:sp>
        <p:sp>
          <p:nvSpPr>
            <p:cNvPr id="51227" name="Rectangle 14"/>
            <p:cNvSpPr>
              <a:spLocks noChangeArrowheads="1"/>
            </p:cNvSpPr>
            <p:nvPr/>
          </p:nvSpPr>
          <p:spPr bwMode="auto">
            <a:xfrm>
              <a:off x="2160" y="2448"/>
              <a:ext cx="384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latinLnBrk="1" hangingPunct="1"/>
              <a:r>
                <a:rPr kumimoji="1" lang="en-US" altLang="ko-KR">
                  <a:ea typeface="굴림" charset="-128"/>
                  <a:cs typeface="굴림" charset="-128"/>
                </a:rPr>
                <a:t>A=B</a:t>
              </a:r>
            </a:p>
          </p:txBody>
        </p:sp>
        <p:sp>
          <p:nvSpPr>
            <p:cNvPr id="51228" name="Rectangle 15"/>
            <p:cNvSpPr>
              <a:spLocks noChangeArrowheads="1"/>
            </p:cNvSpPr>
            <p:nvPr/>
          </p:nvSpPr>
          <p:spPr bwMode="auto">
            <a:xfrm>
              <a:off x="4464" y="1680"/>
              <a:ext cx="960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latinLnBrk="1" hangingPunct="1"/>
              <a:r>
                <a:rPr kumimoji="1" lang="en-US" altLang="ko-KR">
                  <a:ea typeface="굴림" charset="-128"/>
                  <a:cs typeface="굴림" charset="-128"/>
                </a:rPr>
                <a:t>Add E</a:t>
              </a:r>
            </a:p>
          </p:txBody>
        </p:sp>
        <p:sp>
          <p:nvSpPr>
            <p:cNvPr id="51229" name="Rectangle 16"/>
            <p:cNvSpPr>
              <a:spLocks noChangeArrowheads="1"/>
            </p:cNvSpPr>
            <p:nvPr/>
          </p:nvSpPr>
          <p:spPr bwMode="auto">
            <a:xfrm>
              <a:off x="3216" y="1680"/>
              <a:ext cx="384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latinLnBrk="1" hangingPunct="1"/>
              <a:r>
                <a:rPr kumimoji="1" lang="en-US" altLang="ko-KR">
                  <a:ea typeface="굴림" charset="-128"/>
                  <a:cs typeface="굴림" charset="-128"/>
                </a:rPr>
                <a:t>A=D</a:t>
              </a:r>
            </a:p>
          </p:txBody>
        </p:sp>
        <p:sp>
          <p:nvSpPr>
            <p:cNvPr id="51230" name="Rectangle 17"/>
            <p:cNvSpPr>
              <a:spLocks noChangeArrowheads="1"/>
            </p:cNvSpPr>
            <p:nvPr/>
          </p:nvSpPr>
          <p:spPr bwMode="auto">
            <a:xfrm>
              <a:off x="4464" y="2448"/>
              <a:ext cx="960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latinLnBrk="1" hangingPunct="1"/>
              <a:r>
                <a:rPr kumimoji="1" lang="en-US" altLang="ko-KR">
                  <a:ea typeface="굴림" charset="-128"/>
                  <a:cs typeface="굴림" charset="-128"/>
                </a:rPr>
                <a:t>Add D</a:t>
              </a:r>
            </a:p>
          </p:txBody>
        </p:sp>
        <p:sp>
          <p:nvSpPr>
            <p:cNvPr id="51231" name="Rectangle 18"/>
            <p:cNvSpPr>
              <a:spLocks noChangeArrowheads="1"/>
            </p:cNvSpPr>
            <p:nvPr/>
          </p:nvSpPr>
          <p:spPr bwMode="auto">
            <a:xfrm>
              <a:off x="4512" y="3408"/>
              <a:ext cx="960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latinLnBrk="1" hangingPunct="1"/>
              <a:r>
                <a:rPr kumimoji="1" lang="en-US" altLang="ko-KR">
                  <a:ea typeface="굴림" charset="-128"/>
                  <a:cs typeface="굴림" charset="-128"/>
                </a:rPr>
                <a:t>Delete A</a:t>
              </a:r>
            </a:p>
          </p:txBody>
        </p:sp>
        <p:cxnSp>
          <p:nvCxnSpPr>
            <p:cNvPr id="51232" name="AutoShape 19"/>
            <p:cNvCxnSpPr>
              <a:cxnSpLocks noChangeShapeType="1"/>
              <a:stCxn id="51222" idx="6"/>
              <a:endCxn id="51226" idx="2"/>
            </p:cNvCxnSpPr>
            <p:nvPr/>
          </p:nvCxnSpPr>
          <p:spPr bwMode="auto">
            <a:xfrm>
              <a:off x="624" y="2616"/>
              <a:ext cx="62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51233" name="AutoShape 20"/>
            <p:cNvCxnSpPr>
              <a:cxnSpLocks noChangeShapeType="1"/>
              <a:stCxn id="51226" idx="6"/>
              <a:endCxn id="51227" idx="1"/>
            </p:cNvCxnSpPr>
            <p:nvPr/>
          </p:nvCxnSpPr>
          <p:spPr bwMode="auto">
            <a:xfrm>
              <a:off x="1584" y="2616"/>
              <a:ext cx="57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51234" name="AutoShape 21"/>
            <p:cNvCxnSpPr>
              <a:cxnSpLocks noChangeShapeType="1"/>
              <a:stCxn id="51227" idx="3"/>
              <a:endCxn id="51224" idx="2"/>
            </p:cNvCxnSpPr>
            <p:nvPr/>
          </p:nvCxnSpPr>
          <p:spPr bwMode="auto">
            <a:xfrm>
              <a:off x="2544" y="2616"/>
              <a:ext cx="67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51235" name="AutoShape 22"/>
            <p:cNvCxnSpPr>
              <a:cxnSpLocks noChangeShapeType="1"/>
              <a:stCxn id="51224" idx="6"/>
              <a:endCxn id="51230" idx="1"/>
            </p:cNvCxnSpPr>
            <p:nvPr/>
          </p:nvCxnSpPr>
          <p:spPr bwMode="auto">
            <a:xfrm>
              <a:off x="3552" y="2616"/>
              <a:ext cx="91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51236" name="AutoShape 23"/>
            <p:cNvCxnSpPr>
              <a:cxnSpLocks noChangeShapeType="1"/>
              <a:stCxn id="51226" idx="7"/>
              <a:endCxn id="51225" idx="3"/>
            </p:cNvCxnSpPr>
            <p:nvPr/>
          </p:nvCxnSpPr>
          <p:spPr bwMode="auto">
            <a:xfrm flipV="1">
              <a:off x="1535" y="1967"/>
              <a:ext cx="626" cy="53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51237" name="AutoShape 24"/>
            <p:cNvCxnSpPr>
              <a:cxnSpLocks noChangeShapeType="1"/>
              <a:stCxn id="51227" idx="3"/>
              <a:endCxn id="51223" idx="1"/>
            </p:cNvCxnSpPr>
            <p:nvPr/>
          </p:nvCxnSpPr>
          <p:spPr bwMode="auto">
            <a:xfrm>
              <a:off x="2544" y="2616"/>
              <a:ext cx="241" cy="84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51238" name="AutoShape 25"/>
            <p:cNvCxnSpPr>
              <a:cxnSpLocks noChangeShapeType="1"/>
              <a:stCxn id="51225" idx="6"/>
              <a:endCxn id="51229" idx="1"/>
            </p:cNvCxnSpPr>
            <p:nvPr/>
          </p:nvCxnSpPr>
          <p:spPr bwMode="auto">
            <a:xfrm>
              <a:off x="2448" y="1848"/>
              <a:ext cx="76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51239" name="AutoShape 26"/>
            <p:cNvCxnSpPr>
              <a:cxnSpLocks noChangeShapeType="1"/>
              <a:stCxn id="51229" idx="3"/>
              <a:endCxn id="51228" idx="1"/>
            </p:cNvCxnSpPr>
            <p:nvPr/>
          </p:nvCxnSpPr>
          <p:spPr bwMode="auto">
            <a:xfrm>
              <a:off x="3600" y="1848"/>
              <a:ext cx="86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51240" name="AutoShape 27"/>
            <p:cNvCxnSpPr>
              <a:cxnSpLocks noChangeShapeType="1"/>
              <a:stCxn id="51223" idx="6"/>
              <a:endCxn id="51242" idx="1"/>
            </p:cNvCxnSpPr>
            <p:nvPr/>
          </p:nvCxnSpPr>
          <p:spPr bwMode="auto">
            <a:xfrm>
              <a:off x="3072" y="3576"/>
              <a:ext cx="43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51241" name="Text Box 28"/>
            <p:cNvSpPr txBox="1">
              <a:spLocks noChangeArrowheads="1"/>
            </p:cNvSpPr>
            <p:nvPr/>
          </p:nvSpPr>
          <p:spPr bwMode="auto">
            <a:xfrm>
              <a:off x="144" y="3936"/>
              <a:ext cx="256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Arial" charset="0"/>
                  <a:ea typeface="굴림" charset="-128"/>
                  <a:cs typeface="굴림" charset="-128"/>
                </a:rPr>
                <a:t>{</a:t>
              </a:r>
              <a:r>
                <a:rPr kumimoji="1" lang="en-US" altLang="ko-KR" sz="2000" i="1">
                  <a:latin typeface="Arial" charset="0"/>
                  <a:ea typeface="굴림" charset="-128"/>
                  <a:cs typeface="굴림" charset="-128"/>
                </a:rPr>
                <a:t> A</a:t>
              </a:r>
              <a:r>
                <a:rPr kumimoji="1" lang="en-US" altLang="ko-KR" sz="2000">
                  <a:latin typeface="Arial" charset="0"/>
                  <a:ea typeface="굴림" charset="-128"/>
                  <a:cs typeface="굴림" charset="-128"/>
                </a:rPr>
                <a:t>(1),</a:t>
              </a:r>
              <a:r>
                <a:rPr kumimoji="1" lang="en-US" altLang="ko-KR" sz="2000" i="1">
                  <a:latin typeface="Arial" charset="0"/>
                  <a:ea typeface="굴림" charset="-128"/>
                  <a:cs typeface="굴림" charset="-128"/>
                </a:rPr>
                <a:t> A</a:t>
              </a:r>
              <a:r>
                <a:rPr kumimoji="1" lang="en-US" altLang="ko-KR" sz="2000">
                  <a:latin typeface="Arial" charset="0"/>
                  <a:ea typeface="굴림" charset="-128"/>
                  <a:cs typeface="굴림" charset="-128"/>
                </a:rPr>
                <a:t>(2), </a:t>
              </a:r>
              <a:r>
                <a:rPr kumimoji="1" lang="en-US" altLang="ko-KR" sz="2000" i="1">
                  <a:latin typeface="Arial" charset="0"/>
                  <a:ea typeface="굴림" charset="-128"/>
                  <a:cs typeface="굴림" charset="-128"/>
                </a:rPr>
                <a:t>B</a:t>
              </a:r>
              <a:r>
                <a:rPr kumimoji="1" lang="en-US" altLang="ko-KR" sz="2000">
                  <a:latin typeface="Arial" charset="0"/>
                  <a:ea typeface="굴림" charset="-128"/>
                  <a:cs typeface="굴림" charset="-128"/>
                </a:rPr>
                <a:t>(2),</a:t>
              </a:r>
              <a:r>
                <a:rPr kumimoji="1" lang="en-US" altLang="ko-KR" sz="2000" i="1">
                  <a:latin typeface="Arial" charset="0"/>
                  <a:ea typeface="굴림" charset="-128"/>
                  <a:cs typeface="굴림" charset="-128"/>
                </a:rPr>
                <a:t> B</a:t>
              </a:r>
              <a:r>
                <a:rPr kumimoji="1" lang="en-US" altLang="ko-KR" sz="2000">
                  <a:latin typeface="Arial" charset="0"/>
                  <a:ea typeface="굴림" charset="-128"/>
                  <a:cs typeface="굴림" charset="-128"/>
                </a:rPr>
                <a:t>(3),</a:t>
              </a:r>
              <a:r>
                <a:rPr kumimoji="1" lang="en-US" altLang="ko-KR" sz="2000" i="1">
                  <a:latin typeface="Arial" charset="0"/>
                  <a:ea typeface="굴림" charset="-128"/>
                  <a:cs typeface="굴림" charset="-128"/>
                </a:rPr>
                <a:t> B</a:t>
              </a:r>
              <a:r>
                <a:rPr kumimoji="1" lang="en-US" altLang="ko-KR" sz="2000">
                  <a:latin typeface="Arial" charset="0"/>
                  <a:ea typeface="굴림" charset="-128"/>
                  <a:cs typeface="굴림" charset="-128"/>
                </a:rPr>
                <a:t>(4), </a:t>
              </a:r>
              <a:r>
                <a:rPr kumimoji="1" lang="en-US" altLang="ko-KR" sz="2000" i="1">
                  <a:latin typeface="Arial" charset="0"/>
                  <a:ea typeface="굴림" charset="-128"/>
                  <a:cs typeface="굴림" charset="-128"/>
                </a:rPr>
                <a:t>C</a:t>
              </a:r>
              <a:r>
                <a:rPr kumimoji="1" lang="en-US" altLang="ko-KR" sz="2000">
                  <a:latin typeface="Arial" charset="0"/>
                  <a:ea typeface="굴림" charset="-128"/>
                  <a:cs typeface="굴림" charset="-128"/>
                </a:rPr>
                <a:t>(5), </a:t>
              </a:r>
            </a:p>
          </p:txBody>
        </p:sp>
        <p:sp>
          <p:nvSpPr>
            <p:cNvPr id="51242" name="Rectangle 29"/>
            <p:cNvSpPr>
              <a:spLocks noChangeArrowheads="1"/>
            </p:cNvSpPr>
            <p:nvPr/>
          </p:nvSpPr>
          <p:spPr bwMode="auto">
            <a:xfrm>
              <a:off x="3504" y="3408"/>
              <a:ext cx="384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latinLnBrk="1" hangingPunct="1"/>
              <a:r>
                <a:rPr kumimoji="1" lang="en-US" altLang="ko-KR">
                  <a:ea typeface="굴림" charset="-128"/>
                  <a:cs typeface="굴림" charset="-128"/>
                </a:rPr>
                <a:t>A=E</a:t>
              </a:r>
            </a:p>
          </p:txBody>
        </p:sp>
        <p:cxnSp>
          <p:nvCxnSpPr>
            <p:cNvPr id="51243" name="AutoShape 30"/>
            <p:cNvCxnSpPr>
              <a:cxnSpLocks noChangeShapeType="1"/>
              <a:stCxn id="51242" idx="3"/>
              <a:endCxn id="51231" idx="1"/>
            </p:cNvCxnSpPr>
            <p:nvPr/>
          </p:nvCxnSpPr>
          <p:spPr bwMode="auto">
            <a:xfrm>
              <a:off x="3888" y="3576"/>
              <a:ext cx="62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</p:grpSp>
      <p:sp>
        <p:nvSpPr>
          <p:cNvPr id="51211" name="Text Box 31"/>
          <p:cNvSpPr txBox="1">
            <a:spLocks noChangeArrowheads="1"/>
          </p:cNvSpPr>
          <p:nvPr/>
        </p:nvSpPr>
        <p:spPr bwMode="auto">
          <a:xfrm>
            <a:off x="4175125" y="5951538"/>
            <a:ext cx="6921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 sz="1800">
                <a:solidFill>
                  <a:srgbClr val="00FF00"/>
                </a:solidFill>
                <a:latin typeface="Arial" charset="0"/>
                <a:ea typeface="굴림" charset="-128"/>
                <a:cs typeface="굴림" charset="-128"/>
              </a:rPr>
              <a:t>D(2),</a:t>
            </a:r>
          </a:p>
        </p:txBody>
      </p:sp>
      <p:sp>
        <p:nvSpPr>
          <p:cNvPr id="51212" name="Text Box 32"/>
          <p:cNvSpPr txBox="1">
            <a:spLocks noChangeArrowheads="1"/>
          </p:cNvSpPr>
          <p:nvPr/>
        </p:nvSpPr>
        <p:spPr bwMode="auto">
          <a:xfrm>
            <a:off x="4860925" y="5929313"/>
            <a:ext cx="8207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 sz="2000">
                <a:solidFill>
                  <a:schemeClr val="hlink"/>
                </a:solidFill>
                <a:ea typeface="굴림" charset="-128"/>
                <a:cs typeface="굴림" charset="-128"/>
              </a:rPr>
              <a:t>E(2) }</a:t>
            </a:r>
          </a:p>
        </p:txBody>
      </p:sp>
      <p:sp>
        <p:nvSpPr>
          <p:cNvPr id="414753" name="Text Box 33"/>
          <p:cNvSpPr txBox="1">
            <a:spLocks noChangeArrowheads="1"/>
          </p:cNvSpPr>
          <p:nvPr/>
        </p:nvSpPr>
        <p:spPr bwMode="auto">
          <a:xfrm>
            <a:off x="7908925" y="4024313"/>
            <a:ext cx="663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 sz="2000">
                <a:solidFill>
                  <a:schemeClr val="hlink"/>
                </a:solidFill>
                <a:ea typeface="굴림" charset="-128"/>
                <a:cs typeface="굴림" charset="-128"/>
              </a:rPr>
              <a:t>D(2</a:t>
            </a:r>
            <a:r>
              <a:rPr kumimoji="1" lang="en-US" altLang="ko-KR" sz="2000">
                <a:solidFill>
                  <a:srgbClr val="00FF00"/>
                </a:solidFill>
                <a:ea typeface="굴림" charset="-128"/>
                <a:cs typeface="굴림" charset="-128"/>
              </a:rPr>
              <a:t>)</a:t>
            </a:r>
            <a:endParaRPr kumimoji="1" lang="en-US" altLang="ko-KR" sz="2000">
              <a:ea typeface="굴림" charset="-128"/>
              <a:cs typeface="굴림" charset="-128"/>
            </a:endParaRPr>
          </a:p>
        </p:txBody>
      </p:sp>
      <p:cxnSp>
        <p:nvCxnSpPr>
          <p:cNvPr id="414754" name="AutoShape 34"/>
          <p:cNvCxnSpPr>
            <a:cxnSpLocks noChangeShapeType="1"/>
          </p:cNvCxnSpPr>
          <p:nvPr/>
        </p:nvCxnSpPr>
        <p:spPr bwMode="auto">
          <a:xfrm flipH="1" flipV="1">
            <a:off x="3619500" y="2333625"/>
            <a:ext cx="4991100" cy="1485900"/>
          </a:xfrm>
          <a:prstGeom prst="bentConnector4">
            <a:avLst>
              <a:gd name="adj1" fmla="val -4579"/>
              <a:gd name="adj2" fmla="val 115384"/>
            </a:avLst>
          </a:prstGeom>
          <a:noFill/>
          <a:ln w="12700">
            <a:solidFill>
              <a:srgbClr val="CC3300"/>
            </a:solidFill>
            <a:miter lim="800000"/>
            <a:headEnd type="none" w="sm" len="sm"/>
            <a:tailEnd type="triangle" w="sm" len="sm"/>
          </a:ln>
        </p:spPr>
      </p:cxnSp>
      <p:sp>
        <p:nvSpPr>
          <p:cNvPr id="414755" name="Text Box 35"/>
          <p:cNvSpPr txBox="1">
            <a:spLocks noChangeArrowheads="1"/>
          </p:cNvSpPr>
          <p:nvPr/>
        </p:nvSpPr>
        <p:spPr bwMode="auto">
          <a:xfrm>
            <a:off x="3565525" y="2805113"/>
            <a:ext cx="663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 sz="2000">
                <a:solidFill>
                  <a:srgbClr val="CC3300"/>
                </a:solidFill>
                <a:ea typeface="굴림" charset="-128"/>
                <a:cs typeface="굴림" charset="-128"/>
              </a:rPr>
              <a:t>D(2</a:t>
            </a:r>
            <a:r>
              <a:rPr kumimoji="1" lang="en-US" altLang="ko-KR" sz="2000">
                <a:solidFill>
                  <a:srgbClr val="00FF00"/>
                </a:solidFill>
                <a:ea typeface="굴림" charset="-128"/>
                <a:cs typeface="굴림" charset="-128"/>
              </a:rPr>
              <a:t>)</a:t>
            </a:r>
          </a:p>
        </p:txBody>
      </p:sp>
      <p:sp>
        <p:nvSpPr>
          <p:cNvPr id="414756" name="Text Box 36"/>
          <p:cNvSpPr txBox="1">
            <a:spLocks noChangeArrowheads="1"/>
          </p:cNvSpPr>
          <p:nvPr/>
        </p:nvSpPr>
        <p:spPr bwMode="auto">
          <a:xfrm>
            <a:off x="5791200" y="2714625"/>
            <a:ext cx="663575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 sz="2000">
                <a:solidFill>
                  <a:srgbClr val="CC3300"/>
                </a:solidFill>
                <a:ea typeface="굴림" charset="-128"/>
                <a:cs typeface="굴림" charset="-128"/>
              </a:rPr>
              <a:t>A(2)</a:t>
            </a:r>
          </a:p>
          <a:p>
            <a:pPr eaLnBrk="1" latinLnBrk="1" hangingPunct="1"/>
            <a:r>
              <a:rPr kumimoji="1" lang="en-US" altLang="ko-KR" sz="2000">
                <a:solidFill>
                  <a:srgbClr val="CC3300"/>
                </a:solidFill>
                <a:ea typeface="굴림" charset="-128"/>
                <a:cs typeface="굴림" charset="-128"/>
              </a:rPr>
              <a:t>D(2)</a:t>
            </a:r>
          </a:p>
          <a:p>
            <a:pPr eaLnBrk="1" latinLnBrk="1" hangingPunct="1"/>
            <a:r>
              <a:rPr kumimoji="1" lang="en-US" altLang="ko-KR" sz="2000">
                <a:solidFill>
                  <a:srgbClr val="CC3300"/>
                </a:solidFill>
                <a:ea typeface="굴림" charset="-128"/>
                <a:cs typeface="굴림" charset="-128"/>
              </a:rPr>
              <a:t>x/2</a:t>
            </a:r>
          </a:p>
        </p:txBody>
      </p:sp>
      <p:sp>
        <p:nvSpPr>
          <p:cNvPr id="414757" name="Text Box 37"/>
          <p:cNvSpPr txBox="1">
            <a:spLocks noChangeArrowheads="1"/>
          </p:cNvSpPr>
          <p:nvPr/>
        </p:nvSpPr>
        <p:spPr bwMode="auto">
          <a:xfrm>
            <a:off x="7908925" y="2881313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 sz="2000">
                <a:solidFill>
                  <a:srgbClr val="0066FF"/>
                </a:solidFill>
                <a:ea typeface="굴림" charset="-128"/>
                <a:cs typeface="굴림" charset="-128"/>
              </a:rPr>
              <a:t>E(2)</a:t>
            </a:r>
          </a:p>
        </p:txBody>
      </p:sp>
      <p:cxnSp>
        <p:nvCxnSpPr>
          <p:cNvPr id="414758" name="AutoShape 38"/>
          <p:cNvCxnSpPr>
            <a:cxnSpLocks noChangeShapeType="1"/>
          </p:cNvCxnSpPr>
          <p:nvPr/>
        </p:nvCxnSpPr>
        <p:spPr bwMode="auto">
          <a:xfrm flipH="1">
            <a:off x="4610100" y="2600325"/>
            <a:ext cx="4000500" cy="3009900"/>
          </a:xfrm>
          <a:prstGeom prst="bentConnector4">
            <a:avLst>
              <a:gd name="adj1" fmla="val -12222"/>
              <a:gd name="adj2" fmla="val 107597"/>
            </a:avLst>
          </a:prstGeom>
          <a:noFill/>
          <a:ln w="12700">
            <a:solidFill>
              <a:srgbClr val="0066FF"/>
            </a:solidFill>
            <a:miter lim="800000"/>
            <a:headEnd type="none" w="sm" len="sm"/>
            <a:tailEnd type="triangle" w="sm" len="sm"/>
          </a:ln>
        </p:spPr>
      </p:cxnSp>
      <p:sp>
        <p:nvSpPr>
          <p:cNvPr id="414759" name="Text Box 39"/>
          <p:cNvSpPr txBox="1">
            <a:spLocks noChangeArrowheads="1"/>
          </p:cNvSpPr>
          <p:nvPr/>
        </p:nvSpPr>
        <p:spPr bwMode="auto">
          <a:xfrm>
            <a:off x="3886200" y="545782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 sz="2000">
                <a:solidFill>
                  <a:srgbClr val="0066FF"/>
                </a:solidFill>
                <a:ea typeface="굴림" charset="-128"/>
                <a:cs typeface="굴림" charset="-128"/>
              </a:rPr>
              <a:t>E(2)</a:t>
            </a:r>
          </a:p>
        </p:txBody>
      </p:sp>
      <p:sp>
        <p:nvSpPr>
          <p:cNvPr id="414760" name="Text Box 40"/>
          <p:cNvSpPr txBox="1">
            <a:spLocks noChangeArrowheads="1"/>
          </p:cNvSpPr>
          <p:nvPr/>
        </p:nvSpPr>
        <p:spPr bwMode="auto">
          <a:xfrm>
            <a:off x="6324600" y="5518150"/>
            <a:ext cx="663575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 sz="2000">
                <a:solidFill>
                  <a:schemeClr val="folHlink"/>
                </a:solidFill>
                <a:ea typeface="굴림" charset="-128"/>
                <a:cs typeface="굴림" charset="-128"/>
              </a:rPr>
              <a:t>A(2)</a:t>
            </a:r>
          </a:p>
          <a:p>
            <a:pPr eaLnBrk="1" latinLnBrk="1" hangingPunct="1"/>
            <a:r>
              <a:rPr kumimoji="1" lang="en-US" altLang="ko-KR" sz="2000">
                <a:solidFill>
                  <a:schemeClr val="folHlink"/>
                </a:solidFill>
                <a:ea typeface="굴림" charset="-128"/>
                <a:cs typeface="굴림" charset="-128"/>
              </a:rPr>
              <a:t>E(2)</a:t>
            </a:r>
          </a:p>
          <a:p>
            <a:pPr eaLnBrk="1" latinLnBrk="1" hangingPunct="1"/>
            <a:r>
              <a:rPr kumimoji="1" lang="en-US" altLang="ko-KR" sz="2000">
                <a:solidFill>
                  <a:schemeClr val="folHlink"/>
                </a:solidFill>
                <a:ea typeface="굴림" charset="-128"/>
                <a:cs typeface="굴림" charset="-128"/>
              </a:rPr>
              <a:t>x/2</a:t>
            </a:r>
          </a:p>
        </p:txBody>
      </p:sp>
      <p:sp>
        <p:nvSpPr>
          <p:cNvPr id="414761" name="Text Box 41"/>
          <p:cNvSpPr txBox="1">
            <a:spLocks noChangeArrowheads="1"/>
          </p:cNvSpPr>
          <p:nvPr/>
        </p:nvSpPr>
        <p:spPr bwMode="auto">
          <a:xfrm>
            <a:off x="7375525" y="5776913"/>
            <a:ext cx="13890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 sz="2000">
                <a:solidFill>
                  <a:srgbClr val="663300"/>
                </a:solidFill>
                <a:ea typeface="굴림" charset="-128"/>
                <a:cs typeface="굴림" charset="-128"/>
              </a:rPr>
              <a:t>Delete A(2)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/>
      <p:bldP spid="414724" grpId="0"/>
      <p:bldP spid="414725" grpId="0"/>
      <p:bldP spid="414727" grpId="0"/>
      <p:bldP spid="414753" grpId="0"/>
      <p:bldP spid="414755" grpId="0"/>
      <p:bldP spid="414756" grpId="0"/>
      <p:bldP spid="414757" grpId="0"/>
      <p:bldP spid="414759" grpId="0"/>
      <p:bldP spid="414760" grpId="0"/>
      <p:bldP spid="41476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19</a:t>
            </a: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6DDDA2-F64F-A340-896F-560A95654C8C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Rete networks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Share common parts of rules</a:t>
            </a:r>
          </a:p>
          <a:p>
            <a:endParaRPr lang="en-US"/>
          </a:p>
          <a:p>
            <a:r>
              <a:rPr lang="en-US"/>
              <a:t>Eliminate duplication over time (since for most production systems only a few rules change at each time step)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19</a:t>
            </a: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21AF25-8FEE-8A42-9882-6F35C16FA1DF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Conflict resolution phase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one strategy: execute all actions for all satisfied rules</a:t>
            </a:r>
          </a:p>
          <a:p>
            <a:endParaRPr lang="en-US"/>
          </a:p>
          <a:p>
            <a:r>
              <a:rPr lang="en-US"/>
              <a:t>or, treat them as suggestions and use conflict resolution to pick one action.</a:t>
            </a:r>
          </a:p>
          <a:p>
            <a:endParaRPr lang="en-US"/>
          </a:p>
          <a:p>
            <a:r>
              <a:rPr lang="en-US"/>
              <a:t>Strategies:</a:t>
            </a:r>
          </a:p>
          <a:p>
            <a:pPr>
              <a:buFontTx/>
              <a:buNone/>
            </a:pPr>
            <a:r>
              <a:rPr lang="en-US"/>
              <a:t>	- no duplication (do not execute twice same rule on same args)</a:t>
            </a:r>
          </a:p>
          <a:p>
            <a:pPr>
              <a:buFontTx/>
              <a:buNone/>
            </a:pPr>
            <a:r>
              <a:rPr lang="en-US"/>
              <a:t>	- regency (prefer rules involving recently created WM elements)</a:t>
            </a:r>
          </a:p>
          <a:p>
            <a:pPr>
              <a:buFontTx/>
              <a:buNone/>
            </a:pPr>
            <a:r>
              <a:rPr lang="en-US"/>
              <a:t>	- specificity (prefer more specific rules)</a:t>
            </a:r>
          </a:p>
          <a:p>
            <a:pPr>
              <a:buFontTx/>
              <a:buNone/>
            </a:pPr>
            <a:r>
              <a:rPr lang="en-US"/>
              <a:t>	- operation priority (rank actions by priority and pick highest)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19</a:t>
            </a:r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A035D5-1BFA-974A-B313-BF435E9AF2DA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 systems &amp; semantic networks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Other notation for logic; equivalent to sentence notation</a:t>
            </a:r>
          </a:p>
          <a:p>
            <a:endParaRPr lang="en-US"/>
          </a:p>
          <a:p>
            <a:r>
              <a:rPr lang="en-US"/>
              <a:t>Focus on categories and relations between them (remember ontologies)</a:t>
            </a:r>
          </a:p>
          <a:p>
            <a:endParaRPr lang="en-US"/>
          </a:p>
          <a:p>
            <a:r>
              <a:rPr lang="en-US"/>
              <a:t>e.g., Cats      		Mammals</a:t>
            </a:r>
          </a:p>
        </p:txBody>
      </p:sp>
      <p:sp>
        <p:nvSpPr>
          <p:cNvPr id="54278" name="Line 4"/>
          <p:cNvSpPr>
            <a:spLocks noChangeShapeType="1"/>
          </p:cNvSpPr>
          <p:nvPr/>
        </p:nvSpPr>
        <p:spPr bwMode="auto">
          <a:xfrm>
            <a:off x="2057400" y="32766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9" name="Text Box 5"/>
          <p:cNvSpPr txBox="1">
            <a:spLocks noChangeArrowheads="1"/>
          </p:cNvSpPr>
          <p:nvPr/>
        </p:nvSpPr>
        <p:spPr bwMode="auto">
          <a:xfrm>
            <a:off x="2346325" y="2833688"/>
            <a:ext cx="846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/>
              <a:t>Subset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19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68B3BC-12BC-3040-A518-C98F9C50AFE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Indexing, retrieval &amp; unification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Implementing sentences &amp; terms:</a:t>
            </a:r>
            <a:r>
              <a:rPr lang="en-US"/>
              <a:t> define syntax and map sentences onto machine representation.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	</a:t>
            </a:r>
            <a:r>
              <a:rPr lang="en-US">
                <a:solidFill>
                  <a:srgbClr val="0066FF"/>
                </a:solidFill>
              </a:rPr>
              <a:t>Compound:</a:t>
            </a:r>
            <a:r>
              <a:rPr lang="en-US"/>
              <a:t> has operator &amp; arguments.</a:t>
            </a:r>
          </a:p>
          <a:p>
            <a:pPr>
              <a:buFontTx/>
              <a:buNone/>
            </a:pPr>
            <a:r>
              <a:rPr lang="en-US" sz="1800"/>
              <a:t>		e.g., </a:t>
            </a:r>
            <a:r>
              <a:rPr lang="en-US" sz="1800">
                <a:solidFill>
                  <a:schemeClr val="hlink"/>
                </a:solidFill>
              </a:rPr>
              <a:t>c = P(x) </a:t>
            </a:r>
            <a:r>
              <a:rPr lang="en-US" sz="1800">
                <a:solidFill>
                  <a:schemeClr val="hlink"/>
                </a:solidFill>
                <a:sym typeface="Symbol" charset="2"/>
              </a:rPr>
              <a:t> Q(x)		Op[c] = ; Args[c] = [</a:t>
            </a:r>
            <a:r>
              <a:rPr lang="en-US" sz="1800">
                <a:solidFill>
                  <a:schemeClr val="hlink"/>
                </a:solidFill>
              </a:rPr>
              <a:t>P(x),</a:t>
            </a:r>
            <a:r>
              <a:rPr lang="en-US" sz="1800">
                <a:solidFill>
                  <a:schemeClr val="hlink"/>
                </a:solidFill>
                <a:sym typeface="Symbol" charset="2"/>
              </a:rPr>
              <a:t> Q(x)]</a:t>
            </a:r>
            <a:endParaRPr lang="en-US" sz="1800">
              <a:solidFill>
                <a:schemeClr val="hlink"/>
              </a:solidFill>
            </a:endParaRPr>
          </a:p>
          <a:p>
            <a:endParaRPr lang="en-US"/>
          </a:p>
          <a:p>
            <a:r>
              <a:rPr lang="en-US">
                <a:solidFill>
                  <a:srgbClr val="0066FF"/>
                </a:solidFill>
              </a:rPr>
              <a:t>FETCH:</a:t>
            </a:r>
            <a:r>
              <a:rPr lang="en-US"/>
              <a:t> find sentences in KB that have same structure as query.</a:t>
            </a:r>
          </a:p>
          <a:p>
            <a:pPr>
              <a:buFontTx/>
              <a:buNone/>
            </a:pPr>
            <a:r>
              <a:rPr lang="en-US"/>
              <a:t>	ASK makes multiple calls to FETCH.</a:t>
            </a:r>
          </a:p>
          <a:p>
            <a:pPr>
              <a:buFontTx/>
              <a:buNone/>
            </a:pPr>
            <a:endParaRPr lang="en-US"/>
          </a:p>
          <a:p>
            <a:r>
              <a:rPr lang="en-US">
                <a:solidFill>
                  <a:srgbClr val="0066FF"/>
                </a:solidFill>
              </a:rPr>
              <a:t>STORE:</a:t>
            </a:r>
            <a:r>
              <a:rPr lang="en-US"/>
              <a:t> add each conjunct of sentence to KB. Used by TELL.</a:t>
            </a:r>
          </a:p>
          <a:p>
            <a:pPr>
              <a:buFontTx/>
              <a:buNone/>
            </a:pPr>
            <a:r>
              <a:rPr lang="en-US"/>
              <a:t>		</a:t>
            </a:r>
            <a:r>
              <a:rPr lang="en-US" sz="1800"/>
              <a:t>e.g., </a:t>
            </a:r>
            <a:r>
              <a:rPr lang="en-US" sz="1800">
                <a:solidFill>
                  <a:schemeClr val="hlink"/>
                </a:solidFill>
              </a:rPr>
              <a:t>implement KB as list of conjuncts</a:t>
            </a:r>
          </a:p>
          <a:p>
            <a:pPr>
              <a:buFontTx/>
              <a:buNone/>
            </a:pPr>
            <a:r>
              <a:rPr lang="en-US" sz="1800">
                <a:solidFill>
                  <a:schemeClr val="hlink"/>
                </a:solidFill>
              </a:rPr>
              <a:t>		TELL(KB, A </a:t>
            </a:r>
            <a:r>
              <a:rPr lang="en-US" sz="1800">
                <a:solidFill>
                  <a:schemeClr val="hlink"/>
                </a:solidFill>
                <a:sym typeface="Symbol" charset="2"/>
              </a:rPr>
              <a:t> B)	TELL(KB, C  D)</a:t>
            </a:r>
          </a:p>
          <a:p>
            <a:pPr>
              <a:buFontTx/>
              <a:buNone/>
            </a:pPr>
            <a:r>
              <a:rPr lang="en-US" sz="1800">
                <a:solidFill>
                  <a:schemeClr val="hlink"/>
                </a:solidFill>
                <a:sym typeface="Symbol" charset="2"/>
              </a:rPr>
              <a:t>		then KB contains: [A, B, C, D]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19</a:t>
            </a:r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BBF8CA-CAF7-0248-86D0-C70A2EADBDBC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8"/>
                <a:cs typeface="굴림" charset="-128"/>
              </a:rPr>
              <a:t>Syntax and Semantics </a:t>
            </a:r>
          </a:p>
        </p:txBody>
      </p:sp>
      <p:sp>
        <p:nvSpPr>
          <p:cNvPr id="55301" name="Rectangle 3"/>
          <p:cNvSpPr>
            <a:spLocks noChangeArrowheads="1"/>
          </p:cNvSpPr>
          <p:nvPr/>
        </p:nvSpPr>
        <p:spPr bwMode="auto">
          <a:xfrm>
            <a:off x="533400" y="2362200"/>
            <a:ext cx="8001000" cy="3810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2" name="Text Box 4"/>
          <p:cNvSpPr txBox="1">
            <a:spLocks noChangeArrowheads="1"/>
          </p:cNvSpPr>
          <p:nvPr/>
        </p:nvSpPr>
        <p:spPr bwMode="auto">
          <a:xfrm>
            <a:off x="762000" y="2274888"/>
            <a:ext cx="1460500" cy="3816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>
              <a:lnSpc>
                <a:spcPct val="170000"/>
              </a:lnSpc>
            </a:pPr>
            <a:r>
              <a:rPr kumimoji="1" lang="en-US" altLang="ko-KR">
                <a:solidFill>
                  <a:schemeClr val="tx2"/>
                </a:solidFill>
                <a:ea typeface="굴림" charset="-128"/>
                <a:cs typeface="굴림" charset="-128"/>
              </a:rPr>
              <a:t>Link Type</a:t>
            </a:r>
          </a:p>
          <a:p>
            <a:pPr eaLnBrk="1" latinLnBrk="1" hangingPunct="1">
              <a:lnSpc>
                <a:spcPct val="170000"/>
              </a:lnSpc>
            </a:pPr>
            <a:r>
              <a:rPr kumimoji="1" lang="en-US" altLang="ko-KR">
                <a:ea typeface="굴림" charset="-128"/>
                <a:cs typeface="굴림" charset="-128"/>
              </a:rPr>
              <a:t>A   </a:t>
            </a:r>
            <a:r>
              <a:rPr kumimoji="1" lang="en-US" altLang="ko-KR">
                <a:ea typeface="굴림" charset="-128"/>
                <a:cs typeface="굴림" charset="-128"/>
                <a:sym typeface="Symbol" charset="2"/>
              </a:rPr>
              <a:t>   B</a:t>
            </a:r>
          </a:p>
          <a:p>
            <a:pPr eaLnBrk="1" latinLnBrk="1" hangingPunct="1">
              <a:lnSpc>
                <a:spcPct val="170000"/>
              </a:lnSpc>
            </a:pPr>
            <a:r>
              <a:rPr kumimoji="1" lang="en-US" altLang="ko-KR">
                <a:ea typeface="굴림" charset="-128"/>
                <a:cs typeface="굴림" charset="-128"/>
                <a:sym typeface="Symbol" charset="2"/>
              </a:rPr>
              <a:t>A      B</a:t>
            </a:r>
          </a:p>
          <a:p>
            <a:pPr eaLnBrk="1" latinLnBrk="1" hangingPunct="1">
              <a:lnSpc>
                <a:spcPct val="170000"/>
              </a:lnSpc>
            </a:pPr>
            <a:r>
              <a:rPr kumimoji="1" lang="en-US" altLang="ko-KR">
                <a:ea typeface="굴림" charset="-128"/>
                <a:cs typeface="굴림" charset="-128"/>
                <a:sym typeface="Symbol" charset="2"/>
              </a:rPr>
              <a:t>A      B</a:t>
            </a:r>
          </a:p>
          <a:p>
            <a:pPr eaLnBrk="1" latinLnBrk="1" hangingPunct="1">
              <a:lnSpc>
                <a:spcPct val="170000"/>
              </a:lnSpc>
            </a:pPr>
            <a:r>
              <a:rPr kumimoji="1" lang="en-US" altLang="ko-KR">
                <a:ea typeface="굴림" charset="-128"/>
                <a:cs typeface="굴림" charset="-128"/>
                <a:sym typeface="Symbol" charset="2"/>
              </a:rPr>
              <a:t>A      B</a:t>
            </a:r>
          </a:p>
          <a:p>
            <a:pPr eaLnBrk="1" latinLnBrk="1" hangingPunct="1">
              <a:lnSpc>
                <a:spcPct val="170000"/>
              </a:lnSpc>
            </a:pPr>
            <a:r>
              <a:rPr kumimoji="1" lang="en-US" altLang="ko-KR">
                <a:ea typeface="굴림" charset="-128"/>
                <a:cs typeface="굴림" charset="-128"/>
                <a:sym typeface="Symbol" charset="2"/>
              </a:rPr>
              <a:t>A      B</a:t>
            </a:r>
            <a:endParaRPr kumimoji="1" lang="en-US" altLang="ko-KR">
              <a:ea typeface="굴림" charset="-128"/>
              <a:cs typeface="굴림" charset="-128"/>
            </a:endParaRPr>
          </a:p>
        </p:txBody>
      </p:sp>
      <p:sp>
        <p:nvSpPr>
          <p:cNvPr id="55303" name="Text Box 5"/>
          <p:cNvSpPr txBox="1">
            <a:spLocks noChangeArrowheads="1"/>
          </p:cNvSpPr>
          <p:nvPr/>
        </p:nvSpPr>
        <p:spPr bwMode="auto">
          <a:xfrm>
            <a:off x="990600" y="3048000"/>
            <a:ext cx="727075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 sz="1600">
                <a:ea typeface="굴림" charset="-128"/>
                <a:cs typeface="굴림" charset="-128"/>
              </a:rPr>
              <a:t>Subset</a:t>
            </a:r>
          </a:p>
        </p:txBody>
      </p:sp>
      <p:sp>
        <p:nvSpPr>
          <p:cNvPr id="55304" name="Text Box 6"/>
          <p:cNvSpPr txBox="1">
            <a:spLocks noChangeArrowheads="1"/>
          </p:cNvSpPr>
          <p:nvPr/>
        </p:nvSpPr>
        <p:spPr bwMode="auto">
          <a:xfrm>
            <a:off x="990600" y="3657600"/>
            <a:ext cx="874713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 sz="1600">
                <a:ea typeface="굴림" charset="-128"/>
                <a:cs typeface="굴림" charset="-128"/>
              </a:rPr>
              <a:t>Member</a:t>
            </a:r>
          </a:p>
        </p:txBody>
      </p:sp>
      <p:sp>
        <p:nvSpPr>
          <p:cNvPr id="55305" name="Text Box 7"/>
          <p:cNvSpPr txBox="1">
            <a:spLocks noChangeArrowheads="1"/>
          </p:cNvSpPr>
          <p:nvPr/>
        </p:nvSpPr>
        <p:spPr bwMode="auto">
          <a:xfrm>
            <a:off x="1219200" y="4191000"/>
            <a:ext cx="3190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 sz="1600">
                <a:ea typeface="굴림" charset="-128"/>
                <a:cs typeface="굴림" charset="-128"/>
              </a:rPr>
              <a:t>R</a:t>
            </a:r>
          </a:p>
        </p:txBody>
      </p:sp>
      <p:sp>
        <p:nvSpPr>
          <p:cNvPr id="55306" name="Text Box 9"/>
          <p:cNvSpPr txBox="1">
            <a:spLocks noChangeArrowheads="1"/>
          </p:cNvSpPr>
          <p:nvPr/>
        </p:nvSpPr>
        <p:spPr bwMode="auto">
          <a:xfrm>
            <a:off x="1262063" y="5421313"/>
            <a:ext cx="3190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 sz="1600">
                <a:ea typeface="굴림" charset="-128"/>
                <a:cs typeface="굴림" charset="-128"/>
              </a:rPr>
              <a:t>R</a:t>
            </a:r>
          </a:p>
        </p:txBody>
      </p:sp>
      <p:sp>
        <p:nvSpPr>
          <p:cNvPr id="55307" name="Rectangle 10"/>
          <p:cNvSpPr>
            <a:spLocks noChangeArrowheads="1"/>
          </p:cNvSpPr>
          <p:nvPr/>
        </p:nvSpPr>
        <p:spPr bwMode="auto">
          <a:xfrm>
            <a:off x="1295400" y="5486400"/>
            <a:ext cx="231775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8" name="Rectangle 11"/>
          <p:cNvSpPr>
            <a:spLocks noChangeArrowheads="1"/>
          </p:cNvSpPr>
          <p:nvPr/>
        </p:nvSpPr>
        <p:spPr bwMode="auto">
          <a:xfrm>
            <a:off x="1219200" y="54102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1219200" y="4899025"/>
            <a:ext cx="3190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 sz="1600">
                <a:ea typeface="굴림" charset="-128"/>
                <a:cs typeface="굴림" charset="-128"/>
              </a:rPr>
              <a:t>R</a:t>
            </a:r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1219200" y="4954588"/>
            <a:ext cx="3048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4114800" y="2286000"/>
            <a:ext cx="3994150" cy="3816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>
              <a:lnSpc>
                <a:spcPct val="170000"/>
              </a:lnSpc>
            </a:pPr>
            <a:r>
              <a:rPr kumimoji="1" lang="en-US" altLang="ko-KR">
                <a:solidFill>
                  <a:schemeClr val="tx2"/>
                </a:solidFill>
                <a:ea typeface="굴림" charset="-128"/>
                <a:cs typeface="굴림" charset="-128"/>
              </a:rPr>
              <a:t>Semantics</a:t>
            </a:r>
          </a:p>
          <a:p>
            <a:pPr eaLnBrk="1" latinLnBrk="1" hangingPunct="1">
              <a:lnSpc>
                <a:spcPct val="170000"/>
              </a:lnSpc>
            </a:pPr>
            <a:r>
              <a:rPr kumimoji="1" lang="en-US" altLang="ko-KR">
                <a:ea typeface="굴림" charset="-128"/>
                <a:cs typeface="굴림" charset="-128"/>
              </a:rPr>
              <a:t>A </a:t>
            </a:r>
            <a:r>
              <a:rPr kumimoji="1" lang="en-US" altLang="ko-KR">
                <a:ea typeface="굴림" charset="-128"/>
                <a:cs typeface="굴림" charset="-128"/>
                <a:sym typeface="Symbol" charset="2"/>
              </a:rPr>
              <a:t> B</a:t>
            </a:r>
          </a:p>
          <a:p>
            <a:pPr eaLnBrk="1" latinLnBrk="1" hangingPunct="1">
              <a:lnSpc>
                <a:spcPct val="170000"/>
              </a:lnSpc>
            </a:pPr>
            <a:r>
              <a:rPr kumimoji="1" lang="en-US" altLang="ko-KR">
                <a:ea typeface="굴림" charset="-128"/>
                <a:cs typeface="굴림" charset="-128"/>
                <a:sym typeface="Symbol" charset="2"/>
              </a:rPr>
              <a:t>A  B</a:t>
            </a:r>
          </a:p>
          <a:p>
            <a:pPr eaLnBrk="1" latinLnBrk="1" hangingPunct="1">
              <a:lnSpc>
                <a:spcPct val="170000"/>
              </a:lnSpc>
            </a:pPr>
            <a:r>
              <a:rPr kumimoji="1" lang="en-US" altLang="ko-KR">
                <a:ea typeface="굴림" charset="-128"/>
                <a:cs typeface="굴림" charset="-128"/>
                <a:sym typeface="Symbol" charset="2"/>
              </a:rPr>
              <a:t>R(A,B)</a:t>
            </a:r>
          </a:p>
          <a:p>
            <a:pPr eaLnBrk="1" latinLnBrk="1" hangingPunct="1">
              <a:lnSpc>
                <a:spcPct val="170000"/>
              </a:lnSpc>
            </a:pPr>
            <a:r>
              <a:rPr kumimoji="1" lang="en-US" altLang="ko-KR">
                <a:ea typeface="굴림" charset="-128"/>
                <a:cs typeface="굴림" charset="-128"/>
                <a:sym typeface="Symbol" charset="2"/>
              </a:rPr>
              <a:t>x x  A  R(x,y)</a:t>
            </a:r>
          </a:p>
          <a:p>
            <a:pPr eaLnBrk="1" latinLnBrk="1" hangingPunct="1">
              <a:lnSpc>
                <a:spcPct val="170000"/>
              </a:lnSpc>
            </a:pPr>
            <a:r>
              <a:rPr kumimoji="1" lang="en-US" altLang="ko-KR">
                <a:ea typeface="굴림" charset="-128"/>
                <a:cs typeface="굴림" charset="-128"/>
                <a:sym typeface="Symbol" charset="2"/>
              </a:rPr>
              <a:t>x y x  A  y B  R(x,y)</a:t>
            </a:r>
            <a:endParaRPr kumimoji="1" lang="en-US" altLang="ko-KR">
              <a:ea typeface="굴림" charset="-128"/>
              <a:cs typeface="굴림" charset="-128"/>
            </a:endParaRPr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>
            <a:off x="533400" y="2971800"/>
            <a:ext cx="800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3276600" y="2362200"/>
            <a:ext cx="0" cy="3810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19</a:t>
            </a:r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26E962-36A8-2A47-ADF2-040FE235FFC2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8"/>
                <a:cs typeface="굴림" charset="-128"/>
              </a:rPr>
              <a:t>Semantic Network Representation</a:t>
            </a:r>
          </a:p>
        </p:txBody>
      </p:sp>
      <p:sp>
        <p:nvSpPr>
          <p:cNvPr id="56325" name="Text Box 3"/>
          <p:cNvSpPr txBox="1">
            <a:spLocks noChangeArrowheads="1"/>
          </p:cNvSpPr>
          <p:nvPr/>
        </p:nvSpPr>
        <p:spPr bwMode="auto">
          <a:xfrm>
            <a:off x="3200400" y="2216150"/>
            <a:ext cx="10969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ea typeface="굴림" charset="-128"/>
                <a:cs typeface="굴림" charset="-128"/>
              </a:rPr>
              <a:t>Animal</a:t>
            </a:r>
          </a:p>
        </p:txBody>
      </p:sp>
      <p:sp>
        <p:nvSpPr>
          <p:cNvPr id="56326" name="Text Box 4"/>
          <p:cNvSpPr txBox="1">
            <a:spLocks noChangeArrowheads="1"/>
          </p:cNvSpPr>
          <p:nvPr/>
        </p:nvSpPr>
        <p:spPr bwMode="auto">
          <a:xfrm>
            <a:off x="2895600" y="5035550"/>
            <a:ext cx="1081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ea typeface="굴림" charset="-128"/>
                <a:cs typeface="굴림" charset="-128"/>
              </a:rPr>
              <a:t>Ostrich</a:t>
            </a:r>
          </a:p>
        </p:txBody>
      </p:sp>
      <p:sp>
        <p:nvSpPr>
          <p:cNvPr id="56327" name="Text Box 5"/>
          <p:cNvSpPr txBox="1">
            <a:spLocks noChangeArrowheads="1"/>
          </p:cNvSpPr>
          <p:nvPr/>
        </p:nvSpPr>
        <p:spPr bwMode="auto">
          <a:xfrm>
            <a:off x="838200" y="5035550"/>
            <a:ext cx="10636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ea typeface="굴림" charset="-128"/>
                <a:cs typeface="굴림" charset="-128"/>
              </a:rPr>
              <a:t>Canary</a:t>
            </a:r>
          </a:p>
        </p:txBody>
      </p:sp>
      <p:sp>
        <p:nvSpPr>
          <p:cNvPr id="56328" name="Text Box 6"/>
          <p:cNvSpPr txBox="1">
            <a:spLocks noChangeArrowheads="1"/>
          </p:cNvSpPr>
          <p:nvPr/>
        </p:nvSpPr>
        <p:spPr bwMode="auto">
          <a:xfrm>
            <a:off x="4495800" y="3511550"/>
            <a:ext cx="7096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ea typeface="굴림" charset="-128"/>
                <a:cs typeface="굴림" charset="-128"/>
              </a:rPr>
              <a:t>Fish</a:t>
            </a:r>
          </a:p>
        </p:txBody>
      </p:sp>
      <p:sp>
        <p:nvSpPr>
          <p:cNvPr id="56329" name="Text Box 7"/>
          <p:cNvSpPr txBox="1">
            <a:spLocks noChangeArrowheads="1"/>
          </p:cNvSpPr>
          <p:nvPr/>
        </p:nvSpPr>
        <p:spPr bwMode="auto">
          <a:xfrm>
            <a:off x="1752600" y="3587750"/>
            <a:ext cx="7254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ea typeface="굴림" charset="-128"/>
                <a:cs typeface="굴림" charset="-128"/>
              </a:rPr>
              <a:t>Bird</a:t>
            </a:r>
          </a:p>
        </p:txBody>
      </p:sp>
      <p:sp>
        <p:nvSpPr>
          <p:cNvPr id="56330" name="Line 8"/>
          <p:cNvSpPr>
            <a:spLocks noChangeShapeType="1"/>
          </p:cNvSpPr>
          <p:nvPr/>
        </p:nvSpPr>
        <p:spPr bwMode="auto">
          <a:xfrm flipV="1">
            <a:off x="2209800" y="2749550"/>
            <a:ext cx="1219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1" name="Line 9"/>
          <p:cNvSpPr>
            <a:spLocks noChangeShapeType="1"/>
          </p:cNvSpPr>
          <p:nvPr/>
        </p:nvSpPr>
        <p:spPr bwMode="auto">
          <a:xfrm flipH="1" flipV="1">
            <a:off x="3886200" y="2749550"/>
            <a:ext cx="838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2" name="Line 10"/>
          <p:cNvSpPr>
            <a:spLocks noChangeShapeType="1"/>
          </p:cNvSpPr>
          <p:nvPr/>
        </p:nvSpPr>
        <p:spPr bwMode="auto">
          <a:xfrm flipV="1">
            <a:off x="1447800" y="4044950"/>
            <a:ext cx="6096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3" name="Line 11"/>
          <p:cNvSpPr>
            <a:spLocks noChangeShapeType="1"/>
          </p:cNvSpPr>
          <p:nvPr/>
        </p:nvSpPr>
        <p:spPr bwMode="auto">
          <a:xfrm flipH="1" flipV="1">
            <a:off x="2286000" y="4044950"/>
            <a:ext cx="10668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4" name="Line 12"/>
          <p:cNvSpPr>
            <a:spLocks noChangeShapeType="1"/>
          </p:cNvSpPr>
          <p:nvPr/>
        </p:nvSpPr>
        <p:spPr bwMode="auto">
          <a:xfrm flipH="1">
            <a:off x="914400" y="549275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5" name="Line 13"/>
          <p:cNvSpPr>
            <a:spLocks noChangeShapeType="1"/>
          </p:cNvSpPr>
          <p:nvPr/>
        </p:nvSpPr>
        <p:spPr bwMode="auto">
          <a:xfrm>
            <a:off x="1371600" y="549275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6" name="Line 14"/>
          <p:cNvSpPr>
            <a:spLocks noChangeShapeType="1"/>
          </p:cNvSpPr>
          <p:nvPr/>
        </p:nvSpPr>
        <p:spPr bwMode="auto">
          <a:xfrm flipH="1">
            <a:off x="3048000" y="549275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7" name="Line 15"/>
          <p:cNvSpPr>
            <a:spLocks noChangeShapeType="1"/>
          </p:cNvSpPr>
          <p:nvPr/>
        </p:nvSpPr>
        <p:spPr bwMode="auto">
          <a:xfrm>
            <a:off x="3505200" y="5492750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8" name="Line 16"/>
          <p:cNvSpPr>
            <a:spLocks noChangeShapeType="1"/>
          </p:cNvSpPr>
          <p:nvPr/>
        </p:nvSpPr>
        <p:spPr bwMode="auto">
          <a:xfrm flipV="1">
            <a:off x="2590800" y="335915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9" name="Line 17"/>
          <p:cNvSpPr>
            <a:spLocks noChangeShapeType="1"/>
          </p:cNvSpPr>
          <p:nvPr/>
        </p:nvSpPr>
        <p:spPr bwMode="auto">
          <a:xfrm>
            <a:off x="2590800" y="381635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40" name="Line 18"/>
          <p:cNvSpPr>
            <a:spLocks noChangeShapeType="1"/>
          </p:cNvSpPr>
          <p:nvPr/>
        </p:nvSpPr>
        <p:spPr bwMode="auto">
          <a:xfrm>
            <a:off x="2590800" y="389255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41" name="Line 19"/>
          <p:cNvSpPr>
            <a:spLocks noChangeShapeType="1"/>
          </p:cNvSpPr>
          <p:nvPr/>
        </p:nvSpPr>
        <p:spPr bwMode="auto">
          <a:xfrm flipV="1">
            <a:off x="4419600" y="1987550"/>
            <a:ext cx="784225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42" name="Line 20"/>
          <p:cNvSpPr>
            <a:spLocks noChangeShapeType="1"/>
          </p:cNvSpPr>
          <p:nvPr/>
        </p:nvSpPr>
        <p:spPr bwMode="auto">
          <a:xfrm flipV="1">
            <a:off x="4419600" y="2368550"/>
            <a:ext cx="784225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43" name="Line 21"/>
          <p:cNvSpPr>
            <a:spLocks noChangeShapeType="1"/>
          </p:cNvSpPr>
          <p:nvPr/>
        </p:nvSpPr>
        <p:spPr bwMode="auto">
          <a:xfrm>
            <a:off x="4419600" y="2520950"/>
            <a:ext cx="784225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44" name="Text Box 22"/>
          <p:cNvSpPr txBox="1">
            <a:spLocks noChangeArrowheads="1"/>
          </p:cNvSpPr>
          <p:nvPr/>
        </p:nvSpPr>
        <p:spPr bwMode="auto">
          <a:xfrm>
            <a:off x="5305425" y="1724025"/>
            <a:ext cx="9953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ea typeface="굴림" charset="-128"/>
                <a:cs typeface="굴림" charset="-128"/>
              </a:rPr>
              <a:t>Breath</a:t>
            </a:r>
          </a:p>
        </p:txBody>
      </p:sp>
      <p:sp>
        <p:nvSpPr>
          <p:cNvPr id="56345" name="Text Box 23"/>
          <p:cNvSpPr txBox="1">
            <a:spLocks noChangeArrowheads="1"/>
          </p:cNvSpPr>
          <p:nvPr/>
        </p:nvSpPr>
        <p:spPr bwMode="auto">
          <a:xfrm>
            <a:off x="5321300" y="2166938"/>
            <a:ext cx="742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ea typeface="굴림" charset="-128"/>
                <a:cs typeface="굴림" charset="-128"/>
              </a:rPr>
              <a:t>Skin</a:t>
            </a:r>
          </a:p>
        </p:txBody>
      </p:sp>
      <p:sp>
        <p:nvSpPr>
          <p:cNvPr id="56346" name="Text Box 24"/>
          <p:cNvSpPr txBox="1">
            <a:spLocks noChangeArrowheads="1"/>
          </p:cNvSpPr>
          <p:nvPr/>
        </p:nvSpPr>
        <p:spPr bwMode="auto">
          <a:xfrm>
            <a:off x="5321300" y="2547938"/>
            <a:ext cx="895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ea typeface="굴림" charset="-128"/>
                <a:cs typeface="굴림" charset="-128"/>
              </a:rPr>
              <a:t>Move</a:t>
            </a:r>
          </a:p>
        </p:txBody>
      </p:sp>
      <p:sp>
        <p:nvSpPr>
          <p:cNvPr id="56347" name="Text Box 25"/>
          <p:cNvSpPr txBox="1">
            <a:spLocks noChangeArrowheads="1"/>
          </p:cNvSpPr>
          <p:nvPr/>
        </p:nvSpPr>
        <p:spPr bwMode="auto">
          <a:xfrm>
            <a:off x="3276600" y="3995738"/>
            <a:ext cx="12160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ea typeface="굴림" charset="-128"/>
                <a:cs typeface="굴림" charset="-128"/>
              </a:rPr>
              <a:t>Feathers</a:t>
            </a:r>
          </a:p>
        </p:txBody>
      </p:sp>
      <p:sp>
        <p:nvSpPr>
          <p:cNvPr id="56348" name="Text Box 26"/>
          <p:cNvSpPr txBox="1">
            <a:spLocks noChangeArrowheads="1"/>
          </p:cNvSpPr>
          <p:nvPr/>
        </p:nvSpPr>
        <p:spPr bwMode="auto">
          <a:xfrm>
            <a:off x="3200400" y="3538538"/>
            <a:ext cx="9794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ea typeface="굴림" charset="-128"/>
                <a:cs typeface="굴림" charset="-128"/>
              </a:rPr>
              <a:t>Wings</a:t>
            </a:r>
          </a:p>
        </p:txBody>
      </p:sp>
      <p:sp>
        <p:nvSpPr>
          <p:cNvPr id="56349" name="Text Box 27"/>
          <p:cNvSpPr txBox="1">
            <a:spLocks noChangeArrowheads="1"/>
          </p:cNvSpPr>
          <p:nvPr/>
        </p:nvSpPr>
        <p:spPr bwMode="auto">
          <a:xfrm>
            <a:off x="3200400" y="3081338"/>
            <a:ext cx="590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ea typeface="굴림" charset="-128"/>
                <a:cs typeface="굴림" charset="-128"/>
              </a:rPr>
              <a:t>Fly</a:t>
            </a:r>
          </a:p>
        </p:txBody>
      </p:sp>
      <p:sp>
        <p:nvSpPr>
          <p:cNvPr id="56350" name="Text Box 28"/>
          <p:cNvSpPr txBox="1">
            <a:spLocks noChangeArrowheads="1"/>
          </p:cNvSpPr>
          <p:nvPr/>
        </p:nvSpPr>
        <p:spPr bwMode="auto">
          <a:xfrm>
            <a:off x="3657600" y="5900738"/>
            <a:ext cx="6731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ea typeface="굴림" charset="-128"/>
                <a:cs typeface="굴림" charset="-128"/>
              </a:rPr>
              <a:t>Tall</a:t>
            </a:r>
          </a:p>
        </p:txBody>
      </p:sp>
      <p:sp>
        <p:nvSpPr>
          <p:cNvPr id="56351" name="Text Box 29"/>
          <p:cNvSpPr txBox="1">
            <a:spLocks noChangeArrowheads="1"/>
          </p:cNvSpPr>
          <p:nvPr/>
        </p:nvSpPr>
        <p:spPr bwMode="auto">
          <a:xfrm>
            <a:off x="2590800" y="5900738"/>
            <a:ext cx="590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ea typeface="굴림" charset="-128"/>
                <a:cs typeface="굴림" charset="-128"/>
              </a:rPr>
              <a:t>Fly</a:t>
            </a:r>
          </a:p>
        </p:txBody>
      </p:sp>
      <p:sp>
        <p:nvSpPr>
          <p:cNvPr id="56352" name="Text Box 30"/>
          <p:cNvSpPr txBox="1">
            <a:spLocks noChangeArrowheads="1"/>
          </p:cNvSpPr>
          <p:nvPr/>
        </p:nvSpPr>
        <p:spPr bwMode="auto">
          <a:xfrm>
            <a:off x="1371600" y="5900738"/>
            <a:ext cx="1081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ea typeface="굴림" charset="-128"/>
                <a:cs typeface="굴림" charset="-128"/>
              </a:rPr>
              <a:t>Yellow</a:t>
            </a:r>
          </a:p>
        </p:txBody>
      </p:sp>
      <p:sp>
        <p:nvSpPr>
          <p:cNvPr id="56353" name="Text Box 31"/>
          <p:cNvSpPr txBox="1">
            <a:spLocks noChangeArrowheads="1"/>
          </p:cNvSpPr>
          <p:nvPr/>
        </p:nvSpPr>
        <p:spPr bwMode="auto">
          <a:xfrm>
            <a:off x="381000" y="5900738"/>
            <a:ext cx="742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ea typeface="굴림" charset="-128"/>
                <a:cs typeface="굴림" charset="-128"/>
              </a:rPr>
              <a:t>Sing</a:t>
            </a:r>
          </a:p>
        </p:txBody>
      </p:sp>
      <p:sp>
        <p:nvSpPr>
          <p:cNvPr id="56354" name="Text Box 32"/>
          <p:cNvSpPr txBox="1">
            <a:spLocks noChangeArrowheads="1"/>
          </p:cNvSpPr>
          <p:nvPr/>
        </p:nvSpPr>
        <p:spPr bwMode="auto">
          <a:xfrm>
            <a:off x="4251325" y="1800225"/>
            <a:ext cx="6064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solidFill>
                  <a:schemeClr val="tx2"/>
                </a:solidFill>
                <a:ea typeface="굴림" charset="-128"/>
                <a:cs typeface="굴림" charset="-128"/>
              </a:rPr>
              <a:t>can</a:t>
            </a:r>
          </a:p>
        </p:txBody>
      </p:sp>
      <p:sp>
        <p:nvSpPr>
          <p:cNvPr id="56355" name="Text Box 33"/>
          <p:cNvSpPr txBox="1">
            <a:spLocks noChangeArrowheads="1"/>
          </p:cNvSpPr>
          <p:nvPr/>
        </p:nvSpPr>
        <p:spPr bwMode="auto">
          <a:xfrm>
            <a:off x="4343400" y="2524125"/>
            <a:ext cx="6064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solidFill>
                  <a:schemeClr val="tx2"/>
                </a:solidFill>
                <a:ea typeface="굴림" charset="-128"/>
                <a:cs typeface="굴림" charset="-128"/>
              </a:rPr>
              <a:t>can</a:t>
            </a:r>
          </a:p>
        </p:txBody>
      </p:sp>
      <p:sp>
        <p:nvSpPr>
          <p:cNvPr id="56356" name="Text Box 34"/>
          <p:cNvSpPr txBox="1">
            <a:spLocks noChangeArrowheads="1"/>
          </p:cNvSpPr>
          <p:nvPr/>
        </p:nvSpPr>
        <p:spPr bwMode="auto">
          <a:xfrm>
            <a:off x="4495800" y="2066925"/>
            <a:ext cx="590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solidFill>
                  <a:schemeClr val="tx2"/>
                </a:solidFill>
                <a:ea typeface="굴림" charset="-128"/>
                <a:cs typeface="굴림" charset="-128"/>
              </a:rPr>
              <a:t>has</a:t>
            </a:r>
          </a:p>
        </p:txBody>
      </p:sp>
      <p:sp>
        <p:nvSpPr>
          <p:cNvPr id="56357" name="Text Box 35"/>
          <p:cNvSpPr txBox="1">
            <a:spLocks noChangeArrowheads="1"/>
          </p:cNvSpPr>
          <p:nvPr/>
        </p:nvSpPr>
        <p:spPr bwMode="auto">
          <a:xfrm>
            <a:off x="2743200" y="3438525"/>
            <a:ext cx="590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solidFill>
                  <a:schemeClr val="tx2"/>
                </a:solidFill>
                <a:ea typeface="굴림" charset="-128"/>
                <a:cs typeface="굴림" charset="-128"/>
              </a:rPr>
              <a:t>has</a:t>
            </a:r>
          </a:p>
        </p:txBody>
      </p:sp>
      <p:sp>
        <p:nvSpPr>
          <p:cNvPr id="56358" name="Text Box 36"/>
          <p:cNvSpPr txBox="1">
            <a:spLocks noChangeArrowheads="1"/>
          </p:cNvSpPr>
          <p:nvPr/>
        </p:nvSpPr>
        <p:spPr bwMode="auto">
          <a:xfrm>
            <a:off x="2514600" y="3209925"/>
            <a:ext cx="6064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solidFill>
                  <a:schemeClr val="tx2"/>
                </a:solidFill>
                <a:ea typeface="굴림" charset="-128"/>
                <a:cs typeface="굴림" charset="-128"/>
              </a:rPr>
              <a:t>can</a:t>
            </a:r>
          </a:p>
        </p:txBody>
      </p:sp>
      <p:sp>
        <p:nvSpPr>
          <p:cNvPr id="56359" name="Text Box 37"/>
          <p:cNvSpPr txBox="1">
            <a:spLocks noChangeArrowheads="1"/>
          </p:cNvSpPr>
          <p:nvPr/>
        </p:nvSpPr>
        <p:spPr bwMode="auto">
          <a:xfrm>
            <a:off x="1143000" y="4352925"/>
            <a:ext cx="615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solidFill>
                  <a:schemeClr val="tx2"/>
                </a:solidFill>
                <a:ea typeface="굴림" charset="-128"/>
                <a:cs typeface="굴림" charset="-128"/>
              </a:rPr>
              <a:t>Is a</a:t>
            </a:r>
          </a:p>
        </p:txBody>
      </p:sp>
      <p:sp>
        <p:nvSpPr>
          <p:cNvPr id="56360" name="Text Box 38"/>
          <p:cNvSpPr txBox="1">
            <a:spLocks noChangeArrowheads="1"/>
          </p:cNvSpPr>
          <p:nvPr/>
        </p:nvSpPr>
        <p:spPr bwMode="auto">
          <a:xfrm>
            <a:off x="2286000" y="4429125"/>
            <a:ext cx="615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solidFill>
                  <a:schemeClr val="tx2"/>
                </a:solidFill>
                <a:ea typeface="굴림" charset="-128"/>
                <a:cs typeface="굴림" charset="-128"/>
              </a:rPr>
              <a:t>Is a</a:t>
            </a:r>
          </a:p>
        </p:txBody>
      </p:sp>
      <p:sp>
        <p:nvSpPr>
          <p:cNvPr id="56361" name="Text Box 39"/>
          <p:cNvSpPr txBox="1">
            <a:spLocks noChangeArrowheads="1"/>
          </p:cNvSpPr>
          <p:nvPr/>
        </p:nvSpPr>
        <p:spPr bwMode="auto">
          <a:xfrm>
            <a:off x="2514600" y="3895725"/>
            <a:ext cx="590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solidFill>
                  <a:schemeClr val="tx2"/>
                </a:solidFill>
                <a:ea typeface="굴림" charset="-128"/>
                <a:cs typeface="굴림" charset="-128"/>
              </a:rPr>
              <a:t>has</a:t>
            </a:r>
          </a:p>
        </p:txBody>
      </p:sp>
      <p:sp>
        <p:nvSpPr>
          <p:cNvPr id="56362" name="Text Box 40"/>
          <p:cNvSpPr txBox="1">
            <a:spLocks noChangeArrowheads="1"/>
          </p:cNvSpPr>
          <p:nvPr/>
        </p:nvSpPr>
        <p:spPr bwMode="auto">
          <a:xfrm>
            <a:off x="1524000" y="5419725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solidFill>
                  <a:schemeClr val="tx2"/>
                </a:solidFill>
                <a:ea typeface="굴림" charset="-128"/>
                <a:cs typeface="굴림" charset="-128"/>
              </a:rPr>
              <a:t>is</a:t>
            </a:r>
          </a:p>
        </p:txBody>
      </p:sp>
      <p:sp>
        <p:nvSpPr>
          <p:cNvPr id="56363" name="Text Box 41"/>
          <p:cNvSpPr txBox="1">
            <a:spLocks noChangeArrowheads="1"/>
          </p:cNvSpPr>
          <p:nvPr/>
        </p:nvSpPr>
        <p:spPr bwMode="auto">
          <a:xfrm>
            <a:off x="3657600" y="5343525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solidFill>
                  <a:schemeClr val="tx2"/>
                </a:solidFill>
                <a:ea typeface="굴림" charset="-128"/>
                <a:cs typeface="굴림" charset="-128"/>
              </a:rPr>
              <a:t>is</a:t>
            </a:r>
          </a:p>
        </p:txBody>
      </p:sp>
      <p:sp>
        <p:nvSpPr>
          <p:cNvPr id="56364" name="Text Box 42"/>
          <p:cNvSpPr txBox="1">
            <a:spLocks noChangeArrowheads="1"/>
          </p:cNvSpPr>
          <p:nvPr/>
        </p:nvSpPr>
        <p:spPr bwMode="auto">
          <a:xfrm>
            <a:off x="533400" y="5419725"/>
            <a:ext cx="6064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solidFill>
                  <a:schemeClr val="tx2"/>
                </a:solidFill>
                <a:ea typeface="굴림" charset="-128"/>
                <a:cs typeface="굴림" charset="-128"/>
              </a:rPr>
              <a:t>can</a:t>
            </a:r>
          </a:p>
        </p:txBody>
      </p:sp>
      <p:sp>
        <p:nvSpPr>
          <p:cNvPr id="56365" name="Text Box 43"/>
          <p:cNvSpPr txBox="1">
            <a:spLocks noChangeArrowheads="1"/>
          </p:cNvSpPr>
          <p:nvPr/>
        </p:nvSpPr>
        <p:spPr bwMode="auto">
          <a:xfrm>
            <a:off x="2438400" y="5419725"/>
            <a:ext cx="9953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solidFill>
                  <a:schemeClr val="tx2"/>
                </a:solidFill>
                <a:ea typeface="굴림" charset="-128"/>
                <a:cs typeface="굴림" charset="-128"/>
              </a:rPr>
              <a:t>cannot</a:t>
            </a:r>
          </a:p>
        </p:txBody>
      </p:sp>
      <p:sp>
        <p:nvSpPr>
          <p:cNvPr id="56366" name="Text Box 44"/>
          <p:cNvSpPr txBox="1">
            <a:spLocks noChangeArrowheads="1"/>
          </p:cNvSpPr>
          <p:nvPr/>
        </p:nvSpPr>
        <p:spPr bwMode="auto">
          <a:xfrm>
            <a:off x="2438400" y="2676525"/>
            <a:ext cx="615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solidFill>
                  <a:schemeClr val="tx2"/>
                </a:solidFill>
                <a:ea typeface="굴림" charset="-128"/>
                <a:cs typeface="굴림" charset="-128"/>
              </a:rPr>
              <a:t>Is a</a:t>
            </a:r>
          </a:p>
        </p:txBody>
      </p:sp>
      <p:sp>
        <p:nvSpPr>
          <p:cNvPr id="56367" name="Text Box 45"/>
          <p:cNvSpPr txBox="1">
            <a:spLocks noChangeArrowheads="1"/>
          </p:cNvSpPr>
          <p:nvPr/>
        </p:nvSpPr>
        <p:spPr bwMode="auto">
          <a:xfrm>
            <a:off x="3962400" y="2905125"/>
            <a:ext cx="615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solidFill>
                  <a:schemeClr val="tx2"/>
                </a:solidFill>
                <a:ea typeface="굴림" charset="-128"/>
                <a:cs typeface="굴림" charset="-128"/>
              </a:rPr>
              <a:t>Is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19</a:t>
            </a: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171E59-9300-194F-B609-55B00544BAEC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 network link types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4762500"/>
          </a:xfrm>
        </p:spPr>
        <p:txBody>
          <a:bodyPr/>
          <a:lstStyle/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Link type		Semantics			Example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A		     B		A </a:t>
            </a:r>
            <a:r>
              <a:rPr lang="en-US">
                <a:sym typeface="Symbol" charset="2"/>
              </a:rPr>
              <a:t> </a:t>
            </a:r>
            <a:r>
              <a:rPr lang="en-US"/>
              <a:t>B				Cats          Mammals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A		     B		A </a:t>
            </a:r>
            <a:r>
              <a:rPr lang="en-US">
                <a:sym typeface="Symbol" charset="2"/>
              </a:rPr>
              <a:t> </a:t>
            </a:r>
            <a:r>
              <a:rPr lang="en-US"/>
              <a:t>B				Bill 	        Cats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A		     B		R(A, B)				Bill	         12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A		     B		</a:t>
            </a:r>
            <a:r>
              <a:rPr lang="en-US">
                <a:sym typeface="Symbol" charset="2"/>
              </a:rPr>
              <a:t></a:t>
            </a:r>
            <a:r>
              <a:rPr lang="en-US"/>
              <a:t>x    x </a:t>
            </a:r>
            <a:r>
              <a:rPr lang="en-US">
                <a:sym typeface="Symbol" charset="2"/>
              </a:rPr>
              <a:t> </a:t>
            </a:r>
            <a:r>
              <a:rPr lang="en-US"/>
              <a:t>A </a:t>
            </a:r>
            <a:r>
              <a:rPr lang="en-US">
                <a:sym typeface="Symbol" charset="2"/>
              </a:rPr>
              <a:t> </a:t>
            </a:r>
            <a:r>
              <a:rPr lang="en-US"/>
              <a:t>R(x, B)		Birds	             2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A		     B		</a:t>
            </a:r>
            <a:r>
              <a:rPr lang="en-US">
                <a:sym typeface="Symbol" charset="2"/>
              </a:rPr>
              <a:t></a:t>
            </a:r>
            <a:r>
              <a:rPr lang="en-US"/>
              <a:t>x </a:t>
            </a:r>
            <a:r>
              <a:rPr lang="en-US">
                <a:sym typeface="Symbol" charset="2"/>
              </a:rPr>
              <a:t></a:t>
            </a:r>
            <a:r>
              <a:rPr lang="en-US"/>
              <a:t>y x </a:t>
            </a:r>
            <a:r>
              <a:rPr lang="en-US">
                <a:sym typeface="Symbol" charset="2"/>
              </a:rPr>
              <a:t> </a:t>
            </a:r>
            <a:r>
              <a:rPr lang="en-US"/>
              <a:t>A </a:t>
            </a:r>
            <a:r>
              <a:rPr lang="en-US">
                <a:sym typeface="Symbol" charset="2"/>
              </a:rPr>
              <a:t> </a:t>
            </a:r>
            <a:r>
              <a:rPr lang="en-US"/>
              <a:t>y </a:t>
            </a:r>
            <a:r>
              <a:rPr lang="en-US">
                <a:sym typeface="Symbol" charset="2"/>
              </a:rPr>
              <a:t> </a:t>
            </a:r>
            <a:r>
              <a:rPr lang="en-US"/>
              <a:t>B </a:t>
            </a:r>
            <a:r>
              <a:rPr lang="en-US">
                <a:sym typeface="Symbol" charset="2"/>
              </a:rPr>
              <a:t> </a:t>
            </a:r>
            <a:r>
              <a:rPr lang="en-US"/>
              <a:t>R(x, y)	Birds	           Birds</a:t>
            </a:r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457200" y="40386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457200" y="48006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7352" name="Group 30"/>
          <p:cNvGrpSpPr>
            <a:grpSpLocks/>
          </p:cNvGrpSpPr>
          <p:nvPr/>
        </p:nvGrpSpPr>
        <p:grpSpPr bwMode="auto">
          <a:xfrm>
            <a:off x="457200" y="2209800"/>
            <a:ext cx="1066800" cy="396875"/>
            <a:chOff x="480" y="1392"/>
            <a:chExt cx="672" cy="250"/>
          </a:xfrm>
        </p:grpSpPr>
        <p:sp>
          <p:nvSpPr>
            <p:cNvPr id="57379" name="Line 4"/>
            <p:cNvSpPr>
              <a:spLocks noChangeShapeType="1"/>
            </p:cNvSpPr>
            <p:nvPr/>
          </p:nvSpPr>
          <p:spPr bwMode="auto">
            <a:xfrm>
              <a:off x="480" y="1632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80" name="Text Box 9"/>
            <p:cNvSpPr txBox="1">
              <a:spLocks noChangeArrowheads="1"/>
            </p:cNvSpPr>
            <p:nvPr/>
          </p:nvSpPr>
          <p:spPr bwMode="auto">
            <a:xfrm>
              <a:off x="480" y="1392"/>
              <a:ext cx="5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i="1"/>
                <a:t>Subset</a:t>
              </a:r>
            </a:p>
          </p:txBody>
        </p:sp>
      </p:grpSp>
      <p:grpSp>
        <p:nvGrpSpPr>
          <p:cNvPr id="57353" name="Group 31"/>
          <p:cNvGrpSpPr>
            <a:grpSpLocks/>
          </p:cNvGrpSpPr>
          <p:nvPr/>
        </p:nvGrpSpPr>
        <p:grpSpPr bwMode="auto">
          <a:xfrm>
            <a:off x="457200" y="2971800"/>
            <a:ext cx="1066800" cy="396875"/>
            <a:chOff x="480" y="1872"/>
            <a:chExt cx="672" cy="250"/>
          </a:xfrm>
        </p:grpSpPr>
        <p:sp>
          <p:nvSpPr>
            <p:cNvPr id="57377" name="Line 5"/>
            <p:cNvSpPr>
              <a:spLocks noChangeShapeType="1"/>
            </p:cNvSpPr>
            <p:nvPr/>
          </p:nvSpPr>
          <p:spPr bwMode="auto">
            <a:xfrm>
              <a:off x="480" y="2112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78" name="Text Box 10"/>
            <p:cNvSpPr txBox="1">
              <a:spLocks noChangeArrowheads="1"/>
            </p:cNvSpPr>
            <p:nvPr/>
          </p:nvSpPr>
          <p:spPr bwMode="auto">
            <a:xfrm>
              <a:off x="480" y="1872"/>
              <a:ext cx="6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i="1"/>
                <a:t>Member</a:t>
              </a:r>
            </a:p>
          </p:txBody>
        </p:sp>
      </p:grpSp>
      <p:sp>
        <p:nvSpPr>
          <p:cNvPr id="57354" name="Text Box 11"/>
          <p:cNvSpPr txBox="1">
            <a:spLocks noChangeArrowheads="1"/>
          </p:cNvSpPr>
          <p:nvPr/>
        </p:nvSpPr>
        <p:spPr bwMode="auto">
          <a:xfrm>
            <a:off x="762000" y="3657600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/>
              <a:t>R</a:t>
            </a:r>
          </a:p>
        </p:txBody>
      </p:sp>
      <p:sp>
        <p:nvSpPr>
          <p:cNvPr id="57355" name="Text Box 12"/>
          <p:cNvSpPr txBox="1">
            <a:spLocks noChangeArrowheads="1"/>
          </p:cNvSpPr>
          <p:nvPr/>
        </p:nvSpPr>
        <p:spPr bwMode="auto">
          <a:xfrm>
            <a:off x="762000" y="4327525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/>
              <a:t>R</a:t>
            </a:r>
          </a:p>
        </p:txBody>
      </p:sp>
      <p:sp>
        <p:nvSpPr>
          <p:cNvPr id="57356" name="Rectangle 14"/>
          <p:cNvSpPr>
            <a:spLocks noChangeArrowheads="1"/>
          </p:cNvSpPr>
          <p:nvPr/>
        </p:nvSpPr>
        <p:spPr bwMode="auto">
          <a:xfrm>
            <a:off x="762000" y="4343400"/>
            <a:ext cx="304800" cy="38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7357" name="Group 17"/>
          <p:cNvGrpSpPr>
            <a:grpSpLocks/>
          </p:cNvGrpSpPr>
          <p:nvPr/>
        </p:nvGrpSpPr>
        <p:grpSpPr bwMode="auto">
          <a:xfrm>
            <a:off x="457200" y="4976813"/>
            <a:ext cx="1066800" cy="509587"/>
            <a:chOff x="480" y="3135"/>
            <a:chExt cx="672" cy="321"/>
          </a:xfrm>
        </p:grpSpPr>
        <p:sp>
          <p:nvSpPr>
            <p:cNvPr id="57373" name="Line 8"/>
            <p:cNvSpPr>
              <a:spLocks noChangeShapeType="1"/>
            </p:cNvSpPr>
            <p:nvPr/>
          </p:nvSpPr>
          <p:spPr bwMode="auto">
            <a:xfrm>
              <a:off x="480" y="3456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74" name="Text Box 13"/>
            <p:cNvSpPr txBox="1">
              <a:spLocks noChangeArrowheads="1"/>
            </p:cNvSpPr>
            <p:nvPr/>
          </p:nvSpPr>
          <p:spPr bwMode="auto">
            <a:xfrm>
              <a:off x="672" y="3158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i="1"/>
                <a:t>R</a:t>
              </a:r>
            </a:p>
          </p:txBody>
        </p:sp>
        <p:sp>
          <p:nvSpPr>
            <p:cNvPr id="57375" name="Rectangle 15"/>
            <p:cNvSpPr>
              <a:spLocks noChangeArrowheads="1"/>
            </p:cNvSpPr>
            <p:nvPr/>
          </p:nvSpPr>
          <p:spPr bwMode="auto">
            <a:xfrm>
              <a:off x="702" y="3183"/>
              <a:ext cx="14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76" name="Rectangle 16"/>
            <p:cNvSpPr>
              <a:spLocks noChangeArrowheads="1"/>
            </p:cNvSpPr>
            <p:nvPr/>
          </p:nvSpPr>
          <p:spPr bwMode="auto">
            <a:xfrm>
              <a:off x="652" y="3135"/>
              <a:ext cx="240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358" name="Line 19"/>
          <p:cNvSpPr>
            <a:spLocks noChangeShapeType="1"/>
          </p:cNvSpPr>
          <p:nvPr/>
        </p:nvSpPr>
        <p:spPr bwMode="auto">
          <a:xfrm>
            <a:off x="7239000" y="5538788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7359" name="Group 39"/>
          <p:cNvGrpSpPr>
            <a:grpSpLocks/>
          </p:cNvGrpSpPr>
          <p:nvPr/>
        </p:nvGrpSpPr>
        <p:grpSpPr bwMode="auto">
          <a:xfrm>
            <a:off x="7275513" y="4997450"/>
            <a:ext cx="946150" cy="457200"/>
            <a:chOff x="4732" y="3168"/>
            <a:chExt cx="596" cy="288"/>
          </a:xfrm>
        </p:grpSpPr>
        <p:sp>
          <p:nvSpPr>
            <p:cNvPr id="57370" name="Text Box 20"/>
            <p:cNvSpPr txBox="1">
              <a:spLocks noChangeArrowheads="1"/>
            </p:cNvSpPr>
            <p:nvPr/>
          </p:nvSpPr>
          <p:spPr bwMode="auto">
            <a:xfrm>
              <a:off x="4752" y="3191"/>
              <a:ext cx="5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i="1"/>
                <a:t>Parent</a:t>
              </a:r>
            </a:p>
          </p:txBody>
        </p:sp>
        <p:sp>
          <p:nvSpPr>
            <p:cNvPr id="57371" name="Rectangle 21"/>
            <p:cNvSpPr>
              <a:spLocks noChangeArrowheads="1"/>
            </p:cNvSpPr>
            <p:nvPr/>
          </p:nvSpPr>
          <p:spPr bwMode="auto">
            <a:xfrm>
              <a:off x="4782" y="3216"/>
              <a:ext cx="498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72" name="Rectangle 22"/>
            <p:cNvSpPr>
              <a:spLocks noChangeArrowheads="1"/>
            </p:cNvSpPr>
            <p:nvPr/>
          </p:nvSpPr>
          <p:spPr bwMode="auto">
            <a:xfrm>
              <a:off x="4732" y="3168"/>
              <a:ext cx="596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360" name="Line 24"/>
          <p:cNvSpPr>
            <a:spLocks noChangeShapeType="1"/>
          </p:cNvSpPr>
          <p:nvPr/>
        </p:nvSpPr>
        <p:spPr bwMode="auto">
          <a:xfrm>
            <a:off x="7315200" y="4776788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61" name="Text Box 25"/>
          <p:cNvSpPr txBox="1">
            <a:spLocks noChangeArrowheads="1"/>
          </p:cNvSpPr>
          <p:nvPr/>
        </p:nvSpPr>
        <p:spPr bwMode="auto">
          <a:xfrm>
            <a:off x="7315200" y="4275138"/>
            <a:ext cx="854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/>
              <a:t>   Legs</a:t>
            </a:r>
          </a:p>
        </p:txBody>
      </p:sp>
      <p:sp>
        <p:nvSpPr>
          <p:cNvPr id="57362" name="Rectangle 27"/>
          <p:cNvSpPr>
            <a:spLocks noChangeArrowheads="1"/>
          </p:cNvSpPr>
          <p:nvPr/>
        </p:nvSpPr>
        <p:spPr bwMode="auto">
          <a:xfrm>
            <a:off x="7283450" y="4238625"/>
            <a:ext cx="109855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63" name="Line 28"/>
          <p:cNvSpPr>
            <a:spLocks noChangeShapeType="1"/>
          </p:cNvSpPr>
          <p:nvPr/>
        </p:nvSpPr>
        <p:spPr bwMode="auto">
          <a:xfrm>
            <a:off x="7086600" y="40386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64" name="Text Box 29"/>
          <p:cNvSpPr txBox="1">
            <a:spLocks noChangeArrowheads="1"/>
          </p:cNvSpPr>
          <p:nvPr/>
        </p:nvSpPr>
        <p:spPr bwMode="auto">
          <a:xfrm>
            <a:off x="7239000" y="3657600"/>
            <a:ext cx="579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/>
              <a:t>Age</a:t>
            </a:r>
          </a:p>
        </p:txBody>
      </p:sp>
      <p:grpSp>
        <p:nvGrpSpPr>
          <p:cNvPr id="57365" name="Group 32"/>
          <p:cNvGrpSpPr>
            <a:grpSpLocks/>
          </p:cNvGrpSpPr>
          <p:nvPr/>
        </p:nvGrpSpPr>
        <p:grpSpPr bwMode="auto">
          <a:xfrm>
            <a:off x="7010400" y="2971800"/>
            <a:ext cx="1066800" cy="396875"/>
            <a:chOff x="480" y="1872"/>
            <a:chExt cx="672" cy="250"/>
          </a:xfrm>
        </p:grpSpPr>
        <p:sp>
          <p:nvSpPr>
            <p:cNvPr id="57368" name="Line 33"/>
            <p:cNvSpPr>
              <a:spLocks noChangeShapeType="1"/>
            </p:cNvSpPr>
            <p:nvPr/>
          </p:nvSpPr>
          <p:spPr bwMode="auto">
            <a:xfrm>
              <a:off x="480" y="2112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69" name="Text Box 34"/>
            <p:cNvSpPr txBox="1">
              <a:spLocks noChangeArrowheads="1"/>
            </p:cNvSpPr>
            <p:nvPr/>
          </p:nvSpPr>
          <p:spPr bwMode="auto">
            <a:xfrm>
              <a:off x="480" y="1872"/>
              <a:ext cx="6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i="1"/>
                <a:t>Member</a:t>
              </a:r>
            </a:p>
          </p:txBody>
        </p:sp>
      </p:grpSp>
      <p:sp>
        <p:nvSpPr>
          <p:cNvPr id="57366" name="Line 36"/>
          <p:cNvSpPr>
            <a:spLocks noChangeShapeType="1"/>
          </p:cNvSpPr>
          <p:nvPr/>
        </p:nvSpPr>
        <p:spPr bwMode="auto">
          <a:xfrm>
            <a:off x="7162800" y="25908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67" name="Text Box 37"/>
          <p:cNvSpPr txBox="1">
            <a:spLocks noChangeArrowheads="1"/>
          </p:cNvSpPr>
          <p:nvPr/>
        </p:nvSpPr>
        <p:spPr bwMode="auto">
          <a:xfrm>
            <a:off x="7010400" y="2209800"/>
            <a:ext cx="846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/>
              <a:t>Subset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19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320713-A56A-3B4E-83CE-0C2E64A60798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With previous approach, </a:t>
            </a:r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r>
              <a:rPr lang="en-US" sz="2400"/>
              <a:t>	FETCH takes O(n) time on n-element KB</a:t>
            </a:r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r>
              <a:rPr lang="en-US" sz="2400"/>
              <a:t>	STORE takes O(n) time on n-element KB (if check for duplicates)</a:t>
            </a:r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r>
              <a:rPr lang="en-US" sz="2400"/>
              <a:t>Faster solution?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19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96FD97-C167-0740-A195-17E6533BCD24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Table-based indexing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/>
              <a:t>What are you indexing on? Predicates (relations/functions).	Example:</a:t>
            </a:r>
          </a:p>
          <a:p>
            <a:pPr>
              <a:buFontTx/>
              <a:buNone/>
            </a:pPr>
            <a:r>
              <a:rPr lang="en-US" sz="1800" b="1"/>
              <a:t>	</a:t>
            </a:r>
          </a:p>
          <a:p>
            <a:pPr>
              <a:buFontTx/>
              <a:buNone/>
            </a:pPr>
            <a:endParaRPr lang="en-US" sz="1800" b="1"/>
          </a:p>
        </p:txBody>
      </p:sp>
      <p:graphicFrame>
        <p:nvGraphicFramePr>
          <p:cNvPr id="396318" name="Group 30"/>
          <p:cNvGraphicFramePr>
            <a:graphicFrameLocks noGrp="1"/>
          </p:cNvGraphicFramePr>
          <p:nvPr/>
        </p:nvGraphicFramePr>
        <p:xfrm>
          <a:off x="0" y="3276600"/>
          <a:ext cx="9144000" cy="2528888"/>
        </p:xfrm>
        <a:graphic>
          <a:graphicData uri="http://schemas.openxmlformats.org/drawingml/2006/table">
            <a:tbl>
              <a:tblPr/>
              <a:tblGrid>
                <a:gridCol w="1141413"/>
                <a:gridCol w="2746375"/>
                <a:gridCol w="2398712"/>
                <a:gridCol w="1257300"/>
                <a:gridCol w="1600200"/>
              </a:tblGrid>
              <a:tr h="847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Conclu-sion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Premise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1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Mother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Mother(ann,sam)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Mother(grace,joe)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-Mother(ann,al)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xxxx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xxxx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dog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dog(rover)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dog(fido)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-dog(alice)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xxxx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xxxx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19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892EED-BB19-FD4E-B9B1-E39AE33EFEE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Table-based indexing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5181600"/>
          </a:xfrm>
        </p:spPr>
        <p:txBody>
          <a:bodyPr/>
          <a:lstStyle/>
          <a:p>
            <a:r>
              <a:rPr lang="en-US"/>
              <a:t>Use </a:t>
            </a:r>
            <a:r>
              <a:rPr lang="en-US">
                <a:solidFill>
                  <a:srgbClr val="0066FF"/>
                </a:solidFill>
              </a:rPr>
              <a:t>hash table</a:t>
            </a:r>
            <a:r>
              <a:rPr lang="en-US"/>
              <a:t> to avoid looping over entire KB for each TELL or FETCH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	e.g., if only allowed literals are single letters, use a 26-element array to store their values.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More generally: </a:t>
            </a:r>
          </a:p>
          <a:p>
            <a:pPr>
              <a:buFontTx/>
              <a:buNone/>
            </a:pPr>
            <a:r>
              <a:rPr lang="en-US"/>
              <a:t>		- convert to Horn form</a:t>
            </a:r>
          </a:p>
          <a:p>
            <a:pPr>
              <a:buFontTx/>
              <a:buNone/>
            </a:pPr>
            <a:r>
              <a:rPr lang="en-US"/>
              <a:t>		- index table by predicate symbol</a:t>
            </a:r>
          </a:p>
          <a:p>
            <a:pPr>
              <a:buFontTx/>
              <a:buNone/>
            </a:pPr>
            <a:r>
              <a:rPr lang="en-US"/>
              <a:t>		- for each symbol, store:</a:t>
            </a:r>
          </a:p>
          <a:p>
            <a:pPr>
              <a:buFontTx/>
              <a:buNone/>
            </a:pPr>
            <a:r>
              <a:rPr lang="en-US"/>
              <a:t>		 	list of positive literals</a:t>
            </a:r>
          </a:p>
          <a:p>
            <a:pPr>
              <a:buFontTx/>
              <a:buNone/>
            </a:pPr>
            <a:r>
              <a:rPr lang="en-US"/>
              <a:t>			list of negative literals</a:t>
            </a:r>
          </a:p>
          <a:p>
            <a:pPr>
              <a:buFontTx/>
              <a:buNone/>
            </a:pPr>
            <a:r>
              <a:rPr lang="en-US"/>
              <a:t>			list of sentences in which predicate is in conclusion</a:t>
            </a:r>
          </a:p>
          <a:p>
            <a:pPr>
              <a:buFontTx/>
              <a:buNone/>
            </a:pPr>
            <a:r>
              <a:rPr lang="en-US"/>
              <a:t>			list of sentences in which predicate is in premise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19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96B641-902F-F644-A4BD-554CD4FE82A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Tree-based indexing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Hash table impractical if many clauses for a given predicate symbol</a:t>
            </a:r>
          </a:p>
          <a:p>
            <a:endParaRPr lang="en-US"/>
          </a:p>
          <a:p>
            <a:r>
              <a:rPr lang="en-US"/>
              <a:t>Tree-based indexing (or more generally combined indexing):</a:t>
            </a:r>
          </a:p>
          <a:p>
            <a:pPr>
              <a:buFontTx/>
              <a:buNone/>
            </a:pPr>
            <a:r>
              <a:rPr lang="en-US"/>
              <a:t>	compute indexing key from predicate and argument symbols</a:t>
            </a:r>
          </a:p>
          <a:p>
            <a:endParaRPr lang="en-US"/>
          </a:p>
          <a:p>
            <a:pPr>
              <a:buFontTx/>
              <a:buNone/>
            </a:pPr>
            <a:r>
              <a:rPr lang="en-US"/>
              <a:t>				Predicate?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			First arg?</a:t>
            </a:r>
          </a:p>
        </p:txBody>
      </p:sp>
      <p:sp>
        <p:nvSpPr>
          <p:cNvPr id="22534" name="Line 4"/>
          <p:cNvSpPr>
            <a:spLocks noChangeShapeType="1"/>
          </p:cNvSpPr>
          <p:nvPr/>
        </p:nvSpPr>
        <p:spPr bwMode="auto">
          <a:xfrm flipH="1">
            <a:off x="2895600" y="3581400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Line 5"/>
          <p:cNvSpPr>
            <a:spLocks noChangeShapeType="1"/>
          </p:cNvSpPr>
          <p:nvPr/>
        </p:nvSpPr>
        <p:spPr bwMode="auto">
          <a:xfrm>
            <a:off x="3657600" y="3581400"/>
            <a:ext cx="609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6" name="Line 6"/>
          <p:cNvSpPr>
            <a:spLocks noChangeShapeType="1"/>
          </p:cNvSpPr>
          <p:nvPr/>
        </p:nvSpPr>
        <p:spPr bwMode="auto">
          <a:xfrm>
            <a:off x="3657600" y="3581400"/>
            <a:ext cx="2133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7" name="Line 7"/>
          <p:cNvSpPr>
            <a:spLocks noChangeShapeType="1"/>
          </p:cNvSpPr>
          <p:nvPr/>
        </p:nvSpPr>
        <p:spPr bwMode="auto">
          <a:xfrm flipH="1">
            <a:off x="1981200" y="4648200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8" name="Line 8"/>
          <p:cNvSpPr>
            <a:spLocks noChangeShapeType="1"/>
          </p:cNvSpPr>
          <p:nvPr/>
        </p:nvSpPr>
        <p:spPr bwMode="auto">
          <a:xfrm>
            <a:off x="2743200" y="4648200"/>
            <a:ext cx="609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9" name="Line 9"/>
          <p:cNvSpPr>
            <a:spLocks noChangeShapeType="1"/>
          </p:cNvSpPr>
          <p:nvPr/>
        </p:nvSpPr>
        <p:spPr bwMode="auto">
          <a:xfrm>
            <a:off x="2743200" y="4648200"/>
            <a:ext cx="2133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19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FE382F-C697-2849-84ED-00094D449EF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Tree-based indexing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b="1"/>
              <a:t>Example:</a:t>
            </a:r>
          </a:p>
          <a:p>
            <a:pPr>
              <a:buFontTx/>
              <a:buNone/>
            </a:pPr>
            <a:endParaRPr lang="en-US" sz="2400" b="1"/>
          </a:p>
          <a:p>
            <a:pPr>
              <a:buFontTx/>
              <a:buNone/>
            </a:pPr>
            <a:r>
              <a:rPr lang="en-US" sz="2400"/>
              <a:t>Person(age,height,weight,income)</a:t>
            </a:r>
          </a:p>
          <a:p>
            <a:pPr>
              <a:buFontTx/>
              <a:buNone/>
            </a:pPr>
            <a:r>
              <a:rPr lang="en-US" sz="2400"/>
              <a:t>Person(30,72,210,45000)</a:t>
            </a:r>
          </a:p>
          <a:p>
            <a:pPr>
              <a:buFontTx/>
              <a:buNone/>
            </a:pPr>
            <a:r>
              <a:rPr lang="en-US" sz="2400"/>
              <a:t>Fetch( Person(age,72,210,income))</a:t>
            </a:r>
          </a:p>
          <a:p>
            <a:pPr>
              <a:buFontTx/>
              <a:buNone/>
            </a:pPr>
            <a:r>
              <a:rPr lang="en-US" sz="2400"/>
              <a:t>Fetch(Person(age,height&gt;72,weight&lt;210,income))</a:t>
            </a:r>
          </a:p>
          <a:p>
            <a:endParaRPr 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I-Class">
  <a:themeElements>
    <a:clrScheme name="AI-Class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I-Class">
      <a:majorFont>
        <a:latin typeface="Helvetic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AI-Clas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-Clas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-Clas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Data\Microsoft\Templates\AI-Class.pot</Template>
  <TotalTime>3477</TotalTime>
  <Words>3432</Words>
  <Application>Microsoft Macintosh PowerPoint</Application>
  <PresentationFormat>On-screen Show (4:3)</PresentationFormat>
  <Paragraphs>525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Times New Roman</vt:lpstr>
      <vt:lpstr>ＭＳ Ｐゴシック</vt:lpstr>
      <vt:lpstr>Arial</vt:lpstr>
      <vt:lpstr>Helvetica</vt:lpstr>
      <vt:lpstr>Tahoma</vt:lpstr>
      <vt:lpstr>Symbol</vt:lpstr>
      <vt:lpstr>Courier New</vt:lpstr>
      <vt:lpstr>굴림</vt:lpstr>
      <vt:lpstr>AI-Class</vt:lpstr>
      <vt:lpstr>Adobe Photoshop Image</vt:lpstr>
      <vt:lpstr>Logical reasoning systems</vt:lpstr>
      <vt:lpstr>Logical reasoning systems</vt:lpstr>
      <vt:lpstr>Basic tasks</vt:lpstr>
      <vt:lpstr>Indexing, retrieval &amp; unification</vt:lpstr>
      <vt:lpstr>Complexity</vt:lpstr>
      <vt:lpstr>Table-based indexing</vt:lpstr>
      <vt:lpstr>Table-based indexing</vt:lpstr>
      <vt:lpstr>Tree-based indexing</vt:lpstr>
      <vt:lpstr>Tree-based indexing</vt:lpstr>
      <vt:lpstr>Unification algorithm: Example</vt:lpstr>
      <vt:lpstr>Unification algorithm</vt:lpstr>
      <vt:lpstr>Logic programming</vt:lpstr>
      <vt:lpstr>Logic programming systems</vt:lpstr>
      <vt:lpstr>Prolog systems</vt:lpstr>
      <vt:lpstr>Basic syntax of facts, rules and queries </vt:lpstr>
      <vt:lpstr>A PROLOG Program</vt:lpstr>
      <vt:lpstr>A PROLOG Program</vt:lpstr>
      <vt:lpstr>A PROLOG Query</vt:lpstr>
      <vt:lpstr>A PROLOG Query</vt:lpstr>
      <vt:lpstr>A PROLOG Query II</vt:lpstr>
      <vt:lpstr>A PROLOG Query II</vt:lpstr>
      <vt:lpstr>Prolog example</vt:lpstr>
      <vt:lpstr>Append</vt:lpstr>
      <vt:lpstr>Expanding Prolog</vt:lpstr>
      <vt:lpstr>Theorem provers</vt:lpstr>
      <vt:lpstr>OTTER</vt:lpstr>
      <vt:lpstr>OTTER</vt:lpstr>
      <vt:lpstr>Example</vt:lpstr>
      <vt:lpstr>Example: Robbins Algebras Are Boolean</vt:lpstr>
      <vt:lpstr>Example: Robbins Algebras Are Boolean</vt:lpstr>
      <vt:lpstr>Slide 31</vt:lpstr>
      <vt:lpstr>Forward-chaining production systems</vt:lpstr>
      <vt:lpstr>Implementation</vt:lpstr>
      <vt:lpstr>Match phase</vt:lpstr>
      <vt:lpstr>Rete network</vt:lpstr>
      <vt:lpstr>Rete match</vt:lpstr>
      <vt:lpstr>Advantages of Rete networks</vt:lpstr>
      <vt:lpstr>Conflict resolution phase</vt:lpstr>
      <vt:lpstr>Frame systems &amp; semantic networks</vt:lpstr>
      <vt:lpstr>Syntax and Semantics </vt:lpstr>
      <vt:lpstr>Semantic Network Representation</vt:lpstr>
      <vt:lpstr>Semantic network link types</vt:lpstr>
    </vt:vector>
  </TitlesOfParts>
  <Company>Individual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561a: Introduction to Artificial Intelligence</dc:title>
  <dc:creator>Paolo Pirjanian</dc:creator>
  <cp:lastModifiedBy>Laurent Itti</cp:lastModifiedBy>
  <cp:revision>233</cp:revision>
  <cp:lastPrinted>1999-10-01T01:17:42Z</cp:lastPrinted>
  <dcterms:created xsi:type="dcterms:W3CDTF">2010-08-23T04:34:08Z</dcterms:created>
  <dcterms:modified xsi:type="dcterms:W3CDTF">2010-08-23T04:34:32Z</dcterms:modified>
</cp:coreProperties>
</file>