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30" r:id="rId14"/>
    <p:sldId id="428" r:id="rId15"/>
    <p:sldId id="429" r:id="rId16"/>
    <p:sldId id="433" r:id="rId17"/>
    <p:sldId id="434" r:id="rId18"/>
    <p:sldId id="435" r:id="rId19"/>
    <p:sldId id="436" r:id="rId20"/>
    <p:sldId id="437" r:id="rId21"/>
    <p:sldId id="454" r:id="rId22"/>
    <p:sldId id="455" r:id="rId23"/>
    <p:sldId id="438" r:id="rId24"/>
    <p:sldId id="439" r:id="rId25"/>
    <p:sldId id="440" r:id="rId26"/>
    <p:sldId id="442" r:id="rId27"/>
    <p:sldId id="443" r:id="rId28"/>
    <p:sldId id="441" r:id="rId29"/>
    <p:sldId id="444" r:id="rId30"/>
    <p:sldId id="445" r:id="rId31"/>
    <p:sldId id="446" r:id="rId32"/>
    <p:sldId id="49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2" r:id="rId55"/>
    <p:sldId id="493" r:id="rId56"/>
    <p:sldId id="495" r:id="rId57"/>
    <p:sldId id="496" r:id="rId58"/>
    <p:sldId id="497" r:id="rId59"/>
    <p:sldId id="498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39.xml"/><Relationship Id="rId12" Type="http://schemas.openxmlformats.org/officeDocument/2006/relationships/slide" Target="slides/slide40.xml"/><Relationship Id="rId13" Type="http://schemas.openxmlformats.org/officeDocument/2006/relationships/slide" Target="slides/slide41.xml"/><Relationship Id="rId14" Type="http://schemas.openxmlformats.org/officeDocument/2006/relationships/slide" Target="slides/slide42.xml"/><Relationship Id="rId15" Type="http://schemas.openxmlformats.org/officeDocument/2006/relationships/slide" Target="slides/slide43.xml"/><Relationship Id="rId16" Type="http://schemas.openxmlformats.org/officeDocument/2006/relationships/slide" Target="slides/slide44.xml"/><Relationship Id="rId1" Type="http://schemas.openxmlformats.org/officeDocument/2006/relationships/slide" Target="slides/slide5.xml"/><Relationship Id="rId2" Type="http://schemas.openxmlformats.org/officeDocument/2006/relationships/slide" Target="slides/slide6.xml"/><Relationship Id="rId3" Type="http://schemas.openxmlformats.org/officeDocument/2006/relationships/slide" Target="slides/slide8.xml"/><Relationship Id="rId4" Type="http://schemas.openxmlformats.org/officeDocument/2006/relationships/slide" Target="slides/slide9.xml"/><Relationship Id="rId5" Type="http://schemas.openxmlformats.org/officeDocument/2006/relationships/slide" Target="slides/slide10.xml"/><Relationship Id="rId6" Type="http://schemas.openxmlformats.org/officeDocument/2006/relationships/slide" Target="slides/slide15.xml"/><Relationship Id="rId7" Type="http://schemas.openxmlformats.org/officeDocument/2006/relationships/slide" Target="slides/slide35.xml"/><Relationship Id="rId8" Type="http://schemas.openxmlformats.org/officeDocument/2006/relationships/slide" Target="slides/slide36.xml"/><Relationship Id="rId9" Type="http://schemas.openxmlformats.org/officeDocument/2006/relationships/slide" Target="slides/slide37.xml"/><Relationship Id="rId10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F546ABD-53F9-DB49-9729-6890676112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4D8A469F-B81D-0444-9661-ACB5EB20B2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3BD1B8F-70C2-2740-BC8A-DC7B65600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4013E-7EE8-BB44-9138-72108AD4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47959-478A-A245-8487-4B4E4F42C6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B434-488F-8B47-BAFE-40BB2F640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2AC0-D261-984F-8E2D-FA651D9C8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D0A44-4D29-0E4E-B702-35A09AB2E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D6B1-B0B7-8145-A6D2-A17A509F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A2204-6034-EA4A-B433-CEFC5DB27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7AD6-4407-9D48-AB8A-3D171BBA8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34CB9-09D6-3145-A776-7DF2EE409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EA068-3D32-E544-AE0E-160A20E43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7F1B2-9B85-ED47-93F8-29D719F1D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DE4D-50DA-D040-BECB-E60DCD6DA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E7E3E-FE17-A34B-A6BF-581C00C8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Sessions 22-23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9A7F3590-DC4E-6445-98A9-FECC13FCF1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4A8AC-1CB2-E544-BD25-3EDB7F3728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time: Fuzzy Logic and Fuzzy Inference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use fuzzy logic?</a:t>
            </a:r>
          </a:p>
          <a:p>
            <a:r>
              <a:rPr lang="en-US"/>
              <a:t>Tipping example</a:t>
            </a:r>
          </a:p>
          <a:p>
            <a:r>
              <a:rPr lang="en-US"/>
              <a:t>Fuzzy set theory</a:t>
            </a:r>
          </a:p>
          <a:p>
            <a:r>
              <a:rPr lang="en-US"/>
              <a:t>Fuzzy inference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6C17AE-9EF0-C34E-940D-EDB7E24A22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charset="0"/>
              </a:rPr>
              <a:t>if service &lt; 3,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tip(f+1,s+1) = servRatio*(.1/3*(s)+.05) + ...	 		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elseif s &lt; 7,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	tip(f+1,s+1) = servRatio*(.15) + ...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 	       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else, 	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	tip(f+1,s+1) = servRatio*(.1/3*(s-7)+.15) + ...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   	          (1-servRatio)*(.2/10*(f)+0.05);</a:t>
            </a:r>
          </a:p>
          <a:p>
            <a:pPr>
              <a:buFontTx/>
              <a:buNone/>
            </a:pPr>
            <a:r>
              <a:rPr lang="en-US" b="1">
                <a:latin typeface="Courier New" charset="0"/>
              </a:rPr>
              <a:t>end;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306279-BEF0-0645-A0DD-74E41659B00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pic>
        <p:nvPicPr>
          <p:cNvPr id="28677" name="Picture 3" descr="tip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146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28600" y="1295400"/>
            <a:ext cx="396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Nice plot </a:t>
            </a:r>
            <a:r>
              <a:rPr kumimoji="1" lang="en-US" sz="2000" u="sng">
                <a:latin typeface="Tahoma" charset="0"/>
              </a:rPr>
              <a:t>but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‘Complicated’ function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easy to modify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intuitive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Many hard-coded parameters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Not easy to understand</a:t>
            </a:r>
            <a:endParaRPr kumimoji="1" lang="en-US" sz="2000" b="1">
              <a:latin typeface="Tahom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125B4-35A7-CA48-B6EC-41A1843A11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the fuzzy approach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/>
              <a:t>What we want to express is: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poor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good the tip is average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excellent then tip is generous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food is delicious then tip is generous</a:t>
            </a:r>
          </a:p>
          <a:p>
            <a:pPr marL="381000" indent="-381000">
              <a:buFontTx/>
              <a:buNone/>
            </a:pPr>
            <a:r>
              <a:rPr lang="en-US" i="1"/>
              <a:t>or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poor or the food is rancid then tip is cheap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good then tip is average</a:t>
            </a:r>
          </a:p>
          <a:p>
            <a:pPr marL="381000" indent="-381000">
              <a:buFontTx/>
              <a:buAutoNum type="arabicPeriod"/>
            </a:pPr>
            <a:r>
              <a:rPr lang="en-US" i="1">
                <a:solidFill>
                  <a:srgbClr val="0066FF"/>
                </a:solidFill>
              </a:rPr>
              <a:t>If service is excellent or food is delicious then tip is generous</a:t>
            </a:r>
          </a:p>
          <a:p>
            <a:pPr marL="381000" indent="-381000">
              <a:buFontTx/>
              <a:buAutoNum type="arabicPeriod"/>
            </a:pPr>
            <a:endParaRPr lang="en-US" i="1">
              <a:solidFill>
                <a:srgbClr val="0066FF"/>
              </a:solidFill>
            </a:endParaRPr>
          </a:p>
          <a:p>
            <a:pPr marL="381000" indent="-381000">
              <a:buFontTx/>
              <a:buNone/>
            </a:pPr>
            <a:r>
              <a:rPr lang="en-US" b="1" i="1"/>
              <a:t>We have just defined the rules for a fuzzy logic system.</a:t>
            </a:r>
          </a:p>
          <a:p>
            <a:pPr marL="381000" indent="-381000">
              <a:buFontTx/>
              <a:buAutoNum type="arabicPeriod"/>
            </a:pPr>
            <a:endParaRPr lang="en-US"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F7BAB-893B-F042-A7B5-3826FF6D386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fuzzy solution</a:t>
            </a:r>
          </a:p>
        </p:txBody>
      </p:sp>
      <p:pic>
        <p:nvPicPr>
          <p:cNvPr id="30725" name="Picture 10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 l="38597" t="11363" r="19298" b="46591"/>
          <a:stretch>
            <a:fillRect/>
          </a:stretch>
        </p:blipFill>
        <p:spPr bwMode="auto">
          <a:xfrm>
            <a:off x="1981200" y="1981200"/>
            <a:ext cx="52578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762000" y="1447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function generated using the 3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1C9A8C-5C97-A140-AEE3-A2A6214C7A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problem: fuzzy solution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/>
              <a:t>Before we have a fuzzy solution we need to find out </a:t>
            </a:r>
          </a:p>
          <a:p>
            <a:pPr marL="381000" indent="-381000"/>
            <a:endParaRPr lang="en-US"/>
          </a:p>
          <a:p>
            <a:pPr marL="381000" indent="-381000">
              <a:buFontTx/>
              <a:buAutoNum type="alphaLcParenR"/>
            </a:pPr>
            <a:r>
              <a:rPr lang="en-US" u="sng"/>
              <a:t>how to define terms such as </a:t>
            </a:r>
            <a:r>
              <a:rPr lang="en-US" i="1" u="sng"/>
              <a:t>poor, delicious</a:t>
            </a:r>
            <a:r>
              <a:rPr lang="en-US" u="sng"/>
              <a:t>, </a:t>
            </a:r>
            <a:r>
              <a:rPr lang="en-US" i="1" u="sng"/>
              <a:t>cheap, generous etc.</a:t>
            </a:r>
          </a:p>
          <a:p>
            <a:pPr marL="381000" indent="-381000">
              <a:buFontTx/>
              <a:buAutoNum type="alphaLcParenR"/>
            </a:pPr>
            <a:r>
              <a:rPr lang="en-US" u="sng"/>
              <a:t>how to combine terms using AND, OR and other connectives</a:t>
            </a:r>
          </a:p>
          <a:p>
            <a:pPr marL="381000" indent="-381000">
              <a:buFontTx/>
              <a:buAutoNum type="alphaLcParenR"/>
            </a:pPr>
            <a:r>
              <a:rPr lang="en-US" u="sng"/>
              <a:t>how to combine all the rules into one final 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97C80-1EB1-244B-A308-2FF6A128CC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sets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2438400"/>
          </a:xfrm>
        </p:spPr>
        <p:txBody>
          <a:bodyPr/>
          <a:lstStyle/>
          <a:p>
            <a:r>
              <a:rPr lang="en-US" sz="2400" b="1"/>
              <a:t>Boolean/Crisp set A</a:t>
            </a:r>
            <a:r>
              <a:rPr lang="en-US"/>
              <a:t> is a mapping for the elements of S to the set {0, 1}, i.e., A: S </a:t>
            </a:r>
            <a:r>
              <a:rPr lang="en-US">
                <a:sym typeface="Wingdings" charset="2"/>
              </a:rPr>
              <a:t> {0, 1}</a:t>
            </a:r>
          </a:p>
          <a:p>
            <a:r>
              <a:rPr lang="en-US" b="1" i="1">
                <a:solidFill>
                  <a:srgbClr val="0066FF"/>
                </a:solidFill>
                <a:sym typeface="Wingdings" charset="2"/>
              </a:rPr>
              <a:t>Characteristic function:</a:t>
            </a: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endParaRPr lang="en-US">
              <a:sym typeface="Wingdings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   </a:t>
            </a:r>
            <a:r>
              <a:rPr lang="en-US" baseline="-25000">
                <a:sym typeface="Wingdings" charset="2"/>
              </a:rPr>
              <a:t>A</a:t>
            </a:r>
            <a:r>
              <a:rPr lang="en-US">
                <a:latin typeface="Times New Roman" charset="0"/>
                <a:sym typeface="Wingdings" charset="2"/>
              </a:rPr>
              <a:t>(</a:t>
            </a:r>
            <a:r>
              <a:rPr lang="en-US" i="1">
                <a:latin typeface="Times New Roman" charset="0"/>
                <a:sym typeface="Wingdings" charset="2"/>
              </a:rPr>
              <a:t>x</a:t>
            </a:r>
            <a:r>
              <a:rPr lang="en-US">
                <a:latin typeface="Times New Roman" charset="0"/>
                <a:sym typeface="Wingdings" charset="2"/>
              </a:rPr>
              <a:t>) =</a:t>
            </a:r>
            <a:endParaRPr lang="en-US">
              <a:latin typeface="Times New Roman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609725" y="2362200"/>
            <a:ext cx="523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latin typeface="Gill Sans MT Condensed" pitchFamily="34" charset="0"/>
              </a:rPr>
              <a:t>{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057400" y="25908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	if x is an element of set A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057400" y="3124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	if x is not an element of set A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33400" y="3962400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b="1">
                <a:solidFill>
                  <a:srgbClr val="CC3300"/>
                </a:solidFill>
                <a:latin typeface="Tahoma" charset="0"/>
              </a:rPr>
              <a:t>Fuzzy set F</a:t>
            </a:r>
            <a:r>
              <a:rPr kumimoji="1" lang="en-US" sz="2000">
                <a:solidFill>
                  <a:srgbClr val="CC3300"/>
                </a:solidFill>
                <a:latin typeface="Tahoma" charset="0"/>
              </a:rPr>
              <a:t> is a mapping for the elements of S to the interval [0, 1], i.e., F: S </a:t>
            </a: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 [0, 1]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Characteristic function:  0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</a:t>
            </a:r>
            <a:r>
              <a:rPr kumimoji="1" lang="en-US" sz="2000">
                <a:solidFill>
                  <a:srgbClr val="CC3300"/>
                </a:solidFill>
                <a:latin typeface="Tahoma" charset="0"/>
                <a:sym typeface="Symbol" charset="2"/>
              </a:rPr>
              <a:t> </a:t>
            </a:r>
            <a:r>
              <a:rPr kumimoji="1" lang="en-US" sz="2000" baseline="-25000">
                <a:solidFill>
                  <a:srgbClr val="CC3300"/>
                </a:solidFill>
                <a:latin typeface="Tahoma" charset="0"/>
                <a:sym typeface="Wingdings" charset="2"/>
              </a:rPr>
              <a:t>F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(</a:t>
            </a:r>
            <a:r>
              <a:rPr kumimoji="1" lang="en-US" sz="2000" i="1">
                <a:solidFill>
                  <a:srgbClr val="CC3300"/>
                </a:solidFill>
                <a:sym typeface="Wingdings" charset="2"/>
              </a:rPr>
              <a:t>x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) 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</a:t>
            </a:r>
            <a:r>
              <a:rPr kumimoji="1" lang="en-US" sz="2000">
                <a:solidFill>
                  <a:srgbClr val="CC3300"/>
                </a:solidFill>
                <a:sym typeface="Wingdings" charset="2"/>
              </a:rPr>
              <a:t> 1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solidFill>
                  <a:srgbClr val="CC3300"/>
                </a:solidFill>
                <a:latin typeface="Tahoma" charset="0"/>
                <a:sym typeface="Wingdings" charset="2"/>
              </a:rPr>
              <a:t>1 means full membership, 0 means no membership and anything in between, e.g., 0.5 is called </a:t>
            </a:r>
            <a:r>
              <a:rPr kumimoji="1" lang="en-US" sz="2000" b="1">
                <a:solidFill>
                  <a:srgbClr val="CC3300"/>
                </a:solidFill>
                <a:latin typeface="Tahoma" charset="0"/>
                <a:sym typeface="Wingdings" charset="2"/>
              </a:rPr>
              <a:t>graded membership</a:t>
            </a:r>
            <a:endParaRPr kumimoji="1" lang="en-US" sz="2000">
              <a:solidFill>
                <a:srgbClr val="CC3300"/>
              </a:solidFill>
              <a:latin typeface="Tahoma" charset="0"/>
              <a:sym typeface="Wingdings" charset="2"/>
            </a:endParaRP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22352-30D2-F149-8101-5AEE1D63638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Crisp set Tall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Fuzzy sets and concepts are commonly used in natural language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i="1"/>
              <a:t>John is </a:t>
            </a:r>
            <a:r>
              <a:rPr lang="en-US" b="1" i="1"/>
              <a:t>tall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Dan is </a:t>
            </a:r>
            <a:r>
              <a:rPr lang="en-US" b="1" i="1"/>
              <a:t>smart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Alex is </a:t>
            </a:r>
            <a:r>
              <a:rPr lang="en-US" b="1" i="1"/>
              <a:t>happy</a:t>
            </a:r>
            <a:br>
              <a:rPr lang="en-US" b="1" i="1"/>
            </a:br>
            <a:r>
              <a:rPr lang="en-US" i="1"/>
              <a:t>The class is</a:t>
            </a:r>
            <a:r>
              <a:rPr lang="en-US" b="1" i="1"/>
              <a:t> hot</a:t>
            </a:r>
          </a:p>
          <a:p>
            <a:endParaRPr lang="en-US" b="1" i="1"/>
          </a:p>
          <a:p>
            <a:r>
              <a:rPr lang="en-US"/>
              <a:t>E.g., the crisp set </a:t>
            </a:r>
            <a:r>
              <a:rPr lang="en-US" b="1" i="1"/>
              <a:t>Tall</a:t>
            </a:r>
            <a:r>
              <a:rPr lang="en-US"/>
              <a:t> can be defined as </a:t>
            </a:r>
            <a:r>
              <a:rPr lang="en-US">
                <a:latin typeface="Times New Roman" charset="0"/>
              </a:rPr>
              <a:t>{</a:t>
            </a:r>
            <a:r>
              <a:rPr lang="en-US" i="1">
                <a:latin typeface="Times New Roman" charset="0"/>
              </a:rPr>
              <a:t>x </a:t>
            </a:r>
            <a:r>
              <a:rPr lang="en-US">
                <a:latin typeface="Times New Roman" charset="0"/>
              </a:rPr>
              <a:t>|  height </a:t>
            </a:r>
            <a:r>
              <a:rPr lang="en-US" i="1">
                <a:latin typeface="Times New Roman" charset="0"/>
              </a:rPr>
              <a:t>x </a:t>
            </a:r>
            <a:r>
              <a:rPr lang="en-US">
                <a:latin typeface="Times New Roman" charset="0"/>
              </a:rPr>
              <a:t>&gt; 1.8 meters}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But what about a person with a height = 1.79 meters?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What about 1.78 meters?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…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What about 1.52 meters?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97471-D84E-4E45-B354-E503102E37D3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4820" name="Picture 4" descr="t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5146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Fuzzy set Tall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fuzzy set a person with a height of 1.8 meters would be considered tall to a </a:t>
            </a:r>
            <a:r>
              <a:rPr lang="en-US" b="1"/>
              <a:t>high degree</a:t>
            </a:r>
            <a:br>
              <a:rPr lang="en-US" b="1"/>
            </a:br>
            <a:r>
              <a:rPr lang="en-US"/>
              <a:t>A person with a height of 1.7 meters would be considered tall to a lesser degree etc.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function can change</a:t>
            </a:r>
            <a:br>
              <a:rPr lang="en-US"/>
            </a:br>
            <a:r>
              <a:rPr lang="en-US"/>
              <a:t>for basketball players,</a:t>
            </a:r>
            <a:br>
              <a:rPr lang="en-US"/>
            </a:br>
            <a:r>
              <a:rPr lang="en-US"/>
              <a:t>Danes, women, </a:t>
            </a:r>
            <a:br>
              <a:rPr lang="en-US"/>
            </a:br>
            <a:r>
              <a:rPr lang="en-US"/>
              <a:t>children etc.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3045A-FA99-1B40-83E2-FF5953795D7D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5844" name="Picture 4" descr="t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3434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functions: S-function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S-function can be used to define fuzzy sets</a:t>
            </a:r>
          </a:p>
          <a:p>
            <a:r>
              <a:rPr lang="en-US">
                <a:latin typeface="Times New Roman" charset="0"/>
              </a:rPr>
              <a:t>S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a,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c</a:t>
            </a:r>
            <a:r>
              <a:rPr lang="en-US" sz="1800">
                <a:latin typeface="Times New Roman" charset="0"/>
              </a:rPr>
              <a:t>)</a:t>
            </a:r>
            <a:r>
              <a:rPr lang="en-US">
                <a:latin typeface="Times New Roman" charset="0"/>
              </a:rPr>
              <a:t> =</a:t>
            </a:r>
          </a:p>
          <a:p>
            <a:pPr lvl="1"/>
            <a:r>
              <a:rPr lang="en-US" sz="1800">
                <a:latin typeface="Times New Roman" charset="0"/>
              </a:rPr>
              <a:t>0	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a</a:t>
            </a:r>
          </a:p>
          <a:p>
            <a:pPr lvl="1"/>
            <a:r>
              <a:rPr lang="en-US" sz="1800">
                <a:latin typeface="Times New Roman" charset="0"/>
              </a:rPr>
              <a:t>2(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-a/c-a)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>
                <a:latin typeface="Times New Roman" charset="0"/>
              </a:rPr>
              <a:t>		for </a:t>
            </a:r>
            <a:r>
              <a:rPr lang="en-US" sz="1800" i="1">
                <a:latin typeface="Times New Roman" charset="0"/>
              </a:rPr>
              <a:t>a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r>
              <a:rPr lang="en-US" sz="1800">
                <a:latin typeface="Times New Roman" charset="0"/>
              </a:rPr>
              <a:t>1 – 2(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-</a:t>
            </a:r>
            <a:r>
              <a:rPr lang="en-US" sz="1800" i="1">
                <a:latin typeface="Times New Roman" charset="0"/>
              </a:rPr>
              <a:t>c/c-a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>
                <a:latin typeface="Times New Roman" charset="0"/>
              </a:rPr>
              <a:t>	for </a:t>
            </a:r>
            <a:r>
              <a:rPr lang="en-US" sz="1800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c</a:t>
            </a:r>
          </a:p>
          <a:p>
            <a:pPr lvl="1"/>
            <a:r>
              <a:rPr lang="en-US" sz="1800">
                <a:latin typeface="Times New Roman" charset="0"/>
              </a:rPr>
              <a:t>1	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 </a:t>
            </a:r>
            <a:r>
              <a:rPr lang="en-US" sz="1800" i="1">
                <a:latin typeface="Times New Roman" charset="0"/>
              </a:rPr>
              <a:t>c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3886200" y="559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a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648200" y="559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b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5334000" y="55991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/>
              <a:t>c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40386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8006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486400" y="5943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B8483-BD46-7A4E-9935-2C3AD1F384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functions: </a:t>
            </a:r>
            <a:r>
              <a:rPr lang="en-US">
                <a:latin typeface="Symbol" charset="2"/>
              </a:rPr>
              <a:t>P-</a:t>
            </a:r>
            <a:r>
              <a:rPr lang="en-US"/>
              <a:t>Function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Symbol" charset="2"/>
              </a:rPr>
              <a:t>P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a, b</a:t>
            </a:r>
            <a:r>
              <a:rPr lang="en-US" sz="1800">
                <a:latin typeface="Times New Roman" charset="0"/>
              </a:rPr>
              <a:t>)</a:t>
            </a:r>
            <a:r>
              <a:rPr lang="en-US">
                <a:latin typeface="Times New Roman" charset="0"/>
              </a:rPr>
              <a:t> = </a:t>
            </a:r>
          </a:p>
          <a:p>
            <a:pPr lvl="1"/>
            <a:r>
              <a:rPr lang="en-US" sz="1800">
                <a:latin typeface="Times New Roman" charset="0"/>
              </a:rPr>
              <a:t>S(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i="1">
                <a:latin typeface="Times New Roman" charset="0"/>
              </a:rPr>
              <a:t>b-a, b-a/2, b</a:t>
            </a:r>
            <a:r>
              <a:rPr lang="en-US" sz="1800">
                <a:latin typeface="Times New Roman" charset="0"/>
              </a:rPr>
              <a:t>)	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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r>
              <a:rPr lang="en-US" sz="1800">
                <a:latin typeface="Times New Roman" charset="0"/>
              </a:rPr>
              <a:t>1 – S(</a:t>
            </a:r>
            <a:r>
              <a:rPr lang="en-US" sz="1800" i="1">
                <a:latin typeface="Times New Roman" charset="0"/>
              </a:rPr>
              <a:t>x,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i="1">
                <a:latin typeface="Times New Roman" charset="0"/>
              </a:rPr>
              <a:t>b, b+a/2, a+b</a:t>
            </a:r>
            <a:r>
              <a:rPr lang="en-US" sz="1800">
                <a:latin typeface="Times New Roman" charset="0"/>
              </a:rPr>
              <a:t>)	for </a:t>
            </a:r>
            <a:r>
              <a:rPr lang="en-US" sz="1800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2"/>
              </a:rPr>
              <a:t> </a:t>
            </a:r>
            <a:r>
              <a:rPr lang="en-US" sz="1800" i="1">
                <a:latin typeface="Times New Roman" charset="0"/>
              </a:rPr>
              <a:t>b</a:t>
            </a:r>
          </a:p>
          <a:p>
            <a:pPr lvl="1"/>
            <a:endParaRPr lang="en-US" sz="1800">
              <a:latin typeface="Times New Roman" charset="0"/>
            </a:endParaRPr>
          </a:p>
          <a:p>
            <a:pPr lvl="1"/>
            <a:endParaRPr lang="en-US" sz="1800">
              <a:latin typeface="Times New Roman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E.g., </a:t>
            </a:r>
            <a:r>
              <a:rPr lang="en-US" b="1" i="1">
                <a:latin typeface="Times New Roman" charset="0"/>
              </a:rPr>
              <a:t>close </a:t>
            </a:r>
            <a:r>
              <a:rPr lang="en-US">
                <a:latin typeface="Times New Roman" charset="0"/>
              </a:rPr>
              <a:t>(to a)</a:t>
            </a:r>
          </a:p>
        </p:txBody>
      </p:sp>
      <p:grpSp>
        <p:nvGrpSpPr>
          <p:cNvPr id="36870" name="Group 20"/>
          <p:cNvGrpSpPr>
            <a:grpSpLocks/>
          </p:cNvGrpSpPr>
          <p:nvPr/>
        </p:nvGrpSpPr>
        <p:grpSpPr bwMode="auto">
          <a:xfrm>
            <a:off x="2209800" y="2438400"/>
            <a:ext cx="4648200" cy="3575050"/>
            <a:chOff x="1584" y="1440"/>
            <a:chExt cx="2928" cy="2252"/>
          </a:xfrm>
        </p:grpSpPr>
        <p:pic>
          <p:nvPicPr>
            <p:cNvPr id="36871" name="Picture 7" descr="clos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1440"/>
              <a:ext cx="2928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2006" y="3454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b-a</a:t>
              </a:r>
            </a:p>
          </p:txBody>
        </p:sp>
        <p:sp>
          <p:nvSpPr>
            <p:cNvPr id="36873" name="Text Box 10"/>
            <p:cNvSpPr txBox="1">
              <a:spLocks noChangeArrowheads="1"/>
            </p:cNvSpPr>
            <p:nvPr/>
          </p:nvSpPr>
          <p:spPr bwMode="auto">
            <a:xfrm>
              <a:off x="3264" y="3454"/>
              <a:ext cx="4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b+a/2</a:t>
              </a:r>
            </a:p>
          </p:txBody>
        </p:sp>
        <p:sp>
          <p:nvSpPr>
            <p:cNvPr id="36874" name="Text Box 11"/>
            <p:cNvSpPr txBox="1">
              <a:spLocks noChangeArrowheads="1"/>
            </p:cNvSpPr>
            <p:nvPr/>
          </p:nvSpPr>
          <p:spPr bwMode="auto">
            <a:xfrm>
              <a:off x="2496" y="3454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b-a/2</a:t>
              </a:r>
            </a:p>
          </p:txBody>
        </p:sp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3792" y="345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b+a</a:t>
              </a:r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auto">
            <a:xfrm>
              <a:off x="2640" y="24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2976" y="2352"/>
              <a:ext cx="19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a</a:t>
              </a:r>
            </a:p>
          </p:txBody>
        </p:sp>
        <p:sp>
          <p:nvSpPr>
            <p:cNvPr id="36878" name="Line 15"/>
            <p:cNvSpPr>
              <a:spLocks noChangeShapeType="1"/>
            </p:cNvSpPr>
            <p:nvPr/>
          </p:nvSpPr>
          <p:spPr bwMode="auto">
            <a:xfrm>
              <a:off x="1968" y="249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Line 16"/>
            <p:cNvSpPr>
              <a:spLocks noChangeShapeType="1"/>
            </p:cNvSpPr>
            <p:nvPr/>
          </p:nvSpPr>
          <p:spPr bwMode="auto">
            <a:xfrm>
              <a:off x="2640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Line 18"/>
            <p:cNvSpPr>
              <a:spLocks noChangeShapeType="1"/>
            </p:cNvSpPr>
            <p:nvPr/>
          </p:nvSpPr>
          <p:spPr bwMode="auto">
            <a:xfrm>
              <a:off x="3120" y="1632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Text Box 19"/>
            <p:cNvSpPr txBox="1">
              <a:spLocks noChangeArrowheads="1"/>
            </p:cNvSpPr>
            <p:nvPr/>
          </p:nvSpPr>
          <p:spPr bwMode="auto">
            <a:xfrm>
              <a:off x="3020" y="346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8D9F3-9070-8748-8750-AF18F5DDEC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fuzzy logic?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super set of Boolean logic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Builds upon </a:t>
            </a:r>
            <a:r>
              <a:rPr lang="en-US" u="sng"/>
              <a:t>fuzzy set theory</a:t>
            </a:r>
            <a:br>
              <a:rPr lang="en-US" u="sng"/>
            </a:br>
            <a:endParaRPr lang="en-US" u="sng"/>
          </a:p>
          <a:p>
            <a:pPr>
              <a:lnSpc>
                <a:spcPct val="90000"/>
              </a:lnSpc>
            </a:pPr>
            <a:r>
              <a:rPr lang="en-US"/>
              <a:t>Graded truth.  Truth values between True and False.  Not everything is </a:t>
            </a:r>
            <a:r>
              <a:rPr lang="en-US">
                <a:solidFill>
                  <a:srgbClr val="CC3300"/>
                </a:solidFill>
              </a:rPr>
              <a:t>either/or, true/false, black/white, on/off </a:t>
            </a:r>
            <a:r>
              <a:rPr lang="en-US"/>
              <a:t>etc.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Grades of membership.  Class of tall men, class of far cities, class of expensive things, etc.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 u="sng"/>
              <a:t>Lotfi Zadeh</a:t>
            </a:r>
            <a:r>
              <a:rPr lang="en-US"/>
              <a:t>, UC/Berkely 1965.  Introduced </a:t>
            </a:r>
            <a:r>
              <a:rPr lang="en-US" b="1"/>
              <a:t>FL to model uncertainty in natural language</a:t>
            </a:r>
            <a:r>
              <a:rPr lang="en-US"/>
              <a:t>.   </a:t>
            </a:r>
            <a:r>
              <a:rPr lang="en-US" i="1"/>
              <a:t>Tall, far, nice, large, hot, …</a:t>
            </a:r>
            <a:br>
              <a:rPr lang="en-US" i="1"/>
            </a:br>
            <a:endParaRPr lang="en-US" i="1"/>
          </a:p>
          <a:p>
            <a:pPr>
              <a:lnSpc>
                <a:spcPct val="90000"/>
              </a:lnSpc>
            </a:pPr>
            <a:r>
              <a:rPr lang="en-US"/>
              <a:t>Reasoning using </a:t>
            </a:r>
            <a:r>
              <a:rPr lang="en-US" u="sng"/>
              <a:t>linguistic terms</a:t>
            </a:r>
            <a:r>
              <a:rPr lang="en-US"/>
              <a:t>.  Natural to express expert knowledge.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If the weather is </a:t>
            </a:r>
            <a:r>
              <a:rPr lang="en-US" i="1">
                <a:solidFill>
                  <a:srgbClr val="0066FF"/>
                </a:solidFill>
              </a:rPr>
              <a:t>cold</a:t>
            </a:r>
            <a:r>
              <a:rPr lang="en-US" i="1"/>
              <a:t> then wear </a:t>
            </a:r>
            <a:r>
              <a:rPr lang="en-US" i="1">
                <a:solidFill>
                  <a:srgbClr val="CC3300"/>
                </a:solidFill>
              </a:rPr>
              <a:t>warm</a:t>
            </a:r>
            <a:r>
              <a:rPr lang="en-US" i="1"/>
              <a:t> clothing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AF6E4E-0D17-D043-A86F-D87F6462F3E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membership functions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Piecewise linear: triangular etc.</a:t>
            </a:r>
          </a:p>
          <a:p>
            <a:r>
              <a:rPr lang="en-US"/>
              <a:t>Easier to represent and calculate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saves computation</a:t>
            </a:r>
          </a:p>
        </p:txBody>
      </p:sp>
      <p:grpSp>
        <p:nvGrpSpPr>
          <p:cNvPr id="37894" name="Group 8"/>
          <p:cNvGrpSpPr>
            <a:grpSpLocks/>
          </p:cNvGrpSpPr>
          <p:nvPr/>
        </p:nvGrpSpPr>
        <p:grpSpPr bwMode="auto">
          <a:xfrm>
            <a:off x="2057400" y="2286000"/>
            <a:ext cx="5181600" cy="3733800"/>
            <a:chOff x="576" y="432"/>
            <a:chExt cx="4608" cy="3456"/>
          </a:xfrm>
        </p:grpSpPr>
        <p:pic>
          <p:nvPicPr>
            <p:cNvPr id="37895" name="Picture 4" descr="tr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432"/>
              <a:ext cx="4608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2928" y="672"/>
              <a:ext cx="1392" cy="28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1536" y="3504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4320" y="672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E7EBD-6568-1A43-918D-DCCB4C80EE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Sets</a:t>
            </a:r>
          </a:p>
        </p:txBody>
      </p:sp>
      <p:sp>
        <p:nvSpPr>
          <p:cNvPr id="38917" name="Line 3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Line 4"/>
          <p:cNvSpPr>
            <a:spLocks noChangeShapeType="1"/>
          </p:cNvSpPr>
          <p:nvPr/>
        </p:nvSpPr>
        <p:spPr bwMode="auto">
          <a:xfrm flipV="1">
            <a:off x="1219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>
            <a:off x="1219200" y="25908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>
            <a:off x="2971800" y="2590800"/>
            <a:ext cx="952500" cy="28543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V="1">
            <a:off x="2819400" y="2590800"/>
            <a:ext cx="1295400" cy="2895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>
            <a:off x="4114800" y="2590800"/>
            <a:ext cx="1143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5257800" y="2590800"/>
            <a:ext cx="1447800" cy="2895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 flipV="1">
            <a:off x="5486400" y="2590800"/>
            <a:ext cx="1143000" cy="2895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6629400" y="2590800"/>
            <a:ext cx="1447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6" name="Text Box 12"/>
          <p:cNvSpPr txBox="1">
            <a:spLocks noChangeArrowheads="1"/>
          </p:cNvSpPr>
          <p:nvPr/>
        </p:nvSpPr>
        <p:spPr bwMode="auto">
          <a:xfrm>
            <a:off x="67056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Warm</a:t>
            </a:r>
            <a:endParaRPr lang="en-US"/>
          </a:p>
        </p:txBody>
      </p:sp>
      <p:sp>
        <p:nvSpPr>
          <p:cNvPr id="38927" name="Text Box 13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Mild</a:t>
            </a:r>
            <a:endParaRPr lang="en-US"/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7526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Cold</a:t>
            </a:r>
            <a:endParaRPr lang="en-US"/>
          </a:p>
        </p:txBody>
      </p:sp>
      <p:sp>
        <p:nvSpPr>
          <p:cNvPr id="38929" name="Text Box 15"/>
          <p:cNvSpPr txBox="1">
            <a:spLocks noChangeArrowheads="1"/>
          </p:cNvSpPr>
          <p:nvPr/>
        </p:nvSpPr>
        <p:spPr bwMode="auto">
          <a:xfrm>
            <a:off x="7848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°F</a:t>
            </a:r>
          </a:p>
        </p:txBody>
      </p:sp>
      <p:sp>
        <p:nvSpPr>
          <p:cNvPr id="38930" name="Text Box 16"/>
          <p:cNvSpPr txBox="1">
            <a:spLocks noChangeArrowheads="1"/>
          </p:cNvSpPr>
          <p:nvPr/>
        </p:nvSpPr>
        <p:spPr bwMode="auto">
          <a:xfrm>
            <a:off x="1295400" y="1773238"/>
            <a:ext cx="274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Membership Grade   </a:t>
            </a:r>
            <a:r>
              <a:rPr lang="en-US">
                <a:sym typeface="Symbol" charset="2"/>
              </a:rPr>
              <a:t></a:t>
            </a:r>
            <a:endParaRPr lang="en-US"/>
          </a:p>
        </p:txBody>
      </p:sp>
      <p:sp>
        <p:nvSpPr>
          <p:cNvPr id="38931" name="Text Box 17"/>
          <p:cNvSpPr txBox="1">
            <a:spLocks noChangeArrowheads="1"/>
          </p:cNvSpPr>
          <p:nvPr/>
        </p:nvSpPr>
        <p:spPr bwMode="auto">
          <a:xfrm>
            <a:off x="838200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8932" name="Text Box 18"/>
          <p:cNvSpPr txBox="1">
            <a:spLocks noChangeArrowheads="1"/>
          </p:cNvSpPr>
          <p:nvPr/>
        </p:nvSpPr>
        <p:spPr bwMode="auto">
          <a:xfrm>
            <a:off x="8382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8933" name="Text Box 19"/>
          <p:cNvSpPr txBox="1">
            <a:spLocks noChangeArrowheads="1"/>
          </p:cNvSpPr>
          <p:nvPr/>
        </p:nvSpPr>
        <p:spPr bwMode="auto">
          <a:xfrm>
            <a:off x="3276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38934" name="Text Box 20"/>
          <p:cNvSpPr txBox="1">
            <a:spLocks noChangeArrowheads="1"/>
          </p:cNvSpPr>
          <p:nvPr/>
        </p:nvSpPr>
        <p:spPr bwMode="auto">
          <a:xfrm>
            <a:off x="5791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60</a:t>
            </a: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5814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60960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2BBE6A-498C-6041-BB50-668C8B02B2C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219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219200" y="2590800"/>
            <a:ext cx="1752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2971800" y="2590800"/>
            <a:ext cx="1239838" cy="292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2819400" y="2590800"/>
            <a:ext cx="1295400" cy="2895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114800" y="25908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5257800" y="2590800"/>
            <a:ext cx="1447800" cy="2895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V="1">
            <a:off x="5486400" y="2590800"/>
            <a:ext cx="1143000" cy="2895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6629400" y="2590800"/>
            <a:ext cx="1447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67056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Warm</a:t>
            </a:r>
            <a:endParaRPr lang="en-US"/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Mild</a:t>
            </a:r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17526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Cold</a:t>
            </a:r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7848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°F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12954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charset="2"/>
              </a:rPr>
              <a:t></a:t>
            </a:r>
            <a:endParaRPr lang="en-US"/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914400" y="2362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838200" y="5105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32766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5791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60</a:t>
            </a:r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 flipH="1" flipV="1">
            <a:off x="4038600" y="5486400"/>
            <a:ext cx="0" cy="38100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4038600" y="5715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33"/>
                </a:solidFill>
              </a:rPr>
              <a:t>38°</a:t>
            </a:r>
            <a:endParaRPr 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 flipV="1">
            <a:off x="4038600" y="2819400"/>
            <a:ext cx="0" cy="2667000"/>
          </a:xfrm>
          <a:prstGeom prst="line">
            <a:avLst/>
          </a:prstGeom>
          <a:noFill/>
          <a:ln w="38100">
            <a:solidFill>
              <a:srgbClr val="660033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 flipH="1">
            <a:off x="1219200" y="5013325"/>
            <a:ext cx="2819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 flipH="1">
            <a:off x="1219200" y="2819400"/>
            <a:ext cx="2819400" cy="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Text Box 27"/>
          <p:cNvSpPr txBox="1">
            <a:spLocks noChangeArrowheads="1"/>
          </p:cNvSpPr>
          <p:nvPr/>
        </p:nvSpPr>
        <p:spPr bwMode="auto">
          <a:xfrm>
            <a:off x="304800" y="46275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0.14</a:t>
            </a:r>
            <a:endParaRPr lang="en-US" b="1"/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304800" y="259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0.85</a:t>
            </a:r>
            <a:endParaRPr lang="en-US" b="1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3505200" y="5410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6096000" y="5410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2667000" y="1371600"/>
            <a:ext cx="621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ahoma" charset="0"/>
              </a:rPr>
              <a:t>An observed temperature of 38 is cold with a belief of 0.14,</a:t>
            </a:r>
          </a:p>
          <a:p>
            <a:r>
              <a:rPr lang="en-US" sz="1800">
                <a:latin typeface="Tahoma" charset="0"/>
              </a:rPr>
              <a:t>Mild with a belief of 0.85 and warm with a belief of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81F22-9E56-6C47-AC67-ADE9CE73D62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representations of fuzzy sets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finite set of elements: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F =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1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2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2</a:t>
            </a:r>
            <a:r>
              <a:rPr lang="en-US"/>
              <a:t>  + …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n</a:t>
            </a:r>
            <a:r>
              <a:rPr lang="en-US"/>
              <a:t>/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/>
              <a:t>n</a:t>
            </a:r>
            <a:br>
              <a:rPr lang="en-US" baseline="-25000"/>
            </a:br>
            <a:r>
              <a:rPr lang="en-US" baseline="-25000"/>
              <a:t/>
            </a:r>
            <a:br>
              <a:rPr lang="en-US" baseline="-25000"/>
            </a:br>
            <a:r>
              <a:rPr lang="en-US" baseline="-25000"/>
              <a:t/>
            </a:r>
            <a:br>
              <a:rPr lang="en-US" baseline="-25000"/>
            </a:br>
            <a:r>
              <a:rPr lang="en-US"/>
              <a:t>+ means (Boolean) set union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For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TALL = {0/1.0, 0/1.2, 0/1.4, 0.2/1.6, 0.8/1.7, 1.0/1.8}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F9374-43A7-544C-80A5-819BD27AA5E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 operators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Equality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 = B</a:t>
            </a:r>
            <a:r>
              <a:rPr lang="en-US"/>
              <a:t/>
            </a:r>
            <a:br>
              <a:rPr lang="en-US"/>
            </a:b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</a:t>
            </a:r>
            <a:r>
              <a:rPr lang="en-US"/>
              <a:t>=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			for all x </a:t>
            </a:r>
            <a:r>
              <a:rPr lang="en-US">
                <a:latin typeface="Times New Roman" charset="0"/>
                <a:sym typeface="Symbol" charset="2"/>
              </a:rPr>
              <a:t></a:t>
            </a:r>
            <a:r>
              <a:rPr lang="en-US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Complement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A’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A’ 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</a:t>
            </a:r>
            <a:r>
              <a:rPr lang="en-US"/>
              <a:t>= 1 -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			</a:t>
            </a:r>
            <a:r>
              <a:rPr lang="en-US">
                <a:latin typeface="Times New Roman" charset="0"/>
              </a:rPr>
              <a:t>for all x </a:t>
            </a:r>
            <a:r>
              <a:rPr lang="en-US">
                <a:latin typeface="Times New Roman" charset="0"/>
                <a:sym typeface="Symbol" charset="2"/>
              </a:rPr>
              <a:t></a:t>
            </a:r>
            <a:r>
              <a:rPr lang="en-US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Containment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 </a:t>
            </a:r>
            <a:r>
              <a:rPr lang="en-US">
                <a:latin typeface="Times New Roman" charset="0"/>
              </a:rPr>
              <a:t>B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</a:t>
            </a:r>
            <a:r>
              <a:rPr lang="en-US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			for all x </a:t>
            </a:r>
            <a:r>
              <a:rPr lang="en-US">
                <a:latin typeface="Times New Roman" charset="0"/>
                <a:sym typeface="Symbol" charset="2"/>
              </a:rPr>
              <a:t></a:t>
            </a:r>
            <a:r>
              <a:rPr lang="en-US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Union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</a:t>
            </a:r>
            <a:r>
              <a:rPr lang="en-US">
                <a:latin typeface="Times New Roman" charset="0"/>
              </a:rPr>
              <a:t>B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18000"/>
              <a:t>A </a:t>
            </a:r>
            <a:r>
              <a:rPr lang="en-US" baseline="-18000">
                <a:latin typeface="Times New Roman" charset="0"/>
                <a:sym typeface="Symbol" charset="2"/>
              </a:rPr>
              <a:t></a:t>
            </a:r>
            <a:r>
              <a:rPr lang="en-US" baseline="-18000"/>
              <a:t> B</a:t>
            </a:r>
            <a:r>
              <a:rPr lang="en-US" baseline="-25000"/>
              <a:t> </a:t>
            </a:r>
            <a:r>
              <a:rPr lang="en-US">
                <a:latin typeface="Times New Roman" charset="0"/>
              </a:rPr>
              <a:t>(x) = max(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		for all x </a:t>
            </a:r>
            <a:r>
              <a:rPr lang="en-US">
                <a:latin typeface="Times New Roman" charset="0"/>
                <a:sym typeface="Symbol" charset="2"/>
              </a:rPr>
              <a:t></a:t>
            </a:r>
            <a:r>
              <a:rPr lang="en-US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Intersection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 </a:t>
            </a:r>
            <a:r>
              <a:rPr lang="en-US">
                <a:latin typeface="Times New Roman" charset="0"/>
              </a:rPr>
              <a:t>B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18000"/>
              <a:t>A </a:t>
            </a:r>
            <a:r>
              <a:rPr lang="en-US" baseline="-18000">
                <a:latin typeface="Times New Roman" charset="0"/>
                <a:sym typeface="Symbol" charset="2"/>
              </a:rPr>
              <a:t></a:t>
            </a:r>
            <a:r>
              <a:rPr lang="en-US" baseline="-18000"/>
              <a:t> B</a:t>
            </a:r>
            <a:r>
              <a:rPr lang="en-US" baseline="-25000"/>
              <a:t> </a:t>
            </a:r>
            <a:r>
              <a:rPr lang="en-US">
                <a:latin typeface="Times New Roman" charset="0"/>
              </a:rPr>
              <a:t>(x) = min(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		for all x </a:t>
            </a:r>
            <a:r>
              <a:rPr lang="en-US">
                <a:latin typeface="Times New Roman" charset="0"/>
                <a:sym typeface="Symbol" charset="2"/>
              </a:rPr>
              <a:t></a:t>
            </a:r>
            <a:r>
              <a:rPr lang="en-US">
                <a:latin typeface="Times New Roman" charset="0"/>
              </a:rPr>
              <a:t> X</a:t>
            </a:r>
          </a:p>
          <a:p>
            <a:pPr>
              <a:lnSpc>
                <a:spcPct val="90000"/>
              </a:lnSpc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3DA105-4DDC-7B48-BA29-198DEF1D69B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fuzzy set operations</a:t>
            </a:r>
          </a:p>
        </p:txBody>
      </p:sp>
      <p:pic>
        <p:nvPicPr>
          <p:cNvPr id="43013" name="Picture 3" descr="m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4" descr="ma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1000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5" descr="n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9540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495800" y="11430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A’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1752600" y="34290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r>
              <a:rPr kumimoji="1" lang="en-US" sz="2000"/>
              <a:t>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</a:t>
            </a:r>
            <a:r>
              <a:rPr kumimoji="1" lang="en-US" sz="2000">
                <a:sym typeface="Symbol" charset="2"/>
              </a:rPr>
              <a:t> </a:t>
            </a:r>
            <a:r>
              <a:rPr kumimoji="1" lang="en-US" sz="2000">
                <a:solidFill>
                  <a:srgbClr val="33CC33"/>
                </a:solidFill>
              </a:rPr>
              <a:t>B</a:t>
            </a:r>
            <a:r>
              <a:rPr kumimoji="1" lang="en-US" sz="2000"/>
              <a:t/>
            </a:r>
            <a:br>
              <a:rPr kumimoji="1" lang="en-US" sz="2000"/>
            </a:br>
            <a:endParaRPr kumimoji="1" lang="en-US" sz="2000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6477000" y="3395663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r>
              <a:rPr kumimoji="1" lang="en-US" sz="2000"/>
              <a:t> </a:t>
            </a:r>
            <a:r>
              <a:rPr kumimoji="1" lang="en-US" sz="2000">
                <a:solidFill>
                  <a:srgbClr val="CC3300"/>
                </a:solidFill>
                <a:sym typeface="Symbol" charset="2"/>
              </a:rPr>
              <a:t></a:t>
            </a:r>
            <a:r>
              <a:rPr kumimoji="1" lang="en-US" sz="2000">
                <a:sym typeface="Symbol" charset="2"/>
              </a:rPr>
              <a:t> </a:t>
            </a:r>
            <a:r>
              <a:rPr kumimoji="1" lang="en-US" sz="2000">
                <a:solidFill>
                  <a:srgbClr val="33CC33"/>
                </a:solidFill>
              </a:rPr>
              <a:t>B</a:t>
            </a:r>
            <a:r>
              <a:rPr kumimoji="1" lang="en-US" sz="2000"/>
              <a:t/>
            </a:r>
            <a:br>
              <a:rPr kumimoji="1" lang="en-US" sz="2000"/>
            </a:br>
            <a:endParaRPr kumimoji="1" lang="en-US" sz="2000"/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1295400" y="4191000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 </a:t>
            </a:r>
            <a:br>
              <a:rPr kumimoji="1" lang="en-US" sz="2000">
                <a:solidFill>
                  <a:srgbClr val="0000FF"/>
                </a:solidFill>
              </a:rPr>
            </a:br>
            <a:endParaRPr kumimoji="1" lang="en-US" sz="2000">
              <a:solidFill>
                <a:srgbClr val="0000FF"/>
              </a:solidFill>
            </a:endParaRPr>
          </a:p>
        </p:txBody>
      </p:sp>
      <p:sp>
        <p:nvSpPr>
          <p:cNvPr id="43020" name="Text Box 10"/>
          <p:cNvSpPr txBox="1">
            <a:spLocks noChangeArrowheads="1"/>
          </p:cNvSpPr>
          <p:nvPr/>
        </p:nvSpPr>
        <p:spPr bwMode="auto">
          <a:xfrm>
            <a:off x="2895600" y="4175125"/>
            <a:ext cx="45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33CC33"/>
                </a:solidFill>
              </a:rPr>
              <a:t>B </a:t>
            </a:r>
            <a:br>
              <a:rPr kumimoji="1" lang="en-US" sz="2000">
                <a:solidFill>
                  <a:srgbClr val="33CC33"/>
                </a:solidFill>
              </a:rPr>
            </a:br>
            <a:endParaRPr kumimoji="1" lang="en-US" sz="2000">
              <a:solidFill>
                <a:srgbClr val="33CC33"/>
              </a:solidFill>
            </a:endParaRP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5181600" y="28035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solidFill>
                  <a:srgbClr val="0000FF"/>
                </a:solidFill>
              </a:rPr>
              <a:t>A</a:t>
            </a:r>
            <a:endParaRPr kumimoji="1"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BBE80-1615-3B48-AF1F-1C6E4D4CD9D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 Hedges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Modifying the meaning of a fuzzy set using hedges such as </a:t>
            </a:r>
            <a:r>
              <a:rPr lang="en-US" i="1"/>
              <a:t>very, more or less, slightly, etc.</a:t>
            </a:r>
          </a:p>
          <a:p>
            <a:endParaRPr lang="en-US" i="1"/>
          </a:p>
          <a:p>
            <a:r>
              <a:rPr lang="en-US" i="1"/>
              <a:t>“Very F “= F </a:t>
            </a:r>
            <a:r>
              <a:rPr lang="en-US" i="1" baseline="30000"/>
              <a:t>2</a:t>
            </a:r>
          </a:p>
          <a:p>
            <a:r>
              <a:rPr lang="en-US" i="1"/>
              <a:t>“More or less F “= F </a:t>
            </a:r>
            <a:r>
              <a:rPr lang="en-US" i="1" baseline="30000"/>
              <a:t>1/2</a:t>
            </a:r>
          </a:p>
          <a:p>
            <a:r>
              <a:rPr lang="en-US" i="1"/>
              <a:t>etc.</a:t>
            </a:r>
            <a:endParaRPr lang="en-US"/>
          </a:p>
        </p:txBody>
      </p:sp>
      <p:pic>
        <p:nvPicPr>
          <p:cNvPr id="44038" name="Picture 4" descr="hed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1460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6553200" y="2209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tall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3124200" y="38100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More or less tall</a:t>
            </a:r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6324600" y="403860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Very tall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58B27-14A1-BE4A-9A4B-EEFD69529D4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relations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fuzzy relation for N sets is defined as an extension of the crisp relation to include the membership grade.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R = {</a:t>
            </a:r>
            <a:r>
              <a:rPr lang="en-US" i="1">
                <a:latin typeface="Times New Roman" charset="0"/>
                <a:sym typeface="Symbol" charset="2"/>
              </a:rPr>
              <a:t></a:t>
            </a:r>
            <a:r>
              <a:rPr lang="en-US" i="1" baseline="-18000">
                <a:latin typeface="Times New Roman" charset="0"/>
              </a:rPr>
              <a:t>R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0000">
                <a:latin typeface="Times New Roman" charset="0"/>
              </a:rPr>
              <a:t>1</a:t>
            </a:r>
            <a:r>
              <a:rPr lang="en-US" i="1">
                <a:latin typeface="Times New Roman" charset="0"/>
              </a:rPr>
              <a:t>, x</a:t>
            </a:r>
            <a:r>
              <a:rPr lang="en-US" i="1" baseline="-20000">
                <a:latin typeface="Times New Roman" charset="0"/>
              </a:rPr>
              <a:t>2</a:t>
            </a:r>
            <a:r>
              <a:rPr lang="en-US" i="1">
                <a:latin typeface="Times New Roman" charset="0"/>
              </a:rPr>
              <a:t>, … x</a:t>
            </a:r>
            <a:r>
              <a:rPr lang="en-US" i="1" baseline="-20000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)/(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0000">
                <a:latin typeface="Times New Roman" charset="0"/>
              </a:rPr>
              <a:t>1</a:t>
            </a:r>
            <a:r>
              <a:rPr lang="en-US" i="1">
                <a:latin typeface="Times New Roman" charset="0"/>
              </a:rPr>
              <a:t>, x</a:t>
            </a:r>
            <a:r>
              <a:rPr lang="en-US" i="1" baseline="-20000">
                <a:latin typeface="Times New Roman" charset="0"/>
              </a:rPr>
              <a:t>2</a:t>
            </a:r>
            <a:r>
              <a:rPr lang="en-US" i="1">
                <a:latin typeface="Times New Roman" charset="0"/>
              </a:rPr>
              <a:t>, … x</a:t>
            </a:r>
            <a:r>
              <a:rPr lang="en-US" i="1" baseline="-20000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  |</a:t>
            </a:r>
            <a:r>
              <a:rPr lang="en-US" i="1">
                <a:latin typeface="Times New Roman" charset="0"/>
              </a:rPr>
              <a:t>  x</a:t>
            </a:r>
            <a:r>
              <a:rPr lang="en-US" i="1" baseline="-18000">
                <a:latin typeface="Times New Roman" charset="0"/>
              </a:rPr>
              <a:t>i</a:t>
            </a:r>
            <a:r>
              <a:rPr lang="en-US" i="1">
                <a:latin typeface="Times New Roman" charset="0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</a:t>
            </a:r>
            <a:r>
              <a:rPr lang="en-US" i="1">
                <a:latin typeface="Times New Roman" charset="0"/>
              </a:rPr>
              <a:t> X, i</a:t>
            </a:r>
            <a:r>
              <a:rPr lang="en-US">
                <a:latin typeface="Times New Roman" charset="0"/>
              </a:rPr>
              <a:t>=</a:t>
            </a:r>
            <a:r>
              <a:rPr lang="en-US" i="1">
                <a:latin typeface="Times New Roman" charset="0"/>
              </a:rPr>
              <a:t>1, … N</a:t>
            </a:r>
            <a:r>
              <a:rPr lang="en-US"/>
              <a:t>}</a:t>
            </a:r>
          </a:p>
          <a:p>
            <a:pPr>
              <a:buFontTx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which associates the membership grade, </a:t>
            </a:r>
            <a:r>
              <a:rPr lang="en-US" i="1">
                <a:latin typeface="Times New Roman" charset="0"/>
                <a:sym typeface="Symbol" charset="2"/>
              </a:rPr>
              <a:t></a:t>
            </a:r>
            <a:r>
              <a:rPr lang="en-US" i="1" baseline="-18000">
                <a:latin typeface="Times New Roman" charset="0"/>
              </a:rPr>
              <a:t>R</a:t>
            </a:r>
            <a:r>
              <a:rPr lang="en-US"/>
              <a:t> , of each tuple.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E.g.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Friend = {0.9/(Manos, Nacho), 0.1/(Manos, Dan),</a:t>
            </a:r>
            <a:br>
              <a:rPr lang="en-US"/>
            </a:br>
            <a:r>
              <a:rPr lang="en-US"/>
              <a:t>	       0.8/(Alex, Mike), 0.3/(Alex, John)}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A1F95-FBF9-8447-999B-6FB15D9800B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inference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Fuzzy logical operations</a:t>
            </a:r>
          </a:p>
          <a:p>
            <a:r>
              <a:rPr lang="en-US" sz="1800"/>
              <a:t>Fuzzy rules</a:t>
            </a:r>
          </a:p>
          <a:p>
            <a:r>
              <a:rPr lang="en-US" sz="1800"/>
              <a:t>Fuzzification</a:t>
            </a:r>
          </a:p>
          <a:p>
            <a:r>
              <a:rPr lang="en-US" sz="1800"/>
              <a:t>Implication</a:t>
            </a:r>
          </a:p>
          <a:p>
            <a:r>
              <a:rPr lang="en-US" sz="1800"/>
              <a:t>Aggregation</a:t>
            </a:r>
          </a:p>
          <a:p>
            <a:r>
              <a:rPr lang="en-US" sz="1800"/>
              <a:t>Defuzzification</a:t>
            </a:r>
          </a:p>
        </p:txBody>
      </p:sp>
      <p:pic>
        <p:nvPicPr>
          <p:cNvPr id="46086" name="Picture 4" descr="fuzzycontroller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07188" y="152400"/>
            <a:ext cx="2436812" cy="67056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7CE28-513E-3549-973B-42134A59045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logical operations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AND, OR, NOT, etc.</a:t>
            </a:r>
          </a:p>
          <a:p>
            <a:endParaRPr lang="en-US"/>
          </a:p>
          <a:p>
            <a:r>
              <a:rPr lang="en-US" b="1"/>
              <a:t>NOT</a:t>
            </a:r>
            <a:r>
              <a:rPr lang="en-US"/>
              <a:t> A    = A’       = 1 -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</a:t>
            </a:r>
            <a:r>
              <a:rPr lang="en-US">
                <a:latin typeface="Times New Roman" charset="0"/>
              </a:rPr>
              <a:t>(x)</a:t>
            </a:r>
            <a:r>
              <a:rPr lang="en-US" baseline="-25000"/>
              <a:t> </a:t>
            </a:r>
          </a:p>
          <a:p>
            <a:r>
              <a:rPr lang="en-US"/>
              <a:t>A </a:t>
            </a:r>
            <a:r>
              <a:rPr lang="en-US" b="1"/>
              <a:t>AND</a:t>
            </a:r>
            <a:r>
              <a:rPr lang="en-US"/>
              <a:t> B = </a:t>
            </a: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 </a:t>
            </a:r>
            <a:r>
              <a:rPr lang="en-US">
                <a:latin typeface="Times New Roman" charset="0"/>
              </a:rPr>
              <a:t>B  = min(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</a:t>
            </a:r>
          </a:p>
          <a:p>
            <a:r>
              <a:rPr lang="en-US"/>
              <a:t>A </a:t>
            </a:r>
            <a:r>
              <a:rPr lang="en-US" b="1"/>
              <a:t>OR </a:t>
            </a:r>
            <a:r>
              <a:rPr lang="en-US"/>
              <a:t>B   = </a:t>
            </a:r>
            <a:r>
              <a:rPr lang="en-US">
                <a:latin typeface="Times New Roman" charset="0"/>
              </a:rPr>
              <a:t>A </a:t>
            </a:r>
            <a:r>
              <a:rPr lang="en-US">
                <a:latin typeface="Times New Roman" charset="0"/>
                <a:sym typeface="Symbol" charset="2"/>
              </a:rPr>
              <a:t> </a:t>
            </a:r>
            <a:r>
              <a:rPr lang="en-US">
                <a:latin typeface="Times New Roman" charset="0"/>
              </a:rPr>
              <a:t>B  = max(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A </a:t>
            </a:r>
            <a:r>
              <a:rPr lang="en-US">
                <a:latin typeface="Times New Roman" charset="0"/>
              </a:rPr>
              <a:t>(x)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>
                <a:sym typeface="Symbol" charset="2"/>
              </a:rPr>
              <a:t></a:t>
            </a:r>
            <a:r>
              <a:rPr lang="en-US" baseline="-25000"/>
              <a:t>B </a:t>
            </a:r>
            <a:r>
              <a:rPr lang="en-US">
                <a:latin typeface="Times New Roman" charset="0"/>
              </a:rPr>
              <a:t>(x))	</a:t>
            </a:r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609600" y="3886200"/>
            <a:ext cx="2362200" cy="2286000"/>
            <a:chOff x="240" y="2544"/>
            <a:chExt cx="1488" cy="1440"/>
          </a:xfrm>
        </p:grpSpPr>
        <p:sp>
          <p:nvSpPr>
            <p:cNvPr id="47122" name="Rectangle 5"/>
            <p:cNvSpPr>
              <a:spLocks noChangeArrowheads="1"/>
            </p:cNvSpPr>
            <p:nvPr/>
          </p:nvSpPr>
          <p:spPr bwMode="auto">
            <a:xfrm>
              <a:off x="864" y="2592"/>
              <a:ext cx="768" cy="129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3" name="Text Box 4"/>
            <p:cNvSpPr txBox="1">
              <a:spLocks noChangeArrowheads="1"/>
            </p:cNvSpPr>
            <p:nvPr/>
          </p:nvSpPr>
          <p:spPr bwMode="auto">
            <a:xfrm>
              <a:off x="336" y="2592"/>
              <a:ext cx="1296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A	B	A and B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1	0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r>
                <a:rPr lang="en-US" sz="1800"/>
                <a:t>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1	1	1</a:t>
              </a:r>
            </a:p>
          </p:txBody>
        </p:sp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240" y="2544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3429000" y="3886200"/>
            <a:ext cx="2362200" cy="2286000"/>
            <a:chOff x="240" y="2544"/>
            <a:chExt cx="1488" cy="1440"/>
          </a:xfrm>
        </p:grpSpPr>
        <p:sp>
          <p:nvSpPr>
            <p:cNvPr id="47119" name="Rectangle 9"/>
            <p:cNvSpPr>
              <a:spLocks noChangeArrowheads="1"/>
            </p:cNvSpPr>
            <p:nvPr/>
          </p:nvSpPr>
          <p:spPr bwMode="auto">
            <a:xfrm>
              <a:off x="864" y="2592"/>
              <a:ext cx="768" cy="129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0" name="Text Box 10"/>
            <p:cNvSpPr txBox="1">
              <a:spLocks noChangeArrowheads="1"/>
            </p:cNvSpPr>
            <p:nvPr/>
          </p:nvSpPr>
          <p:spPr bwMode="auto">
            <a:xfrm>
              <a:off x="336" y="2592"/>
              <a:ext cx="1296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A	B	A or B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0	0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0	1	1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lain"/>
              </a:pPr>
              <a:r>
                <a:rPr lang="en-US" sz="1800"/>
                <a:t>0	1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800"/>
                <a:t>1	1	1</a:t>
              </a:r>
            </a:p>
          </p:txBody>
        </p:sp>
        <p:sp>
          <p:nvSpPr>
            <p:cNvPr id="47121" name="Rectangle 11"/>
            <p:cNvSpPr>
              <a:spLocks noChangeArrowheads="1"/>
            </p:cNvSpPr>
            <p:nvPr/>
          </p:nvSpPr>
          <p:spPr bwMode="auto">
            <a:xfrm>
              <a:off x="240" y="2544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12" name="Rectangle 13"/>
          <p:cNvSpPr>
            <a:spLocks noChangeArrowheads="1"/>
          </p:cNvSpPr>
          <p:nvPr/>
        </p:nvSpPr>
        <p:spPr bwMode="auto">
          <a:xfrm>
            <a:off x="6934200" y="3962400"/>
            <a:ext cx="838200" cy="2057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Text Box 14"/>
          <p:cNvSpPr txBox="1">
            <a:spLocks noChangeArrowheads="1"/>
          </p:cNvSpPr>
          <p:nvPr/>
        </p:nvSpPr>
        <p:spPr bwMode="auto">
          <a:xfrm>
            <a:off x="6477000" y="3962400"/>
            <a:ext cx="2057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800"/>
              <a:t>A	not 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/>
              <a:t>0	   1	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/>
              <a:t>1	   0	</a:t>
            </a:r>
          </a:p>
        </p:txBody>
      </p:sp>
      <p:sp>
        <p:nvSpPr>
          <p:cNvPr id="47114" name="Rectangle 15"/>
          <p:cNvSpPr>
            <a:spLocks noChangeArrowheads="1"/>
          </p:cNvSpPr>
          <p:nvPr/>
        </p:nvSpPr>
        <p:spPr bwMode="auto">
          <a:xfrm>
            <a:off x="6324600" y="3886200"/>
            <a:ext cx="1600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Text Box 16"/>
          <p:cNvSpPr txBox="1">
            <a:spLocks noChangeArrowheads="1"/>
          </p:cNvSpPr>
          <p:nvPr/>
        </p:nvSpPr>
        <p:spPr bwMode="auto">
          <a:xfrm>
            <a:off x="7086600" y="35052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1-A</a:t>
            </a:r>
          </a:p>
        </p:txBody>
      </p:sp>
      <p:sp>
        <p:nvSpPr>
          <p:cNvPr id="47116" name="Text Box 18"/>
          <p:cNvSpPr txBox="1">
            <a:spLocks noChangeArrowheads="1"/>
          </p:cNvSpPr>
          <p:nvPr/>
        </p:nvSpPr>
        <p:spPr bwMode="auto">
          <a:xfrm>
            <a:off x="4495800" y="350520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max(A,B)</a:t>
            </a:r>
          </a:p>
        </p:txBody>
      </p:sp>
      <p:sp>
        <p:nvSpPr>
          <p:cNvPr id="47117" name="Text Box 19"/>
          <p:cNvSpPr txBox="1">
            <a:spLocks noChangeArrowheads="1"/>
          </p:cNvSpPr>
          <p:nvPr/>
        </p:nvSpPr>
        <p:spPr bwMode="auto">
          <a:xfrm>
            <a:off x="1676400" y="3505200"/>
            <a:ext cx="969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min(A,B)</a:t>
            </a:r>
          </a:p>
        </p:txBody>
      </p:sp>
      <p:sp>
        <p:nvSpPr>
          <p:cNvPr id="47118" name="Text Box 20"/>
          <p:cNvSpPr txBox="1">
            <a:spLocks noChangeArrowheads="1"/>
          </p:cNvSpPr>
          <p:nvPr/>
        </p:nvSpPr>
        <p:spPr bwMode="auto">
          <a:xfrm>
            <a:off x="6248400" y="1676400"/>
            <a:ext cx="2209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From the following truth tables it is seen that fuzzy logic is a </a:t>
            </a:r>
            <a:r>
              <a:rPr lang="en-US" sz="2000" b="1"/>
              <a:t>superset</a:t>
            </a:r>
            <a:r>
              <a:rPr lang="en-US" sz="2000"/>
              <a:t> of Boolean logic.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C5701-31EE-2642-A97D-585453A28B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fuzzy logic?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33CC33"/>
                </a:solidFill>
              </a:rPr>
              <a:t>Pros:</a:t>
            </a:r>
          </a:p>
          <a:p>
            <a:r>
              <a:rPr lang="en-US"/>
              <a:t>Conceptually easy to understand w/ “natural” maths</a:t>
            </a:r>
          </a:p>
          <a:p>
            <a:r>
              <a:rPr lang="en-US"/>
              <a:t>Tolerant of </a:t>
            </a:r>
            <a:r>
              <a:rPr lang="en-US" u="sng"/>
              <a:t>imprecise data</a:t>
            </a:r>
          </a:p>
          <a:p>
            <a:r>
              <a:rPr lang="en-US"/>
              <a:t>Universal approximation: can model arbitrary nonlinear functions</a:t>
            </a:r>
          </a:p>
          <a:p>
            <a:r>
              <a:rPr lang="en-US"/>
              <a:t>Intuitive</a:t>
            </a:r>
          </a:p>
          <a:p>
            <a:r>
              <a:rPr lang="en-US"/>
              <a:t>Based on linguistic terms</a:t>
            </a:r>
          </a:p>
          <a:p>
            <a:r>
              <a:rPr lang="en-US" u="sng"/>
              <a:t>Convenient</a:t>
            </a:r>
            <a:r>
              <a:rPr lang="en-US"/>
              <a:t> way to express expert and common sense knowledge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 sz="2400">
                <a:solidFill>
                  <a:srgbClr val="CC3300"/>
                </a:solidFill>
              </a:rPr>
              <a:t>Cons:</a:t>
            </a:r>
          </a:p>
          <a:p>
            <a:r>
              <a:rPr lang="en-US"/>
              <a:t>Not a cure-all</a:t>
            </a:r>
          </a:p>
          <a:p>
            <a:r>
              <a:rPr lang="en-US"/>
              <a:t>Crisp/precise models can be more efficient and even convenient</a:t>
            </a:r>
          </a:p>
          <a:p>
            <a:r>
              <a:rPr lang="en-US"/>
              <a:t>Other approaches might be formally verified to work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B3D97-5103-7F45-84DE-13B3AF9685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fuzzy sets and fuzzy operators as the </a:t>
            </a:r>
            <a:r>
              <a:rPr lang="en-US" b="1"/>
              <a:t>subjects</a:t>
            </a:r>
            <a:r>
              <a:rPr lang="en-US"/>
              <a:t> and </a:t>
            </a:r>
            <a:r>
              <a:rPr lang="en-US" b="1"/>
              <a:t>verbs</a:t>
            </a:r>
            <a:r>
              <a:rPr lang="en-US"/>
              <a:t> of fuzzy logic to form rules.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Arial" charset="0"/>
              </a:rPr>
              <a:t>if x is A then y is B</a:t>
            </a:r>
          </a:p>
          <a:p>
            <a:pPr>
              <a:buFontTx/>
              <a:buNone/>
            </a:pPr>
            <a:endParaRPr lang="en-US" b="1">
              <a:latin typeface="Arial" charset="0"/>
            </a:endParaRPr>
          </a:p>
          <a:p>
            <a:pPr>
              <a:buFontTx/>
              <a:buNone/>
            </a:pPr>
            <a:r>
              <a:rPr lang="en-US"/>
              <a:t>	where A and B are linguistic terms defined by fuzzy sets on the sets X and Y respectively.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This reads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/>
              <a:t>if </a:t>
            </a:r>
            <a:r>
              <a:rPr lang="en-US" b="1" u="sng"/>
              <a:t>x == A</a:t>
            </a:r>
            <a:r>
              <a:rPr lang="en-US" b="1"/>
              <a:t> then </a:t>
            </a:r>
            <a:r>
              <a:rPr lang="en-US" b="1" u="sng"/>
              <a:t>y = 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021D4-4C97-8E4A-910A-CC8ED431AE9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fuzzy rules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Boolean logic:	p </a:t>
            </a:r>
            <a:r>
              <a:rPr lang="en-US">
                <a:sym typeface="Symbol" charset="2"/>
              </a:rPr>
              <a:t></a:t>
            </a:r>
            <a:r>
              <a:rPr lang="en-US">
                <a:sym typeface="Wingdings" charset="2"/>
              </a:rPr>
              <a:t> q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if p is true then q is true</a:t>
            </a:r>
          </a:p>
          <a:p>
            <a:endParaRPr lang="en-US">
              <a:sym typeface="Wingdings" charset="2"/>
            </a:endParaRPr>
          </a:p>
          <a:p>
            <a:r>
              <a:rPr lang="en-US">
                <a:sym typeface="Wingdings" charset="2"/>
              </a:rPr>
              <a:t>In fuzzy logic:	p </a:t>
            </a:r>
            <a:r>
              <a:rPr lang="en-US">
                <a:sym typeface="Symbol" charset="2"/>
              </a:rPr>
              <a:t></a:t>
            </a:r>
            <a:r>
              <a:rPr lang="en-US">
                <a:sym typeface="Wingdings" charset="2"/>
              </a:rPr>
              <a:t> q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if p is true to some degree then q is true to some degree.</a:t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/>
            </a:r>
            <a:br>
              <a:rPr lang="en-US">
                <a:sym typeface="Wingdings" charset="2"/>
              </a:rPr>
            </a:br>
            <a:r>
              <a:rPr lang="en-US">
                <a:sym typeface="Wingdings" charset="2"/>
              </a:rPr>
              <a:t>0.5p =&gt; 0.5q	(partial premise implies partially)</a:t>
            </a:r>
          </a:p>
          <a:p>
            <a:endParaRPr lang="en-US">
              <a:sym typeface="Wingdings" charset="2"/>
            </a:endParaRPr>
          </a:p>
          <a:p>
            <a:r>
              <a:rPr lang="en-US">
                <a:sym typeface="Wingdings" charset="2"/>
              </a:rPr>
              <a:t>How?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17449D-7AC8-6A40-B8EF-42D216F77AA7}" type="slidenum">
              <a:rPr lang="en-US" smtClean="0"/>
              <a:pPr/>
              <a:t>32</a:t>
            </a:fld>
            <a:endParaRPr lang="en-US" smtClean="0"/>
          </a:p>
        </p:txBody>
      </p:sp>
      <p:grpSp>
        <p:nvGrpSpPr>
          <p:cNvPr id="50180" name="Group 2"/>
          <p:cNvGrpSpPr>
            <a:grpSpLocks/>
          </p:cNvGrpSpPr>
          <p:nvPr/>
        </p:nvGrpSpPr>
        <p:grpSpPr bwMode="auto">
          <a:xfrm>
            <a:off x="0" y="334963"/>
            <a:ext cx="9144000" cy="6523037"/>
            <a:chOff x="480" y="768"/>
            <a:chExt cx="4752" cy="3390"/>
          </a:xfrm>
        </p:grpSpPr>
        <p:grpSp>
          <p:nvGrpSpPr>
            <p:cNvPr id="50182" name="Group 3"/>
            <p:cNvGrpSpPr>
              <a:grpSpLocks/>
            </p:cNvGrpSpPr>
            <p:nvPr/>
          </p:nvGrpSpPr>
          <p:grpSpPr bwMode="auto">
            <a:xfrm>
              <a:off x="480" y="768"/>
              <a:ext cx="4752" cy="3390"/>
              <a:chOff x="480" y="748"/>
              <a:chExt cx="4752" cy="3390"/>
            </a:xfrm>
          </p:grpSpPr>
          <p:pic>
            <p:nvPicPr>
              <p:cNvPr id="5018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lum contrast="6000"/>
              </a:blip>
              <a:srcRect/>
              <a:stretch>
                <a:fillRect/>
              </a:stretch>
            </p:blipFill>
            <p:spPr bwMode="auto">
              <a:xfrm>
                <a:off x="480" y="748"/>
                <a:ext cx="4752" cy="3390"/>
              </a:xfrm>
              <a:prstGeom prst="rect">
                <a:avLst/>
              </a:prstGeom>
              <a:noFill/>
              <a:ln w="9525">
                <a:solidFill>
                  <a:srgbClr val="B2B2B2"/>
                </a:solidFill>
                <a:miter lim="800000"/>
                <a:headEnd/>
                <a:tailEnd/>
              </a:ln>
            </p:spPr>
          </p:pic>
          <p:sp>
            <p:nvSpPr>
              <p:cNvPr id="50186" name="Line 5"/>
              <p:cNvSpPr>
                <a:spLocks noChangeShapeType="1"/>
              </p:cNvSpPr>
              <p:nvPr/>
            </p:nvSpPr>
            <p:spPr bwMode="auto">
              <a:xfrm flipV="1">
                <a:off x="110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7" name="Line 6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8" name="Line 7"/>
              <p:cNvSpPr>
                <a:spLocks noChangeShapeType="1"/>
              </p:cNvSpPr>
              <p:nvPr/>
            </p:nvSpPr>
            <p:spPr bwMode="auto">
              <a:xfrm>
                <a:off x="1104" y="19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9" name="Line 8"/>
              <p:cNvSpPr>
                <a:spLocks noChangeShapeType="1"/>
              </p:cNvSpPr>
              <p:nvPr/>
            </p:nvSpPr>
            <p:spPr bwMode="auto">
              <a:xfrm>
                <a:off x="1104" y="13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0" name="Line 9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1" name="Line 10"/>
              <p:cNvSpPr>
                <a:spLocks noChangeShapeType="1"/>
              </p:cNvSpPr>
              <p:nvPr/>
            </p:nvSpPr>
            <p:spPr bwMode="auto">
              <a:xfrm flipV="1">
                <a:off x="11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2" name="Line 11"/>
              <p:cNvSpPr>
                <a:spLocks noChangeShapeType="1"/>
              </p:cNvSpPr>
              <p:nvPr/>
            </p:nvSpPr>
            <p:spPr bwMode="auto">
              <a:xfrm flipV="1">
                <a:off x="2400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3" name="Line 12"/>
              <p:cNvSpPr>
                <a:spLocks noChangeShapeType="1"/>
              </p:cNvSpPr>
              <p:nvPr/>
            </p:nvSpPr>
            <p:spPr bwMode="auto">
              <a:xfrm flipV="1">
                <a:off x="2400" y="144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4" name="Line 13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5" name="Line 14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6" name="Line 15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7" name="Line 16"/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8" name="Line 1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9" name="Line 18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0" name="Line 19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1" name="Line 20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183" name="AutoShape 21"/>
            <p:cNvSpPr>
              <a:spLocks noChangeArrowheads="1"/>
            </p:cNvSpPr>
            <p:nvPr/>
          </p:nvSpPr>
          <p:spPr bwMode="auto">
            <a:xfrm>
              <a:off x="4080" y="3600"/>
              <a:ext cx="96" cy="9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4" name="Text Box 22"/>
            <p:cNvSpPr txBox="1">
              <a:spLocks noChangeArrowheads="1"/>
            </p:cNvSpPr>
            <p:nvPr/>
          </p:nvSpPr>
          <p:spPr bwMode="auto">
            <a:xfrm>
              <a:off x="2640" y="3696"/>
              <a:ext cx="88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Tip = 16.7 %</a:t>
              </a:r>
            </a:p>
            <a:p>
              <a:r>
                <a:rPr lang="en-US" sz="1200"/>
                <a:t>Result of defuzzification</a:t>
              </a:r>
            </a:p>
            <a:p>
              <a:r>
                <a:rPr lang="en-US" sz="1200"/>
                <a:t>(centroid)</a:t>
              </a:r>
            </a:p>
          </p:txBody>
        </p:sp>
      </p:grpSp>
      <p:sp>
        <p:nvSpPr>
          <p:cNvPr id="50181" name="Rectangle 23"/>
          <p:cNvSpPr>
            <a:spLocks noGrp="1" noChangeArrowheads="1"/>
          </p:cNvSpPr>
          <p:nvPr>
            <p:ph type="title"/>
          </p:nvPr>
        </p:nvSpPr>
        <p:spPr>
          <a:xfrm rot="16200000">
            <a:off x="6461125" y="2149475"/>
            <a:ext cx="4124325" cy="739775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Fuzzy inference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FE492-625B-2D45-9E68-C19308369EB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Rules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105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Example: “If our </a:t>
            </a:r>
            <a:r>
              <a:rPr lang="en-US" sz="2400">
                <a:solidFill>
                  <a:srgbClr val="0066FF"/>
                </a:solidFill>
              </a:rPr>
              <a:t>distance to the car in front</a:t>
            </a:r>
            <a:r>
              <a:rPr lang="en-US" sz="2400"/>
              <a:t> is </a:t>
            </a:r>
            <a:r>
              <a:rPr lang="en-US" sz="2400">
                <a:solidFill>
                  <a:srgbClr val="DF140F"/>
                </a:solidFill>
              </a:rPr>
              <a:t>small</a:t>
            </a:r>
            <a:r>
              <a:rPr lang="en-US" sz="2400"/>
              <a:t>, and the </a:t>
            </a:r>
            <a:r>
              <a:rPr lang="en-US" sz="2400">
                <a:solidFill>
                  <a:srgbClr val="0066FF"/>
                </a:solidFill>
              </a:rPr>
              <a:t>distance is decreasing</a:t>
            </a:r>
            <a:r>
              <a:rPr lang="en-US" sz="2400"/>
              <a:t> </a:t>
            </a:r>
            <a:r>
              <a:rPr lang="en-US" sz="2400">
                <a:solidFill>
                  <a:srgbClr val="DF140F"/>
                </a:solidFill>
              </a:rPr>
              <a:t>slowly</a:t>
            </a:r>
            <a:r>
              <a:rPr lang="en-US" sz="2400"/>
              <a:t>, then </a:t>
            </a:r>
            <a:r>
              <a:rPr lang="en-US" sz="2400">
                <a:solidFill>
                  <a:srgbClr val="0066FF"/>
                </a:solidFill>
              </a:rPr>
              <a:t>decelerate</a:t>
            </a:r>
            <a:r>
              <a:rPr lang="en-US" sz="2400"/>
              <a:t> </a:t>
            </a:r>
            <a:r>
              <a:rPr lang="en-US" sz="2400">
                <a:solidFill>
                  <a:srgbClr val="DF140F"/>
                </a:solidFill>
              </a:rPr>
              <a:t>quite hard</a:t>
            </a:r>
            <a:r>
              <a:rPr lang="en-US" sz="240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Fuzzy variables in blue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Fuzzy sets in red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i="1"/>
              <a:t>QUESTION: </a:t>
            </a:r>
            <a:r>
              <a:rPr lang="en-US" sz="2400"/>
              <a:t>Given the distance and the change in the distance, what acceleration should we select?</a:t>
            </a:r>
          </a:p>
          <a:p>
            <a:pPr lvl="1">
              <a:lnSpc>
                <a:spcPct val="90000"/>
              </a:lnSpc>
            </a:pPr>
            <a:endParaRPr lang="en-US" sz="2400">
              <a:solidFill>
                <a:srgbClr val="DF14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A330D5-3270-7C48-9E81-94AE1EAA771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Set Definitions</a:t>
            </a:r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6096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 flipV="1">
            <a:off x="2362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 flipV="1">
            <a:off x="1828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236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24384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>
            <a:off x="30480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 flipV="1">
            <a:off x="32004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>
            <a:off x="3657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 flipH="1" flipV="1">
            <a:off x="16002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 flipH="1">
            <a:off x="1066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H="1" flipV="1">
            <a:off x="9906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H="1">
            <a:off x="457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2971800" y="3481388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distance</a:t>
            </a:r>
          </a:p>
        </p:txBody>
      </p:sp>
      <p:sp>
        <p:nvSpPr>
          <p:cNvPr id="52242" name="Text Box 16"/>
          <p:cNvSpPr txBox="1">
            <a:spLocks noChangeArrowheads="1"/>
          </p:cNvSpPr>
          <p:nvPr/>
        </p:nvSpPr>
        <p:spPr bwMode="auto">
          <a:xfrm>
            <a:off x="152400" y="1957388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v. small</a:t>
            </a:r>
          </a:p>
        </p:txBody>
      </p:sp>
      <p:sp>
        <p:nvSpPr>
          <p:cNvPr id="52243" name="Text Box 17"/>
          <p:cNvSpPr txBox="1">
            <a:spLocks noChangeArrowheads="1"/>
          </p:cNvSpPr>
          <p:nvPr/>
        </p:nvSpPr>
        <p:spPr bwMode="auto">
          <a:xfrm>
            <a:off x="1219200" y="1957388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small</a:t>
            </a:r>
          </a:p>
        </p:txBody>
      </p:sp>
      <p:sp>
        <p:nvSpPr>
          <p:cNvPr id="52244" name="Text Box 18"/>
          <p:cNvSpPr txBox="1">
            <a:spLocks noChangeArrowheads="1"/>
          </p:cNvSpPr>
          <p:nvPr/>
        </p:nvSpPr>
        <p:spPr bwMode="auto">
          <a:xfrm>
            <a:off x="1905000" y="1957388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perfect</a:t>
            </a:r>
          </a:p>
        </p:txBody>
      </p:sp>
      <p:sp>
        <p:nvSpPr>
          <p:cNvPr id="52245" name="Text Box 19"/>
          <p:cNvSpPr txBox="1">
            <a:spLocks noChangeArrowheads="1"/>
          </p:cNvSpPr>
          <p:nvPr/>
        </p:nvSpPr>
        <p:spPr bwMode="auto">
          <a:xfrm>
            <a:off x="2819400" y="1957388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big</a:t>
            </a:r>
          </a:p>
        </p:txBody>
      </p:sp>
      <p:sp>
        <p:nvSpPr>
          <p:cNvPr id="52246" name="Text Box 20"/>
          <p:cNvSpPr txBox="1">
            <a:spLocks noChangeArrowheads="1"/>
          </p:cNvSpPr>
          <p:nvPr/>
        </p:nvSpPr>
        <p:spPr bwMode="auto">
          <a:xfrm>
            <a:off x="3429000" y="1957388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v. big</a:t>
            </a:r>
          </a:p>
        </p:txBody>
      </p:sp>
      <p:sp>
        <p:nvSpPr>
          <p:cNvPr id="52247" name="Line 21"/>
          <p:cNvSpPr>
            <a:spLocks noChangeShapeType="1"/>
          </p:cNvSpPr>
          <p:nvPr/>
        </p:nvSpPr>
        <p:spPr bwMode="auto">
          <a:xfrm>
            <a:off x="609600" y="571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2"/>
          <p:cNvSpPr>
            <a:spLocks noChangeShapeType="1"/>
          </p:cNvSpPr>
          <p:nvPr/>
        </p:nvSpPr>
        <p:spPr bwMode="auto">
          <a:xfrm flipV="1">
            <a:off x="2362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23"/>
          <p:cNvSpPr>
            <a:spLocks noChangeShapeType="1"/>
          </p:cNvSpPr>
          <p:nvPr/>
        </p:nvSpPr>
        <p:spPr bwMode="auto">
          <a:xfrm flipV="1">
            <a:off x="1828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24"/>
          <p:cNvSpPr>
            <a:spLocks noChangeShapeType="1"/>
          </p:cNvSpPr>
          <p:nvPr/>
        </p:nvSpPr>
        <p:spPr bwMode="auto">
          <a:xfrm>
            <a:off x="23622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25"/>
          <p:cNvSpPr>
            <a:spLocks noChangeShapeType="1"/>
          </p:cNvSpPr>
          <p:nvPr/>
        </p:nvSpPr>
        <p:spPr bwMode="auto">
          <a:xfrm flipV="1">
            <a:off x="24384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Line 26"/>
          <p:cNvSpPr>
            <a:spLocks noChangeShapeType="1"/>
          </p:cNvSpPr>
          <p:nvPr/>
        </p:nvSpPr>
        <p:spPr bwMode="auto">
          <a:xfrm>
            <a:off x="30480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27"/>
          <p:cNvSpPr>
            <a:spLocks noChangeShapeType="1"/>
          </p:cNvSpPr>
          <p:nvPr/>
        </p:nvSpPr>
        <p:spPr bwMode="auto">
          <a:xfrm flipV="1">
            <a:off x="32004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28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29"/>
          <p:cNvSpPr>
            <a:spLocks noChangeShapeType="1"/>
          </p:cNvSpPr>
          <p:nvPr/>
        </p:nvSpPr>
        <p:spPr bwMode="auto">
          <a:xfrm flipH="1" flipV="1">
            <a:off x="16002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6" name="Line 30"/>
          <p:cNvSpPr>
            <a:spLocks noChangeShapeType="1"/>
          </p:cNvSpPr>
          <p:nvPr/>
        </p:nvSpPr>
        <p:spPr bwMode="auto">
          <a:xfrm flipH="1">
            <a:off x="1066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7" name="Line 31"/>
          <p:cNvSpPr>
            <a:spLocks noChangeShapeType="1"/>
          </p:cNvSpPr>
          <p:nvPr/>
        </p:nvSpPr>
        <p:spPr bwMode="auto">
          <a:xfrm flipH="1" flipV="1">
            <a:off x="9906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8" name="Line 32"/>
          <p:cNvSpPr>
            <a:spLocks noChangeShapeType="1"/>
          </p:cNvSpPr>
          <p:nvPr/>
        </p:nvSpPr>
        <p:spPr bwMode="auto">
          <a:xfrm flipH="1">
            <a:off x="457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9" name="Text Box 33"/>
          <p:cNvSpPr txBox="1">
            <a:spLocks noChangeArrowheads="1"/>
          </p:cNvSpPr>
          <p:nvPr/>
        </p:nvSpPr>
        <p:spPr bwMode="auto">
          <a:xfrm>
            <a:off x="2971800" y="5691188"/>
            <a:ext cx="2620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Delta (distance change)</a:t>
            </a:r>
          </a:p>
        </p:txBody>
      </p:sp>
      <p:sp>
        <p:nvSpPr>
          <p:cNvPr id="52260" name="Text Box 34"/>
          <p:cNvSpPr txBox="1">
            <a:spLocks noChangeArrowheads="1"/>
          </p:cNvSpPr>
          <p:nvPr/>
        </p:nvSpPr>
        <p:spPr bwMode="auto">
          <a:xfrm>
            <a:off x="13716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&lt;</a:t>
            </a:r>
          </a:p>
        </p:txBody>
      </p:sp>
      <p:sp>
        <p:nvSpPr>
          <p:cNvPr id="52261" name="Text Box 35"/>
          <p:cNvSpPr txBox="1">
            <a:spLocks noChangeArrowheads="1"/>
          </p:cNvSpPr>
          <p:nvPr/>
        </p:nvSpPr>
        <p:spPr bwMode="auto">
          <a:xfrm>
            <a:off x="20574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=</a:t>
            </a:r>
          </a:p>
        </p:txBody>
      </p:sp>
      <p:sp>
        <p:nvSpPr>
          <p:cNvPr id="52262" name="Text Box 36"/>
          <p:cNvSpPr txBox="1">
            <a:spLocks noChangeArrowheads="1"/>
          </p:cNvSpPr>
          <p:nvPr/>
        </p:nvSpPr>
        <p:spPr bwMode="auto">
          <a:xfrm>
            <a:off x="2819400" y="41671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&gt;</a:t>
            </a:r>
          </a:p>
        </p:txBody>
      </p:sp>
      <p:sp>
        <p:nvSpPr>
          <p:cNvPr id="52263" name="Text Box 37"/>
          <p:cNvSpPr txBox="1">
            <a:spLocks noChangeArrowheads="1"/>
          </p:cNvSpPr>
          <p:nvPr/>
        </p:nvSpPr>
        <p:spPr bwMode="auto">
          <a:xfrm>
            <a:off x="3581400" y="41671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&gt;&gt;</a:t>
            </a:r>
          </a:p>
        </p:txBody>
      </p:sp>
      <p:sp>
        <p:nvSpPr>
          <p:cNvPr id="52264" name="Line 38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5" name="Line 39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6" name="Line 40"/>
          <p:cNvSpPr>
            <a:spLocks noChangeShapeType="1"/>
          </p:cNvSpPr>
          <p:nvPr/>
        </p:nvSpPr>
        <p:spPr bwMode="auto">
          <a:xfrm flipV="1">
            <a:off x="617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7" name="Line 41"/>
          <p:cNvSpPr>
            <a:spLocks noChangeShapeType="1"/>
          </p:cNvSpPr>
          <p:nvPr/>
        </p:nvSpPr>
        <p:spPr bwMode="auto">
          <a:xfrm>
            <a:off x="67056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8" name="Line 42"/>
          <p:cNvSpPr>
            <a:spLocks noChangeShapeType="1"/>
          </p:cNvSpPr>
          <p:nvPr/>
        </p:nvSpPr>
        <p:spPr bwMode="auto">
          <a:xfrm flipV="1">
            <a:off x="67818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9" name="Line 43"/>
          <p:cNvSpPr>
            <a:spLocks noChangeShapeType="1"/>
          </p:cNvSpPr>
          <p:nvPr/>
        </p:nvSpPr>
        <p:spPr bwMode="auto">
          <a:xfrm>
            <a:off x="73914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0" name="Line 44"/>
          <p:cNvSpPr>
            <a:spLocks noChangeShapeType="1"/>
          </p:cNvSpPr>
          <p:nvPr/>
        </p:nvSpPr>
        <p:spPr bwMode="auto">
          <a:xfrm flipV="1">
            <a:off x="75438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1" name="Line 45"/>
          <p:cNvSpPr>
            <a:spLocks noChangeShapeType="1"/>
          </p:cNvSpPr>
          <p:nvPr/>
        </p:nvSpPr>
        <p:spPr bwMode="auto">
          <a:xfrm>
            <a:off x="8001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2" name="Line 46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3" name="Line 47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4" name="Line 48"/>
          <p:cNvSpPr>
            <a:spLocks noChangeShapeType="1"/>
          </p:cNvSpPr>
          <p:nvPr/>
        </p:nvSpPr>
        <p:spPr bwMode="auto">
          <a:xfrm flipH="1" flipV="1">
            <a:off x="53340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5" name="Line 49"/>
          <p:cNvSpPr>
            <a:spLocks noChangeShapeType="1"/>
          </p:cNvSpPr>
          <p:nvPr/>
        </p:nvSpPr>
        <p:spPr bwMode="auto">
          <a:xfrm flipH="1">
            <a:off x="4800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6" name="Text Box 50"/>
          <p:cNvSpPr txBox="1">
            <a:spLocks noChangeArrowheads="1"/>
          </p:cNvSpPr>
          <p:nvPr/>
        </p:nvSpPr>
        <p:spPr bwMode="auto">
          <a:xfrm>
            <a:off x="7315200" y="3481388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/>
              <a:t>acceleration</a:t>
            </a:r>
          </a:p>
        </p:txBody>
      </p:sp>
      <p:sp>
        <p:nvSpPr>
          <p:cNvPr id="52277" name="Text Box 51"/>
          <p:cNvSpPr txBox="1">
            <a:spLocks noChangeArrowheads="1"/>
          </p:cNvSpPr>
          <p:nvPr/>
        </p:nvSpPr>
        <p:spPr bwMode="auto">
          <a:xfrm>
            <a:off x="5562600" y="195738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slow</a:t>
            </a:r>
          </a:p>
        </p:txBody>
      </p:sp>
      <p:sp>
        <p:nvSpPr>
          <p:cNvPr id="52278" name="Text Box 52"/>
          <p:cNvSpPr txBox="1">
            <a:spLocks noChangeArrowheads="1"/>
          </p:cNvSpPr>
          <p:nvPr/>
        </p:nvSpPr>
        <p:spPr bwMode="auto">
          <a:xfrm>
            <a:off x="6248400" y="1957388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present</a:t>
            </a:r>
          </a:p>
        </p:txBody>
      </p:sp>
      <p:sp>
        <p:nvSpPr>
          <p:cNvPr id="52279" name="Text Box 53"/>
          <p:cNvSpPr txBox="1">
            <a:spLocks noChangeArrowheads="1"/>
          </p:cNvSpPr>
          <p:nvPr/>
        </p:nvSpPr>
        <p:spPr bwMode="auto">
          <a:xfrm>
            <a:off x="7162800" y="1957388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fast</a:t>
            </a:r>
          </a:p>
        </p:txBody>
      </p:sp>
      <p:sp>
        <p:nvSpPr>
          <p:cNvPr id="52280" name="Text Box 54"/>
          <p:cNvSpPr txBox="1">
            <a:spLocks noChangeArrowheads="1"/>
          </p:cNvSpPr>
          <p:nvPr/>
        </p:nvSpPr>
        <p:spPr bwMode="auto">
          <a:xfrm>
            <a:off x="7772400" y="1957388"/>
            <a:ext cx="83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fastest</a:t>
            </a:r>
          </a:p>
        </p:txBody>
      </p:sp>
      <p:sp>
        <p:nvSpPr>
          <p:cNvPr id="52281" name="Text Box 55"/>
          <p:cNvSpPr txBox="1">
            <a:spLocks noChangeArrowheads="1"/>
          </p:cNvSpPr>
          <p:nvPr/>
        </p:nvSpPr>
        <p:spPr bwMode="auto">
          <a:xfrm>
            <a:off x="381000" y="4167188"/>
            <a:ext cx="469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&lt;&lt;</a:t>
            </a:r>
          </a:p>
        </p:txBody>
      </p:sp>
      <p:sp>
        <p:nvSpPr>
          <p:cNvPr id="52282" name="Text Box 56"/>
          <p:cNvSpPr txBox="1">
            <a:spLocks noChangeArrowheads="1"/>
          </p:cNvSpPr>
          <p:nvPr/>
        </p:nvSpPr>
        <p:spPr bwMode="auto">
          <a:xfrm>
            <a:off x="4648200" y="1957388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brake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B6146-5376-1A49-BA7F-78C21A2CA04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Instance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92600" y="4208463"/>
            <a:ext cx="4089400" cy="2116137"/>
          </a:xfrm>
        </p:spPr>
        <p:txBody>
          <a:bodyPr/>
          <a:lstStyle/>
          <a:p>
            <a:r>
              <a:rPr lang="en-US"/>
              <a:t>Distance could be considered small or perfect</a:t>
            </a:r>
          </a:p>
          <a:p>
            <a:r>
              <a:rPr lang="en-US"/>
              <a:t>Delta could be stable or growing</a:t>
            </a:r>
          </a:p>
          <a:p>
            <a:r>
              <a:rPr lang="en-US"/>
              <a:t>What acceleration?</a:t>
            </a:r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6096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V="1">
            <a:off x="2362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V="1">
            <a:off x="1828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236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 flipV="1">
            <a:off x="24384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30480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 flipV="1">
            <a:off x="32004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Line 11"/>
          <p:cNvSpPr>
            <a:spLocks noChangeShapeType="1"/>
          </p:cNvSpPr>
          <p:nvPr/>
        </p:nvSpPr>
        <p:spPr bwMode="auto">
          <a:xfrm>
            <a:off x="3657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Line 12"/>
          <p:cNvSpPr>
            <a:spLocks noChangeShapeType="1"/>
          </p:cNvSpPr>
          <p:nvPr/>
        </p:nvSpPr>
        <p:spPr bwMode="auto">
          <a:xfrm flipH="1" flipV="1">
            <a:off x="16002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 flipH="1">
            <a:off x="10668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 flipV="1">
            <a:off x="9906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 flipH="1">
            <a:off x="457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Text Box 16"/>
          <p:cNvSpPr txBox="1">
            <a:spLocks noChangeArrowheads="1"/>
          </p:cNvSpPr>
          <p:nvPr/>
        </p:nvSpPr>
        <p:spPr bwMode="auto">
          <a:xfrm>
            <a:off x="2971800" y="35052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distance</a:t>
            </a:r>
          </a:p>
        </p:txBody>
      </p:sp>
      <p:sp>
        <p:nvSpPr>
          <p:cNvPr id="53267" name="Text Box 17"/>
          <p:cNvSpPr txBox="1">
            <a:spLocks noChangeArrowheads="1"/>
          </p:cNvSpPr>
          <p:nvPr/>
        </p:nvSpPr>
        <p:spPr bwMode="auto">
          <a:xfrm>
            <a:off x="152400" y="1981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v. small</a:t>
            </a:r>
          </a:p>
        </p:txBody>
      </p:sp>
      <p:sp>
        <p:nvSpPr>
          <p:cNvPr id="53268" name="Text Box 18"/>
          <p:cNvSpPr txBox="1">
            <a:spLocks noChangeArrowheads="1"/>
          </p:cNvSpPr>
          <p:nvPr/>
        </p:nvSpPr>
        <p:spPr bwMode="auto">
          <a:xfrm>
            <a:off x="1219200" y="19812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small</a:t>
            </a:r>
          </a:p>
        </p:txBody>
      </p:sp>
      <p:sp>
        <p:nvSpPr>
          <p:cNvPr id="53269" name="Text Box 19"/>
          <p:cNvSpPr txBox="1">
            <a:spLocks noChangeArrowheads="1"/>
          </p:cNvSpPr>
          <p:nvPr/>
        </p:nvSpPr>
        <p:spPr bwMode="auto">
          <a:xfrm>
            <a:off x="1905000" y="19812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perfect</a:t>
            </a:r>
          </a:p>
        </p:txBody>
      </p:sp>
      <p:sp>
        <p:nvSpPr>
          <p:cNvPr id="53270" name="Text Box 20"/>
          <p:cNvSpPr txBox="1">
            <a:spLocks noChangeArrowheads="1"/>
          </p:cNvSpPr>
          <p:nvPr/>
        </p:nvSpPr>
        <p:spPr bwMode="auto">
          <a:xfrm>
            <a:off x="2819400" y="1981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big</a:t>
            </a:r>
          </a:p>
        </p:txBody>
      </p:sp>
      <p:sp>
        <p:nvSpPr>
          <p:cNvPr id="53271" name="Text Box 21"/>
          <p:cNvSpPr txBox="1">
            <a:spLocks noChangeArrowheads="1"/>
          </p:cNvSpPr>
          <p:nvPr/>
        </p:nvSpPr>
        <p:spPr bwMode="auto">
          <a:xfrm>
            <a:off x="3429000" y="19812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v. big</a:t>
            </a:r>
          </a:p>
        </p:txBody>
      </p:sp>
      <p:sp>
        <p:nvSpPr>
          <p:cNvPr id="53272" name="Line 22"/>
          <p:cNvSpPr>
            <a:spLocks noChangeShapeType="1"/>
          </p:cNvSpPr>
          <p:nvPr/>
        </p:nvSpPr>
        <p:spPr bwMode="auto">
          <a:xfrm>
            <a:off x="609600" y="571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3" name="Line 23"/>
          <p:cNvSpPr>
            <a:spLocks noChangeShapeType="1"/>
          </p:cNvSpPr>
          <p:nvPr/>
        </p:nvSpPr>
        <p:spPr bwMode="auto">
          <a:xfrm flipV="1">
            <a:off x="2362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4" name="Line 24"/>
          <p:cNvSpPr>
            <a:spLocks noChangeShapeType="1"/>
          </p:cNvSpPr>
          <p:nvPr/>
        </p:nvSpPr>
        <p:spPr bwMode="auto">
          <a:xfrm flipV="1">
            <a:off x="1828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5" name="Line 25"/>
          <p:cNvSpPr>
            <a:spLocks noChangeShapeType="1"/>
          </p:cNvSpPr>
          <p:nvPr/>
        </p:nvSpPr>
        <p:spPr bwMode="auto">
          <a:xfrm>
            <a:off x="23622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6" name="Line 26"/>
          <p:cNvSpPr>
            <a:spLocks noChangeShapeType="1"/>
          </p:cNvSpPr>
          <p:nvPr/>
        </p:nvSpPr>
        <p:spPr bwMode="auto">
          <a:xfrm flipV="1">
            <a:off x="24384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7" name="Line 27"/>
          <p:cNvSpPr>
            <a:spLocks noChangeShapeType="1"/>
          </p:cNvSpPr>
          <p:nvPr/>
        </p:nvSpPr>
        <p:spPr bwMode="auto">
          <a:xfrm>
            <a:off x="30480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8" name="Line 28"/>
          <p:cNvSpPr>
            <a:spLocks noChangeShapeType="1"/>
          </p:cNvSpPr>
          <p:nvPr/>
        </p:nvSpPr>
        <p:spPr bwMode="auto">
          <a:xfrm flipV="1">
            <a:off x="32004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9" name="Line 29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0" name="Line 30"/>
          <p:cNvSpPr>
            <a:spLocks noChangeShapeType="1"/>
          </p:cNvSpPr>
          <p:nvPr/>
        </p:nvSpPr>
        <p:spPr bwMode="auto">
          <a:xfrm flipH="1" flipV="1">
            <a:off x="1600200" y="44958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1" name="Line 31"/>
          <p:cNvSpPr>
            <a:spLocks noChangeShapeType="1"/>
          </p:cNvSpPr>
          <p:nvPr/>
        </p:nvSpPr>
        <p:spPr bwMode="auto">
          <a:xfrm flipH="1">
            <a:off x="1066800" y="4495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2" name="Line 32"/>
          <p:cNvSpPr>
            <a:spLocks noChangeShapeType="1"/>
          </p:cNvSpPr>
          <p:nvPr/>
        </p:nvSpPr>
        <p:spPr bwMode="auto">
          <a:xfrm flipH="1" flipV="1">
            <a:off x="990600" y="4495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3" name="Line 33"/>
          <p:cNvSpPr>
            <a:spLocks noChangeShapeType="1"/>
          </p:cNvSpPr>
          <p:nvPr/>
        </p:nvSpPr>
        <p:spPr bwMode="auto">
          <a:xfrm flipH="1">
            <a:off x="457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4" name="Text Box 34"/>
          <p:cNvSpPr txBox="1">
            <a:spLocks noChangeArrowheads="1"/>
          </p:cNvSpPr>
          <p:nvPr/>
        </p:nvSpPr>
        <p:spPr bwMode="auto">
          <a:xfrm>
            <a:off x="2971800" y="5715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delta</a:t>
            </a:r>
          </a:p>
        </p:txBody>
      </p:sp>
      <p:sp>
        <p:nvSpPr>
          <p:cNvPr id="53285" name="Text Box 35"/>
          <p:cNvSpPr txBox="1">
            <a:spLocks noChangeArrowheads="1"/>
          </p:cNvSpPr>
          <p:nvPr/>
        </p:nvSpPr>
        <p:spPr bwMode="auto">
          <a:xfrm>
            <a:off x="13716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&lt;</a:t>
            </a:r>
          </a:p>
        </p:txBody>
      </p:sp>
      <p:sp>
        <p:nvSpPr>
          <p:cNvPr id="53286" name="Text Box 36"/>
          <p:cNvSpPr txBox="1">
            <a:spLocks noChangeArrowheads="1"/>
          </p:cNvSpPr>
          <p:nvPr/>
        </p:nvSpPr>
        <p:spPr bwMode="auto">
          <a:xfrm>
            <a:off x="20574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=</a:t>
            </a:r>
          </a:p>
        </p:txBody>
      </p:sp>
      <p:sp>
        <p:nvSpPr>
          <p:cNvPr id="53287" name="Text Box 37"/>
          <p:cNvSpPr txBox="1">
            <a:spLocks noChangeArrowheads="1"/>
          </p:cNvSpPr>
          <p:nvPr/>
        </p:nvSpPr>
        <p:spPr bwMode="auto">
          <a:xfrm>
            <a:off x="2819400" y="41910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&gt;</a:t>
            </a:r>
          </a:p>
        </p:txBody>
      </p:sp>
      <p:sp>
        <p:nvSpPr>
          <p:cNvPr id="53288" name="Text Box 38"/>
          <p:cNvSpPr txBox="1">
            <a:spLocks noChangeArrowheads="1"/>
          </p:cNvSpPr>
          <p:nvPr/>
        </p:nvSpPr>
        <p:spPr bwMode="auto">
          <a:xfrm>
            <a:off x="3581400" y="41910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&gt;&gt;</a:t>
            </a:r>
          </a:p>
        </p:txBody>
      </p:sp>
      <p:sp>
        <p:nvSpPr>
          <p:cNvPr id="53289" name="Line 39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0" name="Line 40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1" name="Line 41"/>
          <p:cNvSpPr>
            <a:spLocks noChangeShapeType="1"/>
          </p:cNvSpPr>
          <p:nvPr/>
        </p:nvSpPr>
        <p:spPr bwMode="auto">
          <a:xfrm flipV="1">
            <a:off x="6172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2" name="Line 42"/>
          <p:cNvSpPr>
            <a:spLocks noChangeShapeType="1"/>
          </p:cNvSpPr>
          <p:nvPr/>
        </p:nvSpPr>
        <p:spPr bwMode="auto">
          <a:xfrm>
            <a:off x="67056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3" name="Line 43"/>
          <p:cNvSpPr>
            <a:spLocks noChangeShapeType="1"/>
          </p:cNvSpPr>
          <p:nvPr/>
        </p:nvSpPr>
        <p:spPr bwMode="auto">
          <a:xfrm flipV="1">
            <a:off x="67818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4" name="Line 44"/>
          <p:cNvSpPr>
            <a:spLocks noChangeShapeType="1"/>
          </p:cNvSpPr>
          <p:nvPr/>
        </p:nvSpPr>
        <p:spPr bwMode="auto">
          <a:xfrm>
            <a:off x="73914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5" name="Line 45"/>
          <p:cNvSpPr>
            <a:spLocks noChangeShapeType="1"/>
          </p:cNvSpPr>
          <p:nvPr/>
        </p:nvSpPr>
        <p:spPr bwMode="auto">
          <a:xfrm flipV="1">
            <a:off x="75438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6" name="Line 46"/>
          <p:cNvSpPr>
            <a:spLocks noChangeShapeType="1"/>
          </p:cNvSpPr>
          <p:nvPr/>
        </p:nvSpPr>
        <p:spPr bwMode="auto">
          <a:xfrm>
            <a:off x="8001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7" name="Line 47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8" name="Line 48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9" name="Line 49"/>
          <p:cNvSpPr>
            <a:spLocks noChangeShapeType="1"/>
          </p:cNvSpPr>
          <p:nvPr/>
        </p:nvSpPr>
        <p:spPr bwMode="auto">
          <a:xfrm flipH="1" flipV="1">
            <a:off x="53340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0" name="Line 50"/>
          <p:cNvSpPr>
            <a:spLocks noChangeShapeType="1"/>
          </p:cNvSpPr>
          <p:nvPr/>
        </p:nvSpPr>
        <p:spPr bwMode="auto">
          <a:xfrm flipH="1">
            <a:off x="4800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1" name="Text Box 51"/>
          <p:cNvSpPr txBox="1">
            <a:spLocks noChangeArrowheads="1"/>
          </p:cNvSpPr>
          <p:nvPr/>
        </p:nvSpPr>
        <p:spPr bwMode="auto">
          <a:xfrm>
            <a:off x="7315200" y="3505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53302" name="Text Box 52"/>
          <p:cNvSpPr txBox="1">
            <a:spLocks noChangeArrowheads="1"/>
          </p:cNvSpPr>
          <p:nvPr/>
        </p:nvSpPr>
        <p:spPr bwMode="auto">
          <a:xfrm>
            <a:off x="5562600" y="19812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slow</a:t>
            </a:r>
          </a:p>
        </p:txBody>
      </p:sp>
      <p:sp>
        <p:nvSpPr>
          <p:cNvPr id="53303" name="Text Box 53"/>
          <p:cNvSpPr txBox="1">
            <a:spLocks noChangeArrowheads="1"/>
          </p:cNvSpPr>
          <p:nvPr/>
        </p:nvSpPr>
        <p:spPr bwMode="auto">
          <a:xfrm>
            <a:off x="6248400" y="19812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present</a:t>
            </a:r>
          </a:p>
        </p:txBody>
      </p:sp>
      <p:sp>
        <p:nvSpPr>
          <p:cNvPr id="53304" name="Text Box 54"/>
          <p:cNvSpPr txBox="1">
            <a:spLocks noChangeArrowheads="1"/>
          </p:cNvSpPr>
          <p:nvPr/>
        </p:nvSpPr>
        <p:spPr bwMode="auto">
          <a:xfrm>
            <a:off x="7162800" y="19812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fast</a:t>
            </a:r>
          </a:p>
        </p:txBody>
      </p:sp>
      <p:sp>
        <p:nvSpPr>
          <p:cNvPr id="53305" name="Text Box 55"/>
          <p:cNvSpPr txBox="1">
            <a:spLocks noChangeArrowheads="1"/>
          </p:cNvSpPr>
          <p:nvPr/>
        </p:nvSpPr>
        <p:spPr bwMode="auto">
          <a:xfrm>
            <a:off x="7772400" y="19812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fastest</a:t>
            </a:r>
          </a:p>
        </p:txBody>
      </p:sp>
      <p:sp>
        <p:nvSpPr>
          <p:cNvPr id="53306" name="Text Box 56"/>
          <p:cNvSpPr txBox="1">
            <a:spLocks noChangeArrowheads="1"/>
          </p:cNvSpPr>
          <p:nvPr/>
        </p:nvSpPr>
        <p:spPr bwMode="auto">
          <a:xfrm>
            <a:off x="381000" y="41910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&lt;&lt;</a:t>
            </a:r>
          </a:p>
        </p:txBody>
      </p:sp>
      <p:sp>
        <p:nvSpPr>
          <p:cNvPr id="53307" name="Text Box 57"/>
          <p:cNvSpPr txBox="1">
            <a:spLocks noChangeArrowheads="1"/>
          </p:cNvSpPr>
          <p:nvPr/>
        </p:nvSpPr>
        <p:spPr bwMode="auto">
          <a:xfrm>
            <a:off x="4648200" y="1981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brake</a:t>
            </a:r>
          </a:p>
        </p:txBody>
      </p:sp>
      <p:sp>
        <p:nvSpPr>
          <p:cNvPr id="53308" name="Line 58"/>
          <p:cNvSpPr>
            <a:spLocks noChangeShapeType="1"/>
          </p:cNvSpPr>
          <p:nvPr/>
        </p:nvSpPr>
        <p:spPr bwMode="auto">
          <a:xfrm>
            <a:off x="1905000" y="1676400"/>
            <a:ext cx="0" cy="2057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9" name="Line 59"/>
          <p:cNvSpPr>
            <a:spLocks noChangeShapeType="1"/>
          </p:cNvSpPr>
          <p:nvPr/>
        </p:nvSpPr>
        <p:spPr bwMode="auto">
          <a:xfrm>
            <a:off x="2557463" y="4168775"/>
            <a:ext cx="0" cy="20574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10" name="Text Box 60"/>
          <p:cNvSpPr txBox="1">
            <a:spLocks noChangeArrowheads="1"/>
          </p:cNvSpPr>
          <p:nvPr/>
        </p:nvSpPr>
        <p:spPr bwMode="auto">
          <a:xfrm>
            <a:off x="6400800" y="3733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????</a:t>
            </a:r>
          </a:p>
        </p:txBody>
      </p:sp>
      <p:sp>
        <p:nvSpPr>
          <p:cNvPr id="53311" name="Text Box 61"/>
          <p:cNvSpPr txBox="1">
            <a:spLocks noChangeArrowheads="1"/>
          </p:cNvSpPr>
          <p:nvPr/>
        </p:nvSpPr>
        <p:spPr bwMode="auto">
          <a:xfrm>
            <a:off x="1508125" y="13335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observation</a:t>
            </a:r>
          </a:p>
        </p:txBody>
      </p:sp>
      <p:sp>
        <p:nvSpPr>
          <p:cNvPr id="53312" name="Text Box 62"/>
          <p:cNvSpPr txBox="1">
            <a:spLocks noChangeArrowheads="1"/>
          </p:cNvSpPr>
          <p:nvPr/>
        </p:nvSpPr>
        <p:spPr bwMode="auto">
          <a:xfrm>
            <a:off x="1752600" y="62484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observation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97312-9C44-EB43-9CB9-69F34A4E37D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Instance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1722438" y="4375150"/>
            <a:ext cx="4794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Line 4"/>
          <p:cNvSpPr>
            <a:spLocks noChangeShapeType="1"/>
          </p:cNvSpPr>
          <p:nvPr/>
        </p:nvSpPr>
        <p:spPr bwMode="auto">
          <a:xfrm flipV="1">
            <a:off x="4068763" y="2303463"/>
            <a:ext cx="0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 flipV="1">
            <a:off x="3354388" y="2797175"/>
            <a:ext cx="714375" cy="15779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4068763" y="2797175"/>
            <a:ext cx="714375" cy="15779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 flipV="1">
            <a:off x="4170363" y="2797175"/>
            <a:ext cx="815975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4986338" y="2797175"/>
            <a:ext cx="714375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 flipV="1">
            <a:off x="5191125" y="2797175"/>
            <a:ext cx="611188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Line 10"/>
          <p:cNvSpPr>
            <a:spLocks noChangeShapeType="1"/>
          </p:cNvSpPr>
          <p:nvPr/>
        </p:nvSpPr>
        <p:spPr bwMode="auto">
          <a:xfrm>
            <a:off x="5802313" y="279717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Line 11"/>
          <p:cNvSpPr>
            <a:spLocks noChangeShapeType="1"/>
          </p:cNvSpPr>
          <p:nvPr/>
        </p:nvSpPr>
        <p:spPr bwMode="auto">
          <a:xfrm flipH="1" flipV="1">
            <a:off x="3048000" y="2797175"/>
            <a:ext cx="815975" cy="15779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Line 12"/>
          <p:cNvSpPr>
            <a:spLocks noChangeShapeType="1"/>
          </p:cNvSpPr>
          <p:nvPr/>
        </p:nvSpPr>
        <p:spPr bwMode="auto">
          <a:xfrm flipH="1">
            <a:off x="2333625" y="2797175"/>
            <a:ext cx="714375" cy="15779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 flipH="1" flipV="1">
            <a:off x="2232025" y="2797175"/>
            <a:ext cx="611188" cy="157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Line 14"/>
          <p:cNvSpPr>
            <a:spLocks noChangeShapeType="1"/>
          </p:cNvSpPr>
          <p:nvPr/>
        </p:nvSpPr>
        <p:spPr bwMode="auto">
          <a:xfrm flipH="1">
            <a:off x="1517650" y="2797175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4884738" y="4302125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1109663" y="2328863"/>
            <a:ext cx="1147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v. small</a:t>
            </a:r>
          </a:p>
        </p:txBody>
      </p:sp>
      <p:sp>
        <p:nvSpPr>
          <p:cNvPr id="54291" name="Text Box 17"/>
          <p:cNvSpPr txBox="1">
            <a:spLocks noChangeArrowheads="1"/>
          </p:cNvSpPr>
          <p:nvPr/>
        </p:nvSpPr>
        <p:spPr bwMode="auto">
          <a:xfrm>
            <a:off x="2538413" y="2328863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4292" name="Text Box 18"/>
          <p:cNvSpPr txBox="1">
            <a:spLocks noChangeArrowheads="1"/>
          </p:cNvSpPr>
          <p:nvPr/>
        </p:nvSpPr>
        <p:spPr bwMode="auto">
          <a:xfrm>
            <a:off x="3455988" y="2328863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perfect</a:t>
            </a:r>
          </a:p>
        </p:txBody>
      </p:sp>
      <p:sp>
        <p:nvSpPr>
          <p:cNvPr id="54293" name="Text Box 19"/>
          <p:cNvSpPr txBox="1">
            <a:spLocks noChangeArrowheads="1"/>
          </p:cNvSpPr>
          <p:nvPr/>
        </p:nvSpPr>
        <p:spPr bwMode="auto">
          <a:xfrm>
            <a:off x="4679950" y="23288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big</a:t>
            </a:r>
          </a:p>
        </p:txBody>
      </p:sp>
      <p:sp>
        <p:nvSpPr>
          <p:cNvPr id="54294" name="Text Box 20"/>
          <p:cNvSpPr txBox="1">
            <a:spLocks noChangeArrowheads="1"/>
          </p:cNvSpPr>
          <p:nvPr/>
        </p:nvSpPr>
        <p:spPr bwMode="auto">
          <a:xfrm>
            <a:off x="5495925" y="2328863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v. big</a:t>
            </a:r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>
            <a:off x="3455988" y="2205038"/>
            <a:ext cx="0" cy="266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 flipV="1">
            <a:off x="827088" y="3573463"/>
            <a:ext cx="2601912" cy="79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76238" y="3152775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950913" y="5386388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IF distance is Small THEN Slow Down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79877-070E-9C42-B7C5-471F8DE894E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5301" name="Line 3"/>
          <p:cNvSpPr>
            <a:spLocks noChangeShapeType="1"/>
          </p:cNvSpPr>
          <p:nvPr/>
        </p:nvSpPr>
        <p:spPr bwMode="auto">
          <a:xfrm>
            <a:off x="1081088" y="4000500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 flipV="1">
            <a:off x="2967038" y="2509838"/>
            <a:ext cx="0" cy="149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 flipH="1" flipV="1">
            <a:off x="2146300" y="2865438"/>
            <a:ext cx="654050" cy="1135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 flipH="1">
            <a:off x="1571625" y="2865438"/>
            <a:ext cx="574675" cy="11350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3621088" y="3927475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1736725" y="250825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2473325" y="2439988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 flipH="1" flipV="1">
            <a:off x="361950" y="3422650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0" y="3100388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950913" y="5386388"/>
            <a:ext cx="6129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small, then you slow down.</a:t>
            </a:r>
          </a:p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Question: What is the weight to slow down?</a:t>
            </a: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4953000" y="39989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Line 14"/>
          <p:cNvSpPr>
            <a:spLocks noChangeShapeType="1"/>
          </p:cNvSpPr>
          <p:nvPr/>
        </p:nvSpPr>
        <p:spPr bwMode="auto">
          <a:xfrm flipV="1">
            <a:off x="6705600" y="23987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Line 15"/>
          <p:cNvSpPr>
            <a:spLocks noChangeShapeType="1"/>
          </p:cNvSpPr>
          <p:nvPr/>
        </p:nvSpPr>
        <p:spPr bwMode="auto">
          <a:xfrm flipV="1">
            <a:off x="61722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>
            <a:off x="67056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 flipV="1">
            <a:off x="6781800" y="27797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6" name="Line 18"/>
          <p:cNvSpPr>
            <a:spLocks noChangeShapeType="1"/>
          </p:cNvSpPr>
          <p:nvPr/>
        </p:nvSpPr>
        <p:spPr bwMode="auto">
          <a:xfrm>
            <a:off x="73914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7" name="Line 19"/>
          <p:cNvSpPr>
            <a:spLocks noChangeShapeType="1"/>
          </p:cNvSpPr>
          <p:nvPr/>
        </p:nvSpPr>
        <p:spPr bwMode="auto">
          <a:xfrm flipV="1">
            <a:off x="7543800" y="2779713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8" name="Line 20"/>
          <p:cNvSpPr>
            <a:spLocks noChangeShapeType="1"/>
          </p:cNvSpPr>
          <p:nvPr/>
        </p:nvSpPr>
        <p:spPr bwMode="auto">
          <a:xfrm>
            <a:off x="8001000" y="27797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9" name="Line 21"/>
          <p:cNvSpPr>
            <a:spLocks noChangeShapeType="1"/>
          </p:cNvSpPr>
          <p:nvPr/>
        </p:nvSpPr>
        <p:spPr bwMode="auto">
          <a:xfrm flipH="1" flipV="1">
            <a:off x="5943600" y="27797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H="1">
            <a:off x="5410200" y="27797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1" name="Line 23"/>
          <p:cNvSpPr>
            <a:spLocks noChangeShapeType="1"/>
          </p:cNvSpPr>
          <p:nvPr/>
        </p:nvSpPr>
        <p:spPr bwMode="auto">
          <a:xfrm flipH="1" flipV="1">
            <a:off x="5334000" y="2779713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 flipH="1">
            <a:off x="4800600" y="2779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23" name="Text Box 25"/>
          <p:cNvSpPr txBox="1">
            <a:spLocks noChangeArrowheads="1"/>
          </p:cNvSpPr>
          <p:nvPr/>
        </p:nvSpPr>
        <p:spPr bwMode="auto">
          <a:xfrm>
            <a:off x="7315200" y="39258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5324" name="Text Box 26"/>
          <p:cNvSpPr txBox="1">
            <a:spLocks noChangeArrowheads="1"/>
          </p:cNvSpPr>
          <p:nvPr/>
        </p:nvSpPr>
        <p:spPr bwMode="auto">
          <a:xfrm>
            <a:off x="5562600" y="240188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5325" name="Text Box 27"/>
          <p:cNvSpPr txBox="1">
            <a:spLocks noChangeArrowheads="1"/>
          </p:cNvSpPr>
          <p:nvPr/>
        </p:nvSpPr>
        <p:spPr bwMode="auto">
          <a:xfrm>
            <a:off x="6248400" y="24018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55326" name="Text Box 28"/>
          <p:cNvSpPr txBox="1">
            <a:spLocks noChangeArrowheads="1"/>
          </p:cNvSpPr>
          <p:nvPr/>
        </p:nvSpPr>
        <p:spPr bwMode="auto">
          <a:xfrm>
            <a:off x="7162800" y="2401888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55327" name="Text Box 29"/>
          <p:cNvSpPr txBox="1">
            <a:spLocks noChangeArrowheads="1"/>
          </p:cNvSpPr>
          <p:nvPr/>
        </p:nvSpPr>
        <p:spPr bwMode="auto">
          <a:xfrm>
            <a:off x="7772400" y="2401888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55328" name="Text Box 30"/>
          <p:cNvSpPr txBox="1">
            <a:spLocks noChangeArrowheads="1"/>
          </p:cNvSpPr>
          <p:nvPr/>
        </p:nvSpPr>
        <p:spPr bwMode="auto">
          <a:xfrm>
            <a:off x="4648200" y="2401888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55329" name="Line 31"/>
          <p:cNvSpPr>
            <a:spLocks noChangeShapeType="1"/>
          </p:cNvSpPr>
          <p:nvPr/>
        </p:nvSpPr>
        <p:spPr bwMode="auto">
          <a:xfrm flipH="1" flipV="1">
            <a:off x="250825" y="3429000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B835C-5467-4F4A-A580-FC34DD6C479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1081088" y="3506788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2967038" y="2016125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 flipH="1" flipV="1">
            <a:off x="2146300" y="2371725"/>
            <a:ext cx="654050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H="1">
            <a:off x="1571625" y="2371725"/>
            <a:ext cx="574675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3621088" y="3433763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1736725" y="2014538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2473325" y="1946275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 flipH="1" flipV="1">
            <a:off x="361950" y="2928938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0" y="2606675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8153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600" b="1">
                <a:latin typeface="Tahoma" charset="0"/>
                <a:ea typeface="Arial" charset="0"/>
                <a:cs typeface="Arial" charset="0"/>
              </a:rPr>
              <a:t>Clipping approach (others are possible):</a:t>
            </a:r>
          </a:p>
          <a:p>
            <a:pPr eaLnBrk="1" hangingPunct="1"/>
            <a:endParaRPr lang="en-US" sz="1600" b="1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Clip the fuzzy set for “slow” (the consequent) at the height given by our belief in the premises (0.55)</a:t>
            </a:r>
          </a:p>
          <a:p>
            <a:pPr eaLnBrk="1" hangingPunct="1"/>
            <a:endParaRPr lang="en-US" sz="8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We will then consider the clipped AREA (orange) when making our final decision</a:t>
            </a:r>
          </a:p>
          <a:p>
            <a:pPr eaLnBrk="1" hangingPunct="1"/>
            <a:endParaRPr lang="en-US" sz="8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Rationale: if belief in premises is low, clipped area will be very small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But if belief is high it will be close to the whole unclipped area</a:t>
            </a:r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49530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 flipV="1">
            <a:off x="67056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 flipH="1" flipV="1">
            <a:off x="5943600" y="2286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H="1">
            <a:off x="5410200" y="2286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Text Box 17"/>
          <p:cNvSpPr txBox="1">
            <a:spLocks noChangeArrowheads="1"/>
          </p:cNvSpPr>
          <p:nvPr/>
        </p:nvSpPr>
        <p:spPr bwMode="auto">
          <a:xfrm>
            <a:off x="7315200" y="34321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6340" name="Text Box 18"/>
          <p:cNvSpPr txBox="1">
            <a:spLocks noChangeArrowheads="1"/>
          </p:cNvSpPr>
          <p:nvPr/>
        </p:nvSpPr>
        <p:spPr bwMode="auto">
          <a:xfrm>
            <a:off x="5562600" y="190817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6341" name="Line 19"/>
          <p:cNvSpPr>
            <a:spLocks noChangeShapeType="1"/>
          </p:cNvSpPr>
          <p:nvPr/>
        </p:nvSpPr>
        <p:spPr bwMode="auto">
          <a:xfrm flipH="1" flipV="1">
            <a:off x="250825" y="2935288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Freeform 20"/>
          <p:cNvSpPr>
            <a:spLocks/>
          </p:cNvSpPr>
          <p:nvPr/>
        </p:nvSpPr>
        <p:spPr bwMode="auto">
          <a:xfrm>
            <a:off x="5435600" y="2935288"/>
            <a:ext cx="1152525" cy="576262"/>
          </a:xfrm>
          <a:custGeom>
            <a:avLst/>
            <a:gdLst>
              <a:gd name="T0" fmla="*/ 0 w 726"/>
              <a:gd name="T1" fmla="*/ 576262 h 363"/>
              <a:gd name="T2" fmla="*/ 215900 w 726"/>
              <a:gd name="T3" fmla="*/ 0 h 363"/>
              <a:gd name="T4" fmla="*/ 865188 w 726"/>
              <a:gd name="T5" fmla="*/ 0 h 363"/>
              <a:gd name="T6" fmla="*/ 1152525 w 726"/>
              <a:gd name="T7" fmla="*/ 576262 h 363"/>
              <a:gd name="T8" fmla="*/ 0 w 726"/>
              <a:gd name="T9" fmla="*/ 576262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F50E9F-E864-6947-916C-BECBC4E1E32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Fuzzification: Instance</a:t>
            </a:r>
          </a:p>
        </p:txBody>
      </p:sp>
      <p:sp>
        <p:nvSpPr>
          <p:cNvPr id="57349" name="Line 3"/>
          <p:cNvSpPr>
            <a:spLocks noChangeShapeType="1"/>
          </p:cNvSpPr>
          <p:nvPr/>
        </p:nvSpPr>
        <p:spPr bwMode="auto">
          <a:xfrm>
            <a:off x="2308225" y="5092700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4824413" y="2636838"/>
            <a:ext cx="0" cy="245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 flipV="1">
            <a:off x="4059238" y="3221038"/>
            <a:ext cx="765175" cy="18716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4824413" y="3221038"/>
            <a:ext cx="766762" cy="18716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 flipV="1">
            <a:off x="4933950" y="3221038"/>
            <a:ext cx="876300" cy="18716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5810250" y="3221038"/>
            <a:ext cx="765175" cy="18716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 flipV="1">
            <a:off x="6029325" y="3221038"/>
            <a:ext cx="655638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>
            <a:off x="6684963" y="3221038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 flipH="1" flipV="1">
            <a:off x="3730625" y="3221038"/>
            <a:ext cx="8763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 flipH="1">
            <a:off x="2963863" y="3221038"/>
            <a:ext cx="766762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H="1" flipV="1">
            <a:off x="2855913" y="3221038"/>
            <a:ext cx="655637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 flipH="1">
            <a:off x="2089150" y="3221038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5700713" y="5019675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3402013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4387850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7364" name="Text Box 18"/>
          <p:cNvSpPr txBox="1">
            <a:spLocks noChangeArrowheads="1"/>
          </p:cNvSpPr>
          <p:nvPr/>
        </p:nvSpPr>
        <p:spPr bwMode="auto">
          <a:xfrm>
            <a:off x="5481638" y="268128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57365" name="Text Box 19"/>
          <p:cNvSpPr txBox="1">
            <a:spLocks noChangeArrowheads="1"/>
          </p:cNvSpPr>
          <p:nvPr/>
        </p:nvSpPr>
        <p:spPr bwMode="auto">
          <a:xfrm>
            <a:off x="6575425" y="2681288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57366" name="Text Box 20"/>
          <p:cNvSpPr txBox="1">
            <a:spLocks noChangeArrowheads="1"/>
          </p:cNvSpPr>
          <p:nvPr/>
        </p:nvSpPr>
        <p:spPr bwMode="auto">
          <a:xfrm>
            <a:off x="1979613" y="2681288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5105400" y="2719388"/>
            <a:ext cx="0" cy="3157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950913" y="5795963"/>
            <a:ext cx="671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IF change in distance is = THEN Keep the speed</a:t>
            </a:r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5105400" y="3810000"/>
            <a:ext cx="32766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935913" y="3297238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A4E86-D5E4-DB47-9827-0F2BF645757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Basic Tipping Problem:</a:t>
            </a:r>
            <a:r>
              <a:rPr lang="en-US"/>
              <a:t> Given a number between 0 and 10 that represents the quality of service at a restaurant what should the tip be?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Cultural footnote: An average tip for a meal in the U.S. is 15%, which may vary depending on the quality of the service provided.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4EBAA-5E1A-CF48-A360-3CA52E28852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950913" y="5795963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not growing, then keep present acceleration</a:t>
            </a: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107950" y="4471988"/>
            <a:ext cx="348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V="1">
            <a:off x="1811338" y="2997200"/>
            <a:ext cx="0" cy="147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V="1">
            <a:off x="1293813" y="3348038"/>
            <a:ext cx="517525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1811338" y="3348038"/>
            <a:ext cx="519112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2405063" y="43989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1516063" y="29940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2001838" y="304641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1835150" y="3732213"/>
            <a:ext cx="2341563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919538" y="3363913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4953000" y="4502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flipV="1">
            <a:off x="6705600" y="29019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 flipV="1">
            <a:off x="6172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67056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 flipV="1">
            <a:off x="6781800" y="328295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73914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 flipV="1">
            <a:off x="7543800" y="328295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8001000" y="3282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 flipH="1" flipV="1">
            <a:off x="5943600" y="328295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 flipH="1">
            <a:off x="5410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 flipH="1" flipV="1">
            <a:off x="5334000" y="328295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 flipH="1">
            <a:off x="4800600" y="3282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Text Box 25"/>
          <p:cNvSpPr txBox="1">
            <a:spLocks noChangeArrowheads="1"/>
          </p:cNvSpPr>
          <p:nvPr/>
        </p:nvSpPr>
        <p:spPr bwMode="auto">
          <a:xfrm>
            <a:off x="7315200" y="442912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8396" name="Text Box 26"/>
          <p:cNvSpPr txBox="1">
            <a:spLocks noChangeArrowheads="1"/>
          </p:cNvSpPr>
          <p:nvPr/>
        </p:nvSpPr>
        <p:spPr bwMode="auto">
          <a:xfrm>
            <a:off x="5562600" y="290512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58397" name="Text Box 27"/>
          <p:cNvSpPr txBox="1">
            <a:spLocks noChangeArrowheads="1"/>
          </p:cNvSpPr>
          <p:nvPr/>
        </p:nvSpPr>
        <p:spPr bwMode="auto">
          <a:xfrm>
            <a:off x="6248400" y="290512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58398" name="Text Box 28"/>
          <p:cNvSpPr txBox="1">
            <a:spLocks noChangeArrowheads="1"/>
          </p:cNvSpPr>
          <p:nvPr/>
        </p:nvSpPr>
        <p:spPr bwMode="auto">
          <a:xfrm>
            <a:off x="7162800" y="29051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58399" name="Text Box 29"/>
          <p:cNvSpPr txBox="1">
            <a:spLocks noChangeArrowheads="1"/>
          </p:cNvSpPr>
          <p:nvPr/>
        </p:nvSpPr>
        <p:spPr bwMode="auto">
          <a:xfrm>
            <a:off x="7772400" y="290512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58400" name="Text Box 30"/>
          <p:cNvSpPr txBox="1">
            <a:spLocks noChangeArrowheads="1"/>
          </p:cNvSpPr>
          <p:nvPr/>
        </p:nvSpPr>
        <p:spPr bwMode="auto">
          <a:xfrm>
            <a:off x="4648200" y="290512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 flipV="1">
            <a:off x="1835150" y="3716338"/>
            <a:ext cx="4826000" cy="142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53CB4-5F3A-9E4F-B4EB-4EFF9C4CD5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950913" y="5795963"/>
            <a:ext cx="766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Distance is not growing, then keep present acceleration</a:t>
            </a: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07950" y="4471988"/>
            <a:ext cx="348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 flipV="1">
            <a:off x="1811338" y="2997200"/>
            <a:ext cx="0" cy="147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 flipV="1">
            <a:off x="1293813" y="3348038"/>
            <a:ext cx="517525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1811338" y="3348038"/>
            <a:ext cx="519112" cy="11239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405063" y="439896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1516063" y="29940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2001838" y="3046413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>
            <a:off x="1835150" y="3732213"/>
            <a:ext cx="2341563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3919538" y="3363913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>
            <a:off x="4953000" y="4502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V="1">
            <a:off x="6705600" y="29019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V="1">
            <a:off x="61722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>
            <a:off x="6705600" y="32829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7315200" y="442912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59412" name="Text Box 18"/>
          <p:cNvSpPr txBox="1">
            <a:spLocks noChangeArrowheads="1"/>
          </p:cNvSpPr>
          <p:nvPr/>
        </p:nvSpPr>
        <p:spPr bwMode="auto">
          <a:xfrm>
            <a:off x="6248400" y="290512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 flipV="1">
            <a:off x="1835150" y="3716338"/>
            <a:ext cx="4826000" cy="142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4" name="Freeform 20"/>
          <p:cNvSpPr>
            <a:spLocks/>
          </p:cNvSpPr>
          <p:nvPr/>
        </p:nvSpPr>
        <p:spPr bwMode="auto">
          <a:xfrm>
            <a:off x="6156325" y="3716338"/>
            <a:ext cx="1079500" cy="792162"/>
          </a:xfrm>
          <a:custGeom>
            <a:avLst/>
            <a:gdLst>
              <a:gd name="T0" fmla="*/ 0 w 680"/>
              <a:gd name="T1" fmla="*/ 792162 h 499"/>
              <a:gd name="T2" fmla="*/ 360363 w 680"/>
              <a:gd name="T3" fmla="*/ 0 h 499"/>
              <a:gd name="T4" fmla="*/ 720725 w 680"/>
              <a:gd name="T5" fmla="*/ 0 h 499"/>
              <a:gd name="T6" fmla="*/ 1079500 w 680"/>
              <a:gd name="T7" fmla="*/ 792162 h 499"/>
              <a:gd name="T8" fmla="*/ 0 w 680"/>
              <a:gd name="T9" fmla="*/ 792162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A42E8-678E-B44B-AE5A-2ED6DD65FBD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Aggregation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2195513" y="2593975"/>
            <a:ext cx="4886325" cy="2435225"/>
            <a:chOff x="1383" y="1828"/>
            <a:chExt cx="2286" cy="1197"/>
          </a:xfrm>
        </p:grpSpPr>
        <p:sp>
          <p:nvSpPr>
            <p:cNvPr id="60426" name="Line 5"/>
            <p:cNvSpPr>
              <a:spLocks noChangeShapeType="1"/>
            </p:cNvSpPr>
            <p:nvPr/>
          </p:nvSpPr>
          <p:spPr bwMode="auto">
            <a:xfrm>
              <a:off x="1383" y="28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7" name="Line 6"/>
            <p:cNvSpPr>
              <a:spLocks noChangeShapeType="1"/>
            </p:cNvSpPr>
            <p:nvPr/>
          </p:nvSpPr>
          <p:spPr bwMode="auto">
            <a:xfrm flipV="1">
              <a:off x="2487" y="18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Line 7"/>
            <p:cNvSpPr>
              <a:spLocks noChangeShapeType="1"/>
            </p:cNvSpPr>
            <p:nvPr/>
          </p:nvSpPr>
          <p:spPr bwMode="auto">
            <a:xfrm flipV="1">
              <a:off x="2151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9" name="Line 8"/>
            <p:cNvSpPr>
              <a:spLocks noChangeShapeType="1"/>
            </p:cNvSpPr>
            <p:nvPr/>
          </p:nvSpPr>
          <p:spPr bwMode="auto">
            <a:xfrm>
              <a:off x="2487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9"/>
            <p:cNvSpPr txBox="1">
              <a:spLocks noChangeArrowheads="1"/>
            </p:cNvSpPr>
            <p:nvPr/>
          </p:nvSpPr>
          <p:spPr bwMode="auto">
            <a:xfrm>
              <a:off x="2871" y="2800"/>
              <a:ext cx="7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acceleration</a:t>
              </a:r>
            </a:p>
          </p:txBody>
        </p:sp>
        <p:sp>
          <p:nvSpPr>
            <p:cNvPr id="60431" name="Text Box 10"/>
            <p:cNvSpPr txBox="1">
              <a:spLocks noChangeArrowheads="1"/>
            </p:cNvSpPr>
            <p:nvPr/>
          </p:nvSpPr>
          <p:spPr bwMode="auto">
            <a:xfrm>
              <a:off x="2199" y="1840"/>
              <a:ext cx="49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present</a:t>
              </a:r>
            </a:p>
          </p:txBody>
        </p:sp>
        <p:sp>
          <p:nvSpPr>
            <p:cNvPr id="60432" name="Freeform 11"/>
            <p:cNvSpPr>
              <a:spLocks/>
            </p:cNvSpPr>
            <p:nvPr/>
          </p:nvSpPr>
          <p:spPr bwMode="auto">
            <a:xfrm>
              <a:off x="2141" y="2341"/>
              <a:ext cx="680" cy="499"/>
            </a:xfrm>
            <a:custGeom>
              <a:avLst/>
              <a:gdLst>
                <a:gd name="T0" fmla="*/ 0 w 680"/>
                <a:gd name="T1" fmla="*/ 499 h 499"/>
                <a:gd name="T2" fmla="*/ 227 w 680"/>
                <a:gd name="T3" fmla="*/ 0 h 499"/>
                <a:gd name="T4" fmla="*/ 454 w 680"/>
                <a:gd name="T5" fmla="*/ 0 h 499"/>
                <a:gd name="T6" fmla="*/ 680 w 680"/>
                <a:gd name="T7" fmla="*/ 499 h 499"/>
                <a:gd name="T8" fmla="*/ 0 w 680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0"/>
                <a:gd name="T16" fmla="*/ 0 h 499"/>
                <a:gd name="T17" fmla="*/ 680 w 680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0" h="499">
                  <a:moveTo>
                    <a:pt x="0" y="499"/>
                  </a:moveTo>
                  <a:lnTo>
                    <a:pt x="227" y="0"/>
                  </a:lnTo>
                  <a:lnTo>
                    <a:pt x="454" y="0"/>
                  </a:lnTo>
                  <a:lnTo>
                    <a:pt x="680" y="499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3" name="Line 12"/>
            <p:cNvSpPr>
              <a:spLocks noChangeShapeType="1"/>
            </p:cNvSpPr>
            <p:nvPr/>
          </p:nvSpPr>
          <p:spPr bwMode="auto">
            <a:xfrm>
              <a:off x="1383" y="28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4" name="Line 13"/>
            <p:cNvSpPr>
              <a:spLocks noChangeShapeType="1"/>
            </p:cNvSpPr>
            <p:nvPr/>
          </p:nvSpPr>
          <p:spPr bwMode="auto">
            <a:xfrm flipV="1">
              <a:off x="2487" y="18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5" name="Line 14"/>
            <p:cNvSpPr>
              <a:spLocks noChangeShapeType="1"/>
            </p:cNvSpPr>
            <p:nvPr/>
          </p:nvSpPr>
          <p:spPr bwMode="auto">
            <a:xfrm flipH="1" flipV="1">
              <a:off x="2007" y="206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6" name="Line 15"/>
            <p:cNvSpPr>
              <a:spLocks noChangeShapeType="1"/>
            </p:cNvSpPr>
            <p:nvPr/>
          </p:nvSpPr>
          <p:spPr bwMode="auto">
            <a:xfrm flipH="1">
              <a:off x="1671" y="2068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7" name="Text Box 16"/>
            <p:cNvSpPr txBox="1">
              <a:spLocks noChangeArrowheads="1"/>
            </p:cNvSpPr>
            <p:nvPr/>
          </p:nvSpPr>
          <p:spPr bwMode="auto">
            <a:xfrm>
              <a:off x="2871" y="2799"/>
              <a:ext cx="79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acceleration</a:t>
              </a:r>
            </a:p>
          </p:txBody>
        </p:sp>
        <p:sp>
          <p:nvSpPr>
            <p:cNvPr id="60438" name="Text Box 17"/>
            <p:cNvSpPr txBox="1">
              <a:spLocks noChangeArrowheads="1"/>
            </p:cNvSpPr>
            <p:nvPr/>
          </p:nvSpPr>
          <p:spPr bwMode="auto">
            <a:xfrm>
              <a:off x="1767" y="1840"/>
              <a:ext cx="35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slow</a:t>
              </a:r>
            </a:p>
          </p:txBody>
        </p:sp>
        <p:sp>
          <p:nvSpPr>
            <p:cNvPr id="60439" name="Freeform 18"/>
            <p:cNvSpPr>
              <a:spLocks/>
            </p:cNvSpPr>
            <p:nvPr/>
          </p:nvSpPr>
          <p:spPr bwMode="auto">
            <a:xfrm>
              <a:off x="1687" y="2477"/>
              <a:ext cx="726" cy="363"/>
            </a:xfrm>
            <a:custGeom>
              <a:avLst/>
              <a:gdLst>
                <a:gd name="T0" fmla="*/ 0 w 726"/>
                <a:gd name="T1" fmla="*/ 363 h 363"/>
                <a:gd name="T2" fmla="*/ 136 w 726"/>
                <a:gd name="T3" fmla="*/ 0 h 363"/>
                <a:gd name="T4" fmla="*/ 545 w 726"/>
                <a:gd name="T5" fmla="*/ 0 h 363"/>
                <a:gd name="T6" fmla="*/ 726 w 726"/>
                <a:gd name="T7" fmla="*/ 363 h 363"/>
                <a:gd name="T8" fmla="*/ 0 w 726"/>
                <a:gd name="T9" fmla="*/ 363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63"/>
                <a:gd name="T17" fmla="*/ 726 w 726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63">
                  <a:moveTo>
                    <a:pt x="0" y="363"/>
                  </a:moveTo>
                  <a:lnTo>
                    <a:pt x="136" y="0"/>
                  </a:lnTo>
                  <a:lnTo>
                    <a:pt x="545" y="0"/>
                  </a:lnTo>
                  <a:lnTo>
                    <a:pt x="726" y="36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422" name="Text Box 19"/>
          <p:cNvSpPr txBox="1">
            <a:spLocks noChangeArrowheads="1"/>
          </p:cNvSpPr>
          <p:nvPr/>
        </p:nvSpPr>
        <p:spPr bwMode="auto">
          <a:xfrm>
            <a:off x="735013" y="5097463"/>
            <a:ext cx="5046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latin typeface="Tahoma" charset="0"/>
                <a:ea typeface="Arial" charset="0"/>
                <a:cs typeface="Arial" charset="0"/>
              </a:rPr>
              <a:t>	</a:t>
            </a:r>
            <a:r>
              <a:rPr lang="en-US">
                <a:latin typeface="Tahoma" charset="0"/>
                <a:ea typeface="Arial" charset="0"/>
                <a:cs typeface="Arial" charset="0"/>
              </a:rPr>
              <a:t>From distance</a:t>
            </a:r>
          </a:p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	From delta (distance change)</a:t>
            </a:r>
          </a:p>
        </p:txBody>
      </p:sp>
      <p:sp>
        <p:nvSpPr>
          <p:cNvPr id="60423" name="Rectangle 20"/>
          <p:cNvSpPr>
            <a:spLocks noChangeArrowheads="1"/>
          </p:cNvSpPr>
          <p:nvPr/>
        </p:nvSpPr>
        <p:spPr bwMode="auto">
          <a:xfrm>
            <a:off x="827088" y="5229225"/>
            <a:ext cx="215900" cy="2159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Rectangle 21"/>
          <p:cNvSpPr>
            <a:spLocks noChangeArrowheads="1"/>
          </p:cNvSpPr>
          <p:nvPr/>
        </p:nvSpPr>
        <p:spPr bwMode="auto">
          <a:xfrm>
            <a:off x="827088" y="55895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Text Box 22"/>
          <p:cNvSpPr txBox="1">
            <a:spLocks noChangeArrowheads="1"/>
          </p:cNvSpPr>
          <p:nvPr/>
        </p:nvSpPr>
        <p:spPr bwMode="auto">
          <a:xfrm>
            <a:off x="593725" y="1462088"/>
            <a:ext cx="6196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How do we make a final decision? From each rule we have</a:t>
            </a:r>
          </a:p>
          <a:p>
            <a:r>
              <a:rPr lang="en-US" sz="2000"/>
              <a:t>Obtained a clipped area. But in the end we want a single</a:t>
            </a:r>
          </a:p>
          <a:p>
            <a:r>
              <a:rPr lang="en-US" sz="2000"/>
              <a:t>Number output: our desired acceleration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BF10F-0477-8046-9245-93107D60E11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Aggregation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2195513" y="34972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4556125" y="14478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3836988" y="1935163"/>
            <a:ext cx="7191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4556125" y="19351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5376863" y="342423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3940175" y="147161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61451" name="Freeform 10"/>
          <p:cNvSpPr>
            <a:spLocks/>
          </p:cNvSpPr>
          <p:nvPr/>
        </p:nvSpPr>
        <p:spPr bwMode="auto">
          <a:xfrm>
            <a:off x="3816350" y="2490788"/>
            <a:ext cx="1452563" cy="1016000"/>
          </a:xfrm>
          <a:custGeom>
            <a:avLst/>
            <a:gdLst>
              <a:gd name="T0" fmla="*/ 0 w 680"/>
              <a:gd name="T1" fmla="*/ 1016000 h 499"/>
              <a:gd name="T2" fmla="*/ 484900 w 680"/>
              <a:gd name="T3" fmla="*/ 0 h 499"/>
              <a:gd name="T4" fmla="*/ 969799 w 680"/>
              <a:gd name="T5" fmla="*/ 0 h 499"/>
              <a:gd name="T6" fmla="*/ 1452563 w 680"/>
              <a:gd name="T7" fmla="*/ 1016000 h 499"/>
              <a:gd name="T8" fmla="*/ 0 w 680"/>
              <a:gd name="T9" fmla="*/ 101600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2195513" y="34972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V="1">
            <a:off x="4556125" y="14478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H="1" flipV="1">
            <a:off x="3529013" y="1935163"/>
            <a:ext cx="8207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H="1">
            <a:off x="2811463" y="19351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5376863" y="342423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3016250" y="1471613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61458" name="Freeform 17"/>
          <p:cNvSpPr>
            <a:spLocks/>
          </p:cNvSpPr>
          <p:nvPr/>
        </p:nvSpPr>
        <p:spPr bwMode="auto">
          <a:xfrm>
            <a:off x="2844800" y="2767013"/>
            <a:ext cx="1552575" cy="739775"/>
          </a:xfrm>
          <a:custGeom>
            <a:avLst/>
            <a:gdLst>
              <a:gd name="T0" fmla="*/ 0 w 726"/>
              <a:gd name="T1" fmla="*/ 739775 h 363"/>
              <a:gd name="T2" fmla="*/ 290840 w 726"/>
              <a:gd name="T3" fmla="*/ 0 h 363"/>
              <a:gd name="T4" fmla="*/ 1165501 w 726"/>
              <a:gd name="T5" fmla="*/ 0 h 363"/>
              <a:gd name="T6" fmla="*/ 1552575 w 726"/>
              <a:gd name="T7" fmla="*/ 739775 h 363"/>
              <a:gd name="T8" fmla="*/ 0 w 726"/>
              <a:gd name="T9" fmla="*/ 739775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Freeform 18"/>
          <p:cNvSpPr>
            <a:spLocks/>
          </p:cNvSpPr>
          <p:nvPr/>
        </p:nvSpPr>
        <p:spPr bwMode="auto">
          <a:xfrm>
            <a:off x="2843213" y="2527300"/>
            <a:ext cx="2376487" cy="936625"/>
          </a:xfrm>
          <a:custGeom>
            <a:avLst/>
            <a:gdLst>
              <a:gd name="T0" fmla="*/ 0 w 1497"/>
              <a:gd name="T1" fmla="*/ 936625 h 590"/>
              <a:gd name="T2" fmla="*/ 288925 w 1497"/>
              <a:gd name="T3" fmla="*/ 215900 h 590"/>
              <a:gd name="T4" fmla="*/ 1152525 w 1497"/>
              <a:gd name="T5" fmla="*/ 215900 h 590"/>
              <a:gd name="T6" fmla="*/ 1223962 w 1497"/>
              <a:gd name="T7" fmla="*/ 431800 h 590"/>
              <a:gd name="T8" fmla="*/ 1441450 w 1497"/>
              <a:gd name="T9" fmla="*/ 0 h 590"/>
              <a:gd name="T10" fmla="*/ 1944687 w 1497"/>
              <a:gd name="T11" fmla="*/ 0 h 590"/>
              <a:gd name="T12" fmla="*/ 2376487 w 1497"/>
              <a:gd name="T13" fmla="*/ 936625 h 590"/>
              <a:gd name="T14" fmla="*/ 0 w 1497"/>
              <a:gd name="T15" fmla="*/ 936625 h 5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97"/>
              <a:gd name="T25" fmla="*/ 0 h 590"/>
              <a:gd name="T26" fmla="*/ 1497 w 1497"/>
              <a:gd name="T27" fmla="*/ 590 h 5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97" h="590">
                <a:moveTo>
                  <a:pt x="0" y="590"/>
                </a:moveTo>
                <a:lnTo>
                  <a:pt x="182" y="136"/>
                </a:lnTo>
                <a:lnTo>
                  <a:pt x="726" y="136"/>
                </a:lnTo>
                <a:lnTo>
                  <a:pt x="771" y="272"/>
                </a:lnTo>
                <a:lnTo>
                  <a:pt x="908" y="0"/>
                </a:lnTo>
                <a:lnTo>
                  <a:pt x="1225" y="0"/>
                </a:lnTo>
                <a:lnTo>
                  <a:pt x="1497" y="590"/>
                </a:lnTo>
                <a:lnTo>
                  <a:pt x="0" y="5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609600" y="4419600"/>
            <a:ext cx="75025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In the rule aggregation step, we merge all clipped areas into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One (taking the union).</a:t>
            </a:r>
          </a:p>
          <a:p>
            <a:pPr eaLnBrk="1" hangingPunct="1"/>
            <a:endParaRPr lang="en-US" sz="1600"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Intuition: rules for which we had a strong belief that their premises were satisfied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Will tend to “pull” that merged area towards their own central value, since their</a:t>
            </a:r>
          </a:p>
          <a:p>
            <a:pPr eaLnBrk="1" hangingPunct="1"/>
            <a:r>
              <a:rPr lang="en-US" sz="1600">
                <a:latin typeface="Tahoma" charset="0"/>
                <a:ea typeface="Arial" charset="0"/>
                <a:cs typeface="Arial" charset="0"/>
              </a:rPr>
              <a:t>Clipped areas will be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2EC55-490F-9147-94AD-5572196F418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Defuzzification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195513" y="43989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4556125" y="23495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V="1">
            <a:off x="3836988" y="2836863"/>
            <a:ext cx="7191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4556125" y="28368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5376863" y="4398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3940175" y="2446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present</a:t>
            </a:r>
          </a:p>
        </p:txBody>
      </p:sp>
      <p:sp>
        <p:nvSpPr>
          <p:cNvPr id="62475" name="Freeform 10"/>
          <p:cNvSpPr>
            <a:spLocks/>
          </p:cNvSpPr>
          <p:nvPr/>
        </p:nvSpPr>
        <p:spPr bwMode="auto">
          <a:xfrm>
            <a:off x="3816350" y="3392488"/>
            <a:ext cx="1452563" cy="1016000"/>
          </a:xfrm>
          <a:custGeom>
            <a:avLst/>
            <a:gdLst>
              <a:gd name="T0" fmla="*/ 0 w 680"/>
              <a:gd name="T1" fmla="*/ 1016000 h 499"/>
              <a:gd name="T2" fmla="*/ 484900 w 680"/>
              <a:gd name="T3" fmla="*/ 0 h 499"/>
              <a:gd name="T4" fmla="*/ 969799 w 680"/>
              <a:gd name="T5" fmla="*/ 0 h 499"/>
              <a:gd name="T6" fmla="*/ 1452563 w 680"/>
              <a:gd name="T7" fmla="*/ 1016000 h 499"/>
              <a:gd name="T8" fmla="*/ 0 w 680"/>
              <a:gd name="T9" fmla="*/ 101600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499"/>
              <a:gd name="T17" fmla="*/ 680 w 6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499">
                <a:moveTo>
                  <a:pt x="0" y="499"/>
                </a:moveTo>
                <a:lnTo>
                  <a:pt x="227" y="0"/>
                </a:lnTo>
                <a:lnTo>
                  <a:pt x="454" y="0"/>
                </a:lnTo>
                <a:lnTo>
                  <a:pt x="680" y="499"/>
                </a:lnTo>
                <a:lnTo>
                  <a:pt x="0" y="49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2195513" y="4398963"/>
            <a:ext cx="482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 flipV="1">
            <a:off x="4556125" y="2349500"/>
            <a:ext cx="0" cy="204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 flipH="1" flipV="1">
            <a:off x="3529013" y="2836863"/>
            <a:ext cx="820737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 flipH="1">
            <a:off x="2811463" y="2836863"/>
            <a:ext cx="71755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5376863" y="4398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3016250" y="244633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slow</a:t>
            </a:r>
          </a:p>
        </p:txBody>
      </p:sp>
      <p:sp>
        <p:nvSpPr>
          <p:cNvPr id="62482" name="Freeform 17"/>
          <p:cNvSpPr>
            <a:spLocks/>
          </p:cNvSpPr>
          <p:nvPr/>
        </p:nvSpPr>
        <p:spPr bwMode="auto">
          <a:xfrm>
            <a:off x="2844800" y="3668713"/>
            <a:ext cx="1552575" cy="739775"/>
          </a:xfrm>
          <a:custGeom>
            <a:avLst/>
            <a:gdLst>
              <a:gd name="T0" fmla="*/ 0 w 726"/>
              <a:gd name="T1" fmla="*/ 739775 h 363"/>
              <a:gd name="T2" fmla="*/ 290840 w 726"/>
              <a:gd name="T3" fmla="*/ 0 h 363"/>
              <a:gd name="T4" fmla="*/ 1165501 w 726"/>
              <a:gd name="T5" fmla="*/ 0 h 363"/>
              <a:gd name="T6" fmla="*/ 1552575 w 726"/>
              <a:gd name="T7" fmla="*/ 739775 h 363"/>
              <a:gd name="T8" fmla="*/ 0 w 726"/>
              <a:gd name="T9" fmla="*/ 739775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6"/>
              <a:gd name="T16" fmla="*/ 0 h 363"/>
              <a:gd name="T17" fmla="*/ 726 w 726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6" h="363">
                <a:moveTo>
                  <a:pt x="0" y="363"/>
                </a:moveTo>
                <a:lnTo>
                  <a:pt x="136" y="0"/>
                </a:lnTo>
                <a:lnTo>
                  <a:pt x="545" y="0"/>
                </a:lnTo>
                <a:lnTo>
                  <a:pt x="726" y="363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3" name="Freeform 18"/>
          <p:cNvSpPr>
            <a:spLocks/>
          </p:cNvSpPr>
          <p:nvPr/>
        </p:nvSpPr>
        <p:spPr bwMode="auto">
          <a:xfrm>
            <a:off x="2843213" y="3429000"/>
            <a:ext cx="2376487" cy="936625"/>
          </a:xfrm>
          <a:custGeom>
            <a:avLst/>
            <a:gdLst>
              <a:gd name="T0" fmla="*/ 0 w 1497"/>
              <a:gd name="T1" fmla="*/ 936625 h 590"/>
              <a:gd name="T2" fmla="*/ 288925 w 1497"/>
              <a:gd name="T3" fmla="*/ 215900 h 590"/>
              <a:gd name="T4" fmla="*/ 1152525 w 1497"/>
              <a:gd name="T5" fmla="*/ 215900 h 590"/>
              <a:gd name="T6" fmla="*/ 1223962 w 1497"/>
              <a:gd name="T7" fmla="*/ 431800 h 590"/>
              <a:gd name="T8" fmla="*/ 1441450 w 1497"/>
              <a:gd name="T9" fmla="*/ 0 h 590"/>
              <a:gd name="T10" fmla="*/ 1944687 w 1497"/>
              <a:gd name="T11" fmla="*/ 0 h 590"/>
              <a:gd name="T12" fmla="*/ 2376487 w 1497"/>
              <a:gd name="T13" fmla="*/ 936625 h 590"/>
              <a:gd name="T14" fmla="*/ 0 w 1497"/>
              <a:gd name="T15" fmla="*/ 936625 h 5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97"/>
              <a:gd name="T25" fmla="*/ 0 h 590"/>
              <a:gd name="T26" fmla="*/ 1497 w 1497"/>
              <a:gd name="T27" fmla="*/ 590 h 5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97" h="590">
                <a:moveTo>
                  <a:pt x="0" y="590"/>
                </a:moveTo>
                <a:lnTo>
                  <a:pt x="182" y="136"/>
                </a:lnTo>
                <a:lnTo>
                  <a:pt x="726" y="136"/>
                </a:lnTo>
                <a:lnTo>
                  <a:pt x="771" y="272"/>
                </a:lnTo>
                <a:lnTo>
                  <a:pt x="908" y="0"/>
                </a:lnTo>
                <a:lnTo>
                  <a:pt x="1225" y="0"/>
                </a:lnTo>
                <a:lnTo>
                  <a:pt x="1497" y="590"/>
                </a:lnTo>
                <a:lnTo>
                  <a:pt x="0" y="5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Text Box 19"/>
          <p:cNvSpPr txBox="1">
            <a:spLocks noChangeArrowheads="1"/>
          </p:cNvSpPr>
          <p:nvPr/>
        </p:nvSpPr>
        <p:spPr bwMode="auto">
          <a:xfrm>
            <a:off x="755650" y="5218113"/>
            <a:ext cx="741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latin typeface="Tahoma" charset="0"/>
                <a:ea typeface="Arial" charset="0"/>
                <a:cs typeface="Arial" charset="0"/>
              </a:rPr>
              <a:t>In the last step, defuzzification, we return as our acceleration</a:t>
            </a:r>
          </a:p>
          <a:p>
            <a:pPr eaLnBrk="1" hangingPunct="1"/>
            <a:r>
              <a:rPr lang="en-US" sz="2000">
                <a:latin typeface="Tahoma" charset="0"/>
                <a:ea typeface="Arial" charset="0"/>
                <a:cs typeface="Arial" charset="0"/>
              </a:rPr>
              <a:t>Value the x coordinate of the center of mass of the merged area</a:t>
            </a:r>
          </a:p>
        </p:txBody>
      </p:sp>
      <p:sp>
        <p:nvSpPr>
          <p:cNvPr id="62485" name="Oval 20"/>
          <p:cNvSpPr>
            <a:spLocks noChangeArrowheads="1"/>
          </p:cNvSpPr>
          <p:nvPr/>
        </p:nvSpPr>
        <p:spPr bwMode="auto">
          <a:xfrm>
            <a:off x="4211638" y="3933825"/>
            <a:ext cx="144462" cy="2159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Line 21"/>
          <p:cNvSpPr>
            <a:spLocks noChangeShapeType="1"/>
          </p:cNvSpPr>
          <p:nvPr/>
        </p:nvSpPr>
        <p:spPr bwMode="auto">
          <a:xfrm>
            <a:off x="4284663" y="2852738"/>
            <a:ext cx="0" cy="20161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3810000" y="47386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</a:rPr>
              <a:t>-2.3m/s^2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0825D-EE05-434A-AD3C-C0593075167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5638800" y="3860800"/>
            <a:ext cx="838200" cy="762000"/>
          </a:xfrm>
          <a:prstGeom prst="triangle">
            <a:avLst>
              <a:gd name="adj" fmla="val 5397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5334000" y="3860800"/>
            <a:ext cx="762000" cy="762000"/>
          </a:xfrm>
          <a:prstGeom prst="parallelogram">
            <a:avLst>
              <a:gd name="adj" fmla="val 4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116887" cy="1462087"/>
          </a:xfrm>
        </p:spPr>
        <p:txBody>
          <a:bodyPr/>
          <a:lstStyle/>
          <a:p>
            <a:r>
              <a:rPr lang="en-US"/>
              <a:t>Rule Aggregation: Another case</a:t>
            </a:r>
          </a:p>
        </p:txBody>
      </p:sp>
      <p:sp>
        <p:nvSpPr>
          <p:cNvPr id="634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704263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Convert our belief into action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 each rule, clip action fuzzy set by belief in rule</a:t>
            </a:r>
          </a:p>
        </p:txBody>
      </p:sp>
      <p:sp>
        <p:nvSpPr>
          <p:cNvPr id="63496" name="Line 6"/>
          <p:cNvSpPr>
            <a:spLocks noChangeShapeType="1"/>
          </p:cNvSpPr>
          <p:nvPr/>
        </p:nvSpPr>
        <p:spPr bwMode="auto">
          <a:xfrm>
            <a:off x="685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 flipV="1">
            <a:off x="2438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 flipV="1">
            <a:off x="1905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Line 9"/>
          <p:cNvSpPr>
            <a:spLocks noChangeShapeType="1"/>
          </p:cNvSpPr>
          <p:nvPr/>
        </p:nvSpPr>
        <p:spPr bwMode="auto">
          <a:xfrm>
            <a:off x="24384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0" name="Text Box 10"/>
          <p:cNvSpPr txBox="1">
            <a:spLocks noChangeArrowheads="1"/>
          </p:cNvSpPr>
          <p:nvPr/>
        </p:nvSpPr>
        <p:spPr bwMode="auto">
          <a:xfrm>
            <a:off x="3048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3501" name="Text Box 11"/>
          <p:cNvSpPr txBox="1">
            <a:spLocks noChangeArrowheads="1"/>
          </p:cNvSpPr>
          <p:nvPr/>
        </p:nvSpPr>
        <p:spPr bwMode="auto">
          <a:xfrm>
            <a:off x="1981200" y="30257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63502" name="AutoShape 12"/>
          <p:cNvSpPr>
            <a:spLocks noChangeArrowheads="1"/>
          </p:cNvSpPr>
          <p:nvPr/>
        </p:nvSpPr>
        <p:spPr bwMode="auto">
          <a:xfrm flipV="1">
            <a:off x="1905000" y="4318000"/>
            <a:ext cx="1066800" cy="304800"/>
          </a:xfrm>
          <a:custGeom>
            <a:avLst/>
            <a:gdLst>
              <a:gd name="T0" fmla="*/ 49160910 w 21600"/>
              <a:gd name="T1" fmla="*/ 2150533 h 21600"/>
              <a:gd name="T2" fmla="*/ 26344033 w 21600"/>
              <a:gd name="T3" fmla="*/ 4301067 h 21600"/>
              <a:gd name="T4" fmla="*/ 3527157 w 21600"/>
              <a:gd name="T5" fmla="*/ 2150533 h 21600"/>
              <a:gd name="T6" fmla="*/ 263440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46 w 21600"/>
              <a:gd name="T13" fmla="*/ 3246 h 21600"/>
              <a:gd name="T14" fmla="*/ 18354 w 21600"/>
              <a:gd name="T15" fmla="*/ 183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92" y="21600"/>
                </a:lnTo>
                <a:lnTo>
                  <a:pt x="1870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13"/>
          <p:cNvSpPr>
            <a:spLocks noChangeShapeType="1"/>
          </p:cNvSpPr>
          <p:nvPr/>
        </p:nvSpPr>
        <p:spPr bwMode="auto">
          <a:xfrm>
            <a:off x="4876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Line 14"/>
          <p:cNvSpPr>
            <a:spLocks noChangeShapeType="1"/>
          </p:cNvSpPr>
          <p:nvPr/>
        </p:nvSpPr>
        <p:spPr bwMode="auto">
          <a:xfrm flipV="1">
            <a:off x="6629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5" name="Line 15"/>
          <p:cNvSpPr>
            <a:spLocks noChangeShapeType="1"/>
          </p:cNvSpPr>
          <p:nvPr/>
        </p:nvSpPr>
        <p:spPr bwMode="auto">
          <a:xfrm flipH="1" flipV="1">
            <a:off x="5867400" y="3403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Line 16"/>
          <p:cNvSpPr>
            <a:spLocks noChangeShapeType="1"/>
          </p:cNvSpPr>
          <p:nvPr/>
        </p:nvSpPr>
        <p:spPr bwMode="auto">
          <a:xfrm flipH="1">
            <a:off x="5334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7" name="Text Box 17"/>
          <p:cNvSpPr txBox="1">
            <a:spLocks noChangeArrowheads="1"/>
          </p:cNvSpPr>
          <p:nvPr/>
        </p:nvSpPr>
        <p:spPr bwMode="auto">
          <a:xfrm>
            <a:off x="7239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3508" name="Text Box 18"/>
          <p:cNvSpPr txBox="1">
            <a:spLocks noChangeArrowheads="1"/>
          </p:cNvSpPr>
          <p:nvPr/>
        </p:nvSpPr>
        <p:spPr bwMode="auto">
          <a:xfrm>
            <a:off x="5486400" y="302577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63509" name="Line 19"/>
          <p:cNvSpPr>
            <a:spLocks noChangeShapeType="1"/>
          </p:cNvSpPr>
          <p:nvPr/>
        </p:nvSpPr>
        <p:spPr bwMode="auto">
          <a:xfrm>
            <a:off x="685800" y="6375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Line 20"/>
          <p:cNvSpPr>
            <a:spLocks noChangeShapeType="1"/>
          </p:cNvSpPr>
          <p:nvPr/>
        </p:nvSpPr>
        <p:spPr bwMode="auto">
          <a:xfrm flipV="1">
            <a:off x="2438400" y="4775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Line 21"/>
          <p:cNvSpPr>
            <a:spLocks noChangeShapeType="1"/>
          </p:cNvSpPr>
          <p:nvPr/>
        </p:nvSpPr>
        <p:spPr bwMode="auto">
          <a:xfrm flipV="1">
            <a:off x="2514600" y="51562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2" name="Line 22"/>
          <p:cNvSpPr>
            <a:spLocks noChangeShapeType="1"/>
          </p:cNvSpPr>
          <p:nvPr/>
        </p:nvSpPr>
        <p:spPr bwMode="auto">
          <a:xfrm>
            <a:off x="3124200" y="5156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3" name="Text Box 23"/>
          <p:cNvSpPr txBox="1">
            <a:spLocks noChangeArrowheads="1"/>
          </p:cNvSpPr>
          <p:nvPr/>
        </p:nvSpPr>
        <p:spPr bwMode="auto">
          <a:xfrm>
            <a:off x="3048000" y="63023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3514" name="Text Box 24"/>
          <p:cNvSpPr txBox="1">
            <a:spLocks noChangeArrowheads="1"/>
          </p:cNvSpPr>
          <p:nvPr/>
        </p:nvSpPr>
        <p:spPr bwMode="auto">
          <a:xfrm>
            <a:off x="2895600" y="477837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63515" name="AutoShape 25"/>
          <p:cNvSpPr>
            <a:spLocks noChangeArrowheads="1"/>
          </p:cNvSpPr>
          <p:nvPr/>
        </p:nvSpPr>
        <p:spPr bwMode="auto">
          <a:xfrm flipV="1">
            <a:off x="2514600" y="6299200"/>
            <a:ext cx="1143000" cy="76200"/>
          </a:xfrm>
          <a:custGeom>
            <a:avLst/>
            <a:gdLst>
              <a:gd name="T0" fmla="*/ 59769693 w 21600"/>
              <a:gd name="T1" fmla="*/ 134408 h 21600"/>
              <a:gd name="T2" fmla="*/ 30241875 w 21600"/>
              <a:gd name="T3" fmla="*/ 268817 h 21600"/>
              <a:gd name="T4" fmla="*/ 714058 w 21600"/>
              <a:gd name="T5" fmla="*/ 134408 h 21600"/>
              <a:gd name="T6" fmla="*/ 302418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055 w 21600"/>
              <a:gd name="T13" fmla="*/ 2055 h 21600"/>
              <a:gd name="T14" fmla="*/ 19545 w 21600"/>
              <a:gd name="T15" fmla="*/ 195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09" y="21600"/>
                </a:lnTo>
                <a:lnTo>
                  <a:pt x="2109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313E25-7FB0-8141-90BA-A1577F4FB9B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4516" name="AutoShape 2"/>
          <p:cNvSpPr>
            <a:spLocks noChangeArrowheads="1"/>
          </p:cNvSpPr>
          <p:nvPr/>
        </p:nvSpPr>
        <p:spPr bwMode="auto">
          <a:xfrm>
            <a:off x="3562350" y="4100513"/>
            <a:ext cx="838200" cy="762000"/>
          </a:xfrm>
          <a:prstGeom prst="triangle">
            <a:avLst>
              <a:gd name="adj" fmla="val 5397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AutoShape 3"/>
          <p:cNvSpPr>
            <a:spLocks noChangeArrowheads="1"/>
          </p:cNvSpPr>
          <p:nvPr/>
        </p:nvSpPr>
        <p:spPr bwMode="auto">
          <a:xfrm>
            <a:off x="3257550" y="4100513"/>
            <a:ext cx="762000" cy="762000"/>
          </a:xfrm>
          <a:prstGeom prst="parallelogram">
            <a:avLst>
              <a:gd name="adj" fmla="val 4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116887" cy="1462087"/>
          </a:xfrm>
        </p:spPr>
        <p:txBody>
          <a:bodyPr/>
          <a:lstStyle/>
          <a:p>
            <a:r>
              <a:rPr lang="en-US"/>
              <a:t>Rule Aggregation: Another case</a:t>
            </a:r>
          </a:p>
        </p:txBody>
      </p:sp>
      <p:sp>
        <p:nvSpPr>
          <p:cNvPr id="645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704263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Convert our belief into action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 each rule, clip action fuzzy set by belief in rule</a:t>
            </a:r>
          </a:p>
        </p:txBody>
      </p:sp>
      <p:sp>
        <p:nvSpPr>
          <p:cNvPr id="64520" name="Line 6"/>
          <p:cNvSpPr>
            <a:spLocks noChangeShapeType="1"/>
          </p:cNvSpPr>
          <p:nvPr/>
        </p:nvSpPr>
        <p:spPr bwMode="auto">
          <a:xfrm>
            <a:off x="2827338" y="48625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Line 7"/>
          <p:cNvSpPr>
            <a:spLocks noChangeShapeType="1"/>
          </p:cNvSpPr>
          <p:nvPr/>
        </p:nvSpPr>
        <p:spPr bwMode="auto">
          <a:xfrm flipV="1">
            <a:off x="4579938" y="32623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Line 8"/>
          <p:cNvSpPr>
            <a:spLocks noChangeShapeType="1"/>
          </p:cNvSpPr>
          <p:nvPr/>
        </p:nvSpPr>
        <p:spPr bwMode="auto">
          <a:xfrm flipV="1">
            <a:off x="4046538" y="36433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Line 9"/>
          <p:cNvSpPr>
            <a:spLocks noChangeShapeType="1"/>
          </p:cNvSpPr>
          <p:nvPr/>
        </p:nvSpPr>
        <p:spPr bwMode="auto">
          <a:xfrm>
            <a:off x="4572000" y="36195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Text Box 10"/>
          <p:cNvSpPr txBox="1">
            <a:spLocks noChangeArrowheads="1"/>
          </p:cNvSpPr>
          <p:nvPr/>
        </p:nvSpPr>
        <p:spPr bwMode="auto">
          <a:xfrm>
            <a:off x="5189538" y="486251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i="1"/>
              <a:t>acceleration</a:t>
            </a:r>
          </a:p>
        </p:txBody>
      </p:sp>
      <p:sp>
        <p:nvSpPr>
          <p:cNvPr id="64525" name="Text Box 11"/>
          <p:cNvSpPr txBox="1">
            <a:spLocks noChangeArrowheads="1"/>
          </p:cNvSpPr>
          <p:nvPr/>
        </p:nvSpPr>
        <p:spPr bwMode="auto">
          <a:xfrm>
            <a:off x="4122738" y="333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present</a:t>
            </a:r>
          </a:p>
        </p:txBody>
      </p:sp>
      <p:sp>
        <p:nvSpPr>
          <p:cNvPr id="64526" name="AutoShape 12"/>
          <p:cNvSpPr>
            <a:spLocks noChangeArrowheads="1"/>
          </p:cNvSpPr>
          <p:nvPr/>
        </p:nvSpPr>
        <p:spPr bwMode="auto">
          <a:xfrm flipV="1">
            <a:off x="4046538" y="4557713"/>
            <a:ext cx="1066800" cy="304800"/>
          </a:xfrm>
          <a:custGeom>
            <a:avLst/>
            <a:gdLst>
              <a:gd name="T0" fmla="*/ 49160910 w 21600"/>
              <a:gd name="T1" fmla="*/ 2150533 h 21600"/>
              <a:gd name="T2" fmla="*/ 26344033 w 21600"/>
              <a:gd name="T3" fmla="*/ 4301067 h 21600"/>
              <a:gd name="T4" fmla="*/ 3527157 w 21600"/>
              <a:gd name="T5" fmla="*/ 2150533 h 21600"/>
              <a:gd name="T6" fmla="*/ 263440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46 w 21600"/>
              <a:gd name="T13" fmla="*/ 3246 h 21600"/>
              <a:gd name="T14" fmla="*/ 18354 w 21600"/>
              <a:gd name="T15" fmla="*/ 183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92" y="21600"/>
                </a:lnTo>
                <a:lnTo>
                  <a:pt x="1870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13"/>
          <p:cNvSpPr>
            <a:spLocks noChangeShapeType="1"/>
          </p:cNvSpPr>
          <p:nvPr/>
        </p:nvSpPr>
        <p:spPr bwMode="auto">
          <a:xfrm flipH="1" flipV="1">
            <a:off x="3790950" y="36433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Line 14"/>
          <p:cNvSpPr>
            <a:spLocks noChangeShapeType="1"/>
          </p:cNvSpPr>
          <p:nvPr/>
        </p:nvSpPr>
        <p:spPr bwMode="auto">
          <a:xfrm flipH="1">
            <a:off x="3257550" y="36433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9" name="Text Box 15"/>
          <p:cNvSpPr txBox="1">
            <a:spLocks noChangeArrowheads="1"/>
          </p:cNvSpPr>
          <p:nvPr/>
        </p:nvSpPr>
        <p:spPr bwMode="auto">
          <a:xfrm>
            <a:off x="3409950" y="333851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slow</a:t>
            </a:r>
          </a:p>
        </p:txBody>
      </p:sp>
      <p:sp>
        <p:nvSpPr>
          <p:cNvPr id="64530" name="Line 16"/>
          <p:cNvSpPr>
            <a:spLocks noChangeShapeType="1"/>
          </p:cNvSpPr>
          <p:nvPr/>
        </p:nvSpPr>
        <p:spPr bwMode="auto">
          <a:xfrm flipV="1">
            <a:off x="4648200" y="364966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Line 17"/>
          <p:cNvSpPr>
            <a:spLocks noChangeShapeType="1"/>
          </p:cNvSpPr>
          <p:nvPr/>
        </p:nvSpPr>
        <p:spPr bwMode="auto">
          <a:xfrm>
            <a:off x="5257800" y="364966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Text Box 18"/>
          <p:cNvSpPr txBox="1">
            <a:spLocks noChangeArrowheads="1"/>
          </p:cNvSpPr>
          <p:nvPr/>
        </p:nvSpPr>
        <p:spPr bwMode="auto">
          <a:xfrm>
            <a:off x="5037138" y="336867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/>
              <a:t>fast</a:t>
            </a:r>
          </a:p>
        </p:txBody>
      </p:sp>
      <p:sp>
        <p:nvSpPr>
          <p:cNvPr id="64533" name="AutoShape 19"/>
          <p:cNvSpPr>
            <a:spLocks noChangeArrowheads="1"/>
          </p:cNvSpPr>
          <p:nvPr/>
        </p:nvSpPr>
        <p:spPr bwMode="auto">
          <a:xfrm flipV="1">
            <a:off x="4648200" y="4792663"/>
            <a:ext cx="1143000" cy="76200"/>
          </a:xfrm>
          <a:custGeom>
            <a:avLst/>
            <a:gdLst>
              <a:gd name="T0" fmla="*/ 59769693 w 21600"/>
              <a:gd name="T1" fmla="*/ 134408 h 21600"/>
              <a:gd name="T2" fmla="*/ 30241875 w 21600"/>
              <a:gd name="T3" fmla="*/ 268817 h 21600"/>
              <a:gd name="T4" fmla="*/ 714058 w 21600"/>
              <a:gd name="T5" fmla="*/ 134408 h 21600"/>
              <a:gd name="T6" fmla="*/ 302418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055 w 21600"/>
              <a:gd name="T13" fmla="*/ 2055 h 21600"/>
              <a:gd name="T14" fmla="*/ 19545 w 21600"/>
              <a:gd name="T15" fmla="*/ 195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09" y="21600"/>
                </a:lnTo>
                <a:lnTo>
                  <a:pt x="2109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9BDEA-C57E-914A-B961-85A63DE641E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for Example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169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Relevant rules are: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distance is small and delta is growing, maintain speed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distance is small and delta is stable, slow down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distance is perfect and delta is growing, speed up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distance is perfect and delta is stable, maintain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D97AD-D771-EA4A-9FB8-133AD5B46C3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for Example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2420938"/>
            <a:ext cx="85248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 first rule, distance is small has 0.75 truth, and delta is growing has 0.3 truth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 the truth of the </a:t>
            </a:r>
            <a:r>
              <a:rPr lang="en-US" sz="2000" b="1"/>
              <a:t>and</a:t>
            </a:r>
            <a:r>
              <a:rPr lang="en-US" sz="2000"/>
              <a:t> is 0.3</a:t>
            </a:r>
          </a:p>
          <a:p>
            <a:pPr>
              <a:lnSpc>
                <a:spcPct val="90000"/>
              </a:lnSpc>
            </a:pPr>
            <a:r>
              <a:rPr lang="en-US" sz="2400"/>
              <a:t>Other rule strengths are 0.6, 0.1 and 0.1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33A06-FF37-A64A-8969-023D43F687AD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/>
              <a:t>IF Distance Small AND change in distance negative THEN high deceleration</a:t>
            </a:r>
          </a:p>
          <a:p>
            <a:pPr>
              <a:buFontTx/>
              <a:buNone/>
            </a:pPr>
            <a:endParaRPr lang="en-US" sz="1800"/>
          </a:p>
        </p:txBody>
      </p:sp>
      <p:grpSp>
        <p:nvGrpSpPr>
          <p:cNvPr id="67590" name="Group 4"/>
          <p:cNvGrpSpPr>
            <a:grpSpLocks/>
          </p:cNvGrpSpPr>
          <p:nvPr/>
        </p:nvGrpSpPr>
        <p:grpSpPr bwMode="auto">
          <a:xfrm>
            <a:off x="179388" y="2997200"/>
            <a:ext cx="5761037" cy="1930400"/>
            <a:chOff x="237" y="2070"/>
            <a:chExt cx="3868" cy="1216"/>
          </a:xfrm>
        </p:grpSpPr>
        <p:sp>
          <p:nvSpPr>
            <p:cNvPr id="67611" name="Line 5"/>
            <p:cNvSpPr>
              <a:spLocks noChangeShapeType="1"/>
            </p:cNvSpPr>
            <p:nvPr/>
          </p:nvSpPr>
          <p:spPr bwMode="auto">
            <a:xfrm>
              <a:off x="1085" y="3030"/>
              <a:ext cx="3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2" name="Line 6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3" name="Line 7"/>
            <p:cNvSpPr>
              <a:spLocks noChangeShapeType="1"/>
            </p:cNvSpPr>
            <p:nvPr/>
          </p:nvSpPr>
          <p:spPr bwMode="auto">
            <a:xfrm flipV="1">
              <a:off x="211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4" name="Line 8"/>
            <p:cNvSpPr>
              <a:spLocks noChangeShapeType="1"/>
            </p:cNvSpPr>
            <p:nvPr/>
          </p:nvSpPr>
          <p:spPr bwMode="auto">
            <a:xfrm>
              <a:off x="256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5" name="Line 9"/>
            <p:cNvSpPr>
              <a:spLocks noChangeShapeType="1"/>
            </p:cNvSpPr>
            <p:nvPr/>
          </p:nvSpPr>
          <p:spPr bwMode="auto">
            <a:xfrm flipV="1">
              <a:off x="2627" y="2332"/>
              <a:ext cx="51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6" name="Line 10"/>
            <p:cNvSpPr>
              <a:spLocks noChangeShapeType="1"/>
            </p:cNvSpPr>
            <p:nvPr/>
          </p:nvSpPr>
          <p:spPr bwMode="auto">
            <a:xfrm>
              <a:off x="3141" y="2332"/>
              <a:ext cx="45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7" name="Line 11"/>
            <p:cNvSpPr>
              <a:spLocks noChangeShapeType="1"/>
            </p:cNvSpPr>
            <p:nvPr/>
          </p:nvSpPr>
          <p:spPr bwMode="auto">
            <a:xfrm flipV="1">
              <a:off x="3270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8" name="Line 12"/>
            <p:cNvSpPr>
              <a:spLocks noChangeShapeType="1"/>
            </p:cNvSpPr>
            <p:nvPr/>
          </p:nvSpPr>
          <p:spPr bwMode="auto">
            <a:xfrm>
              <a:off x="3655" y="2332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9" name="Line 13"/>
            <p:cNvSpPr>
              <a:spLocks noChangeShapeType="1"/>
            </p:cNvSpPr>
            <p:nvPr/>
          </p:nvSpPr>
          <p:spPr bwMode="auto">
            <a:xfrm flipH="1" flipV="1">
              <a:off x="1920" y="2332"/>
              <a:ext cx="514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0" name="Line 14"/>
            <p:cNvSpPr>
              <a:spLocks noChangeShapeType="1"/>
            </p:cNvSpPr>
            <p:nvPr/>
          </p:nvSpPr>
          <p:spPr bwMode="auto">
            <a:xfrm flipH="1">
              <a:off x="1470" y="2332"/>
              <a:ext cx="450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1" name="Line 15"/>
            <p:cNvSpPr>
              <a:spLocks noChangeShapeType="1"/>
            </p:cNvSpPr>
            <p:nvPr/>
          </p:nvSpPr>
          <p:spPr bwMode="auto">
            <a:xfrm flipH="1" flipV="1">
              <a:off x="1406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2" name="Line 16"/>
            <p:cNvSpPr>
              <a:spLocks noChangeShapeType="1"/>
            </p:cNvSpPr>
            <p:nvPr/>
          </p:nvSpPr>
          <p:spPr bwMode="auto">
            <a:xfrm flipH="1">
              <a:off x="956" y="2332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3" name="Text Box 17"/>
            <p:cNvSpPr txBox="1">
              <a:spLocks noChangeArrowheads="1"/>
            </p:cNvSpPr>
            <p:nvPr/>
          </p:nvSpPr>
          <p:spPr bwMode="auto">
            <a:xfrm>
              <a:off x="3078" y="2998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distance</a:t>
              </a:r>
            </a:p>
          </p:txBody>
        </p:sp>
        <p:sp>
          <p:nvSpPr>
            <p:cNvPr id="67624" name="Text Box 18"/>
            <p:cNvSpPr txBox="1">
              <a:spLocks noChangeArrowheads="1"/>
            </p:cNvSpPr>
            <p:nvPr/>
          </p:nvSpPr>
          <p:spPr bwMode="auto">
            <a:xfrm>
              <a:off x="699" y="2125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small</a:t>
              </a:r>
            </a:p>
          </p:txBody>
        </p:sp>
        <p:sp>
          <p:nvSpPr>
            <p:cNvPr id="67625" name="Text Box 19"/>
            <p:cNvSpPr txBox="1">
              <a:spLocks noChangeArrowheads="1"/>
            </p:cNvSpPr>
            <p:nvPr/>
          </p:nvSpPr>
          <p:spPr bwMode="auto">
            <a:xfrm>
              <a:off x="1599" y="2125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small</a:t>
              </a:r>
            </a:p>
          </p:txBody>
        </p:sp>
        <p:sp>
          <p:nvSpPr>
            <p:cNvPr id="67626" name="Text Box 20"/>
            <p:cNvSpPr txBox="1">
              <a:spLocks noChangeArrowheads="1"/>
            </p:cNvSpPr>
            <p:nvPr/>
          </p:nvSpPr>
          <p:spPr bwMode="auto">
            <a:xfrm>
              <a:off x="2177" y="2125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perfect</a:t>
              </a:r>
            </a:p>
          </p:txBody>
        </p:sp>
        <p:sp>
          <p:nvSpPr>
            <p:cNvPr id="67627" name="Text Box 21"/>
            <p:cNvSpPr txBox="1">
              <a:spLocks noChangeArrowheads="1"/>
            </p:cNvSpPr>
            <p:nvPr/>
          </p:nvSpPr>
          <p:spPr bwMode="auto">
            <a:xfrm>
              <a:off x="2947" y="2125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big</a:t>
              </a:r>
            </a:p>
          </p:txBody>
        </p:sp>
        <p:sp>
          <p:nvSpPr>
            <p:cNvPr id="67628" name="Text Box 22"/>
            <p:cNvSpPr txBox="1">
              <a:spLocks noChangeArrowheads="1"/>
            </p:cNvSpPr>
            <p:nvPr/>
          </p:nvSpPr>
          <p:spPr bwMode="auto">
            <a:xfrm>
              <a:off x="3462" y="212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big</a:t>
              </a:r>
            </a:p>
          </p:txBody>
        </p:sp>
        <p:sp>
          <p:nvSpPr>
            <p:cNvPr id="67629" name="Line 23"/>
            <p:cNvSpPr>
              <a:spLocks noChangeShapeType="1"/>
            </p:cNvSpPr>
            <p:nvPr/>
          </p:nvSpPr>
          <p:spPr bwMode="auto">
            <a:xfrm>
              <a:off x="2177" y="207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30" name="Line 24"/>
            <p:cNvSpPr>
              <a:spLocks noChangeShapeType="1"/>
            </p:cNvSpPr>
            <p:nvPr/>
          </p:nvSpPr>
          <p:spPr bwMode="auto">
            <a:xfrm flipH="1">
              <a:off x="521" y="2676"/>
              <a:ext cx="2041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31" name="Text Box 25"/>
            <p:cNvSpPr txBox="1">
              <a:spLocks noChangeArrowheads="1"/>
            </p:cNvSpPr>
            <p:nvPr/>
          </p:nvSpPr>
          <p:spPr bwMode="auto">
            <a:xfrm>
              <a:off x="237" y="2489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Tahoma" charset="0"/>
                  <a:ea typeface="Arial" charset="0"/>
                  <a:cs typeface="Arial" charset="0"/>
                </a:rPr>
                <a:t>o.55</a:t>
              </a:r>
            </a:p>
          </p:txBody>
        </p:sp>
      </p:grpSp>
      <p:sp>
        <p:nvSpPr>
          <p:cNvPr id="67591" name="Line 26"/>
          <p:cNvSpPr>
            <a:spLocks noChangeShapeType="1"/>
          </p:cNvSpPr>
          <p:nvPr/>
        </p:nvSpPr>
        <p:spPr bwMode="auto">
          <a:xfrm>
            <a:off x="1120775" y="6357938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2" name="Line 27"/>
          <p:cNvSpPr>
            <a:spLocks noChangeShapeType="1"/>
          </p:cNvSpPr>
          <p:nvPr/>
        </p:nvSpPr>
        <p:spPr bwMode="auto">
          <a:xfrm flipV="1">
            <a:off x="3636963" y="5013325"/>
            <a:ext cx="0" cy="134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Line 28"/>
          <p:cNvSpPr>
            <a:spLocks noChangeShapeType="1"/>
          </p:cNvSpPr>
          <p:nvPr/>
        </p:nvSpPr>
        <p:spPr bwMode="auto">
          <a:xfrm flipV="1">
            <a:off x="2871788" y="5332413"/>
            <a:ext cx="765175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4" name="Line 29"/>
          <p:cNvSpPr>
            <a:spLocks noChangeShapeType="1"/>
          </p:cNvSpPr>
          <p:nvPr/>
        </p:nvSpPr>
        <p:spPr bwMode="auto">
          <a:xfrm>
            <a:off x="3636963" y="5332413"/>
            <a:ext cx="766762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5" name="Line 30"/>
          <p:cNvSpPr>
            <a:spLocks noChangeShapeType="1"/>
          </p:cNvSpPr>
          <p:nvPr/>
        </p:nvSpPr>
        <p:spPr bwMode="auto">
          <a:xfrm flipV="1">
            <a:off x="3746500" y="5332413"/>
            <a:ext cx="876300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6" name="Line 31"/>
          <p:cNvSpPr>
            <a:spLocks noChangeShapeType="1"/>
          </p:cNvSpPr>
          <p:nvPr/>
        </p:nvSpPr>
        <p:spPr bwMode="auto">
          <a:xfrm>
            <a:off x="4622800" y="5332413"/>
            <a:ext cx="765175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7" name="Line 32"/>
          <p:cNvSpPr>
            <a:spLocks noChangeShapeType="1"/>
          </p:cNvSpPr>
          <p:nvPr/>
        </p:nvSpPr>
        <p:spPr bwMode="auto">
          <a:xfrm flipV="1">
            <a:off x="4841875" y="5332413"/>
            <a:ext cx="655638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8" name="Line 33"/>
          <p:cNvSpPr>
            <a:spLocks noChangeShapeType="1"/>
          </p:cNvSpPr>
          <p:nvPr/>
        </p:nvSpPr>
        <p:spPr bwMode="auto">
          <a:xfrm>
            <a:off x="5497513" y="533241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9" name="Line 34"/>
          <p:cNvSpPr>
            <a:spLocks noChangeShapeType="1"/>
          </p:cNvSpPr>
          <p:nvPr/>
        </p:nvSpPr>
        <p:spPr bwMode="auto">
          <a:xfrm flipH="1" flipV="1">
            <a:off x="2543175" y="5332413"/>
            <a:ext cx="876300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1776413" y="5332413"/>
            <a:ext cx="7667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1" name="Line 36"/>
          <p:cNvSpPr>
            <a:spLocks noChangeShapeType="1"/>
          </p:cNvSpPr>
          <p:nvPr/>
        </p:nvSpPr>
        <p:spPr bwMode="auto">
          <a:xfrm flipH="1" flipV="1">
            <a:off x="1668463" y="5332413"/>
            <a:ext cx="6556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2" name="Line 37"/>
          <p:cNvSpPr>
            <a:spLocks noChangeShapeType="1"/>
          </p:cNvSpPr>
          <p:nvPr/>
        </p:nvSpPr>
        <p:spPr bwMode="auto">
          <a:xfrm flipH="1">
            <a:off x="901700" y="5332413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3" name="Text Box 38"/>
          <p:cNvSpPr txBox="1">
            <a:spLocks noChangeArrowheads="1"/>
          </p:cNvSpPr>
          <p:nvPr/>
        </p:nvSpPr>
        <p:spPr bwMode="auto">
          <a:xfrm>
            <a:off x="4513263" y="631825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67604" name="Text Box 39"/>
          <p:cNvSpPr txBox="1">
            <a:spLocks noChangeArrowheads="1"/>
          </p:cNvSpPr>
          <p:nvPr/>
        </p:nvSpPr>
        <p:spPr bwMode="auto">
          <a:xfrm>
            <a:off x="2214563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67605" name="Text Box 40"/>
          <p:cNvSpPr txBox="1">
            <a:spLocks noChangeArrowheads="1"/>
          </p:cNvSpPr>
          <p:nvPr/>
        </p:nvSpPr>
        <p:spPr bwMode="auto">
          <a:xfrm>
            <a:off x="3200400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67606" name="Text Box 41"/>
          <p:cNvSpPr txBox="1">
            <a:spLocks noChangeArrowheads="1"/>
          </p:cNvSpPr>
          <p:nvPr/>
        </p:nvSpPr>
        <p:spPr bwMode="auto">
          <a:xfrm>
            <a:off x="4294188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67607" name="Text Box 42"/>
          <p:cNvSpPr txBox="1">
            <a:spLocks noChangeArrowheads="1"/>
          </p:cNvSpPr>
          <p:nvPr/>
        </p:nvSpPr>
        <p:spPr bwMode="auto">
          <a:xfrm>
            <a:off x="5387975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67608" name="Text Box 43"/>
          <p:cNvSpPr txBox="1">
            <a:spLocks noChangeArrowheads="1"/>
          </p:cNvSpPr>
          <p:nvPr/>
        </p:nvSpPr>
        <p:spPr bwMode="auto">
          <a:xfrm>
            <a:off x="792163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67609" name="Line 44"/>
          <p:cNvSpPr>
            <a:spLocks noChangeShapeType="1"/>
          </p:cNvSpPr>
          <p:nvPr/>
        </p:nvSpPr>
        <p:spPr bwMode="auto">
          <a:xfrm>
            <a:off x="3917950" y="5057775"/>
            <a:ext cx="0" cy="172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0" name="Text Box 45"/>
          <p:cNvSpPr txBox="1">
            <a:spLocks noChangeArrowheads="1"/>
          </p:cNvSpPr>
          <p:nvPr/>
        </p:nvSpPr>
        <p:spPr bwMode="auto">
          <a:xfrm>
            <a:off x="231775" y="55292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70E7-554A-5844-8F95-0A3DA3AC7225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2532" name="Picture 10" descr="ti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r>
              <a:rPr lang="en-US"/>
              <a:t>Tip = 15% of total bill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What about quality of service?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562CAA-816A-CC40-96EC-2313D3FBAF71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/>
              <a:t>IF Distance Small AND change in distance = THEN slow deceleration</a:t>
            </a:r>
          </a:p>
          <a:p>
            <a:pPr>
              <a:buFontTx/>
              <a:buNone/>
            </a:pPr>
            <a:endParaRPr lang="en-US" sz="1800"/>
          </a:p>
        </p:txBody>
      </p:sp>
      <p:grpSp>
        <p:nvGrpSpPr>
          <p:cNvPr id="68614" name="Group 4"/>
          <p:cNvGrpSpPr>
            <a:grpSpLocks/>
          </p:cNvGrpSpPr>
          <p:nvPr/>
        </p:nvGrpSpPr>
        <p:grpSpPr bwMode="auto">
          <a:xfrm>
            <a:off x="179388" y="2997200"/>
            <a:ext cx="5761037" cy="1930400"/>
            <a:chOff x="237" y="2070"/>
            <a:chExt cx="3868" cy="1216"/>
          </a:xfrm>
        </p:grpSpPr>
        <p:sp>
          <p:nvSpPr>
            <p:cNvPr id="68637" name="Line 5"/>
            <p:cNvSpPr>
              <a:spLocks noChangeShapeType="1"/>
            </p:cNvSpPr>
            <p:nvPr/>
          </p:nvSpPr>
          <p:spPr bwMode="auto">
            <a:xfrm>
              <a:off x="1085" y="3030"/>
              <a:ext cx="3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38" name="Line 6"/>
            <p:cNvSpPr>
              <a:spLocks noChangeShapeType="1"/>
            </p:cNvSpPr>
            <p:nvPr/>
          </p:nvSpPr>
          <p:spPr bwMode="auto">
            <a:xfrm flipV="1">
              <a:off x="2563" y="2114"/>
              <a:ext cx="0" cy="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39" name="Line 7"/>
            <p:cNvSpPr>
              <a:spLocks noChangeShapeType="1"/>
            </p:cNvSpPr>
            <p:nvPr/>
          </p:nvSpPr>
          <p:spPr bwMode="auto">
            <a:xfrm flipV="1">
              <a:off x="211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0" name="Line 8"/>
            <p:cNvSpPr>
              <a:spLocks noChangeShapeType="1"/>
            </p:cNvSpPr>
            <p:nvPr/>
          </p:nvSpPr>
          <p:spPr bwMode="auto">
            <a:xfrm>
              <a:off x="2563" y="2332"/>
              <a:ext cx="450" cy="69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1" name="Line 9"/>
            <p:cNvSpPr>
              <a:spLocks noChangeShapeType="1"/>
            </p:cNvSpPr>
            <p:nvPr/>
          </p:nvSpPr>
          <p:spPr bwMode="auto">
            <a:xfrm flipV="1">
              <a:off x="2627" y="2332"/>
              <a:ext cx="51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2" name="Line 10"/>
            <p:cNvSpPr>
              <a:spLocks noChangeShapeType="1"/>
            </p:cNvSpPr>
            <p:nvPr/>
          </p:nvSpPr>
          <p:spPr bwMode="auto">
            <a:xfrm>
              <a:off x="3141" y="2332"/>
              <a:ext cx="45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3" name="Line 11"/>
            <p:cNvSpPr>
              <a:spLocks noChangeShapeType="1"/>
            </p:cNvSpPr>
            <p:nvPr/>
          </p:nvSpPr>
          <p:spPr bwMode="auto">
            <a:xfrm flipV="1">
              <a:off x="3270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4" name="Line 12"/>
            <p:cNvSpPr>
              <a:spLocks noChangeShapeType="1"/>
            </p:cNvSpPr>
            <p:nvPr/>
          </p:nvSpPr>
          <p:spPr bwMode="auto">
            <a:xfrm>
              <a:off x="3655" y="2332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5" name="Line 13"/>
            <p:cNvSpPr>
              <a:spLocks noChangeShapeType="1"/>
            </p:cNvSpPr>
            <p:nvPr/>
          </p:nvSpPr>
          <p:spPr bwMode="auto">
            <a:xfrm flipH="1" flipV="1">
              <a:off x="1920" y="2332"/>
              <a:ext cx="514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6" name="Line 14"/>
            <p:cNvSpPr>
              <a:spLocks noChangeShapeType="1"/>
            </p:cNvSpPr>
            <p:nvPr/>
          </p:nvSpPr>
          <p:spPr bwMode="auto">
            <a:xfrm flipH="1">
              <a:off x="1470" y="2332"/>
              <a:ext cx="450" cy="69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7" name="Line 15"/>
            <p:cNvSpPr>
              <a:spLocks noChangeShapeType="1"/>
            </p:cNvSpPr>
            <p:nvPr/>
          </p:nvSpPr>
          <p:spPr bwMode="auto">
            <a:xfrm flipH="1" flipV="1">
              <a:off x="1406" y="2332"/>
              <a:ext cx="385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8" name="Line 16"/>
            <p:cNvSpPr>
              <a:spLocks noChangeShapeType="1"/>
            </p:cNvSpPr>
            <p:nvPr/>
          </p:nvSpPr>
          <p:spPr bwMode="auto">
            <a:xfrm flipH="1">
              <a:off x="956" y="2332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49" name="Text Box 17"/>
            <p:cNvSpPr txBox="1">
              <a:spLocks noChangeArrowheads="1"/>
            </p:cNvSpPr>
            <p:nvPr/>
          </p:nvSpPr>
          <p:spPr bwMode="auto">
            <a:xfrm>
              <a:off x="3078" y="2998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i="1"/>
                <a:t>distance</a:t>
              </a:r>
            </a:p>
          </p:txBody>
        </p:sp>
        <p:sp>
          <p:nvSpPr>
            <p:cNvPr id="68650" name="Text Box 18"/>
            <p:cNvSpPr txBox="1">
              <a:spLocks noChangeArrowheads="1"/>
            </p:cNvSpPr>
            <p:nvPr/>
          </p:nvSpPr>
          <p:spPr bwMode="auto">
            <a:xfrm>
              <a:off x="699" y="2125"/>
              <a:ext cx="7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small</a:t>
              </a:r>
            </a:p>
          </p:txBody>
        </p:sp>
        <p:sp>
          <p:nvSpPr>
            <p:cNvPr id="68651" name="Text Box 19"/>
            <p:cNvSpPr txBox="1">
              <a:spLocks noChangeArrowheads="1"/>
            </p:cNvSpPr>
            <p:nvPr/>
          </p:nvSpPr>
          <p:spPr bwMode="auto">
            <a:xfrm>
              <a:off x="1599" y="2125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small</a:t>
              </a:r>
            </a:p>
          </p:txBody>
        </p:sp>
        <p:sp>
          <p:nvSpPr>
            <p:cNvPr id="68652" name="Text Box 20"/>
            <p:cNvSpPr txBox="1">
              <a:spLocks noChangeArrowheads="1"/>
            </p:cNvSpPr>
            <p:nvPr/>
          </p:nvSpPr>
          <p:spPr bwMode="auto">
            <a:xfrm>
              <a:off x="2177" y="2125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perfect</a:t>
              </a:r>
            </a:p>
          </p:txBody>
        </p:sp>
        <p:sp>
          <p:nvSpPr>
            <p:cNvPr id="68653" name="Text Box 21"/>
            <p:cNvSpPr txBox="1">
              <a:spLocks noChangeArrowheads="1"/>
            </p:cNvSpPr>
            <p:nvPr/>
          </p:nvSpPr>
          <p:spPr bwMode="auto">
            <a:xfrm>
              <a:off x="2947" y="2125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big</a:t>
              </a:r>
            </a:p>
          </p:txBody>
        </p:sp>
        <p:sp>
          <p:nvSpPr>
            <p:cNvPr id="68654" name="Text Box 22"/>
            <p:cNvSpPr txBox="1">
              <a:spLocks noChangeArrowheads="1"/>
            </p:cNvSpPr>
            <p:nvPr/>
          </p:nvSpPr>
          <p:spPr bwMode="auto">
            <a:xfrm>
              <a:off x="3462" y="212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/>
                <a:t>v. big</a:t>
              </a:r>
            </a:p>
          </p:txBody>
        </p:sp>
        <p:sp>
          <p:nvSpPr>
            <p:cNvPr id="68655" name="Line 23"/>
            <p:cNvSpPr>
              <a:spLocks noChangeShapeType="1"/>
            </p:cNvSpPr>
            <p:nvPr/>
          </p:nvSpPr>
          <p:spPr bwMode="auto">
            <a:xfrm>
              <a:off x="2177" y="2070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6" name="Line 24"/>
            <p:cNvSpPr>
              <a:spLocks noChangeShapeType="1"/>
            </p:cNvSpPr>
            <p:nvPr/>
          </p:nvSpPr>
          <p:spPr bwMode="auto">
            <a:xfrm flipH="1">
              <a:off x="521" y="2676"/>
              <a:ext cx="2041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7" name="Text Box 25"/>
            <p:cNvSpPr txBox="1">
              <a:spLocks noChangeArrowheads="1"/>
            </p:cNvSpPr>
            <p:nvPr/>
          </p:nvSpPr>
          <p:spPr bwMode="auto">
            <a:xfrm>
              <a:off x="237" y="2489"/>
              <a:ext cx="5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Tahoma" charset="0"/>
                  <a:ea typeface="Arial" charset="0"/>
                  <a:cs typeface="Arial" charset="0"/>
                </a:rPr>
                <a:t>o.55</a:t>
              </a:r>
            </a:p>
          </p:txBody>
        </p:sp>
      </p:grpSp>
      <p:sp>
        <p:nvSpPr>
          <p:cNvPr id="68615" name="Line 26"/>
          <p:cNvSpPr>
            <a:spLocks noChangeShapeType="1"/>
          </p:cNvSpPr>
          <p:nvPr/>
        </p:nvSpPr>
        <p:spPr bwMode="auto">
          <a:xfrm>
            <a:off x="1120775" y="6357938"/>
            <a:ext cx="514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6" name="Line 27"/>
          <p:cNvSpPr>
            <a:spLocks noChangeShapeType="1"/>
          </p:cNvSpPr>
          <p:nvPr/>
        </p:nvSpPr>
        <p:spPr bwMode="auto">
          <a:xfrm flipV="1">
            <a:off x="3636963" y="5013325"/>
            <a:ext cx="0" cy="134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7" name="Line 28"/>
          <p:cNvSpPr>
            <a:spLocks noChangeShapeType="1"/>
          </p:cNvSpPr>
          <p:nvPr/>
        </p:nvSpPr>
        <p:spPr bwMode="auto">
          <a:xfrm flipV="1">
            <a:off x="2871788" y="5332413"/>
            <a:ext cx="765175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8" name="Line 29"/>
          <p:cNvSpPr>
            <a:spLocks noChangeShapeType="1"/>
          </p:cNvSpPr>
          <p:nvPr/>
        </p:nvSpPr>
        <p:spPr bwMode="auto">
          <a:xfrm>
            <a:off x="3636963" y="5332413"/>
            <a:ext cx="766762" cy="1025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9" name="Line 30"/>
          <p:cNvSpPr>
            <a:spLocks noChangeShapeType="1"/>
          </p:cNvSpPr>
          <p:nvPr/>
        </p:nvSpPr>
        <p:spPr bwMode="auto">
          <a:xfrm flipV="1">
            <a:off x="3746500" y="5332413"/>
            <a:ext cx="876300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0" name="Line 31"/>
          <p:cNvSpPr>
            <a:spLocks noChangeShapeType="1"/>
          </p:cNvSpPr>
          <p:nvPr/>
        </p:nvSpPr>
        <p:spPr bwMode="auto">
          <a:xfrm>
            <a:off x="4622800" y="5332413"/>
            <a:ext cx="765175" cy="1025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1" name="Line 32"/>
          <p:cNvSpPr>
            <a:spLocks noChangeShapeType="1"/>
          </p:cNvSpPr>
          <p:nvPr/>
        </p:nvSpPr>
        <p:spPr bwMode="auto">
          <a:xfrm flipV="1">
            <a:off x="4841875" y="5332413"/>
            <a:ext cx="655638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2" name="Line 33"/>
          <p:cNvSpPr>
            <a:spLocks noChangeShapeType="1"/>
          </p:cNvSpPr>
          <p:nvPr/>
        </p:nvSpPr>
        <p:spPr bwMode="auto">
          <a:xfrm>
            <a:off x="5497513" y="533241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3" name="Line 34"/>
          <p:cNvSpPr>
            <a:spLocks noChangeShapeType="1"/>
          </p:cNvSpPr>
          <p:nvPr/>
        </p:nvSpPr>
        <p:spPr bwMode="auto">
          <a:xfrm flipH="1" flipV="1">
            <a:off x="2543175" y="5332413"/>
            <a:ext cx="876300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4" name="Line 35"/>
          <p:cNvSpPr>
            <a:spLocks noChangeShapeType="1"/>
          </p:cNvSpPr>
          <p:nvPr/>
        </p:nvSpPr>
        <p:spPr bwMode="auto">
          <a:xfrm flipH="1">
            <a:off x="1776413" y="5332413"/>
            <a:ext cx="7667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5" name="Line 36"/>
          <p:cNvSpPr>
            <a:spLocks noChangeShapeType="1"/>
          </p:cNvSpPr>
          <p:nvPr/>
        </p:nvSpPr>
        <p:spPr bwMode="auto">
          <a:xfrm flipH="1" flipV="1">
            <a:off x="1668463" y="5332413"/>
            <a:ext cx="6556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6" name="Line 37"/>
          <p:cNvSpPr>
            <a:spLocks noChangeShapeType="1"/>
          </p:cNvSpPr>
          <p:nvPr/>
        </p:nvSpPr>
        <p:spPr bwMode="auto">
          <a:xfrm flipH="1">
            <a:off x="901700" y="5332413"/>
            <a:ext cx="76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7" name="Text Box 38"/>
          <p:cNvSpPr txBox="1">
            <a:spLocks noChangeArrowheads="1"/>
          </p:cNvSpPr>
          <p:nvPr/>
        </p:nvSpPr>
        <p:spPr bwMode="auto">
          <a:xfrm>
            <a:off x="4513263" y="631825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delta</a:t>
            </a:r>
          </a:p>
        </p:txBody>
      </p:sp>
      <p:sp>
        <p:nvSpPr>
          <p:cNvPr id="68628" name="Text Box 39"/>
          <p:cNvSpPr txBox="1">
            <a:spLocks noChangeArrowheads="1"/>
          </p:cNvSpPr>
          <p:nvPr/>
        </p:nvSpPr>
        <p:spPr bwMode="auto">
          <a:xfrm>
            <a:off x="2214563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</a:t>
            </a:r>
          </a:p>
        </p:txBody>
      </p:sp>
      <p:sp>
        <p:nvSpPr>
          <p:cNvPr id="68629" name="Text Box 40"/>
          <p:cNvSpPr txBox="1">
            <a:spLocks noChangeArrowheads="1"/>
          </p:cNvSpPr>
          <p:nvPr/>
        </p:nvSpPr>
        <p:spPr bwMode="auto">
          <a:xfrm>
            <a:off x="3200400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68630" name="Text Box 41"/>
          <p:cNvSpPr txBox="1">
            <a:spLocks noChangeArrowheads="1"/>
          </p:cNvSpPr>
          <p:nvPr/>
        </p:nvSpPr>
        <p:spPr bwMode="auto">
          <a:xfrm>
            <a:off x="4294188" y="5038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</a:t>
            </a:r>
          </a:p>
        </p:txBody>
      </p:sp>
      <p:sp>
        <p:nvSpPr>
          <p:cNvPr id="68631" name="Text Box 42"/>
          <p:cNvSpPr txBox="1">
            <a:spLocks noChangeArrowheads="1"/>
          </p:cNvSpPr>
          <p:nvPr/>
        </p:nvSpPr>
        <p:spPr bwMode="auto">
          <a:xfrm>
            <a:off x="5387975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&gt;&gt;</a:t>
            </a:r>
          </a:p>
        </p:txBody>
      </p:sp>
      <p:sp>
        <p:nvSpPr>
          <p:cNvPr id="68632" name="Text Box 43"/>
          <p:cNvSpPr txBox="1">
            <a:spLocks noChangeArrowheads="1"/>
          </p:cNvSpPr>
          <p:nvPr/>
        </p:nvSpPr>
        <p:spPr bwMode="auto">
          <a:xfrm>
            <a:off x="792163" y="5038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&lt;&lt;</a:t>
            </a:r>
          </a:p>
        </p:txBody>
      </p:sp>
      <p:sp>
        <p:nvSpPr>
          <p:cNvPr id="68633" name="Line 44"/>
          <p:cNvSpPr>
            <a:spLocks noChangeShapeType="1"/>
          </p:cNvSpPr>
          <p:nvPr/>
        </p:nvSpPr>
        <p:spPr bwMode="auto">
          <a:xfrm>
            <a:off x="3917950" y="5057775"/>
            <a:ext cx="0" cy="172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4" name="Text Box 45"/>
          <p:cNvSpPr txBox="1">
            <a:spLocks noChangeArrowheads="1"/>
          </p:cNvSpPr>
          <p:nvPr/>
        </p:nvSpPr>
        <p:spPr bwMode="auto">
          <a:xfrm>
            <a:off x="231775" y="5529263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0.75</a:t>
            </a:r>
          </a:p>
        </p:txBody>
      </p:sp>
      <p:sp>
        <p:nvSpPr>
          <p:cNvPr id="68635" name="Line 46"/>
          <p:cNvSpPr>
            <a:spLocks noChangeShapeType="1"/>
          </p:cNvSpPr>
          <p:nvPr/>
        </p:nvSpPr>
        <p:spPr bwMode="auto">
          <a:xfrm>
            <a:off x="6156325" y="4868863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6" name="Text Box 47"/>
          <p:cNvSpPr txBox="1">
            <a:spLocks noChangeArrowheads="1"/>
          </p:cNvSpPr>
          <p:nvPr/>
        </p:nvSpPr>
        <p:spPr bwMode="auto">
          <a:xfrm>
            <a:off x="7216775" y="4521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0.55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15DEA-DB81-A547-8425-5BB4ADC1A3A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AND/OR Example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1050925"/>
          </a:xfrm>
        </p:spPr>
        <p:txBody>
          <a:bodyPr/>
          <a:lstStyle/>
          <a:p>
            <a:r>
              <a:rPr lang="en-US" sz="1800"/>
              <a:t>IF Distance Small AND change in distance = THEN slow deceleration</a:t>
            </a:r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1081088" y="4773613"/>
            <a:ext cx="385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 flipV="1">
            <a:off x="2967038" y="3282950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/>
        </p:nvSpPr>
        <p:spPr bwMode="auto">
          <a:xfrm flipH="1" flipV="1">
            <a:off x="2146300" y="3638550"/>
            <a:ext cx="654050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 flipH="1">
            <a:off x="1571625" y="3638550"/>
            <a:ext cx="574675" cy="11350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Text Box 8"/>
          <p:cNvSpPr txBox="1">
            <a:spLocks noChangeArrowheads="1"/>
          </p:cNvSpPr>
          <p:nvPr/>
        </p:nvSpPr>
        <p:spPr bwMode="auto">
          <a:xfrm>
            <a:off x="3621088" y="4700588"/>
            <a:ext cx="119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distance</a:t>
            </a:r>
          </a:p>
        </p:txBody>
      </p:sp>
      <p:sp>
        <p:nvSpPr>
          <p:cNvPr id="69643" name="Text Box 9"/>
          <p:cNvSpPr txBox="1">
            <a:spLocks noChangeArrowheads="1"/>
          </p:cNvSpPr>
          <p:nvPr/>
        </p:nvSpPr>
        <p:spPr bwMode="auto">
          <a:xfrm>
            <a:off x="1736725" y="3281363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small</a:t>
            </a:r>
          </a:p>
        </p:txBody>
      </p:sp>
      <p:sp>
        <p:nvSpPr>
          <p:cNvPr id="69644" name="Line 10"/>
          <p:cNvSpPr>
            <a:spLocks noChangeShapeType="1"/>
          </p:cNvSpPr>
          <p:nvPr/>
        </p:nvSpPr>
        <p:spPr bwMode="auto">
          <a:xfrm>
            <a:off x="2473325" y="3213100"/>
            <a:ext cx="0" cy="191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 flipH="1" flipV="1">
            <a:off x="361950" y="4195763"/>
            <a:ext cx="5938838" cy="63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Text Box 12"/>
          <p:cNvSpPr txBox="1">
            <a:spLocks noChangeArrowheads="1"/>
          </p:cNvSpPr>
          <p:nvPr/>
        </p:nvSpPr>
        <p:spPr bwMode="auto">
          <a:xfrm>
            <a:off x="0" y="3873500"/>
            <a:ext cx="77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ahoma" charset="0"/>
                <a:ea typeface="Arial" charset="0"/>
                <a:cs typeface="Arial" charset="0"/>
              </a:rPr>
              <a:t>o.55</a:t>
            </a:r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4953000" y="477202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Line 14"/>
          <p:cNvSpPr>
            <a:spLocks noChangeShapeType="1"/>
          </p:cNvSpPr>
          <p:nvPr/>
        </p:nvSpPr>
        <p:spPr bwMode="auto">
          <a:xfrm flipV="1">
            <a:off x="6705600" y="31718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9" name="Line 15"/>
          <p:cNvSpPr>
            <a:spLocks noChangeShapeType="1"/>
          </p:cNvSpPr>
          <p:nvPr/>
        </p:nvSpPr>
        <p:spPr bwMode="auto">
          <a:xfrm flipV="1">
            <a:off x="61722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Line 16"/>
          <p:cNvSpPr>
            <a:spLocks noChangeShapeType="1"/>
          </p:cNvSpPr>
          <p:nvPr/>
        </p:nvSpPr>
        <p:spPr bwMode="auto">
          <a:xfrm>
            <a:off x="67056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1" name="Line 17"/>
          <p:cNvSpPr>
            <a:spLocks noChangeShapeType="1"/>
          </p:cNvSpPr>
          <p:nvPr/>
        </p:nvSpPr>
        <p:spPr bwMode="auto">
          <a:xfrm flipV="1">
            <a:off x="6781800" y="3552825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Line 18"/>
          <p:cNvSpPr>
            <a:spLocks noChangeShapeType="1"/>
          </p:cNvSpPr>
          <p:nvPr/>
        </p:nvSpPr>
        <p:spPr bwMode="auto">
          <a:xfrm>
            <a:off x="73914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3" name="Line 19"/>
          <p:cNvSpPr>
            <a:spLocks noChangeShapeType="1"/>
          </p:cNvSpPr>
          <p:nvPr/>
        </p:nvSpPr>
        <p:spPr bwMode="auto">
          <a:xfrm flipV="1">
            <a:off x="7543800" y="3552825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Line 20"/>
          <p:cNvSpPr>
            <a:spLocks noChangeShapeType="1"/>
          </p:cNvSpPr>
          <p:nvPr/>
        </p:nvSpPr>
        <p:spPr bwMode="auto">
          <a:xfrm>
            <a:off x="8001000" y="3552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5" name="Line 21"/>
          <p:cNvSpPr>
            <a:spLocks noChangeShapeType="1"/>
          </p:cNvSpPr>
          <p:nvPr/>
        </p:nvSpPr>
        <p:spPr bwMode="auto">
          <a:xfrm flipH="1" flipV="1">
            <a:off x="5943600" y="3552825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6" name="Line 22"/>
          <p:cNvSpPr>
            <a:spLocks noChangeShapeType="1"/>
          </p:cNvSpPr>
          <p:nvPr/>
        </p:nvSpPr>
        <p:spPr bwMode="auto">
          <a:xfrm flipH="1">
            <a:off x="5410200" y="355282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7" name="Line 23"/>
          <p:cNvSpPr>
            <a:spLocks noChangeShapeType="1"/>
          </p:cNvSpPr>
          <p:nvPr/>
        </p:nvSpPr>
        <p:spPr bwMode="auto">
          <a:xfrm flipH="1" flipV="1">
            <a:off x="5334000" y="3552825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8" name="Line 24"/>
          <p:cNvSpPr>
            <a:spLocks noChangeShapeType="1"/>
          </p:cNvSpPr>
          <p:nvPr/>
        </p:nvSpPr>
        <p:spPr bwMode="auto">
          <a:xfrm flipH="1">
            <a:off x="4800600" y="3552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9" name="Text Box 25"/>
          <p:cNvSpPr txBox="1">
            <a:spLocks noChangeArrowheads="1"/>
          </p:cNvSpPr>
          <p:nvPr/>
        </p:nvSpPr>
        <p:spPr bwMode="auto">
          <a:xfrm>
            <a:off x="7315200" y="4699000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69660" name="Text Box 26"/>
          <p:cNvSpPr txBox="1">
            <a:spLocks noChangeArrowheads="1"/>
          </p:cNvSpPr>
          <p:nvPr/>
        </p:nvSpPr>
        <p:spPr bwMode="auto">
          <a:xfrm>
            <a:off x="5562600" y="31750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69661" name="Text Box 27"/>
          <p:cNvSpPr txBox="1">
            <a:spLocks noChangeArrowheads="1"/>
          </p:cNvSpPr>
          <p:nvPr/>
        </p:nvSpPr>
        <p:spPr bwMode="auto">
          <a:xfrm>
            <a:off x="6248400" y="3175000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69662" name="Text Box 28"/>
          <p:cNvSpPr txBox="1">
            <a:spLocks noChangeArrowheads="1"/>
          </p:cNvSpPr>
          <p:nvPr/>
        </p:nvSpPr>
        <p:spPr bwMode="auto">
          <a:xfrm>
            <a:off x="7162800" y="3175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</a:t>
            </a:r>
          </a:p>
        </p:txBody>
      </p:sp>
      <p:sp>
        <p:nvSpPr>
          <p:cNvPr id="69663" name="Text Box 29"/>
          <p:cNvSpPr txBox="1">
            <a:spLocks noChangeArrowheads="1"/>
          </p:cNvSpPr>
          <p:nvPr/>
        </p:nvSpPr>
        <p:spPr bwMode="auto">
          <a:xfrm>
            <a:off x="7772400" y="31750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fastest</a:t>
            </a:r>
          </a:p>
        </p:txBody>
      </p:sp>
      <p:sp>
        <p:nvSpPr>
          <p:cNvPr id="69664" name="Text Box 30"/>
          <p:cNvSpPr txBox="1">
            <a:spLocks noChangeArrowheads="1"/>
          </p:cNvSpPr>
          <p:nvPr/>
        </p:nvSpPr>
        <p:spPr bwMode="auto">
          <a:xfrm>
            <a:off x="4648200" y="31750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brake</a:t>
            </a:r>
          </a:p>
        </p:txBody>
      </p:sp>
      <p:sp>
        <p:nvSpPr>
          <p:cNvPr id="69665" name="Line 31"/>
          <p:cNvSpPr>
            <a:spLocks noChangeShapeType="1"/>
          </p:cNvSpPr>
          <p:nvPr/>
        </p:nvSpPr>
        <p:spPr bwMode="auto">
          <a:xfrm flipH="1" flipV="1">
            <a:off x="250825" y="4202113"/>
            <a:ext cx="21605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4DA2F-0F83-694E-AEBF-BBCF154BEC3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0660" name="AutoShape 2"/>
          <p:cNvSpPr>
            <a:spLocks noChangeArrowheads="1"/>
          </p:cNvSpPr>
          <p:nvPr/>
        </p:nvSpPr>
        <p:spPr bwMode="auto">
          <a:xfrm>
            <a:off x="5638800" y="3860800"/>
            <a:ext cx="838200" cy="762000"/>
          </a:xfrm>
          <a:prstGeom prst="triangle">
            <a:avLst>
              <a:gd name="adj" fmla="val 5397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1" name="AutoShape 3"/>
          <p:cNvSpPr>
            <a:spLocks noChangeArrowheads="1"/>
          </p:cNvSpPr>
          <p:nvPr/>
        </p:nvSpPr>
        <p:spPr bwMode="auto">
          <a:xfrm>
            <a:off x="5334000" y="3860800"/>
            <a:ext cx="762000" cy="762000"/>
          </a:xfrm>
          <a:prstGeom prst="parallelogram">
            <a:avLst>
              <a:gd name="adj" fmla="val 4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16888" cy="533400"/>
          </a:xfrm>
        </p:spPr>
        <p:txBody>
          <a:bodyPr/>
          <a:lstStyle/>
          <a:p>
            <a:r>
              <a:rPr lang="en-US"/>
              <a:t>Scaling vs. Clipping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685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 flipV="1">
            <a:off x="2438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 flipV="1">
            <a:off x="1905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>
            <a:off x="24384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3048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68" name="Text Box 11"/>
          <p:cNvSpPr txBox="1">
            <a:spLocks noChangeArrowheads="1"/>
          </p:cNvSpPr>
          <p:nvPr/>
        </p:nvSpPr>
        <p:spPr bwMode="auto">
          <a:xfrm>
            <a:off x="1981200" y="30257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70669" name="AutoShape 12"/>
          <p:cNvSpPr>
            <a:spLocks noChangeArrowheads="1"/>
          </p:cNvSpPr>
          <p:nvPr/>
        </p:nvSpPr>
        <p:spPr bwMode="auto">
          <a:xfrm flipV="1">
            <a:off x="1905000" y="4318000"/>
            <a:ext cx="1066800" cy="304800"/>
          </a:xfrm>
          <a:custGeom>
            <a:avLst/>
            <a:gdLst>
              <a:gd name="T0" fmla="*/ 49160910 w 21600"/>
              <a:gd name="T1" fmla="*/ 2150533 h 21600"/>
              <a:gd name="T2" fmla="*/ 26344033 w 21600"/>
              <a:gd name="T3" fmla="*/ 4301067 h 21600"/>
              <a:gd name="T4" fmla="*/ 3527157 w 21600"/>
              <a:gd name="T5" fmla="*/ 2150533 h 21600"/>
              <a:gd name="T6" fmla="*/ 263440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46 w 21600"/>
              <a:gd name="T13" fmla="*/ 3246 h 21600"/>
              <a:gd name="T14" fmla="*/ 18354 w 21600"/>
              <a:gd name="T15" fmla="*/ 183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92" y="21600"/>
                </a:lnTo>
                <a:lnTo>
                  <a:pt x="1870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>
            <a:off x="4876800" y="4622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V="1">
            <a:off x="6629400" y="302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H="1" flipV="1">
            <a:off x="5867400" y="3403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H="1">
            <a:off x="5334000" y="3403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4" name="Text Box 17"/>
          <p:cNvSpPr txBox="1">
            <a:spLocks noChangeArrowheads="1"/>
          </p:cNvSpPr>
          <p:nvPr/>
        </p:nvSpPr>
        <p:spPr bwMode="auto">
          <a:xfrm>
            <a:off x="7239000" y="4549775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75" name="Text Box 18"/>
          <p:cNvSpPr txBox="1">
            <a:spLocks noChangeArrowheads="1"/>
          </p:cNvSpPr>
          <p:nvPr/>
        </p:nvSpPr>
        <p:spPr bwMode="auto">
          <a:xfrm>
            <a:off x="5486400" y="3025775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70676" name="Line 19"/>
          <p:cNvSpPr>
            <a:spLocks noChangeShapeType="1"/>
          </p:cNvSpPr>
          <p:nvPr/>
        </p:nvSpPr>
        <p:spPr bwMode="auto">
          <a:xfrm>
            <a:off x="635000" y="6500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7" name="Line 20"/>
          <p:cNvSpPr>
            <a:spLocks noChangeShapeType="1"/>
          </p:cNvSpPr>
          <p:nvPr/>
        </p:nvSpPr>
        <p:spPr bwMode="auto">
          <a:xfrm flipV="1">
            <a:off x="2387600" y="49006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8" name="Line 21"/>
          <p:cNvSpPr>
            <a:spLocks noChangeShapeType="1"/>
          </p:cNvSpPr>
          <p:nvPr/>
        </p:nvSpPr>
        <p:spPr bwMode="auto">
          <a:xfrm flipV="1">
            <a:off x="18542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9" name="Line 22"/>
          <p:cNvSpPr>
            <a:spLocks noChangeShapeType="1"/>
          </p:cNvSpPr>
          <p:nvPr/>
        </p:nvSpPr>
        <p:spPr bwMode="auto">
          <a:xfrm>
            <a:off x="23876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0" name="Text Box 23"/>
          <p:cNvSpPr txBox="1">
            <a:spLocks noChangeArrowheads="1"/>
          </p:cNvSpPr>
          <p:nvPr/>
        </p:nvSpPr>
        <p:spPr bwMode="auto">
          <a:xfrm>
            <a:off x="2997200" y="64277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/>
        </p:nvSpPr>
        <p:spPr bwMode="auto">
          <a:xfrm>
            <a:off x="1930400" y="49037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present</a:t>
            </a:r>
          </a:p>
        </p:txBody>
      </p:sp>
      <p:sp>
        <p:nvSpPr>
          <p:cNvPr id="70682" name="Line 25"/>
          <p:cNvSpPr>
            <a:spLocks noChangeShapeType="1"/>
          </p:cNvSpPr>
          <p:nvPr/>
        </p:nvSpPr>
        <p:spPr bwMode="auto">
          <a:xfrm>
            <a:off x="4826000" y="6500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3" name="Line 26"/>
          <p:cNvSpPr>
            <a:spLocks noChangeShapeType="1"/>
          </p:cNvSpPr>
          <p:nvPr/>
        </p:nvSpPr>
        <p:spPr bwMode="auto">
          <a:xfrm flipV="1">
            <a:off x="6578600" y="49006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4" name="Line 27"/>
          <p:cNvSpPr>
            <a:spLocks noChangeShapeType="1"/>
          </p:cNvSpPr>
          <p:nvPr/>
        </p:nvSpPr>
        <p:spPr bwMode="auto">
          <a:xfrm flipH="1" flipV="1">
            <a:off x="5816600" y="528161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5" name="Line 28"/>
          <p:cNvSpPr>
            <a:spLocks noChangeShapeType="1"/>
          </p:cNvSpPr>
          <p:nvPr/>
        </p:nvSpPr>
        <p:spPr bwMode="auto">
          <a:xfrm flipH="1">
            <a:off x="5283200" y="5281613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6" name="Text Box 29"/>
          <p:cNvSpPr txBox="1">
            <a:spLocks noChangeArrowheads="1"/>
          </p:cNvSpPr>
          <p:nvPr/>
        </p:nvSpPr>
        <p:spPr bwMode="auto">
          <a:xfrm>
            <a:off x="7188200" y="6427788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i="1"/>
              <a:t>acceleration</a:t>
            </a:r>
          </a:p>
        </p:txBody>
      </p:sp>
      <p:sp>
        <p:nvSpPr>
          <p:cNvPr id="70687" name="Text Box 30"/>
          <p:cNvSpPr txBox="1">
            <a:spLocks noChangeArrowheads="1"/>
          </p:cNvSpPr>
          <p:nvPr/>
        </p:nvSpPr>
        <p:spPr bwMode="auto">
          <a:xfrm>
            <a:off x="5435600" y="490378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/>
              <a:t>slow</a:t>
            </a:r>
          </a:p>
        </p:txBody>
      </p:sp>
      <p:sp>
        <p:nvSpPr>
          <p:cNvPr id="70688" name="AutoShape 31"/>
          <p:cNvSpPr>
            <a:spLocks noChangeArrowheads="1"/>
          </p:cNvSpPr>
          <p:nvPr/>
        </p:nvSpPr>
        <p:spPr bwMode="auto">
          <a:xfrm>
            <a:off x="1835150" y="6237288"/>
            <a:ext cx="1057275" cy="266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9" name="AutoShape 32"/>
          <p:cNvSpPr>
            <a:spLocks noChangeArrowheads="1"/>
          </p:cNvSpPr>
          <p:nvPr/>
        </p:nvSpPr>
        <p:spPr bwMode="auto">
          <a:xfrm>
            <a:off x="5292725" y="5805488"/>
            <a:ext cx="1150938" cy="7191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0" name="Text Box 33"/>
          <p:cNvSpPr txBox="1">
            <a:spLocks noChangeArrowheads="1"/>
          </p:cNvSpPr>
          <p:nvPr/>
        </p:nvSpPr>
        <p:spPr bwMode="auto">
          <a:xfrm>
            <a:off x="974725" y="1717675"/>
            <a:ext cx="7615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Instead of clipping, another approach is to scale the fuzzy set</a:t>
            </a:r>
          </a:p>
          <a:p>
            <a:r>
              <a:rPr lang="en-US"/>
              <a:t>By the belief in the premises</a:t>
            </a:r>
          </a:p>
        </p:txBody>
      </p:sp>
      <p:sp>
        <p:nvSpPr>
          <p:cNvPr id="70691" name="Text Box 34"/>
          <p:cNvSpPr txBox="1">
            <a:spLocks noChangeArrowheads="1"/>
          </p:cNvSpPr>
          <p:nvPr/>
        </p:nvSpPr>
        <p:spPr bwMode="auto">
          <a:xfrm>
            <a:off x="136525" y="3622675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Clipping:</a:t>
            </a:r>
          </a:p>
        </p:txBody>
      </p:sp>
      <p:sp>
        <p:nvSpPr>
          <p:cNvPr id="70692" name="Text Box 35"/>
          <p:cNvSpPr txBox="1">
            <a:spLocks noChangeArrowheads="1"/>
          </p:cNvSpPr>
          <p:nvPr/>
        </p:nvSpPr>
        <p:spPr bwMode="auto">
          <a:xfrm>
            <a:off x="288925" y="5451475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Scaling: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BFBD7-BE8A-0F4B-AA02-561A4C21823E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If-Then rules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8132762" cy="4114800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2400"/>
              <a:t>Fuzzify inputs:</a:t>
            </a:r>
            <a:br>
              <a:rPr lang="en-US" sz="2400"/>
            </a:br>
            <a:r>
              <a:rPr lang="en-US" sz="2400"/>
              <a:t>Determine the degree of membership for all terms in the premise.</a:t>
            </a:r>
            <a:br>
              <a:rPr lang="en-US" sz="2400"/>
            </a:br>
            <a:r>
              <a:rPr lang="en-US" sz="2400"/>
              <a:t>If there is one term then this is the degree of support for the consequence.</a:t>
            </a:r>
          </a:p>
          <a:p>
            <a:pPr marL="381000" indent="-381000">
              <a:buFontTx/>
              <a:buAutoNum type="arabicPeriod"/>
            </a:pPr>
            <a:endParaRPr lang="en-US" sz="700"/>
          </a:p>
          <a:p>
            <a:pPr marL="381000" indent="-381000">
              <a:buFontTx/>
              <a:buAutoNum type="arabicPeriod"/>
            </a:pPr>
            <a:r>
              <a:rPr lang="en-US" sz="2400"/>
              <a:t>Apply fuzzy operator:</a:t>
            </a:r>
            <a:br>
              <a:rPr lang="en-US" sz="2400"/>
            </a:br>
            <a:r>
              <a:rPr lang="en-US" sz="2400"/>
              <a:t>If there are multiple parts, apply logical operators to determine the degree of support for the rule.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DB643-1F2F-F045-AFF4-35F0670F3A1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If-Then rules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sz="2400"/>
              <a:t>3. Apply implication method:</a:t>
            </a:r>
          </a:p>
          <a:p>
            <a:pPr marL="381000" indent="-381000">
              <a:buFontTx/>
              <a:buNone/>
            </a:pPr>
            <a:r>
              <a:rPr lang="en-US" sz="2400"/>
              <a:t>Use degree of support for rule to shape output fuzzy set of the consequence.</a:t>
            </a:r>
          </a:p>
          <a:p>
            <a:pPr marL="381000" indent="-381000"/>
            <a:endParaRPr lang="en-US" sz="2400"/>
          </a:p>
          <a:p>
            <a:pPr marL="381000" indent="-381000">
              <a:buFontTx/>
              <a:buNone/>
            </a:pPr>
            <a:r>
              <a:rPr lang="en-US" sz="2400"/>
              <a:t>How do we then combine several rules?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8AD05-79E6-9942-B54C-228D9DCACE0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rules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endParaRPr lang="en-US" baseline="-25000"/>
          </a:p>
          <a:p>
            <a:r>
              <a:rPr lang="en-US"/>
              <a:t>We aggregate the outputs into a single fuzzy set which combines their decisions.  </a:t>
            </a:r>
          </a:p>
          <a:p>
            <a:r>
              <a:rPr lang="en-US"/>
              <a:t>The input to aggregation is the list of truncated fuzzy sets and the output is a single fuzzy set for each variable.</a:t>
            </a:r>
          </a:p>
          <a:p>
            <a:r>
              <a:rPr lang="en-US" b="1"/>
              <a:t>Aggregation rules</a:t>
            </a:r>
            <a:r>
              <a:rPr lang="en-US"/>
              <a:t>: max, sum, etc.</a:t>
            </a:r>
          </a:p>
          <a:p>
            <a:r>
              <a:rPr lang="en-US"/>
              <a:t>As long as it is commutative then the order of rule exec is irrelevant.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45A99-73B1-194B-AC8B-50EDD286E119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Defuzzify the output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r>
              <a:rPr lang="en-US"/>
              <a:t>Take a fuzzy set and produce a single crisp number that represents the set.</a:t>
            </a:r>
          </a:p>
          <a:p>
            <a:r>
              <a:rPr lang="en-US"/>
              <a:t>Practical when making a decision, taking an action etc.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</a:p>
        </p:txBody>
      </p:sp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4252913" y="4010025"/>
            <a:ext cx="3840162" cy="1009650"/>
            <a:chOff x="1392" y="1296"/>
            <a:chExt cx="3408" cy="864"/>
          </a:xfrm>
        </p:grpSpPr>
        <p:sp>
          <p:nvSpPr>
            <p:cNvPr id="74767" name="Line 6"/>
            <p:cNvSpPr>
              <a:spLocks noChangeShapeType="1"/>
            </p:cNvSpPr>
            <p:nvPr/>
          </p:nvSpPr>
          <p:spPr bwMode="auto">
            <a:xfrm>
              <a:off x="1392" y="2160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8" name="Line 7"/>
            <p:cNvSpPr>
              <a:spLocks noChangeShapeType="1"/>
            </p:cNvSpPr>
            <p:nvPr/>
          </p:nvSpPr>
          <p:spPr bwMode="auto">
            <a:xfrm flipV="1">
              <a:off x="3024" y="129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759" name="Line 11"/>
          <p:cNvSpPr>
            <a:spLocks noChangeShapeType="1"/>
          </p:cNvSpPr>
          <p:nvPr/>
        </p:nvSpPr>
        <p:spPr bwMode="auto">
          <a:xfrm flipV="1">
            <a:off x="4522788" y="4178300"/>
            <a:ext cx="541337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0" name="Line 12"/>
          <p:cNvSpPr>
            <a:spLocks noChangeShapeType="1"/>
          </p:cNvSpPr>
          <p:nvPr/>
        </p:nvSpPr>
        <p:spPr bwMode="auto">
          <a:xfrm>
            <a:off x="5064125" y="4178300"/>
            <a:ext cx="43338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1" name="Line 13"/>
          <p:cNvSpPr>
            <a:spLocks noChangeShapeType="1"/>
          </p:cNvSpPr>
          <p:nvPr/>
        </p:nvSpPr>
        <p:spPr bwMode="auto">
          <a:xfrm>
            <a:off x="5497513" y="4794250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2" name="Line 14"/>
          <p:cNvSpPr>
            <a:spLocks noChangeShapeType="1"/>
          </p:cNvSpPr>
          <p:nvPr/>
        </p:nvSpPr>
        <p:spPr bwMode="auto">
          <a:xfrm flipV="1">
            <a:off x="6308725" y="4794250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 flipV="1">
            <a:off x="6308725" y="3841750"/>
            <a:ext cx="6477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4" name="Line 16"/>
          <p:cNvSpPr>
            <a:spLocks noChangeShapeType="1"/>
          </p:cNvSpPr>
          <p:nvPr/>
        </p:nvSpPr>
        <p:spPr bwMode="auto">
          <a:xfrm>
            <a:off x="6956425" y="3841750"/>
            <a:ext cx="703263" cy="117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5" name="Line 17"/>
          <p:cNvSpPr>
            <a:spLocks noChangeShapeType="1"/>
          </p:cNvSpPr>
          <p:nvPr/>
        </p:nvSpPr>
        <p:spPr bwMode="auto">
          <a:xfrm flipV="1">
            <a:off x="6199188" y="3841750"/>
            <a:ext cx="1587" cy="128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6" name="Text Box 27"/>
          <p:cNvSpPr txBox="1">
            <a:spLocks noChangeArrowheads="1"/>
          </p:cNvSpPr>
          <p:nvPr/>
        </p:nvSpPr>
        <p:spPr bwMode="auto">
          <a:xfrm>
            <a:off x="4100513" y="3613150"/>
            <a:ext cx="191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Center of gravity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8C2E7-7AB7-FA47-BB28-E7AB2CA823BD}" type="slidenum">
              <a:rPr lang="en-US" smtClean="0"/>
              <a:pPr/>
              <a:t>57</a:t>
            </a:fld>
            <a:endParaRPr lang="en-US" smtClean="0"/>
          </a:p>
        </p:txBody>
      </p:sp>
      <p:grpSp>
        <p:nvGrpSpPr>
          <p:cNvPr id="75780" name="Group 2"/>
          <p:cNvGrpSpPr>
            <a:grpSpLocks/>
          </p:cNvGrpSpPr>
          <p:nvPr/>
        </p:nvGrpSpPr>
        <p:grpSpPr bwMode="auto">
          <a:xfrm>
            <a:off x="0" y="334963"/>
            <a:ext cx="9144000" cy="6523037"/>
            <a:chOff x="480" y="768"/>
            <a:chExt cx="4752" cy="3390"/>
          </a:xfrm>
        </p:grpSpPr>
        <p:grpSp>
          <p:nvGrpSpPr>
            <p:cNvPr id="75782" name="Group 3"/>
            <p:cNvGrpSpPr>
              <a:grpSpLocks/>
            </p:cNvGrpSpPr>
            <p:nvPr/>
          </p:nvGrpSpPr>
          <p:grpSpPr bwMode="auto">
            <a:xfrm>
              <a:off x="480" y="768"/>
              <a:ext cx="4752" cy="3390"/>
              <a:chOff x="480" y="748"/>
              <a:chExt cx="4752" cy="3390"/>
            </a:xfrm>
          </p:grpSpPr>
          <p:pic>
            <p:nvPicPr>
              <p:cNvPr id="7578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lum contrast="6000"/>
              </a:blip>
              <a:srcRect/>
              <a:stretch>
                <a:fillRect/>
              </a:stretch>
            </p:blipFill>
            <p:spPr bwMode="auto">
              <a:xfrm>
                <a:off x="480" y="748"/>
                <a:ext cx="4752" cy="3390"/>
              </a:xfrm>
              <a:prstGeom prst="rect">
                <a:avLst/>
              </a:prstGeom>
              <a:noFill/>
              <a:ln w="9525">
                <a:solidFill>
                  <a:srgbClr val="B2B2B2"/>
                </a:solidFill>
                <a:miter lim="800000"/>
                <a:headEnd/>
                <a:tailEnd/>
              </a:ln>
            </p:spPr>
          </p:pic>
          <p:sp>
            <p:nvSpPr>
              <p:cNvPr id="75786" name="Line 5"/>
              <p:cNvSpPr>
                <a:spLocks noChangeShapeType="1"/>
              </p:cNvSpPr>
              <p:nvPr/>
            </p:nvSpPr>
            <p:spPr bwMode="auto">
              <a:xfrm flipV="1">
                <a:off x="110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7" name="Line 6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8" name="Line 7"/>
              <p:cNvSpPr>
                <a:spLocks noChangeShapeType="1"/>
              </p:cNvSpPr>
              <p:nvPr/>
            </p:nvSpPr>
            <p:spPr bwMode="auto">
              <a:xfrm>
                <a:off x="1104" y="19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9" name="Line 8"/>
              <p:cNvSpPr>
                <a:spLocks noChangeShapeType="1"/>
              </p:cNvSpPr>
              <p:nvPr/>
            </p:nvSpPr>
            <p:spPr bwMode="auto">
              <a:xfrm>
                <a:off x="1104" y="13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0" name="Line 9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1" name="Line 10"/>
              <p:cNvSpPr>
                <a:spLocks noChangeShapeType="1"/>
              </p:cNvSpPr>
              <p:nvPr/>
            </p:nvSpPr>
            <p:spPr bwMode="auto">
              <a:xfrm flipV="1">
                <a:off x="11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2" name="Line 11"/>
              <p:cNvSpPr>
                <a:spLocks noChangeShapeType="1"/>
              </p:cNvSpPr>
              <p:nvPr/>
            </p:nvSpPr>
            <p:spPr bwMode="auto">
              <a:xfrm flipV="1">
                <a:off x="2400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3" name="Line 12"/>
              <p:cNvSpPr>
                <a:spLocks noChangeShapeType="1"/>
              </p:cNvSpPr>
              <p:nvPr/>
            </p:nvSpPr>
            <p:spPr bwMode="auto">
              <a:xfrm flipV="1">
                <a:off x="2400" y="144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4" name="Line 13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5" name="Line 14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6" name="Line 15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Line 16"/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8" name="Line 1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9" name="Line 18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0" name="Line 19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1" name="Line 20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83" name="AutoShape 21"/>
            <p:cNvSpPr>
              <a:spLocks noChangeArrowheads="1"/>
            </p:cNvSpPr>
            <p:nvPr/>
          </p:nvSpPr>
          <p:spPr bwMode="auto">
            <a:xfrm>
              <a:off x="4080" y="3600"/>
              <a:ext cx="96" cy="9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4" name="Text Box 22"/>
            <p:cNvSpPr txBox="1">
              <a:spLocks noChangeArrowheads="1"/>
            </p:cNvSpPr>
            <p:nvPr/>
          </p:nvSpPr>
          <p:spPr bwMode="auto">
            <a:xfrm>
              <a:off x="2640" y="3696"/>
              <a:ext cx="882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Tip = 16.7 %</a:t>
              </a:r>
            </a:p>
            <a:p>
              <a:r>
                <a:rPr lang="en-US" sz="1200"/>
                <a:t>Result of defuzzification</a:t>
              </a:r>
            </a:p>
            <a:p>
              <a:r>
                <a:rPr lang="en-US" sz="1200"/>
                <a:t>(centroid)</a:t>
              </a:r>
            </a:p>
          </p:txBody>
        </p:sp>
      </p:grpSp>
      <p:sp>
        <p:nvSpPr>
          <p:cNvPr id="75781" name="Rectangle 23"/>
          <p:cNvSpPr>
            <a:spLocks noGrp="1" noChangeArrowheads="1"/>
          </p:cNvSpPr>
          <p:nvPr>
            <p:ph type="title"/>
          </p:nvPr>
        </p:nvSpPr>
        <p:spPr>
          <a:xfrm rot="16200000">
            <a:off x="6461125" y="2149475"/>
            <a:ext cx="4124325" cy="739775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Fuzzy inference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7ADA5-A90B-6546-BD02-297096140F0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fuzzy logic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determine the membership functions?  Usually requires fine-tuning of parameters</a:t>
            </a:r>
          </a:p>
          <a:p>
            <a:endParaRPr lang="en-US"/>
          </a:p>
          <a:p>
            <a:r>
              <a:rPr lang="en-US"/>
              <a:t>Defuzzification can produce undesired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ECF4D-A655-5C47-88E4-426701345243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tools and shells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Matlab’s Fuzzy Toolbox</a:t>
            </a:r>
          </a:p>
          <a:p>
            <a:r>
              <a:rPr lang="en-US"/>
              <a:t>FuzzyClips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01289-9B4B-6D4B-B48D-469A2A2E5351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3556" name="Picture 7" descr="ti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Tip = linearly proportional to service from 5% to 25%</a:t>
            </a:r>
            <a:br>
              <a:rPr lang="en-US" sz="1800"/>
            </a:br>
            <a:r>
              <a:rPr lang="en-US" sz="1800"/>
              <a:t>tip = 0.20/10*service+0.05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What about quality of the food?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F10B4D-4FEB-AA42-855C-300D0A79D7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Extended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The Extended Tipping Problem:</a:t>
            </a:r>
            <a:r>
              <a:rPr lang="en-US"/>
              <a:t> Given a number between 0 and 10 that represents the quality of service </a:t>
            </a:r>
            <a:r>
              <a:rPr lang="en-US" u="sng"/>
              <a:t>and the quality of the food</a:t>
            </a:r>
            <a:r>
              <a:rPr lang="en-US"/>
              <a:t>, at a restaurant, what should the tip be?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How will this affect our tipping formula?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B493D2-68FF-1F41-9D02-BF3A0836D51A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25604" name="Picture 7" descr="tip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r>
              <a:rPr lang="en-US"/>
              <a:t>Tip = 0.20/20*(service+food)+0.05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We want service to be more important than food quality.  E.g., 80% for service and 20% for food.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22-23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C8BCC-B22F-094D-B163-F9FFDCC8500C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6628" name="Picture 6" descr="ti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Tipping example:  The non-fuzzy approach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Tip = </a:t>
            </a:r>
            <a:r>
              <a:rPr lang="en-US" sz="1800" b="1">
                <a:latin typeface="Times New Roman" charset="0"/>
              </a:rPr>
              <a:t>servRatio*(.2/10*(service)+.05) +                 servRatio = 80%</a:t>
            </a:r>
            <a:br>
              <a:rPr lang="en-US" sz="1800" b="1">
                <a:latin typeface="Times New Roman" charset="0"/>
              </a:rPr>
            </a:br>
            <a:r>
              <a:rPr lang="en-US" sz="1800" b="1">
                <a:latin typeface="Times New Roman" charset="0"/>
              </a:rPr>
              <a:t>  	(1-servRatio)*(.2/10*(food)+0.05);</a:t>
            </a:r>
          </a:p>
          <a:p>
            <a:pPr>
              <a:lnSpc>
                <a:spcPct val="90000"/>
              </a:lnSpc>
            </a:pPr>
            <a:endParaRPr lang="en-US" sz="1800" b="1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533400" y="5715000"/>
            <a:ext cx="817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Seems too linear.  Want 15% tip in general and deviation only for exceptionally good or bad service.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2853</TotalTime>
  <Words>3587</Words>
  <Application>Microsoft Macintosh PowerPoint</Application>
  <PresentationFormat>On-screen Show (4:3)</PresentationFormat>
  <Paragraphs>605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Times New Roman</vt:lpstr>
      <vt:lpstr>ＭＳ Ｐゴシック</vt:lpstr>
      <vt:lpstr>Arial</vt:lpstr>
      <vt:lpstr>Helvetica</vt:lpstr>
      <vt:lpstr>Tahoma</vt:lpstr>
      <vt:lpstr>Courier New</vt:lpstr>
      <vt:lpstr>Wingdings</vt:lpstr>
      <vt:lpstr>Symbol</vt:lpstr>
      <vt:lpstr>Gill Sans MT Condensed</vt:lpstr>
      <vt:lpstr>AI-Class</vt:lpstr>
      <vt:lpstr>This time: Fuzzy Logic and Fuzzy Inference</vt:lpstr>
      <vt:lpstr>What is fuzzy logic?</vt:lpstr>
      <vt:lpstr>Why use fuzzy logic?</vt:lpstr>
      <vt:lpstr>Tipping example</vt:lpstr>
      <vt:lpstr>Tipping example:  The non-fuzzy approach</vt:lpstr>
      <vt:lpstr>Tipping example:  The non-fuzzy approach</vt:lpstr>
      <vt:lpstr>Tipping example: Extended</vt:lpstr>
      <vt:lpstr>Tipping example:  The non-fuzzy approach</vt:lpstr>
      <vt:lpstr>Tipping example:  The non-fuzzy approach</vt:lpstr>
      <vt:lpstr>Tipping example:  The non-fuzzy approach</vt:lpstr>
      <vt:lpstr>Tipping example:  The non-fuzzy approach</vt:lpstr>
      <vt:lpstr>Tipping problem: the fuzzy approach</vt:lpstr>
      <vt:lpstr>Tipping problem: fuzzy solution</vt:lpstr>
      <vt:lpstr>Tipping problem: fuzzy solution</vt:lpstr>
      <vt:lpstr>Fuzzy sets</vt:lpstr>
      <vt:lpstr>Example: Crisp set Tall</vt:lpstr>
      <vt:lpstr>Example: Fuzzy set Tall</vt:lpstr>
      <vt:lpstr>Membership functions: S-function</vt:lpstr>
      <vt:lpstr>Membership functions: P-Function</vt:lpstr>
      <vt:lpstr>Simple membership functions</vt:lpstr>
      <vt:lpstr>Fuzzy Sets</vt:lpstr>
      <vt:lpstr>Observation</vt:lpstr>
      <vt:lpstr>Other representations of fuzzy sets</vt:lpstr>
      <vt:lpstr>Fuzzy set operators</vt:lpstr>
      <vt:lpstr>Example fuzzy set operations</vt:lpstr>
      <vt:lpstr>Linguistic Hedges</vt:lpstr>
      <vt:lpstr>Fuzzy relations</vt:lpstr>
      <vt:lpstr>Fuzzy inference</vt:lpstr>
      <vt:lpstr>Fuzzy logical operations</vt:lpstr>
      <vt:lpstr>If-Then Rules</vt:lpstr>
      <vt:lpstr>Evaluation of fuzzy rules</vt:lpstr>
      <vt:lpstr>Fuzzy inference overview</vt:lpstr>
      <vt:lpstr>Fuzzy Rules</vt:lpstr>
      <vt:lpstr>Fuzzification: Set Definitions</vt:lpstr>
      <vt:lpstr>Fuzzification: Instance</vt:lpstr>
      <vt:lpstr>Fuzzification: Instance</vt:lpstr>
      <vt:lpstr>Rule Evaluation</vt:lpstr>
      <vt:lpstr>Rule Evaluation</vt:lpstr>
      <vt:lpstr>Fuzzification: Instance</vt:lpstr>
      <vt:lpstr>Rule Evaluation</vt:lpstr>
      <vt:lpstr>Rule Evaluation</vt:lpstr>
      <vt:lpstr>Rule Aggregation</vt:lpstr>
      <vt:lpstr>Rule Aggregation</vt:lpstr>
      <vt:lpstr>Defuzzification</vt:lpstr>
      <vt:lpstr>Rule Aggregation: Another case</vt:lpstr>
      <vt:lpstr>Rule Aggregation: Another case</vt:lpstr>
      <vt:lpstr>Matching for Example</vt:lpstr>
      <vt:lpstr>Matching for Example</vt:lpstr>
      <vt:lpstr>AND/OR Example</vt:lpstr>
      <vt:lpstr>AND/OR Example</vt:lpstr>
      <vt:lpstr>AND/OR Example</vt:lpstr>
      <vt:lpstr>Scaling vs. Clipping</vt:lpstr>
      <vt:lpstr>Summary: If-Then rules</vt:lpstr>
      <vt:lpstr>Summary: If-Then rules</vt:lpstr>
      <vt:lpstr>Multiple rules</vt:lpstr>
      <vt:lpstr>Defuzzify the output</vt:lpstr>
      <vt:lpstr>Fuzzy inference overview</vt:lpstr>
      <vt:lpstr>Limitations of fuzzy logic</vt:lpstr>
      <vt:lpstr>Fuzzy tools and shells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175</cp:revision>
  <cp:lastPrinted>1999-10-01T01:17:42Z</cp:lastPrinted>
  <dcterms:created xsi:type="dcterms:W3CDTF">2010-08-23T04:35:26Z</dcterms:created>
  <dcterms:modified xsi:type="dcterms:W3CDTF">2010-08-23T04:35:46Z</dcterms:modified>
</cp:coreProperties>
</file>