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embeddings/oleObject8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embeddings/oleObject16.bin" ContentType="application/vnd.openxmlformats-officedocument.oleObject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embeddings/oleObject14.bin" ContentType="application/vnd.openxmlformats-officedocument.oleObject"/>
  <Default Extension="pict" ContentType="image/pict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embeddings/Microsoft_Equation2.bin" ContentType="application/vnd.openxmlformats-officedocument.oleObject"/>
  <Override PartName="/ppt/slides/slide42.xml" ContentType="application/vnd.openxmlformats-officedocument.presentationml.slide+xml"/>
  <Override PartName="/ppt/embeddings/oleObject13.bin" ContentType="application/vnd.openxmlformats-officedocument.oleObject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embeddings/oleObject4.bin" ContentType="application/vnd.openxmlformats-officedocument.oleObject"/>
  <Default Extension="wmf" ContentType="image/x-wmf"/>
  <Override PartName="/ppt/slides/slide48.xml" ContentType="application/vnd.openxmlformats-officedocument.presentationml.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embeddings/Microsoft_Equation1.bin" ContentType="application/vnd.openxmlformats-officedocument.oleObject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embeddings/oleObject3.bin" ContentType="application/vnd.openxmlformats-officedocument.oleObject"/>
  <Override PartName="/ppt/embeddings/oleObject18.bin" ContentType="application/vnd.openxmlformats-officedocument.oleObject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oleObject9.bin" ContentType="application/vnd.openxmlformats-officedocument.oleObject"/>
  <Override PartName="/ppt/embeddings/oleObject2.bin" ContentType="application/vnd.openxmlformats-officedocument.oleObject"/>
  <Override PartName="/ppt/embeddings/oleObject17.bin" ContentType="application/vnd.openxmlformats-officedocument.oleObject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417" r:id="rId2"/>
    <p:sldId id="442" r:id="rId3"/>
    <p:sldId id="443" r:id="rId4"/>
    <p:sldId id="444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45" r:id="rId19"/>
    <p:sldId id="446" r:id="rId20"/>
    <p:sldId id="447" r:id="rId21"/>
    <p:sldId id="431" r:id="rId22"/>
    <p:sldId id="432" r:id="rId23"/>
    <p:sldId id="433" r:id="rId24"/>
    <p:sldId id="466" r:id="rId25"/>
    <p:sldId id="467" r:id="rId26"/>
    <p:sldId id="434" r:id="rId27"/>
    <p:sldId id="435" r:id="rId28"/>
    <p:sldId id="436" r:id="rId29"/>
    <p:sldId id="468" r:id="rId30"/>
    <p:sldId id="469" r:id="rId31"/>
    <p:sldId id="470" r:id="rId32"/>
    <p:sldId id="437" r:id="rId33"/>
    <p:sldId id="438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439" r:id="rId53"/>
    <p:sldId id="441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FF"/>
    <a:srgbClr val="B2B2B2"/>
    <a:srgbClr val="C0C0C0"/>
    <a:srgbClr val="DDDDDD"/>
    <a:srgbClr val="33CC33"/>
    <a:srgbClr val="0066FF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82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Relationship Id="rId2" Type="http://schemas.openxmlformats.org/officeDocument/2006/relationships/image" Target="../media/image3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ict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F546ABD-53F9-DB49-9729-68906761120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3013" y="725488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91050"/>
            <a:ext cx="536575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fld id="{4D8A469F-B81D-0444-9661-ACB5EB20B23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DC85B-D632-6E42-95C3-C5326ADBF0AE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E977C-6BF4-9943-921F-F076513FBED8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08868-2061-AD40-9D0C-04B351A6DF39}" type="slidenum">
              <a:rPr lang="en-US"/>
              <a:pPr/>
              <a:t>24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2BEC5-36DF-2F44-B06C-A20DB4B5464C}" type="slidenum">
              <a:rPr lang="en-US"/>
              <a:pPr/>
              <a:t>25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A551C-443A-5F4E-8278-654294A4BB8A}" type="slidenum">
              <a:rPr lang="en-US"/>
              <a:pPr/>
              <a:t>29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6FC37-5D74-F64A-B9FE-97B4C74B4061}" type="slidenum">
              <a:rPr lang="en-US"/>
              <a:pPr/>
              <a:t>30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F7D4D-A2F0-A040-A541-CE76D7D435FD}" type="slidenum">
              <a:rPr lang="en-US"/>
              <a:pPr/>
              <a:t>31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03BD1B8F-70C2-2740-BC8A-DC7B65600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4013E-7EE8-BB44-9138-72108AD4DC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47959-478A-A245-8487-4B4E4F42C6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6B434-488F-8B47-BAFE-40BB2F6408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02AC0-D261-984F-8E2D-FA651D9C84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D0A44-4D29-0E4E-B702-35A09AB2E8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7D6B1-B0B7-8145-A6D2-A17A509F4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DA2204-6034-EA4A-B433-CEFC5DB27B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4C7AD6-4407-9D48-AB8A-3D171BBA8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34CB9-09D6-3145-A776-7DF2EE4095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EA068-3D32-E544-AE0E-160A20E43D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7F1B2-9B85-ED47-93F8-29D719F1D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6DE4D-50DA-D040-BECB-E60DCD6DAB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E7E3E-FE17-A34B-A6BF-581C00C8CA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9A7F3590-DC4E-6445-98A9-FECC13FCF1E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formation_entropy" TargetMode="External"/><Relationship Id="rId4" Type="http://schemas.openxmlformats.org/officeDocument/2006/relationships/hyperlink" Target="http://en.wikipedia.org/wiki/Bi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2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2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2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2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2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2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2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2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2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7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8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time: learning from examples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Learning agents</a:t>
            </a:r>
          </a:p>
          <a:p>
            <a:r>
              <a:rPr lang="en-US"/>
              <a:t>Inductive learning</a:t>
            </a:r>
          </a:p>
          <a:p>
            <a:r>
              <a:rPr lang="en-US"/>
              <a:t>Decision tree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 err="1"/>
              <a:t>h</a:t>
            </a:r>
            <a:r>
              <a:rPr lang="en-US" sz="2400" i="1" dirty="0"/>
              <a:t> </a:t>
            </a:r>
            <a:r>
              <a:rPr lang="en-US" sz="2400" dirty="0"/>
              <a:t>to agree with </a:t>
            </a:r>
            <a:r>
              <a:rPr lang="en-US" sz="2400" i="1" dirty="0" err="1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 err="1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3366FF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 err="1"/>
              <a:t>f</a:t>
            </a:r>
            <a:r>
              <a:rPr lang="en-US" sz="2400" dirty="0"/>
              <a:t> on all examples)
</a:t>
            </a:r>
          </a:p>
          <a:p>
            <a:r>
              <a:rPr lang="en-US" sz="2400" dirty="0"/>
              <a:t>E.g., curve fitting:
</a:t>
            </a:r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38918" name="Picture 6" descr="curve-fitting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00400"/>
            <a:ext cx="3810000" cy="2928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 err="1"/>
              <a:t>h</a:t>
            </a:r>
            <a:r>
              <a:rPr lang="en-US" sz="2400" i="1" dirty="0"/>
              <a:t> </a:t>
            </a:r>
            <a:r>
              <a:rPr lang="en-US" sz="2400" dirty="0"/>
              <a:t>to agree with </a:t>
            </a:r>
            <a:r>
              <a:rPr lang="en-US" sz="2400" i="1" dirty="0" err="1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 err="1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3366FF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 err="1"/>
              <a:t>f</a:t>
            </a:r>
            <a:r>
              <a:rPr lang="en-US" sz="2400" dirty="0"/>
              <a:t> on all examples)
</a:t>
            </a:r>
          </a:p>
          <a:p>
            <a:r>
              <a:rPr lang="en-US" sz="2400" dirty="0"/>
              <a:t>E.g., curve fitting:
</a:t>
            </a:r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39942" name="Picture 6" descr="curve-fitting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00400"/>
            <a:ext cx="3810000" cy="2928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 err="1"/>
              <a:t>h</a:t>
            </a:r>
            <a:r>
              <a:rPr lang="en-US" sz="2400" i="1" dirty="0"/>
              <a:t> </a:t>
            </a:r>
            <a:r>
              <a:rPr lang="en-US" sz="2400" dirty="0"/>
              <a:t>to agree with </a:t>
            </a:r>
            <a:r>
              <a:rPr lang="en-US" sz="2400" i="1" dirty="0" err="1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 err="1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3366FF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 err="1"/>
              <a:t>f</a:t>
            </a:r>
            <a:r>
              <a:rPr lang="en-US" sz="2400" dirty="0"/>
              <a:t> on all examples)
</a:t>
            </a:r>
          </a:p>
          <a:p>
            <a:r>
              <a:rPr lang="en-US" sz="2400" dirty="0"/>
              <a:t>E.g., curve fitting:
</a:t>
            </a:r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40966" name="Picture 6" descr="curve-fitting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00400"/>
            <a:ext cx="3429000" cy="2954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urve-fitting5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370262"/>
            <a:ext cx="3429000" cy="2954338"/>
          </a:xfrm>
          <a:prstGeom prst="rect">
            <a:avLst/>
          </a:prstGeom>
          <a:noFill/>
        </p:spPr>
      </p:pic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 err="1"/>
              <a:t>h</a:t>
            </a:r>
            <a:r>
              <a:rPr lang="en-US" sz="2400" i="1" dirty="0"/>
              <a:t> </a:t>
            </a:r>
            <a:r>
              <a:rPr lang="en-US" sz="2400" dirty="0"/>
              <a:t>to agree with </a:t>
            </a:r>
            <a:r>
              <a:rPr lang="en-US" sz="2400" i="1" dirty="0" err="1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 err="1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3366FF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 err="1"/>
              <a:t>f</a:t>
            </a:r>
            <a:r>
              <a:rPr lang="en-US" sz="2400" dirty="0"/>
              <a:t> on all examples)
</a:t>
            </a:r>
          </a:p>
          <a:p>
            <a:r>
              <a:rPr lang="en-US" sz="2400" dirty="0"/>
              <a:t>E.g., curve fitting: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curve-fitting5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429000"/>
            <a:ext cx="3429000" cy="2954338"/>
          </a:xfrm>
          <a:prstGeom prst="rect">
            <a:avLst/>
          </a:prstGeom>
          <a:noFill/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learning method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Construct/adjust </a:t>
            </a:r>
            <a:r>
              <a:rPr lang="en-US" sz="2400" i="1" dirty="0" err="1"/>
              <a:t>h</a:t>
            </a:r>
            <a:r>
              <a:rPr lang="en-US" sz="2400" i="1" dirty="0"/>
              <a:t> </a:t>
            </a:r>
            <a:r>
              <a:rPr lang="en-US" sz="2400" dirty="0"/>
              <a:t>to agree with </a:t>
            </a:r>
            <a:r>
              <a:rPr lang="en-US" sz="2400" i="1" dirty="0" err="1"/>
              <a:t>f</a:t>
            </a:r>
            <a:r>
              <a:rPr lang="en-US" sz="2400" dirty="0"/>
              <a:t> on training set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(</a:t>
            </a:r>
            <a:r>
              <a:rPr lang="en-US" sz="2400" i="1" dirty="0" err="1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3366FF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 err="1"/>
              <a:t>f</a:t>
            </a:r>
            <a:r>
              <a:rPr lang="en-US" sz="2400" dirty="0"/>
              <a:t> on all examples)
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E.g., curve fitting: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Ockham’s razor: prefer the simplest hypothesis consistent with data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decision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7625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3366FF"/>
                </a:solidFill>
              </a:rPr>
              <a:t>Problem:</a:t>
            </a:r>
            <a:r>
              <a:rPr lang="en-US" sz="2400" dirty="0">
                <a:solidFill>
                  <a:srgbClr val="3366FF"/>
                </a:solidFill>
              </a:rPr>
              <a:t> decide whether to wait for a table at a restaurant, based on the following attributes</a:t>
            </a:r>
            <a:r>
              <a:rPr lang="en-US" sz="2400" dirty="0" smtClean="0">
                <a:solidFill>
                  <a:srgbClr val="3366FF"/>
                </a:solidFill>
              </a:rPr>
              <a:t>: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rgbClr val="3366FF"/>
              </a:solidFill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Alternate: is there an alternative restaurant nearby?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Bar: is there a comfortable bar area to wait in?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Fri/Sat: is today Friday or Saturday?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Hungry: are we hungry?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Patrons: number of people in the restaurant (None, Some, Full)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Price: price range ($, $$, $$$)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Raining: is it raining outside?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Reservation: have we made a reservation?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Type: kind of restaurant (French, Italian, Thai, Burger)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 </a:t>
            </a:r>
            <a:r>
              <a:rPr lang="en-US" sz="2000" dirty="0" err="1"/>
              <a:t>WaitEstimate</a:t>
            </a:r>
            <a:r>
              <a:rPr lang="en-US" sz="2000" dirty="0"/>
              <a:t>: estimated waiting time (0-10, 10-30, 30-60, &gt;60)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Attribute-based representations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Examples described by </a:t>
            </a:r>
            <a:r>
              <a:rPr lang="en-US" sz="1800" dirty="0">
                <a:solidFill>
                  <a:srgbClr val="3366FF"/>
                </a:solidFill>
              </a:rPr>
              <a:t>attribute values </a:t>
            </a:r>
            <a:r>
              <a:rPr lang="en-US" sz="1800" dirty="0"/>
              <a:t>(Boolean, discrete, continuous)</a:t>
            </a:r>
          </a:p>
          <a:p>
            <a:r>
              <a:rPr lang="en-US" sz="1800" dirty="0"/>
              <a:t>E.g., situations where I will/won't wait for a table: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
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1800" dirty="0">
              <a:solidFill>
                <a:schemeClr val="accent2"/>
              </a:solidFill>
            </a:endParaRPr>
          </a:p>
          <a:p>
            <a:endParaRPr lang="en-US" sz="1800" dirty="0">
              <a:solidFill>
                <a:schemeClr val="accent2"/>
              </a:solidFill>
            </a:endParaRPr>
          </a:p>
          <a:p>
            <a:endParaRPr lang="en-US" sz="1800" dirty="0">
              <a:solidFill>
                <a:schemeClr val="accent2"/>
              </a:solidFill>
            </a:endParaRP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rgbClr val="3366FF"/>
                </a:solidFill>
              </a:rPr>
              <a:t>Classification </a:t>
            </a:r>
            <a:r>
              <a:rPr lang="en-US" sz="1800" dirty="0"/>
              <a:t>of examples is </a:t>
            </a:r>
            <a:r>
              <a:rPr lang="en-US" sz="1800" dirty="0">
                <a:solidFill>
                  <a:srgbClr val="3366FF"/>
                </a:solidFill>
              </a:rPr>
              <a:t>positive </a:t>
            </a:r>
            <a:r>
              <a:rPr lang="en-US" sz="1800" dirty="0"/>
              <a:t>(T) or </a:t>
            </a:r>
            <a:r>
              <a:rPr lang="en-US" sz="1800" dirty="0">
                <a:solidFill>
                  <a:srgbClr val="3366FF"/>
                </a:solidFill>
              </a:rPr>
              <a:t>negative </a:t>
            </a:r>
            <a:r>
              <a:rPr lang="en-US" sz="1800" dirty="0"/>
              <a:t>(F)
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 l="53906" t="29167" r="9766" b="19792"/>
          <a:stretch>
            <a:fillRect/>
          </a:stretch>
        </p:blipFill>
        <p:spPr bwMode="auto">
          <a:xfrm>
            <a:off x="1447800" y="2362200"/>
            <a:ext cx="6096000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restaurant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0"/>
            <a:ext cx="5791200" cy="4156075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One possible representation for hypotheses</a:t>
            </a:r>
          </a:p>
          <a:p>
            <a:r>
              <a:rPr lang="en-US" sz="2400"/>
              <a:t>E.g., here is the “true” tree for deciding whether to wait: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Inductive</a:t>
            </a:r>
            <a:r>
              <a:rPr lang="sv-SE" dirty="0"/>
              <a:t> </a:t>
            </a:r>
            <a:r>
              <a:rPr lang="sv-SE" dirty="0" err="1"/>
              <a:t>learning</a:t>
            </a:r>
            <a:r>
              <a:rPr lang="sv-SE" dirty="0"/>
              <a:t> of </a:t>
            </a:r>
            <a:r>
              <a:rPr lang="sv-SE" dirty="0" err="1"/>
              <a:t>decision</a:t>
            </a:r>
            <a:r>
              <a:rPr lang="sv-SE" dirty="0"/>
              <a:t> </a:t>
            </a:r>
            <a:r>
              <a:rPr lang="sv-SE" dirty="0" err="1"/>
              <a:t>tree</a:t>
            </a:r>
            <a:endParaRPr lang="en-US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</p:spPr>
        <p:txBody>
          <a:bodyPr/>
          <a:lstStyle/>
          <a:p>
            <a:r>
              <a:rPr lang="sv-SE" sz="2400" b="1"/>
              <a:t>Simplest:</a:t>
            </a:r>
            <a:r>
              <a:rPr lang="sv-SE" sz="2400"/>
              <a:t> Construct a decision tree with one leaf for every example = memory based learning.</a:t>
            </a:r>
            <a:br>
              <a:rPr lang="sv-SE" sz="2400"/>
            </a:br>
            <a:r>
              <a:rPr lang="sv-SE" sz="2400"/>
              <a:t>Not very good generalization.</a:t>
            </a:r>
          </a:p>
          <a:p>
            <a:r>
              <a:rPr lang="sv-SE" sz="2400" b="1"/>
              <a:t>Advanced:</a:t>
            </a:r>
            <a:r>
              <a:rPr lang="sv-SE" sz="2400"/>
              <a:t> Split on each variable so that the purity of each split increases (i.e. either only yes or only no)</a:t>
            </a:r>
          </a:p>
          <a:p>
            <a:r>
              <a:rPr lang="sv-SE" sz="2400"/>
              <a:t>Purity measured,e.g, with </a:t>
            </a:r>
            <a:r>
              <a:rPr lang="sv-SE" sz="2400" u="sng"/>
              <a:t>entropy</a:t>
            </a:r>
            <a:endParaRPr lang="en-US" sz="2400" u="sng"/>
          </a:p>
        </p:txBody>
      </p:sp>
      <p:sp>
        <p:nvSpPr>
          <p:cNvPr id="302088" name="Rectangle 8"/>
          <p:cNvSpPr>
            <a:spLocks noChangeArrowheads="1"/>
          </p:cNvSpPr>
          <p:nvPr/>
        </p:nvSpPr>
        <p:spPr bwMode="auto">
          <a:xfrm>
            <a:off x="395288" y="2852738"/>
            <a:ext cx="8424862" cy="18716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Inductive</a:t>
            </a:r>
            <a:r>
              <a:rPr lang="sv-SE" dirty="0"/>
              <a:t> </a:t>
            </a:r>
            <a:r>
              <a:rPr lang="sv-SE" dirty="0" err="1"/>
              <a:t>learning</a:t>
            </a:r>
            <a:r>
              <a:rPr lang="sv-SE" dirty="0"/>
              <a:t> of </a:t>
            </a:r>
            <a:r>
              <a:rPr lang="sv-SE" dirty="0" err="1"/>
              <a:t>decision</a:t>
            </a:r>
            <a:r>
              <a:rPr lang="sv-SE" dirty="0"/>
              <a:t> </a:t>
            </a:r>
            <a:r>
              <a:rPr lang="sv-SE" dirty="0" err="1"/>
              <a:t>tree</a:t>
            </a:r>
            <a:endParaRPr lang="en-US" dirty="0"/>
          </a:p>
        </p:txBody>
      </p:sp>
      <p:sp>
        <p:nvSpPr>
          <p:cNvPr id="3399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  <a:noFill/>
          <a:ln/>
        </p:spPr>
        <p:txBody>
          <a:bodyPr/>
          <a:lstStyle/>
          <a:p>
            <a:r>
              <a:rPr lang="sv-SE" sz="2400" b="1"/>
              <a:t>Simplest:</a:t>
            </a:r>
            <a:r>
              <a:rPr lang="sv-SE" sz="2400"/>
              <a:t> Construct a decision tree with one leaf for every example = memory based learning.</a:t>
            </a:r>
            <a:br>
              <a:rPr lang="sv-SE" sz="2400"/>
            </a:br>
            <a:r>
              <a:rPr lang="sv-SE" sz="2400"/>
              <a:t>Not very good generalization.</a:t>
            </a:r>
          </a:p>
          <a:p>
            <a:r>
              <a:rPr lang="sv-SE" sz="2400" b="1"/>
              <a:t>Advanced:</a:t>
            </a:r>
            <a:r>
              <a:rPr lang="sv-SE" sz="2400"/>
              <a:t> Split on each variable so that the purity of each split increases (i.e. either only yes or only no)</a:t>
            </a:r>
          </a:p>
          <a:p>
            <a:r>
              <a:rPr lang="sv-SE" sz="2400"/>
              <a:t>Purity measured,e.g, with </a:t>
            </a:r>
            <a:r>
              <a:rPr lang="sv-SE" sz="2400" u="sng"/>
              <a:t>entropy</a:t>
            </a:r>
            <a:endParaRPr lang="en-US" sz="24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dirty="0"/>
              <a:t>What is learning?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“Learning denotes changes in a system that ... enable a system to do the same task more efficiently the next time.” </a:t>
            </a:r>
            <a:r>
              <a:rPr lang="en-US" sz="2400" dirty="0">
                <a:solidFill>
                  <a:srgbClr val="3366FF"/>
                </a:solidFill>
                <a:ea typeface="Times New Roman" charset="0"/>
                <a:cs typeface="Times New Roman" charset="0"/>
              </a:rPr>
              <a:t>–</a:t>
            </a:r>
            <a:r>
              <a:rPr lang="en-US" sz="2400" dirty="0">
                <a:solidFill>
                  <a:srgbClr val="3366FF"/>
                </a:solidFill>
              </a:rPr>
              <a:t>Herbert Simon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“Learning is constructing or modifying representations of what is being experienced.”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366FF"/>
                </a:solidFill>
                <a:ea typeface="Times New Roman" charset="0"/>
                <a:cs typeface="Times New Roman" charset="0"/>
              </a:rPr>
              <a:t>–</a:t>
            </a:r>
            <a:r>
              <a:rPr lang="en-US" sz="2400" dirty="0" err="1">
                <a:solidFill>
                  <a:srgbClr val="3366FF"/>
                </a:solidFill>
              </a:rPr>
              <a:t>Ryszard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 err="1">
                <a:solidFill>
                  <a:srgbClr val="3366FF"/>
                </a:solidFill>
              </a:rPr>
              <a:t>Michalski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“Learning is making useful changes in our minds.” </a:t>
            </a:r>
            <a:r>
              <a:rPr lang="en-US" sz="2400" dirty="0">
                <a:solidFill>
                  <a:srgbClr val="3366FF"/>
                </a:solidFill>
                <a:ea typeface="Times New Roman" charset="0"/>
                <a:cs typeface="Times New Roman" charset="0"/>
              </a:rPr>
              <a:t>–</a:t>
            </a:r>
            <a:r>
              <a:rPr lang="en-US" sz="2400" dirty="0">
                <a:solidFill>
                  <a:srgbClr val="3366FF"/>
                </a:solidFill>
              </a:rPr>
              <a:t>Marvin </a:t>
            </a:r>
            <a:r>
              <a:rPr lang="en-US" sz="2400" dirty="0" err="1">
                <a:solidFill>
                  <a:srgbClr val="3366FF"/>
                </a:solidFill>
              </a:rPr>
              <a:t>Minsky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Inductive</a:t>
            </a:r>
            <a:r>
              <a:rPr lang="sv-SE" dirty="0"/>
              <a:t> </a:t>
            </a:r>
            <a:r>
              <a:rPr lang="sv-SE" dirty="0" err="1"/>
              <a:t>learning</a:t>
            </a:r>
            <a:r>
              <a:rPr lang="sv-SE" dirty="0"/>
              <a:t> of </a:t>
            </a:r>
            <a:r>
              <a:rPr lang="sv-SE" dirty="0" err="1"/>
              <a:t>decision</a:t>
            </a:r>
            <a:r>
              <a:rPr lang="sv-SE" dirty="0"/>
              <a:t> </a:t>
            </a:r>
            <a:r>
              <a:rPr lang="sv-SE" dirty="0" err="1"/>
              <a:t>tree</a:t>
            </a:r>
            <a:endParaRPr lang="en-US" dirty="0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</p:spPr>
        <p:txBody>
          <a:bodyPr/>
          <a:lstStyle/>
          <a:p>
            <a:r>
              <a:rPr lang="sv-SE" sz="2400" b="1"/>
              <a:t>Simplest:</a:t>
            </a:r>
            <a:r>
              <a:rPr lang="sv-SE" sz="2400"/>
              <a:t> Construct a decision tree with one leaf for every example = memory based learning.</a:t>
            </a:r>
            <a:br>
              <a:rPr lang="sv-SE" sz="2400"/>
            </a:br>
            <a:r>
              <a:rPr lang="sv-SE" sz="2400"/>
              <a:t>Not very good generalization.</a:t>
            </a:r>
          </a:p>
          <a:p>
            <a:r>
              <a:rPr lang="sv-SE" sz="2400" b="1"/>
              <a:t>Advanced:</a:t>
            </a:r>
            <a:r>
              <a:rPr lang="sv-SE" sz="2400"/>
              <a:t> Split on each variable so that the purity of each split increases (i.e. either only yes or only no)</a:t>
            </a:r>
          </a:p>
          <a:p>
            <a:r>
              <a:rPr lang="sv-SE" sz="2400"/>
              <a:t>Purity measured,e.g, with </a:t>
            </a:r>
            <a:r>
              <a:rPr lang="sv-SE" sz="2400" u="sng"/>
              <a:t>entropy</a:t>
            </a:r>
            <a:endParaRPr lang="en-US" sz="2400" u="sng"/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684213" y="5157788"/>
          <a:ext cx="7561262" cy="520700"/>
        </p:xfrm>
        <a:graphic>
          <a:graphicData uri="http://schemas.openxmlformats.org/presentationml/2006/ole">
            <p:oleObj spid="_x0000_s111618" name="Equation" r:id="rId3" imgW="2946240" imgH="203040" progId="Equation.3">
              <p:embed/>
            </p:oleObj>
          </a:graphicData>
        </a:graphic>
      </p:graphicFrame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611188" y="5013325"/>
            <a:ext cx="7777162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40998" name="Object 6"/>
          <p:cNvGraphicFramePr>
            <a:graphicFrameLocks noChangeAspect="1"/>
          </p:cNvGraphicFramePr>
          <p:nvPr/>
        </p:nvGraphicFramePr>
        <p:xfrm>
          <a:off x="2627313" y="5949950"/>
          <a:ext cx="3889375" cy="735013"/>
        </p:xfrm>
        <a:graphic>
          <a:graphicData uri="http://schemas.openxmlformats.org/presentationml/2006/ole">
            <p:oleObj spid="_x0000_s111619" name="Equation" r:id="rId4" imgW="1815840" imgH="342720" progId="Equation.DSMT4">
              <p:embed/>
            </p:oleObj>
          </a:graphicData>
        </a:graphic>
      </p:graphicFrame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19113" y="6035675"/>
            <a:ext cx="1798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General form: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Expressiveness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Decision trees can express any function of the input attributes.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E.g., for Boolean functions, truth table row </a:t>
            </a:r>
            <a:r>
              <a:rPr lang="en-US" sz="1800" dirty="0">
                <a:ea typeface="Arial" charset="0"/>
                <a:cs typeface="Arial" charset="0"/>
              </a:rPr>
              <a:t>→ </a:t>
            </a:r>
            <a:r>
              <a:rPr lang="en-US" sz="1800" dirty="0"/>
              <a:t>path to leaf: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Trivially, there is a consistent decision tree for any training set with one path to leaf for each example (unless </a:t>
            </a:r>
            <a:r>
              <a:rPr lang="en-US" sz="1800" i="1" dirty="0" err="1"/>
              <a:t>f</a:t>
            </a:r>
            <a:r>
              <a:rPr lang="en-US" sz="1800" dirty="0"/>
              <a:t> nondeterministic in </a:t>
            </a:r>
            <a:r>
              <a:rPr lang="en-US" sz="1800" i="1" dirty="0" err="1"/>
              <a:t>x</a:t>
            </a:r>
            <a:r>
              <a:rPr lang="en-US" sz="1800" dirty="0"/>
              <a:t>) but it probably won't generalize to new examples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Prefer to find more </a:t>
            </a:r>
            <a:r>
              <a:rPr lang="en-US" sz="1800" dirty="0">
                <a:solidFill>
                  <a:srgbClr val="3366FF"/>
                </a:solidFill>
              </a:rPr>
              <a:t>compact </a:t>
            </a:r>
            <a:r>
              <a:rPr lang="en-US" sz="1800" dirty="0"/>
              <a:t>decision trees</a:t>
            </a:r>
          </a:p>
        </p:txBody>
      </p:sp>
      <p:pic>
        <p:nvPicPr>
          <p:cNvPr id="18436" name="Picture 4" descr="xor-decision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55837"/>
            <a:ext cx="5791200" cy="1935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spaces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u="sng">
                <a:solidFill>
                  <a:srgbClr val="CC0099"/>
                </a:solidFill>
              </a:rPr>
              <a:t>How many distinct decision trees with </a:t>
            </a:r>
            <a:r>
              <a:rPr lang="en-US" sz="2000" i="1" u="sng">
                <a:solidFill>
                  <a:srgbClr val="CC0099"/>
                </a:solidFill>
              </a:rPr>
              <a:t>n</a:t>
            </a:r>
            <a:r>
              <a:rPr lang="en-US" sz="2000" u="sng">
                <a:solidFill>
                  <a:srgbClr val="CC0099"/>
                </a:solidFill>
              </a:rPr>
              <a:t> Boolean attributes?</a:t>
            </a:r>
          </a:p>
          <a:p>
            <a:pPr>
              <a:buFontTx/>
              <a:buNone/>
            </a:pPr>
            <a:r>
              <a:rPr lang="en-US" sz="2000"/>
              <a:t>= number of Boolean functions</a:t>
            </a:r>
          </a:p>
          <a:p>
            <a:pPr>
              <a:buFontTx/>
              <a:buNone/>
            </a:pPr>
            <a:r>
              <a:rPr lang="en-US" sz="2000"/>
              <a:t>= number of distinct truth tables with 2</a:t>
            </a:r>
            <a:r>
              <a:rPr lang="en-US" sz="2000" baseline="30000"/>
              <a:t>n</a:t>
            </a:r>
            <a:r>
              <a:rPr lang="en-US" sz="2000"/>
              <a:t> rows = 2</a:t>
            </a:r>
            <a:r>
              <a:rPr lang="en-US" sz="2000" baseline="30000"/>
              <a:t>2</a:t>
            </a:r>
            <a:r>
              <a:rPr lang="en-US" sz="2000" baseline="60000"/>
              <a:t>n</a:t>
            </a:r>
          </a:p>
          <a:p>
            <a:endParaRPr lang="en-US" sz="2000"/>
          </a:p>
          <a:p>
            <a:r>
              <a:rPr lang="en-US" sz="2000"/>
              <a:t>E.g., with 6 Boolean attributes, there are 18,446,744,073,709,551,616 trees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spaces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u="sng">
                <a:solidFill>
                  <a:srgbClr val="CC0099"/>
                </a:solidFill>
              </a:rPr>
              <a:t>How many distinct decision trees with </a:t>
            </a:r>
            <a:r>
              <a:rPr lang="en-US" sz="2000" i="1" u="sng">
                <a:solidFill>
                  <a:srgbClr val="CC0099"/>
                </a:solidFill>
              </a:rPr>
              <a:t>n</a:t>
            </a:r>
            <a:r>
              <a:rPr lang="en-US" sz="2000" u="sng">
                <a:solidFill>
                  <a:srgbClr val="CC0099"/>
                </a:solidFill>
              </a:rPr>
              <a:t> Boolean attributes?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= number of Boolean functions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= number of distinct truth tables with 2</a:t>
            </a:r>
            <a:r>
              <a:rPr lang="en-US" sz="2000" baseline="30000"/>
              <a:t>n</a:t>
            </a:r>
            <a:r>
              <a:rPr lang="en-US" sz="2000"/>
              <a:t> rows = 2</a:t>
            </a:r>
            <a:r>
              <a:rPr lang="en-US" sz="2000" baseline="30000"/>
              <a:t>2</a:t>
            </a:r>
            <a:r>
              <a:rPr lang="en-US" sz="2000" baseline="60000"/>
              <a:t>n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E.g., with 6 Boolean attributes, there are 18,446,744,073,709,551,616 trees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u="sng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u="sng">
                <a:solidFill>
                  <a:srgbClr val="CC0099"/>
                </a:solidFill>
              </a:rPr>
              <a:t>How many purely conjunctive hypotheses (e.g., </a:t>
            </a:r>
            <a:r>
              <a:rPr lang="en-US" sz="2000" i="1" u="sng">
                <a:solidFill>
                  <a:srgbClr val="CC0099"/>
                </a:solidFill>
              </a:rPr>
              <a:t>Hungry </a:t>
            </a:r>
            <a:r>
              <a:rPr lang="en-US" sz="2000" u="sng">
                <a:solidFill>
                  <a:srgbClr val="CC0099"/>
                </a:solidFill>
                <a:sym typeface="Symbol" charset="2"/>
              </a:rPr>
              <a:t> </a:t>
            </a:r>
            <a:r>
              <a:rPr lang="en-US" sz="2000" i="1" u="sng">
                <a:solidFill>
                  <a:srgbClr val="CC0099"/>
                </a:solidFill>
              </a:rPr>
              <a:t>Rain</a:t>
            </a:r>
            <a:r>
              <a:rPr lang="en-US" sz="2000" u="sng">
                <a:solidFill>
                  <a:srgbClr val="CC0099"/>
                </a:solidFill>
              </a:rPr>
              <a:t>)?</a:t>
            </a:r>
          </a:p>
          <a:p>
            <a:pPr>
              <a:lnSpc>
                <a:spcPct val="80000"/>
              </a:lnSpc>
            </a:pPr>
            <a:r>
              <a:rPr lang="en-US" sz="2000"/>
              <a:t>Each attribute can be in (positive), in (negative), or out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>
                <a:sym typeface="Symbol" charset="2"/>
              </a:rPr>
              <a:t>		 </a:t>
            </a:r>
            <a:r>
              <a:rPr lang="en-US" sz="1800"/>
              <a:t>3</a:t>
            </a:r>
            <a:r>
              <a:rPr lang="en-US" sz="1800" baseline="30000"/>
              <a:t>n</a:t>
            </a:r>
            <a:r>
              <a:rPr lang="en-US" sz="1800"/>
              <a:t> distinct conjunctive hypotheses</a:t>
            </a:r>
          </a:p>
          <a:p>
            <a:pPr>
              <a:lnSpc>
                <a:spcPct val="80000"/>
              </a:lnSpc>
            </a:pPr>
            <a:r>
              <a:rPr lang="en-US" sz="2000"/>
              <a:t>More expressive hypothesis space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increases chance that target function can be expressed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increases number of hypotheses consistent with training set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>
                <a:sym typeface="Symbol" charset="2"/>
              </a:rPr>
              <a:t>		</a:t>
            </a:r>
            <a:r>
              <a:rPr lang="en-US" sz="1800">
                <a:ea typeface="Arial" charset="0"/>
                <a:cs typeface="Arial" charset="0"/>
              </a:rPr>
              <a:t> </a:t>
            </a:r>
            <a:r>
              <a:rPr lang="en-US" sz="1800"/>
              <a:t>may get worse predictions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dirty="0"/>
              <a:t>ID3 Algorithm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5257800"/>
          </a:xfrm>
        </p:spPr>
        <p:txBody>
          <a:bodyPr/>
          <a:lstStyle/>
          <a:p>
            <a:r>
              <a:rPr lang="en-US" dirty="0"/>
              <a:t>A greedy algorithm for decision tree construction developed by Ross Quinlan circa 1987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Top-down construction of decision tree by recursively selecting “best attribute” to use at the current node in tree</a:t>
            </a:r>
          </a:p>
          <a:p>
            <a:pPr lvl="1"/>
            <a:r>
              <a:rPr lang="en-US" sz="2000" dirty="0"/>
              <a:t>Once attribute is selected for current node, generate child nodes, one for each possible value of selected attribute</a:t>
            </a:r>
          </a:p>
          <a:p>
            <a:pPr lvl="1"/>
            <a:r>
              <a:rPr lang="en-US" sz="2000" dirty="0"/>
              <a:t>Partition examples using the possible values of this attribute, and assign these subsets of the examples to the appropriate child node</a:t>
            </a:r>
          </a:p>
          <a:p>
            <a:pPr lvl="1"/>
            <a:r>
              <a:rPr lang="en-US" sz="2000" dirty="0"/>
              <a:t>Repeat for each child node until all examples associated with a node are either all positive or all 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dirty="0"/>
              <a:t>Choosing the best attribute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Key problem: choosing which attribute to split a given set of examples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Some possibilities are: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Random:</a:t>
            </a:r>
            <a:r>
              <a:rPr lang="en-US" sz="1800" dirty="0" smtClean="0"/>
              <a:t> Select any attribute at random 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Least-Values:</a:t>
            </a:r>
            <a:r>
              <a:rPr lang="en-US" sz="1800" dirty="0" smtClean="0"/>
              <a:t> Choose the attribute with the smallest number of possible values 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Most-Values:</a:t>
            </a:r>
            <a:r>
              <a:rPr lang="en-US" sz="1800" dirty="0" smtClean="0"/>
              <a:t> Choose the attribute with the largest number of possible values 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Max-Gain:</a:t>
            </a:r>
            <a:r>
              <a:rPr lang="en-US" sz="1800" dirty="0" smtClean="0"/>
              <a:t> Choose the attribute that has the largest expected </a:t>
            </a:r>
            <a:r>
              <a:rPr lang="en-US" sz="1800" i="1" dirty="0" smtClean="0"/>
              <a:t>information gain</a:t>
            </a:r>
            <a:r>
              <a:rPr lang="en-US" sz="1800" dirty="0" smtClean="0">
                <a:ea typeface="Times New Roman" charset="0"/>
                <a:cs typeface="Times New Roman" charset="0"/>
              </a:rPr>
              <a:t>–i</a:t>
            </a:r>
            <a:r>
              <a:rPr lang="en-US" sz="1800" dirty="0" smtClean="0"/>
              <a:t>.e., attribute that results in smallest expected size of </a:t>
            </a:r>
            <a:r>
              <a:rPr lang="en-US" sz="1800" dirty="0" err="1" smtClean="0"/>
              <a:t>subtrees</a:t>
            </a:r>
            <a:r>
              <a:rPr lang="en-US" sz="1800" dirty="0" smtClean="0"/>
              <a:t> rooted at its children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ID3 algorithm uses the Max-Gain method of selecting the best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learning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Aim: find a small tree consistent with the training examples</a:t>
            </a:r>
          </a:p>
          <a:p>
            <a:r>
              <a:rPr lang="en-US" sz="2000"/>
              <a:t>Idea: (recursively) choose "most significant" attribute as root of (sub)tree</a:t>
            </a:r>
          </a:p>
          <a:p>
            <a:endParaRPr lang="en-US" sz="200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 l="53906" t="23958" r="8984" b="27083"/>
          <a:stretch>
            <a:fillRect/>
          </a:stretch>
        </p:blipFill>
        <p:spPr bwMode="auto">
          <a:xfrm>
            <a:off x="838200" y="2743200"/>
            <a:ext cx="7239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an attribute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Idea: a good attribute splits the examples into subsets that are (ideally) "all positive" or "all negative"</a:t>
            </a:r>
          </a:p>
          <a:p>
            <a:pPr>
              <a:buFontTx/>
              <a:buNone/>
            </a:pPr>
            <a:r>
              <a:rPr lang="en-US" sz="2400"/>
              <a:t>
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r>
              <a:rPr lang="en-US" sz="2400" i="1"/>
              <a:t>Patrons?</a:t>
            </a:r>
            <a:r>
              <a:rPr lang="en-US" sz="2400"/>
              <a:t> is a better choice</a:t>
            </a:r>
          </a:p>
        </p:txBody>
      </p:sp>
      <p:pic>
        <p:nvPicPr>
          <p:cNvPr id="22532" name="Picture 4" descr="restaurant-roo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7620000" cy="181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information theory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implement </a:t>
            </a:r>
            <a:r>
              <a:rPr lang="en-US" dirty="0">
                <a:latin typeface="Courier New" charset="0"/>
              </a:rPr>
              <a:t>Choose-Attribute</a:t>
            </a:r>
            <a:r>
              <a:rPr lang="en-US" dirty="0"/>
              <a:t> in the DTL </a:t>
            </a:r>
            <a:r>
              <a:rPr lang="en-US" dirty="0" smtClean="0"/>
              <a:t>algorithm</a:t>
            </a:r>
          </a:p>
          <a:p>
            <a:endParaRPr lang="en-US" dirty="0" smtClean="0"/>
          </a:p>
          <a:p>
            <a:r>
              <a:rPr lang="en-US" dirty="0"/>
              <a:t>Information Content (Entropy):</a:t>
            </a:r>
          </a:p>
          <a:p>
            <a:pPr algn="ctr">
              <a:buFontTx/>
              <a:buNone/>
            </a:pPr>
            <a:r>
              <a:rPr lang="en-US" dirty="0"/>
              <a:t>I(P(v</a:t>
            </a:r>
            <a:r>
              <a:rPr lang="en-US" baseline="-25000" dirty="0"/>
              <a:t>1</a:t>
            </a:r>
            <a:r>
              <a:rPr lang="en-US" dirty="0"/>
              <a:t>), … , </a:t>
            </a:r>
            <a:r>
              <a:rPr lang="en-US" dirty="0" err="1"/>
              <a:t>P(v</a:t>
            </a:r>
            <a:r>
              <a:rPr lang="en-US" baseline="-25000" dirty="0" err="1"/>
              <a:t>n</a:t>
            </a:r>
            <a:r>
              <a:rPr lang="en-US" dirty="0"/>
              <a:t>)) = </a:t>
            </a:r>
            <a:r>
              <a:rPr lang="el-GR" dirty="0">
                <a:ea typeface="Arial" charset="0"/>
                <a:cs typeface="Arial" charset="0"/>
              </a:rPr>
              <a:t>Σ</a:t>
            </a:r>
            <a:r>
              <a:rPr lang="en-US" baseline="-25000" dirty="0" err="1"/>
              <a:t>i</a:t>
            </a:r>
            <a:r>
              <a:rPr lang="en-US" baseline="-25000" dirty="0"/>
              <a:t>=1</a:t>
            </a:r>
            <a:r>
              <a:rPr lang="en-US" dirty="0"/>
              <a:t> -</a:t>
            </a:r>
            <a:r>
              <a:rPr lang="en-US" dirty="0" err="1"/>
              <a:t>P(v</a:t>
            </a:r>
            <a:r>
              <a:rPr lang="en-US" baseline="-25000" dirty="0" err="1"/>
              <a:t>i</a:t>
            </a:r>
            <a:r>
              <a:rPr lang="en-US" dirty="0"/>
              <a:t>)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P(v</a:t>
            </a:r>
            <a:r>
              <a:rPr lang="en-US" baseline="-25000" dirty="0" err="1"/>
              <a:t>i</a:t>
            </a:r>
            <a:r>
              <a:rPr lang="en-US" dirty="0" smtClean="0"/>
              <a:t>)</a:t>
            </a:r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endParaRPr lang="en-US" dirty="0" smtClean="0"/>
          </a:p>
          <a:p>
            <a:r>
              <a:rPr lang="en-US" dirty="0"/>
              <a:t>For a training set containing </a:t>
            </a:r>
            <a:r>
              <a:rPr lang="en-US" i="1" dirty="0" err="1"/>
              <a:t>p</a:t>
            </a:r>
            <a:r>
              <a:rPr lang="en-US" dirty="0"/>
              <a:t> positive examples and </a:t>
            </a:r>
            <a:r>
              <a:rPr lang="en-US" i="1" dirty="0" err="1"/>
              <a:t>n</a:t>
            </a:r>
            <a:r>
              <a:rPr lang="en-US" dirty="0"/>
              <a:t> negative examples:</a:t>
            </a:r>
          </a:p>
          <a:p>
            <a:pPr algn="ctr">
              <a:buFontTx/>
              <a:buNone/>
            </a:pPr>
            <a:endParaRPr lang="en-US" dirty="0"/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1295400" y="4648200"/>
          <a:ext cx="6400800" cy="806450"/>
        </p:xfrm>
        <a:graphic>
          <a:graphicData uri="http://schemas.openxmlformats.org/presentationml/2006/ole">
            <p:oleObj spid="_x0000_s98306" name="Equation" r:id="rId3" imgW="3327120" imgH="41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dirty="0"/>
              <a:t>Information theory 101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Information theory sprang almost fully formed from the seminal work of Claude E. Shannon at Bell Labs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Mathematical Theory of Communication, </a:t>
            </a:r>
            <a:r>
              <a:rPr lang="en-US" sz="2000" i="1" dirty="0"/>
              <a:t>Bell System Technical Journal</a:t>
            </a:r>
            <a:r>
              <a:rPr lang="en-US" sz="2000" dirty="0"/>
              <a:t>, 1948.</a:t>
            </a:r>
            <a:r>
              <a:rPr lang="en-US" sz="2000" dirty="0" smtClean="0"/>
              <a:t> 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1800" dirty="0"/>
              <a:t>Intuitions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Common words (a, the, dog) are shorter than less common ones (</a:t>
            </a:r>
            <a:r>
              <a:rPr lang="en-US" sz="2000" dirty="0" err="1"/>
              <a:t>parlimentarian</a:t>
            </a:r>
            <a:r>
              <a:rPr lang="en-US" sz="2000" dirty="0"/>
              <a:t>, foreshadowing)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Morse code, common (probable) letters have shorter </a:t>
            </a:r>
            <a:r>
              <a:rPr lang="en-US" sz="2000" dirty="0" smtClean="0"/>
              <a:t>encodings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1800" dirty="0"/>
              <a:t>Information is measured in minimum number of bits needed to store or send some </a:t>
            </a:r>
            <a:r>
              <a:rPr lang="en-US" sz="1800" dirty="0" smtClean="0"/>
              <a:t>information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/>
              <a:t>Wikipedia: The measure of data, known as </a:t>
            </a:r>
            <a:r>
              <a:rPr lang="en-US" sz="1800" dirty="0">
                <a:hlinkClick r:id="rId3" tooltip="Information entropy"/>
              </a:rPr>
              <a:t>information entropy</a:t>
            </a:r>
            <a:r>
              <a:rPr lang="en-US" sz="1800" dirty="0"/>
              <a:t>, is usually expressed by the average number of </a:t>
            </a:r>
            <a:r>
              <a:rPr lang="en-US" sz="1800" dirty="0">
                <a:hlinkClick r:id="rId4" tooltip="Bit"/>
              </a:rPr>
              <a:t>bits</a:t>
            </a:r>
            <a:r>
              <a:rPr lang="en-US" sz="1800" dirty="0"/>
              <a:t> needed for storage or communication.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dirty="0"/>
              <a:t>Why study learning?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029200"/>
          </a:xfrm>
        </p:spPr>
        <p:txBody>
          <a:bodyPr/>
          <a:lstStyle/>
          <a:p>
            <a:r>
              <a:rPr lang="en-US" sz="1600" dirty="0">
                <a:solidFill>
                  <a:srgbClr val="3366FF"/>
                </a:solidFill>
              </a:rPr>
              <a:t>Understand and improve efficiency of human learning</a:t>
            </a:r>
          </a:p>
          <a:p>
            <a:pPr lvl="1"/>
            <a:r>
              <a:rPr lang="en-US" sz="1800" dirty="0"/>
              <a:t>Use to improve methods for teaching and tutoring people (e.g., better computer-aided instruction</a:t>
            </a:r>
            <a:r>
              <a:rPr lang="en-US" sz="1800" dirty="0" smtClean="0"/>
              <a:t>)</a:t>
            </a:r>
          </a:p>
          <a:p>
            <a:pPr lvl="1"/>
            <a:endParaRPr lang="en-US" sz="1800" dirty="0" smtClean="0"/>
          </a:p>
          <a:p>
            <a:r>
              <a:rPr lang="en-US" sz="1600" dirty="0">
                <a:solidFill>
                  <a:srgbClr val="3366FF"/>
                </a:solidFill>
              </a:rPr>
              <a:t>Discover new things or structure previously unknown</a:t>
            </a:r>
          </a:p>
          <a:p>
            <a:pPr lvl="1"/>
            <a:r>
              <a:rPr lang="en-US" sz="1800" dirty="0"/>
              <a:t>Examples: data mining, scientific </a:t>
            </a:r>
            <a:r>
              <a:rPr lang="en-US" sz="1800" dirty="0" smtClean="0"/>
              <a:t>discovery</a:t>
            </a:r>
          </a:p>
          <a:p>
            <a:pPr lvl="1"/>
            <a:endParaRPr lang="en-US" sz="1800" dirty="0" smtClean="0"/>
          </a:p>
          <a:p>
            <a:r>
              <a:rPr lang="en-US" sz="1600" dirty="0">
                <a:solidFill>
                  <a:srgbClr val="3366FF"/>
                </a:solidFill>
              </a:rPr>
              <a:t>Fill in skeletal or incomplete specifications about a domain</a:t>
            </a:r>
          </a:p>
          <a:p>
            <a:pPr lvl="1"/>
            <a:r>
              <a:rPr lang="en-US" sz="1800" dirty="0"/>
              <a:t>Large, complex AI systems can’t be completely built by hand and require dynamic updating to incorporate new information</a:t>
            </a:r>
          </a:p>
          <a:p>
            <a:pPr lvl="1"/>
            <a:r>
              <a:rPr lang="en-US" sz="1800" dirty="0"/>
              <a:t>Learning new characteristics expands the domain or expertise and lessens the “brittleness” of the </a:t>
            </a:r>
            <a:r>
              <a:rPr lang="en-US" sz="1800" dirty="0" smtClean="0"/>
              <a:t>system</a:t>
            </a:r>
          </a:p>
          <a:p>
            <a:pPr lvl="1"/>
            <a:endParaRPr lang="en-US" sz="1800" dirty="0" smtClean="0"/>
          </a:p>
          <a:p>
            <a:r>
              <a:rPr lang="en-US" sz="1600" dirty="0">
                <a:solidFill>
                  <a:srgbClr val="3366FF"/>
                </a:solidFill>
              </a:rPr>
              <a:t>Build agents that can adapt to users, other agents, and their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 dirty="0"/>
              <a:t>Information theory 101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76800"/>
          </a:xfrm>
        </p:spPr>
        <p:txBody>
          <a:bodyPr/>
          <a:lstStyle/>
          <a:p>
            <a:r>
              <a:rPr lang="en-US" dirty="0"/>
              <a:t>Information is measured in bits</a:t>
            </a:r>
          </a:p>
          <a:p>
            <a:r>
              <a:rPr lang="en-US" dirty="0"/>
              <a:t>Information conveyed by message depends on its </a:t>
            </a:r>
            <a:r>
              <a:rPr lang="en-US" dirty="0" smtClean="0"/>
              <a:t>probability</a:t>
            </a:r>
          </a:p>
          <a:p>
            <a:endParaRPr lang="en-US" dirty="0" smtClean="0"/>
          </a:p>
          <a:p>
            <a:r>
              <a:rPr lang="en-US" dirty="0"/>
              <a:t>With </a:t>
            </a:r>
            <a:r>
              <a:rPr lang="en-US" dirty="0" err="1"/>
              <a:t>n</a:t>
            </a:r>
            <a:r>
              <a:rPr lang="en-US" dirty="0"/>
              <a:t> equally probable possible </a:t>
            </a:r>
            <a:r>
              <a:rPr lang="en-US" i="1" dirty="0"/>
              <a:t>messages</a:t>
            </a:r>
            <a:r>
              <a:rPr lang="en-US" dirty="0"/>
              <a:t>, the probability </a:t>
            </a:r>
            <a:r>
              <a:rPr lang="en-US" dirty="0" err="1"/>
              <a:t>p</a:t>
            </a:r>
            <a:r>
              <a:rPr lang="en-US" dirty="0"/>
              <a:t> of each is </a:t>
            </a:r>
            <a:r>
              <a:rPr lang="en-US" i="1" dirty="0"/>
              <a:t>1/n</a:t>
            </a:r>
          </a:p>
          <a:p>
            <a:r>
              <a:rPr lang="en-US" dirty="0"/>
              <a:t>Information conveyed by message is -</a:t>
            </a:r>
            <a:r>
              <a:rPr lang="en-US" dirty="0" err="1"/>
              <a:t>log(p</a:t>
            </a:r>
            <a:r>
              <a:rPr lang="en-US" dirty="0"/>
              <a:t>) = </a:t>
            </a:r>
            <a:r>
              <a:rPr lang="en-US" dirty="0" err="1"/>
              <a:t>log(n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e.g., with 16 messages, then log(16) = 4 and we need 4 bits to identify/send </a:t>
            </a:r>
            <a:r>
              <a:rPr lang="en-US" sz="2000"/>
              <a:t>each </a:t>
            </a:r>
            <a:r>
              <a:rPr lang="en-US" sz="2000" smtClean="0"/>
              <a:t>message</a:t>
            </a:r>
          </a:p>
          <a:p>
            <a:pPr lvl="1"/>
            <a:endParaRPr lang="en-US" sz="2000" smtClean="0"/>
          </a:p>
          <a:p>
            <a:r>
              <a:rPr lang="en-US" dirty="0"/>
              <a:t>Given probability distribution for </a:t>
            </a:r>
            <a:r>
              <a:rPr lang="en-US" dirty="0" err="1"/>
              <a:t>n</a:t>
            </a:r>
            <a:r>
              <a:rPr lang="en-US" dirty="0"/>
              <a:t> messages  P = (p</a:t>
            </a:r>
            <a:r>
              <a:rPr lang="en-US" baseline="-25000" dirty="0"/>
              <a:t>1</a:t>
            </a:r>
            <a:r>
              <a:rPr lang="en-US" dirty="0"/>
              <a:t>,p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), the information conveyed by distribution (aka </a:t>
            </a:r>
            <a:r>
              <a:rPr lang="en-US" i="1" dirty="0"/>
              <a:t>entropy</a:t>
            </a:r>
            <a:r>
              <a:rPr lang="en-US" dirty="0"/>
              <a:t> of P) is: </a:t>
            </a:r>
          </a:p>
          <a:p>
            <a:pPr lvl="1">
              <a:buFontTx/>
              <a:buNone/>
            </a:pPr>
            <a:r>
              <a:rPr lang="en-US" sz="2000" dirty="0"/>
              <a:t>I(P) = -(p</a:t>
            </a:r>
            <a:r>
              <a:rPr lang="en-US" sz="2000" baseline="-25000" dirty="0"/>
              <a:t>1</a:t>
            </a:r>
            <a:r>
              <a:rPr lang="en-US" sz="2000" dirty="0"/>
              <a:t>*log(p</a:t>
            </a:r>
            <a:r>
              <a:rPr lang="en-US" sz="2000" baseline="-25000" dirty="0"/>
              <a:t>1</a:t>
            </a:r>
            <a:r>
              <a:rPr lang="en-US" sz="2000" dirty="0"/>
              <a:t>) + p</a:t>
            </a:r>
            <a:r>
              <a:rPr lang="en-US" sz="2000" baseline="-25000" dirty="0"/>
              <a:t>2</a:t>
            </a:r>
            <a:r>
              <a:rPr lang="en-US" sz="2000" dirty="0"/>
              <a:t>*log(p</a:t>
            </a:r>
            <a:r>
              <a:rPr lang="en-US" sz="2000" baseline="-25000" dirty="0"/>
              <a:t>2</a:t>
            </a:r>
            <a:r>
              <a:rPr lang="en-US" sz="2000" dirty="0"/>
              <a:t>) + .. +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r>
              <a:rPr lang="en-US" sz="2000" dirty="0"/>
              <a:t>*</a:t>
            </a:r>
            <a:r>
              <a:rPr lang="en-US" sz="2000" dirty="0" err="1"/>
              <a:t>log(p</a:t>
            </a:r>
            <a:r>
              <a:rPr lang="en-US" sz="2000" baseline="-25000" dirty="0" err="1"/>
              <a:t>n</a:t>
            </a:r>
            <a:r>
              <a:rPr lang="en-US" sz="2000" dirty="0"/>
              <a:t>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6172200"/>
            <a:ext cx="1817688" cy="461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info in </a:t>
            </a:r>
            <a:r>
              <a:rPr lang="en-US" dirty="0" err="1"/>
              <a:t>msg</a:t>
            </a:r>
            <a:r>
              <a:rPr lang="en-US" dirty="0"/>
              <a:t>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6172200"/>
            <a:ext cx="2689225" cy="461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probability of </a:t>
            </a:r>
            <a:r>
              <a:rPr lang="en-US" dirty="0" err="1"/>
              <a:t>msg</a:t>
            </a:r>
            <a:r>
              <a:rPr lang="en-US" dirty="0"/>
              <a:t> 2</a:t>
            </a:r>
          </a:p>
        </p:txBody>
      </p:sp>
      <p:cxnSp>
        <p:nvCxnSpPr>
          <p:cNvPr id="70662" name="Straight Arrow Connector 6"/>
          <p:cNvCxnSpPr>
            <a:cxnSpLocks noChangeShapeType="1"/>
            <a:stCxn id="5" idx="3"/>
          </p:cNvCxnSpPr>
          <p:nvPr/>
        </p:nvCxnSpPr>
        <p:spPr bwMode="auto">
          <a:xfrm flipV="1">
            <a:off x="3375025" y="5867400"/>
            <a:ext cx="206375" cy="534988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0663" name="Straight Arrow Connector 7"/>
          <p:cNvCxnSpPr>
            <a:cxnSpLocks noChangeShapeType="1"/>
            <a:stCxn id="4" idx="1"/>
          </p:cNvCxnSpPr>
          <p:nvPr/>
        </p:nvCxnSpPr>
        <p:spPr bwMode="auto">
          <a:xfrm rot="10800000">
            <a:off x="4244975" y="5867400"/>
            <a:ext cx="784225" cy="534988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dirty="0"/>
              <a:t>Information theory II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r>
              <a:rPr lang="en-US"/>
              <a:t>Information conveyed by distribution (a.k.a. </a:t>
            </a:r>
            <a:r>
              <a:rPr lang="en-US" i="1"/>
              <a:t>entropy</a:t>
            </a:r>
            <a:r>
              <a:rPr lang="en-US"/>
              <a:t> of P): </a:t>
            </a:r>
          </a:p>
          <a:p>
            <a:pPr lvl="1">
              <a:buFontTx/>
              <a:buNone/>
            </a:pPr>
            <a:r>
              <a:rPr lang="en-US" sz="2400"/>
              <a:t>I(P) = -(p</a:t>
            </a:r>
            <a:r>
              <a:rPr lang="en-US" sz="2400" baseline="-25000"/>
              <a:t>1</a:t>
            </a:r>
            <a:r>
              <a:rPr lang="en-US" sz="2400"/>
              <a:t>*log(p</a:t>
            </a:r>
            <a:r>
              <a:rPr lang="en-US" sz="2400" baseline="-25000"/>
              <a:t>1</a:t>
            </a:r>
            <a:r>
              <a:rPr lang="en-US" sz="2400"/>
              <a:t>) + p</a:t>
            </a:r>
            <a:r>
              <a:rPr lang="en-US" sz="2400" baseline="-25000"/>
              <a:t>2</a:t>
            </a:r>
            <a:r>
              <a:rPr lang="en-US" sz="2400"/>
              <a:t>*log(p</a:t>
            </a:r>
            <a:r>
              <a:rPr lang="en-US" sz="2400" baseline="-25000"/>
              <a:t>2</a:t>
            </a:r>
            <a:r>
              <a:rPr lang="en-US" sz="2400"/>
              <a:t>) + .. + p</a:t>
            </a:r>
            <a:r>
              <a:rPr lang="en-US" sz="2400" baseline="-25000"/>
              <a:t>n</a:t>
            </a:r>
            <a:r>
              <a:rPr lang="en-US" sz="2400"/>
              <a:t>*log(p</a:t>
            </a:r>
            <a:r>
              <a:rPr lang="en-US" sz="2400" baseline="-25000"/>
              <a:t>n</a:t>
            </a:r>
            <a:r>
              <a:rPr lang="en-US" sz="2400"/>
              <a:t>))</a:t>
            </a:r>
            <a:endParaRPr lang="en-US"/>
          </a:p>
          <a:p>
            <a:r>
              <a:rPr lang="en-US"/>
              <a:t>Examples:</a:t>
            </a:r>
          </a:p>
          <a:p>
            <a:pPr lvl="1"/>
            <a:r>
              <a:rPr lang="en-US" sz="2400"/>
              <a:t>If P is (0.5, 0.5) then I(P) = .5*1 + 0.5*1 = 1</a:t>
            </a:r>
          </a:p>
          <a:p>
            <a:pPr lvl="1"/>
            <a:r>
              <a:rPr lang="en-US" sz="2400"/>
              <a:t>If P is (0.67, 0.33) then I(P) = -(2/3*log(2/3) + 1/3*log(1/3)) = 0.92</a:t>
            </a:r>
          </a:p>
          <a:p>
            <a:pPr lvl="1"/>
            <a:r>
              <a:rPr lang="en-US" sz="2400"/>
              <a:t>If P is (1, 0) then I(P) = 1*1 + 0*log(0) = 0</a:t>
            </a:r>
            <a:endParaRPr lang="en-US"/>
          </a:p>
          <a:p>
            <a:r>
              <a:rPr lang="en-US"/>
              <a:t>The more uniform the probability distribution, the greater its information: More information is conveyed by a message telling you which event actually occurred</a:t>
            </a:r>
          </a:p>
          <a:p>
            <a:r>
              <a:rPr lang="en-US"/>
              <a:t>Entropy is the average number of bits/message needed to represent a stream of messages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gain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chosen attribute </a:t>
            </a:r>
            <a:r>
              <a:rPr lang="en-US" sz="2400" i="1" dirty="0"/>
              <a:t>A</a:t>
            </a:r>
            <a:r>
              <a:rPr lang="en-US" sz="2400" dirty="0"/>
              <a:t> divides the training set </a:t>
            </a:r>
            <a:r>
              <a:rPr lang="en-US" sz="2400" i="1" dirty="0"/>
              <a:t>E</a:t>
            </a:r>
            <a:r>
              <a:rPr lang="en-US" sz="2400" dirty="0"/>
              <a:t> into subsets </a:t>
            </a:r>
            <a:r>
              <a:rPr lang="en-US" sz="2400" i="1" dirty="0"/>
              <a:t>E</a:t>
            </a:r>
            <a:r>
              <a:rPr lang="en-US" sz="2400" i="1" baseline="-25000" dirty="0"/>
              <a:t>1</a:t>
            </a:r>
            <a:r>
              <a:rPr lang="en-US" sz="2400" dirty="0"/>
              <a:t>, … , </a:t>
            </a:r>
            <a:r>
              <a:rPr lang="en-US" sz="2400" i="1" dirty="0" err="1"/>
              <a:t>E</a:t>
            </a:r>
            <a:r>
              <a:rPr lang="en-US" sz="2400" i="1" baseline="-25000" dirty="0" err="1">
                <a:latin typeface="Monotype Corsiva" charset="0"/>
              </a:rPr>
              <a:t>v</a:t>
            </a:r>
            <a:r>
              <a:rPr lang="en-US" sz="2400" dirty="0"/>
              <a:t> according to their values for </a:t>
            </a:r>
            <a:r>
              <a:rPr lang="en-US" sz="2400" i="1" dirty="0"/>
              <a:t>A</a:t>
            </a:r>
            <a:r>
              <a:rPr lang="en-US" sz="2400" dirty="0"/>
              <a:t>, where </a:t>
            </a:r>
            <a:r>
              <a:rPr lang="en-US" sz="2400" i="1" dirty="0"/>
              <a:t>A</a:t>
            </a:r>
            <a:r>
              <a:rPr lang="en-US" sz="2400" dirty="0"/>
              <a:t> has </a:t>
            </a:r>
            <a:r>
              <a:rPr lang="en-US" sz="2400" i="1" dirty="0" err="1">
                <a:latin typeface="Monotype Corsiva" charset="0"/>
              </a:rPr>
              <a:t>v</a:t>
            </a:r>
            <a:r>
              <a:rPr lang="en-US" sz="2400" dirty="0"/>
              <a:t> distinct values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Information Gain (IG) or reduction in entropy from the attribute test: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Choose the attribute with the largest IG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371600" y="2743200"/>
          <a:ext cx="5715000" cy="935038"/>
        </p:xfrm>
        <a:graphic>
          <a:graphicData uri="http://schemas.openxmlformats.org/presentationml/2006/ole">
            <p:oleObj spid="_x0000_s99330" name="Equation" r:id="rId3" imgW="2717640" imgH="444240" progId="Equation.3">
              <p:embed/>
            </p:oleObj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295400" y="4419600"/>
          <a:ext cx="5867400" cy="982663"/>
        </p:xfrm>
        <a:graphic>
          <a:graphicData uri="http://schemas.openxmlformats.org/presentationml/2006/ole">
            <p:oleObj spid="_x0000_s99331" name="Equation" r:id="rId4" imgW="2501640" imgH="41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gain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/>
              <a:t>For the training set, </a:t>
            </a:r>
            <a:r>
              <a:rPr lang="en-US" sz="2000" i="1" dirty="0" err="1">
                <a:latin typeface="Monotype Corsiva" charset="0"/>
              </a:rPr>
              <a:t>p</a:t>
            </a:r>
            <a:r>
              <a:rPr lang="en-US" sz="2000" i="1" dirty="0"/>
              <a:t> = </a:t>
            </a:r>
            <a:r>
              <a:rPr lang="en-US" sz="2000" i="1" dirty="0" err="1">
                <a:latin typeface="Monotype Corsiva" charset="0"/>
              </a:rPr>
              <a:t>n</a:t>
            </a:r>
            <a:r>
              <a:rPr lang="en-US" sz="2000" i="1" dirty="0"/>
              <a:t> = 6, I(6/12, 6/12) = 1</a:t>
            </a:r>
            <a:r>
              <a:rPr lang="en-US" sz="2000" dirty="0"/>
              <a:t> bit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Consider the attributes </a:t>
            </a:r>
            <a:r>
              <a:rPr lang="en-US" sz="2000" i="1" dirty="0"/>
              <a:t>Patrons</a:t>
            </a:r>
            <a:r>
              <a:rPr lang="en-US" sz="2000" dirty="0"/>
              <a:t> and </a:t>
            </a:r>
            <a:r>
              <a:rPr lang="en-US" sz="2000" i="1" dirty="0"/>
              <a:t>Type</a:t>
            </a:r>
            <a:r>
              <a:rPr lang="en-US" sz="2000" dirty="0"/>
              <a:t> (and others too):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pPr>
              <a:buFontTx/>
              <a:buNone/>
            </a:pPr>
            <a:endParaRPr lang="en-US" sz="2000" i="1" dirty="0"/>
          </a:p>
          <a:p>
            <a:pPr>
              <a:buFontTx/>
              <a:buNone/>
            </a:pPr>
            <a:endParaRPr lang="en-US" sz="2000" i="1" dirty="0"/>
          </a:p>
          <a:p>
            <a:pPr>
              <a:buFontTx/>
              <a:buNone/>
            </a:pPr>
            <a:r>
              <a:rPr lang="en-US" sz="2000" i="1" dirty="0"/>
              <a:t>Patrons</a:t>
            </a:r>
            <a:r>
              <a:rPr lang="en-US" sz="2000" dirty="0"/>
              <a:t> has the highest IG of all attributes and so is chosen by the DTL algorithm as the root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62000" y="2895600"/>
          <a:ext cx="7467600" cy="1362075"/>
        </p:xfrm>
        <a:graphic>
          <a:graphicData uri="http://schemas.openxmlformats.org/presentationml/2006/ole">
            <p:oleObj spid="_x0000_s100354" name="Equation" r:id="rId3" imgW="4457520" imgH="8125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139621" y="3962400"/>
          <a:ext cx="9004379" cy="685800"/>
        </p:xfrm>
        <a:graphic>
          <a:graphicData uri="http://schemas.openxmlformats.org/presentationml/2006/ole">
            <p:oleObj spid="_x0000_s112642" name="Equation" r:id="rId3" imgW="5168900" imgH="393700" progId="Equation.DSMT4">
              <p:embed/>
            </p:oleObj>
          </a:graphicData>
        </a:graphic>
      </p:graphicFrame>
      <p:sp>
        <p:nvSpPr>
          <p:cNvPr id="309256" name="Rectangle 8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Alternate?</a:t>
            </a:r>
            <a:endParaRPr lang="en-US"/>
          </a:p>
        </p:txBody>
      </p:sp>
      <p:sp>
        <p:nvSpPr>
          <p:cNvPr id="309257" name="Rectangle 9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3 F</a:t>
            </a:r>
            <a:endParaRPr lang="en-US"/>
          </a:p>
        </p:txBody>
      </p:sp>
      <p:sp>
        <p:nvSpPr>
          <p:cNvPr id="309258" name="Rectangle 10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3 F</a:t>
            </a:r>
            <a:endParaRPr lang="en-US"/>
          </a:p>
        </p:txBody>
      </p:sp>
      <p:cxnSp>
        <p:nvCxnSpPr>
          <p:cNvPr id="309259" name="AutoShape 11"/>
          <p:cNvCxnSpPr>
            <a:cxnSpLocks noChangeShapeType="1"/>
            <a:stCxn id="309256" idx="2"/>
            <a:endCxn id="309257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9260" name="AutoShape 12"/>
          <p:cNvCxnSpPr>
            <a:cxnSpLocks noChangeShapeType="1"/>
            <a:stCxn id="309256" idx="2"/>
            <a:endCxn id="309258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9261" name="Text Box 13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0926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09264" name="Rectangle 16"/>
          <p:cNvSpPr>
            <a:spLocks noChangeArrowheads="1"/>
          </p:cNvSpPr>
          <p:nvPr/>
        </p:nvSpPr>
        <p:spPr bwMode="auto">
          <a:xfrm>
            <a:off x="5219700" y="1557338"/>
            <a:ext cx="3529013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5" name="Rectangle 17"/>
          <p:cNvSpPr>
            <a:spLocks noChangeArrowheads="1"/>
          </p:cNvSpPr>
          <p:nvPr/>
        </p:nvSpPr>
        <p:spPr bwMode="auto">
          <a:xfrm>
            <a:off x="5219700" y="1989138"/>
            <a:ext cx="3529013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6" name="Rectangle 18"/>
          <p:cNvSpPr>
            <a:spLocks noChangeArrowheads="1"/>
          </p:cNvSpPr>
          <p:nvPr/>
        </p:nvSpPr>
        <p:spPr bwMode="auto">
          <a:xfrm>
            <a:off x="5219700" y="2852738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7" name="Rectangle 19"/>
          <p:cNvSpPr>
            <a:spLocks noChangeArrowheads="1"/>
          </p:cNvSpPr>
          <p:nvPr/>
        </p:nvSpPr>
        <p:spPr bwMode="auto">
          <a:xfrm>
            <a:off x="5219700" y="3141663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231775" y="5100638"/>
            <a:ext cx="437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0.30 = 0</a:t>
            </a:r>
            <a:endParaRPr lang="en-US"/>
          </a:p>
        </p:txBody>
      </p:sp>
      <p:sp>
        <p:nvSpPr>
          <p:cNvPr id="309269" name="Rectangle 21"/>
          <p:cNvSpPr>
            <a:spLocks noChangeArrowheads="1"/>
          </p:cNvSpPr>
          <p:nvPr/>
        </p:nvSpPr>
        <p:spPr bwMode="auto">
          <a:xfrm>
            <a:off x="5148263" y="1412875"/>
            <a:ext cx="287337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63420" y="3933824"/>
          <a:ext cx="9004380" cy="685800"/>
        </p:xfrm>
        <a:graphic>
          <a:graphicData uri="http://schemas.openxmlformats.org/presentationml/2006/ole">
            <p:oleObj spid="_x0000_s113666" name="Equation" r:id="rId3" imgW="5168900" imgH="393700" progId="Equation.DSMT4">
              <p:embed/>
            </p:oleObj>
          </a:graphicData>
        </a:graphic>
      </p:graphicFrame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Bar?</a:t>
            </a:r>
            <a:endParaRPr lang="en-US"/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3 F</a:t>
            </a:r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3 F</a:t>
            </a:r>
            <a:endParaRPr lang="en-US"/>
          </a:p>
        </p:txBody>
      </p:sp>
      <p:cxnSp>
        <p:nvCxnSpPr>
          <p:cNvPr id="312327" name="AutoShape 7"/>
          <p:cNvCxnSpPr>
            <a:cxnSpLocks noChangeShapeType="1"/>
            <a:stCxn id="312324" idx="2"/>
            <a:endCxn id="312325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2328" name="AutoShape 8"/>
          <p:cNvCxnSpPr>
            <a:cxnSpLocks noChangeShapeType="1"/>
            <a:stCxn id="312324" idx="2"/>
            <a:endCxn id="312326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2329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12330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1233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5219700" y="1844675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5219700" y="2276475"/>
            <a:ext cx="3529013" cy="287338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>
            <a:off x="5219700" y="2781300"/>
            <a:ext cx="3529013" cy="287338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35" name="Rectangle 15"/>
          <p:cNvSpPr>
            <a:spLocks noChangeArrowheads="1"/>
          </p:cNvSpPr>
          <p:nvPr/>
        </p:nvSpPr>
        <p:spPr bwMode="auto">
          <a:xfrm>
            <a:off x="5219700" y="3141663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36" name="Text Box 16"/>
          <p:cNvSpPr txBox="1">
            <a:spLocks noChangeArrowheads="1"/>
          </p:cNvSpPr>
          <p:nvPr/>
        </p:nvSpPr>
        <p:spPr bwMode="auto">
          <a:xfrm>
            <a:off x="231775" y="5100638"/>
            <a:ext cx="437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0.30 = 0</a:t>
            </a:r>
            <a:endParaRPr lang="en-US"/>
          </a:p>
        </p:txBody>
      </p:sp>
      <p:sp>
        <p:nvSpPr>
          <p:cNvPr id="312337" name="Rectangle 17"/>
          <p:cNvSpPr>
            <a:spLocks noChangeArrowheads="1"/>
          </p:cNvSpPr>
          <p:nvPr/>
        </p:nvSpPr>
        <p:spPr bwMode="auto">
          <a:xfrm>
            <a:off x="5435600" y="1412875"/>
            <a:ext cx="287338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3347" name="Object 3"/>
          <p:cNvGraphicFramePr>
            <a:graphicFrameLocks noChangeAspect="1"/>
          </p:cNvGraphicFramePr>
          <p:nvPr/>
        </p:nvGraphicFramePr>
        <p:xfrm>
          <a:off x="18929" y="3933825"/>
          <a:ext cx="9048871" cy="685800"/>
        </p:xfrm>
        <a:graphic>
          <a:graphicData uri="http://schemas.openxmlformats.org/presentationml/2006/ole">
            <p:oleObj spid="_x0000_s114690" name="Equation" r:id="rId3" imgW="5194300" imgH="393700" progId="Equation.DSMT4">
              <p:embed/>
            </p:oleObj>
          </a:graphicData>
        </a:graphic>
      </p:graphicFrame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Sat/Fri?</a:t>
            </a:r>
            <a:endParaRPr lang="en-US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3 F</a:t>
            </a:r>
            <a:endParaRPr lang="en-US"/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4 T, 3 F</a:t>
            </a:r>
            <a:endParaRPr lang="en-US"/>
          </a:p>
        </p:txBody>
      </p:sp>
      <p:cxnSp>
        <p:nvCxnSpPr>
          <p:cNvPr id="313351" name="AutoShape 7"/>
          <p:cNvCxnSpPr>
            <a:cxnSpLocks noChangeShapeType="1"/>
            <a:stCxn id="313348" idx="2"/>
            <a:endCxn id="313349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3352" name="AutoShape 8"/>
          <p:cNvCxnSpPr>
            <a:cxnSpLocks noChangeShapeType="1"/>
            <a:stCxn id="313348" idx="2"/>
            <a:endCxn id="313350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3353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13354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1335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3357" name="Rectangle 13"/>
          <p:cNvSpPr>
            <a:spLocks noChangeArrowheads="1"/>
          </p:cNvSpPr>
          <p:nvPr/>
        </p:nvSpPr>
        <p:spPr bwMode="auto">
          <a:xfrm>
            <a:off x="5219700" y="1989138"/>
            <a:ext cx="3529013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58" name="Rectangle 14"/>
          <p:cNvSpPr>
            <a:spLocks noChangeArrowheads="1"/>
          </p:cNvSpPr>
          <p:nvPr/>
        </p:nvSpPr>
        <p:spPr bwMode="auto">
          <a:xfrm>
            <a:off x="5219700" y="2781300"/>
            <a:ext cx="3529013" cy="287338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59" name="Rectangle 15"/>
          <p:cNvSpPr>
            <a:spLocks noChangeArrowheads="1"/>
          </p:cNvSpPr>
          <p:nvPr/>
        </p:nvSpPr>
        <p:spPr bwMode="auto">
          <a:xfrm>
            <a:off x="5219700" y="3141663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231775" y="5100638"/>
            <a:ext cx="474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0.29 = 0.01</a:t>
            </a:r>
            <a:endParaRPr lang="en-US"/>
          </a:p>
        </p:txBody>
      </p:sp>
      <p:sp>
        <p:nvSpPr>
          <p:cNvPr id="313361" name="Rectangle 17"/>
          <p:cNvSpPr>
            <a:spLocks noChangeArrowheads="1"/>
          </p:cNvSpPr>
          <p:nvPr/>
        </p:nvSpPr>
        <p:spPr bwMode="auto">
          <a:xfrm>
            <a:off x="5651500" y="1412875"/>
            <a:ext cx="287338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4371" name="Object 3"/>
          <p:cNvGraphicFramePr>
            <a:graphicFrameLocks noChangeAspect="1"/>
          </p:cNvGraphicFramePr>
          <p:nvPr/>
        </p:nvGraphicFramePr>
        <p:xfrm>
          <a:off x="18929" y="3933825"/>
          <a:ext cx="9048871" cy="685800"/>
        </p:xfrm>
        <a:graphic>
          <a:graphicData uri="http://schemas.openxmlformats.org/presentationml/2006/ole">
            <p:oleObj spid="_x0000_s115714" name="Equation" r:id="rId3" imgW="5194300" imgH="393700" progId="Equation.DSMT4">
              <p:embed/>
            </p:oleObj>
          </a:graphicData>
        </a:graphic>
      </p:graphicFrame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Hungry?</a:t>
            </a:r>
            <a:endParaRPr lang="en-US"/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5 T, 2 F</a:t>
            </a:r>
            <a:endParaRPr lang="en-US"/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4 F</a:t>
            </a:r>
            <a:endParaRPr lang="en-US"/>
          </a:p>
        </p:txBody>
      </p:sp>
      <p:cxnSp>
        <p:nvCxnSpPr>
          <p:cNvPr id="314375" name="AutoShape 7"/>
          <p:cNvCxnSpPr>
            <a:cxnSpLocks noChangeShapeType="1"/>
            <a:stCxn id="314372" idx="2"/>
            <a:endCxn id="314373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4376" name="AutoShape 8"/>
          <p:cNvCxnSpPr>
            <a:cxnSpLocks noChangeShapeType="1"/>
            <a:stCxn id="314372" idx="2"/>
            <a:endCxn id="314374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4377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14378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1437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5219700" y="1557338"/>
            <a:ext cx="3529013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1" name="Rectangle 13"/>
          <p:cNvSpPr>
            <a:spLocks noChangeArrowheads="1"/>
          </p:cNvSpPr>
          <p:nvPr/>
        </p:nvSpPr>
        <p:spPr bwMode="auto">
          <a:xfrm>
            <a:off x="5219700" y="2924175"/>
            <a:ext cx="3529013" cy="144463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2" name="Rectangle 14"/>
          <p:cNvSpPr>
            <a:spLocks noChangeArrowheads="1"/>
          </p:cNvSpPr>
          <p:nvPr/>
        </p:nvSpPr>
        <p:spPr bwMode="auto">
          <a:xfrm>
            <a:off x="5219700" y="3141663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3" name="Text Box 15"/>
          <p:cNvSpPr txBox="1">
            <a:spLocks noChangeArrowheads="1"/>
          </p:cNvSpPr>
          <p:nvPr/>
        </p:nvSpPr>
        <p:spPr bwMode="auto">
          <a:xfrm>
            <a:off x="231775" y="5100638"/>
            <a:ext cx="474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0.24 = 0.06</a:t>
            </a:r>
            <a:endParaRPr lang="en-US"/>
          </a:p>
        </p:txBody>
      </p:sp>
      <p:sp>
        <p:nvSpPr>
          <p:cNvPr id="314384" name="Rectangle 16"/>
          <p:cNvSpPr>
            <a:spLocks noChangeArrowheads="1"/>
          </p:cNvSpPr>
          <p:nvPr/>
        </p:nvSpPr>
        <p:spPr bwMode="auto">
          <a:xfrm>
            <a:off x="5940425" y="1412875"/>
            <a:ext cx="360363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5" name="Rectangle 17"/>
          <p:cNvSpPr>
            <a:spLocks noChangeArrowheads="1"/>
          </p:cNvSpPr>
          <p:nvPr/>
        </p:nvSpPr>
        <p:spPr bwMode="auto">
          <a:xfrm>
            <a:off x="5219700" y="1989138"/>
            <a:ext cx="3529013" cy="144462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6" name="Rectangle 18"/>
          <p:cNvSpPr>
            <a:spLocks noChangeArrowheads="1"/>
          </p:cNvSpPr>
          <p:nvPr/>
        </p:nvSpPr>
        <p:spPr bwMode="auto">
          <a:xfrm>
            <a:off x="5219700" y="2276475"/>
            <a:ext cx="3529013" cy="144463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7" name="Rectangle 19"/>
          <p:cNvSpPr>
            <a:spLocks noChangeArrowheads="1"/>
          </p:cNvSpPr>
          <p:nvPr/>
        </p:nvSpPr>
        <p:spPr bwMode="auto">
          <a:xfrm>
            <a:off x="5219700" y="2565400"/>
            <a:ext cx="3529013" cy="144463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5395" name="Object 3"/>
          <p:cNvGraphicFramePr>
            <a:graphicFrameLocks noChangeAspect="1"/>
          </p:cNvGraphicFramePr>
          <p:nvPr/>
        </p:nvGraphicFramePr>
        <p:xfrm>
          <a:off x="0" y="3933825"/>
          <a:ext cx="9093365" cy="685800"/>
        </p:xfrm>
        <a:graphic>
          <a:graphicData uri="http://schemas.openxmlformats.org/presentationml/2006/ole">
            <p:oleObj spid="_x0000_s116738" name="Equation" r:id="rId3" imgW="5219700" imgH="393700" progId="Equation.DSMT4">
              <p:embed/>
            </p:oleObj>
          </a:graphicData>
        </a:graphic>
      </p:graphicFrame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Raining?</a:t>
            </a:r>
            <a:endParaRPr lang="en-US"/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2 F</a:t>
            </a:r>
            <a:endParaRPr lang="en-US"/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4 T, 4 F</a:t>
            </a:r>
            <a:endParaRPr lang="en-US"/>
          </a:p>
        </p:txBody>
      </p:sp>
      <p:cxnSp>
        <p:nvCxnSpPr>
          <p:cNvPr id="315399" name="AutoShape 7"/>
          <p:cNvCxnSpPr>
            <a:cxnSpLocks noChangeShapeType="1"/>
            <a:stCxn id="315396" idx="2"/>
            <a:endCxn id="315397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5400" name="AutoShape 8"/>
          <p:cNvCxnSpPr>
            <a:cxnSpLocks noChangeShapeType="1"/>
            <a:stCxn id="315396" idx="2"/>
            <a:endCxn id="315398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1540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5404" name="Rectangle 12"/>
          <p:cNvSpPr>
            <a:spLocks noChangeArrowheads="1"/>
          </p:cNvSpPr>
          <p:nvPr/>
        </p:nvSpPr>
        <p:spPr bwMode="auto">
          <a:xfrm>
            <a:off x="5219700" y="2276475"/>
            <a:ext cx="3529013" cy="6477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231775" y="5100638"/>
            <a:ext cx="437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0.30 = 0</a:t>
            </a:r>
            <a:endParaRPr lang="en-US"/>
          </a:p>
        </p:txBody>
      </p:sp>
      <p:sp>
        <p:nvSpPr>
          <p:cNvPr id="315408" name="Rectangle 16"/>
          <p:cNvSpPr>
            <a:spLocks noChangeArrowheads="1"/>
          </p:cNvSpPr>
          <p:nvPr/>
        </p:nvSpPr>
        <p:spPr bwMode="auto">
          <a:xfrm>
            <a:off x="6948488" y="1412875"/>
            <a:ext cx="360362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6419" name="Object 3"/>
          <p:cNvGraphicFramePr>
            <a:graphicFrameLocks noChangeAspect="1"/>
          </p:cNvGraphicFramePr>
          <p:nvPr/>
        </p:nvGraphicFramePr>
        <p:xfrm>
          <a:off x="18929" y="3933825"/>
          <a:ext cx="9048871" cy="685800"/>
        </p:xfrm>
        <a:graphic>
          <a:graphicData uri="http://schemas.openxmlformats.org/presentationml/2006/ole">
            <p:oleObj spid="_x0000_s117762" name="Equation" r:id="rId3" imgW="5194300" imgH="393700" progId="Equation.DSMT4">
              <p:embed/>
            </p:oleObj>
          </a:graphicData>
        </a:graphic>
      </p:graphicFrame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1692275" y="1484313"/>
            <a:ext cx="1584325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Reservation?</a:t>
            </a:r>
            <a:endParaRPr lang="en-US"/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2 F</a:t>
            </a:r>
            <a:endParaRPr lang="en-US"/>
          </a:p>
        </p:txBody>
      </p:sp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4 F</a:t>
            </a:r>
            <a:endParaRPr lang="en-US"/>
          </a:p>
        </p:txBody>
      </p:sp>
      <p:cxnSp>
        <p:nvCxnSpPr>
          <p:cNvPr id="316423" name="AutoShape 7"/>
          <p:cNvCxnSpPr>
            <a:cxnSpLocks noChangeShapeType="1"/>
            <a:stCxn id="316420" idx="2"/>
            <a:endCxn id="316421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6424" name="AutoShape 8"/>
          <p:cNvCxnSpPr>
            <a:cxnSpLocks noChangeShapeType="1"/>
            <a:stCxn id="316420" idx="2"/>
            <a:endCxn id="316422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16426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1642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6428" name="Rectangle 12"/>
          <p:cNvSpPr>
            <a:spLocks noChangeArrowheads="1"/>
          </p:cNvSpPr>
          <p:nvPr/>
        </p:nvSpPr>
        <p:spPr bwMode="auto">
          <a:xfrm>
            <a:off x="5219700" y="2133600"/>
            <a:ext cx="3529013" cy="3587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29" name="Text Box 13"/>
          <p:cNvSpPr txBox="1">
            <a:spLocks noChangeArrowheads="1"/>
          </p:cNvSpPr>
          <p:nvPr/>
        </p:nvSpPr>
        <p:spPr bwMode="auto">
          <a:xfrm>
            <a:off x="231775" y="5100638"/>
            <a:ext cx="474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0.29 = 0.01</a:t>
            </a:r>
            <a:endParaRPr lang="en-US"/>
          </a:p>
        </p:txBody>
      </p:sp>
      <p:sp>
        <p:nvSpPr>
          <p:cNvPr id="316430" name="Rectangle 14"/>
          <p:cNvSpPr>
            <a:spLocks noChangeArrowheads="1"/>
          </p:cNvSpPr>
          <p:nvPr/>
        </p:nvSpPr>
        <p:spPr bwMode="auto">
          <a:xfrm>
            <a:off x="7308850" y="1412875"/>
            <a:ext cx="287338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31" name="Rectangle 15"/>
          <p:cNvSpPr>
            <a:spLocks noChangeArrowheads="1"/>
          </p:cNvSpPr>
          <p:nvPr/>
        </p:nvSpPr>
        <p:spPr bwMode="auto">
          <a:xfrm>
            <a:off x="5219700" y="1557338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32" name="Rectangle 16"/>
          <p:cNvSpPr>
            <a:spLocks noChangeArrowheads="1"/>
          </p:cNvSpPr>
          <p:nvPr/>
        </p:nvSpPr>
        <p:spPr bwMode="auto">
          <a:xfrm>
            <a:off x="5219700" y="2565400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33" name="Rectangle 17"/>
          <p:cNvSpPr>
            <a:spLocks noChangeArrowheads="1"/>
          </p:cNvSpPr>
          <p:nvPr/>
        </p:nvSpPr>
        <p:spPr bwMode="auto">
          <a:xfrm>
            <a:off x="5219700" y="2924175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/>
                <a:cs typeface="Helvetica"/>
              </a:rPr>
              <a:t>Two types of learning in AI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i="1" dirty="0">
                <a:solidFill>
                  <a:srgbClr val="FF0000"/>
                </a:solidFill>
                <a:latin typeface="Helvetica"/>
                <a:cs typeface="Helvetica"/>
              </a:rPr>
              <a:t>Deductive</a:t>
            </a:r>
            <a:r>
              <a:rPr lang="en-US" sz="2000" dirty="0">
                <a:solidFill>
                  <a:srgbClr val="FF0000"/>
                </a:solidFill>
                <a:latin typeface="Helvetica"/>
                <a:cs typeface="Helvetica"/>
              </a:rPr>
              <a:t>:</a:t>
            </a:r>
            <a:r>
              <a:rPr lang="en-US" sz="2000" dirty="0">
                <a:latin typeface="Helvetica"/>
                <a:cs typeface="Helvetica"/>
              </a:rPr>
              <a:t> Deduce rules/facts from already known rules/facts. (We have already dealt with this)</a:t>
            </a:r>
            <a:endParaRPr lang="en-US" sz="2800" dirty="0">
              <a:latin typeface="Helvetica"/>
              <a:cs typeface="Helvetica"/>
            </a:endParaRPr>
          </a:p>
          <a:p>
            <a:pPr marL="342900" indent="-342900">
              <a:spcBef>
                <a:spcPct val="20000"/>
              </a:spcBef>
            </a:pPr>
            <a:endParaRPr lang="en-US" sz="2800" dirty="0">
              <a:latin typeface="Helvetica"/>
              <a:cs typeface="Helvetica"/>
            </a:endParaRPr>
          </a:p>
          <a:p>
            <a:pPr marL="342900" indent="-342900">
              <a:spcBef>
                <a:spcPct val="20000"/>
              </a:spcBef>
            </a:pPr>
            <a:endParaRPr lang="en-US" sz="2800" dirty="0">
              <a:latin typeface="Helvetica"/>
              <a:cs typeface="Helvetica"/>
            </a:endParaRPr>
          </a:p>
          <a:p>
            <a:pPr marL="342900" indent="-342900">
              <a:spcBef>
                <a:spcPct val="20000"/>
              </a:spcBef>
            </a:pPr>
            <a:endParaRPr lang="en-US" sz="2000" i="1" dirty="0">
              <a:latin typeface="Helvetica"/>
              <a:cs typeface="Helvetica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1" dirty="0">
                <a:solidFill>
                  <a:srgbClr val="FF0000"/>
                </a:solidFill>
                <a:latin typeface="Helvetica"/>
                <a:cs typeface="Helvetica"/>
              </a:rPr>
              <a:t>Inductive</a:t>
            </a:r>
            <a:r>
              <a:rPr lang="en-US" sz="2000" dirty="0">
                <a:solidFill>
                  <a:srgbClr val="FF0000"/>
                </a:solidFill>
                <a:latin typeface="Helvetica"/>
                <a:cs typeface="Helvetica"/>
              </a:rPr>
              <a:t>:</a:t>
            </a:r>
            <a:r>
              <a:rPr lang="en-US" sz="2000" dirty="0">
                <a:latin typeface="Helvetica"/>
                <a:cs typeface="Helvetica"/>
              </a:rPr>
              <a:t> Learn </a:t>
            </a:r>
            <a:r>
              <a:rPr lang="en-US" sz="2000" u="sng" dirty="0">
                <a:latin typeface="Helvetica"/>
                <a:cs typeface="Helvetica"/>
              </a:rPr>
              <a:t>new</a:t>
            </a:r>
            <a:r>
              <a:rPr lang="en-US" sz="2000" dirty="0">
                <a:latin typeface="Helvetica"/>
                <a:cs typeface="Helvetica"/>
              </a:rPr>
              <a:t> rules/facts from a data set </a:t>
            </a:r>
            <a:r>
              <a:rPr lang="en-US" sz="2400" dirty="0">
                <a:latin typeface="Helvetica"/>
                <a:cs typeface="Helvetica"/>
              </a:rPr>
              <a:t>D</a:t>
            </a:r>
            <a:r>
              <a:rPr lang="en-US" sz="2000" dirty="0">
                <a:latin typeface="Helvetica"/>
                <a:cs typeface="Helvetica"/>
              </a:rPr>
              <a:t>.</a:t>
            </a:r>
          </a:p>
        </p:txBody>
      </p:sp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2001838" y="2935288"/>
          <a:ext cx="4913312" cy="711200"/>
        </p:xfrm>
        <a:graphic>
          <a:graphicData uri="http://schemas.openxmlformats.org/presentationml/2006/ole">
            <p:oleObj spid="_x0000_s108546" name="Equation" r:id="rId3" imgW="1651000" imgH="241300" progId="Equation.DSMT4">
              <p:embed/>
            </p:oleObj>
          </a:graphicData>
        </a:graphic>
      </p:graphicFrame>
      <p:graphicFrame>
        <p:nvGraphicFramePr>
          <p:cNvPr id="277511" name="Object 7"/>
          <p:cNvGraphicFramePr>
            <a:graphicFrameLocks noChangeAspect="1"/>
          </p:cNvGraphicFramePr>
          <p:nvPr/>
        </p:nvGraphicFramePr>
        <p:xfrm>
          <a:off x="933450" y="4694238"/>
          <a:ext cx="6324600" cy="735012"/>
        </p:xfrm>
        <a:graphic>
          <a:graphicData uri="http://schemas.openxmlformats.org/presentationml/2006/ole">
            <p:oleObj spid="_x0000_s108547" name="Equation" r:id="rId4" imgW="2070100" imgH="241300" progId="Equation.DSMT4">
              <p:embed/>
            </p:oleObj>
          </a:graphicData>
        </a:graphic>
      </p:graphicFrame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755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/>
              <a:t>We will be dealing with the latter, </a:t>
            </a:r>
            <a:r>
              <a:rPr lang="en-US" sz="2000" i="1" dirty="0"/>
              <a:t>inductive</a:t>
            </a:r>
            <a:r>
              <a:rPr lang="en-US" sz="2000" dirty="0"/>
              <a:t> learning, now</a:t>
            </a:r>
            <a:endParaRPr lang="en-US" sz="24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7443" name="Object 3"/>
          <p:cNvGraphicFramePr>
            <a:graphicFrameLocks noChangeAspect="1"/>
          </p:cNvGraphicFramePr>
          <p:nvPr/>
        </p:nvGraphicFramePr>
        <p:xfrm>
          <a:off x="211138" y="4087813"/>
          <a:ext cx="8628062" cy="1441450"/>
        </p:xfrm>
        <a:graphic>
          <a:graphicData uri="http://schemas.openxmlformats.org/presentationml/2006/ole">
            <p:oleObj spid="_x0000_s118786" name="Equation" r:id="rId3" imgW="4787900" imgH="800100" progId="Equation.DSMT4">
              <p:embed/>
            </p:oleObj>
          </a:graphicData>
        </a:graphic>
      </p:graphicFrame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Patrons?</a:t>
            </a:r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17938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F</a:t>
            </a:r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1547813" y="3141663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4 T</a:t>
            </a:r>
            <a:endParaRPr lang="en-US"/>
          </a:p>
        </p:txBody>
      </p:sp>
      <p:cxnSp>
        <p:nvCxnSpPr>
          <p:cNvPr id="317447" name="AutoShape 7"/>
          <p:cNvCxnSpPr>
            <a:cxnSpLocks noChangeShapeType="1"/>
            <a:stCxn id="317444" idx="2"/>
            <a:endCxn id="317445" idx="0"/>
          </p:cNvCxnSpPr>
          <p:nvPr/>
        </p:nvCxnSpPr>
        <p:spPr bwMode="auto">
          <a:xfrm flipH="1">
            <a:off x="792163" y="2217738"/>
            <a:ext cx="16922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448" name="AutoShape 8"/>
          <p:cNvCxnSpPr>
            <a:cxnSpLocks noChangeShapeType="1"/>
            <a:stCxn id="317444" idx="2"/>
            <a:endCxn id="317446" idx="0"/>
          </p:cNvCxnSpPr>
          <p:nvPr/>
        </p:nvCxnSpPr>
        <p:spPr bwMode="auto">
          <a:xfrm flipH="1">
            <a:off x="2160588" y="2217738"/>
            <a:ext cx="323850" cy="911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900113" y="2205038"/>
            <a:ext cx="644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None</a:t>
            </a:r>
            <a:endParaRPr lang="en-US" sz="1400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96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Full</a:t>
            </a:r>
            <a:endParaRPr lang="en-US" sz="1400"/>
          </a:p>
        </p:txBody>
      </p:sp>
      <p:pic>
        <p:nvPicPr>
          <p:cNvPr id="31745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7452" name="Rectangle 12"/>
          <p:cNvSpPr>
            <a:spLocks noChangeArrowheads="1"/>
          </p:cNvSpPr>
          <p:nvPr/>
        </p:nvSpPr>
        <p:spPr bwMode="auto">
          <a:xfrm>
            <a:off x="5219700" y="1700213"/>
            <a:ext cx="3529013" cy="144462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5219700" y="2781300"/>
            <a:ext cx="3529013" cy="287338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54" name="Rectangle 14"/>
          <p:cNvSpPr>
            <a:spLocks noChangeArrowheads="1"/>
          </p:cNvSpPr>
          <p:nvPr/>
        </p:nvSpPr>
        <p:spPr bwMode="auto">
          <a:xfrm>
            <a:off x="5219700" y="3141663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323850" y="5876925"/>
            <a:ext cx="474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0.14 = 0.16</a:t>
            </a:r>
            <a:endParaRPr lang="en-US"/>
          </a:p>
        </p:txBody>
      </p:sp>
      <p:sp>
        <p:nvSpPr>
          <p:cNvPr id="317456" name="Rectangle 16"/>
          <p:cNvSpPr>
            <a:spLocks noChangeArrowheads="1"/>
          </p:cNvSpPr>
          <p:nvPr/>
        </p:nvSpPr>
        <p:spPr bwMode="auto">
          <a:xfrm>
            <a:off x="6227763" y="1412875"/>
            <a:ext cx="360362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57" name="Rectangle 17"/>
          <p:cNvSpPr>
            <a:spLocks noChangeArrowheads="1"/>
          </p:cNvSpPr>
          <p:nvPr/>
        </p:nvSpPr>
        <p:spPr bwMode="auto">
          <a:xfrm>
            <a:off x="5219700" y="1989138"/>
            <a:ext cx="3529013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59" name="Rectangle 19"/>
          <p:cNvSpPr>
            <a:spLocks noChangeArrowheads="1"/>
          </p:cNvSpPr>
          <p:nvPr/>
        </p:nvSpPr>
        <p:spPr bwMode="auto">
          <a:xfrm>
            <a:off x="5219700" y="2565400"/>
            <a:ext cx="3529013" cy="215900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291623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4 F</a:t>
            </a:r>
            <a:endParaRPr lang="en-US"/>
          </a:p>
        </p:txBody>
      </p:sp>
      <p:cxnSp>
        <p:nvCxnSpPr>
          <p:cNvPr id="317461" name="AutoShape 21"/>
          <p:cNvCxnSpPr>
            <a:cxnSpLocks noChangeShapeType="1"/>
            <a:stCxn id="317444" idx="2"/>
            <a:endCxn id="317460" idx="0"/>
          </p:cNvCxnSpPr>
          <p:nvPr/>
        </p:nvCxnSpPr>
        <p:spPr bwMode="auto">
          <a:xfrm>
            <a:off x="2484438" y="2217738"/>
            <a:ext cx="10445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1619250" y="2636838"/>
            <a:ext cx="693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Some</a:t>
            </a:r>
            <a:endParaRPr lang="en-US" sz="1400"/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5219700" y="1557338"/>
            <a:ext cx="3529013" cy="144462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64" name="Rectangle 24"/>
          <p:cNvSpPr>
            <a:spLocks noChangeArrowheads="1"/>
          </p:cNvSpPr>
          <p:nvPr/>
        </p:nvSpPr>
        <p:spPr bwMode="auto">
          <a:xfrm>
            <a:off x="5219700" y="1844675"/>
            <a:ext cx="3529013" cy="144463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65" name="Rectangle 25"/>
          <p:cNvSpPr>
            <a:spLocks noChangeArrowheads="1"/>
          </p:cNvSpPr>
          <p:nvPr/>
        </p:nvSpPr>
        <p:spPr bwMode="auto">
          <a:xfrm>
            <a:off x="5219700" y="2276475"/>
            <a:ext cx="3529013" cy="215900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8467" name="Object 3"/>
          <p:cNvGraphicFramePr>
            <a:graphicFrameLocks noChangeAspect="1"/>
          </p:cNvGraphicFramePr>
          <p:nvPr/>
        </p:nvGraphicFramePr>
        <p:xfrm>
          <a:off x="280988" y="4087813"/>
          <a:ext cx="8558212" cy="1441450"/>
        </p:xfrm>
        <a:graphic>
          <a:graphicData uri="http://schemas.openxmlformats.org/presentationml/2006/ole">
            <p:oleObj spid="_x0000_s119810" name="Equation" r:id="rId3" imgW="4749800" imgH="800100" progId="Equation.DSMT4">
              <p:embed/>
            </p:oleObj>
          </a:graphicData>
        </a:graphic>
      </p:graphicFrame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Price</a:t>
            </a:r>
            <a:endParaRPr lang="en-US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17938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3 F</a:t>
            </a:r>
            <a:endParaRPr lang="en-US"/>
          </a:p>
        </p:txBody>
      </p:sp>
      <p:sp>
        <p:nvSpPr>
          <p:cNvPr id="318470" name="Rectangle 6"/>
          <p:cNvSpPr>
            <a:spLocks noChangeArrowheads="1"/>
          </p:cNvSpPr>
          <p:nvPr/>
        </p:nvSpPr>
        <p:spPr bwMode="auto">
          <a:xfrm>
            <a:off x="1547813" y="3141663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</a:t>
            </a:r>
            <a:endParaRPr lang="en-US"/>
          </a:p>
        </p:txBody>
      </p:sp>
      <p:cxnSp>
        <p:nvCxnSpPr>
          <p:cNvPr id="318471" name="AutoShape 7"/>
          <p:cNvCxnSpPr>
            <a:cxnSpLocks noChangeShapeType="1"/>
            <a:stCxn id="318468" idx="2"/>
            <a:endCxn id="318469" idx="0"/>
          </p:cNvCxnSpPr>
          <p:nvPr/>
        </p:nvCxnSpPr>
        <p:spPr bwMode="auto">
          <a:xfrm flipH="1">
            <a:off x="792163" y="2217738"/>
            <a:ext cx="16922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8472" name="AutoShape 8"/>
          <p:cNvCxnSpPr>
            <a:cxnSpLocks noChangeShapeType="1"/>
            <a:stCxn id="318468" idx="2"/>
            <a:endCxn id="318470" idx="0"/>
          </p:cNvCxnSpPr>
          <p:nvPr/>
        </p:nvCxnSpPr>
        <p:spPr bwMode="auto">
          <a:xfrm flipH="1">
            <a:off x="2160588" y="2217738"/>
            <a:ext cx="323850" cy="911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1116013" y="2205038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$</a:t>
            </a:r>
            <a:endParaRPr lang="en-US" sz="1400"/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522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$$$</a:t>
            </a:r>
            <a:endParaRPr lang="en-US" sz="1400"/>
          </a:p>
        </p:txBody>
      </p:sp>
      <p:pic>
        <p:nvPicPr>
          <p:cNvPr id="31847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8476" name="Rectangle 12"/>
          <p:cNvSpPr>
            <a:spLocks noChangeArrowheads="1"/>
          </p:cNvSpPr>
          <p:nvPr/>
        </p:nvSpPr>
        <p:spPr bwMode="auto">
          <a:xfrm>
            <a:off x="5219700" y="1557338"/>
            <a:ext cx="3529013" cy="144462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77" name="Rectangle 13"/>
          <p:cNvSpPr>
            <a:spLocks noChangeArrowheads="1"/>
          </p:cNvSpPr>
          <p:nvPr/>
        </p:nvSpPr>
        <p:spPr bwMode="auto">
          <a:xfrm>
            <a:off x="5219700" y="2924175"/>
            <a:ext cx="3529013" cy="144463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79" name="Text Box 15"/>
          <p:cNvSpPr txBox="1">
            <a:spLocks noChangeArrowheads="1"/>
          </p:cNvSpPr>
          <p:nvPr/>
        </p:nvSpPr>
        <p:spPr bwMode="auto">
          <a:xfrm>
            <a:off x="323850" y="5876925"/>
            <a:ext cx="474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0.23 = 0.07</a:t>
            </a:r>
            <a:endParaRPr lang="en-US"/>
          </a:p>
        </p:txBody>
      </p:sp>
      <p:sp>
        <p:nvSpPr>
          <p:cNvPr id="318480" name="Rectangle 16"/>
          <p:cNvSpPr>
            <a:spLocks noChangeArrowheads="1"/>
          </p:cNvSpPr>
          <p:nvPr/>
        </p:nvSpPr>
        <p:spPr bwMode="auto">
          <a:xfrm>
            <a:off x="6588125" y="1412875"/>
            <a:ext cx="360363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81" name="Rectangle 17"/>
          <p:cNvSpPr>
            <a:spLocks noChangeArrowheads="1"/>
          </p:cNvSpPr>
          <p:nvPr/>
        </p:nvSpPr>
        <p:spPr bwMode="auto">
          <a:xfrm>
            <a:off x="5219700" y="2133600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82" name="Rectangle 18"/>
          <p:cNvSpPr>
            <a:spLocks noChangeArrowheads="1"/>
          </p:cNvSpPr>
          <p:nvPr/>
        </p:nvSpPr>
        <p:spPr bwMode="auto">
          <a:xfrm>
            <a:off x="5219700" y="2565400"/>
            <a:ext cx="3529013" cy="215900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83" name="Rectangle 19"/>
          <p:cNvSpPr>
            <a:spLocks noChangeArrowheads="1"/>
          </p:cNvSpPr>
          <p:nvPr/>
        </p:nvSpPr>
        <p:spPr bwMode="auto">
          <a:xfrm>
            <a:off x="291623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3 F</a:t>
            </a:r>
            <a:endParaRPr lang="en-US"/>
          </a:p>
        </p:txBody>
      </p:sp>
      <p:cxnSp>
        <p:nvCxnSpPr>
          <p:cNvPr id="318484" name="AutoShape 20"/>
          <p:cNvCxnSpPr>
            <a:cxnSpLocks noChangeShapeType="1"/>
            <a:stCxn id="318468" idx="2"/>
            <a:endCxn id="318483" idx="0"/>
          </p:cNvCxnSpPr>
          <p:nvPr/>
        </p:nvCxnSpPr>
        <p:spPr bwMode="auto">
          <a:xfrm>
            <a:off x="2484438" y="2217738"/>
            <a:ext cx="10445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8485" name="Text Box 21"/>
          <p:cNvSpPr txBox="1">
            <a:spLocks noChangeArrowheads="1"/>
          </p:cNvSpPr>
          <p:nvPr/>
        </p:nvSpPr>
        <p:spPr bwMode="auto">
          <a:xfrm>
            <a:off x="1835150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$$</a:t>
            </a:r>
            <a:endParaRPr lang="en-US" sz="1400"/>
          </a:p>
        </p:txBody>
      </p:sp>
      <p:sp>
        <p:nvSpPr>
          <p:cNvPr id="318488" name="Rectangle 24"/>
          <p:cNvSpPr>
            <a:spLocks noChangeArrowheads="1"/>
          </p:cNvSpPr>
          <p:nvPr/>
        </p:nvSpPr>
        <p:spPr bwMode="auto">
          <a:xfrm>
            <a:off x="5219700" y="2276475"/>
            <a:ext cx="3529013" cy="215900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9491" name="Object 3"/>
          <p:cNvGraphicFramePr>
            <a:graphicFrameLocks noChangeAspect="1"/>
          </p:cNvGraphicFramePr>
          <p:nvPr/>
        </p:nvGraphicFramePr>
        <p:xfrm>
          <a:off x="355600" y="4303713"/>
          <a:ext cx="8559800" cy="1441450"/>
        </p:xfrm>
        <a:graphic>
          <a:graphicData uri="http://schemas.openxmlformats.org/presentationml/2006/ole">
            <p:oleObj spid="_x0000_s120834" name="Equation" r:id="rId3" imgW="4749800" imgH="800100" progId="Equation.DSMT4">
              <p:embed/>
            </p:oleObj>
          </a:graphicData>
        </a:graphic>
      </p:graphicFrame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Type</a:t>
            </a:r>
            <a:endParaRPr lang="en-US"/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179388" y="2565400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1 F</a:t>
            </a:r>
            <a:endParaRPr lang="en-US"/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1187450" y="34290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1 F</a:t>
            </a:r>
            <a:endParaRPr lang="en-US"/>
          </a:p>
        </p:txBody>
      </p:sp>
      <p:cxnSp>
        <p:nvCxnSpPr>
          <p:cNvPr id="319495" name="AutoShape 7"/>
          <p:cNvCxnSpPr>
            <a:cxnSpLocks noChangeShapeType="1"/>
            <a:stCxn id="319492" idx="2"/>
            <a:endCxn id="319493" idx="0"/>
          </p:cNvCxnSpPr>
          <p:nvPr/>
        </p:nvCxnSpPr>
        <p:spPr bwMode="auto">
          <a:xfrm flipH="1">
            <a:off x="792163" y="2217738"/>
            <a:ext cx="1692275" cy="3349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9496" name="AutoShape 8"/>
          <p:cNvCxnSpPr>
            <a:cxnSpLocks noChangeShapeType="1"/>
            <a:stCxn id="319492" idx="2"/>
            <a:endCxn id="319494" idx="0"/>
          </p:cNvCxnSpPr>
          <p:nvPr/>
        </p:nvCxnSpPr>
        <p:spPr bwMode="auto">
          <a:xfrm flipH="1">
            <a:off x="1800225" y="2217738"/>
            <a:ext cx="684213" cy="1198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900113" y="2133600"/>
            <a:ext cx="785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French</a:t>
            </a:r>
            <a:endParaRPr lang="en-US" sz="1400"/>
          </a:p>
        </p:txBody>
      </p:sp>
      <p:sp>
        <p:nvSpPr>
          <p:cNvPr id="319498" name="Text Box 10"/>
          <p:cNvSpPr txBox="1">
            <a:spLocks noChangeArrowheads="1"/>
          </p:cNvSpPr>
          <p:nvPr/>
        </p:nvSpPr>
        <p:spPr bwMode="auto">
          <a:xfrm>
            <a:off x="3419475" y="2133600"/>
            <a:ext cx="788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Burger</a:t>
            </a:r>
            <a:endParaRPr lang="en-US" sz="1400"/>
          </a:p>
        </p:txBody>
      </p:sp>
      <p:pic>
        <p:nvPicPr>
          <p:cNvPr id="31949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9500" name="Rectangle 12"/>
          <p:cNvSpPr>
            <a:spLocks noChangeArrowheads="1"/>
          </p:cNvSpPr>
          <p:nvPr/>
        </p:nvSpPr>
        <p:spPr bwMode="auto">
          <a:xfrm>
            <a:off x="5219700" y="1557338"/>
            <a:ext cx="3529013" cy="144462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02" name="Text Box 14"/>
          <p:cNvSpPr txBox="1">
            <a:spLocks noChangeArrowheads="1"/>
          </p:cNvSpPr>
          <p:nvPr/>
        </p:nvSpPr>
        <p:spPr bwMode="auto">
          <a:xfrm>
            <a:off x="323850" y="5876925"/>
            <a:ext cx="437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0.30 = 0</a:t>
            </a:r>
            <a:endParaRPr lang="en-US"/>
          </a:p>
        </p:txBody>
      </p:sp>
      <p:sp>
        <p:nvSpPr>
          <p:cNvPr id="319503" name="Rectangle 15"/>
          <p:cNvSpPr>
            <a:spLocks noChangeArrowheads="1"/>
          </p:cNvSpPr>
          <p:nvPr/>
        </p:nvSpPr>
        <p:spPr bwMode="auto">
          <a:xfrm>
            <a:off x="7596188" y="1412875"/>
            <a:ext cx="360362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04" name="Rectangle 16"/>
          <p:cNvSpPr>
            <a:spLocks noChangeArrowheads="1"/>
          </p:cNvSpPr>
          <p:nvPr/>
        </p:nvSpPr>
        <p:spPr bwMode="auto">
          <a:xfrm>
            <a:off x="5219700" y="2133600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05" name="Rectangle 17"/>
          <p:cNvSpPr>
            <a:spLocks noChangeArrowheads="1"/>
          </p:cNvSpPr>
          <p:nvPr/>
        </p:nvSpPr>
        <p:spPr bwMode="auto">
          <a:xfrm>
            <a:off x="5219700" y="2924175"/>
            <a:ext cx="3529013" cy="144463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06" name="Rectangle 18"/>
          <p:cNvSpPr>
            <a:spLocks noChangeArrowheads="1"/>
          </p:cNvSpPr>
          <p:nvPr/>
        </p:nvSpPr>
        <p:spPr bwMode="auto">
          <a:xfrm>
            <a:off x="3276600" y="25654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2 F</a:t>
            </a:r>
            <a:endParaRPr lang="en-US"/>
          </a:p>
        </p:txBody>
      </p:sp>
      <p:cxnSp>
        <p:nvCxnSpPr>
          <p:cNvPr id="319507" name="AutoShape 19"/>
          <p:cNvCxnSpPr>
            <a:cxnSpLocks noChangeShapeType="1"/>
            <a:stCxn id="319492" idx="2"/>
            <a:endCxn id="319506" idx="0"/>
          </p:cNvCxnSpPr>
          <p:nvPr/>
        </p:nvCxnSpPr>
        <p:spPr bwMode="auto">
          <a:xfrm>
            <a:off x="2484438" y="2217738"/>
            <a:ext cx="1404937" cy="3349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9508" name="Text Box 20"/>
          <p:cNvSpPr txBox="1">
            <a:spLocks noChangeArrowheads="1"/>
          </p:cNvSpPr>
          <p:nvPr/>
        </p:nvSpPr>
        <p:spPr bwMode="auto">
          <a:xfrm>
            <a:off x="1403350" y="2708275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Italian</a:t>
            </a:r>
            <a:endParaRPr lang="en-US" sz="1400"/>
          </a:p>
        </p:txBody>
      </p:sp>
      <p:sp>
        <p:nvSpPr>
          <p:cNvPr id="319509" name="Rectangle 21"/>
          <p:cNvSpPr>
            <a:spLocks noChangeArrowheads="1"/>
          </p:cNvSpPr>
          <p:nvPr/>
        </p:nvSpPr>
        <p:spPr bwMode="auto">
          <a:xfrm>
            <a:off x="5219700" y="2276475"/>
            <a:ext cx="3529013" cy="215900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2555875" y="34290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2 F</a:t>
            </a:r>
            <a:endParaRPr lang="en-US"/>
          </a:p>
        </p:txBody>
      </p:sp>
      <p:cxnSp>
        <p:nvCxnSpPr>
          <p:cNvPr id="319511" name="AutoShape 23"/>
          <p:cNvCxnSpPr>
            <a:cxnSpLocks noChangeShapeType="1"/>
            <a:stCxn id="319492" idx="2"/>
            <a:endCxn id="319510" idx="0"/>
          </p:cNvCxnSpPr>
          <p:nvPr/>
        </p:nvCxnSpPr>
        <p:spPr bwMode="auto">
          <a:xfrm>
            <a:off x="2484438" y="2217738"/>
            <a:ext cx="684212" cy="1198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9512" name="Text Box 24"/>
          <p:cNvSpPr txBox="1">
            <a:spLocks noChangeArrowheads="1"/>
          </p:cNvSpPr>
          <p:nvPr/>
        </p:nvSpPr>
        <p:spPr bwMode="auto">
          <a:xfrm>
            <a:off x="2411413" y="2997200"/>
            <a:ext cx="561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Thai</a:t>
            </a:r>
            <a:endParaRPr lang="en-US" sz="1400"/>
          </a:p>
        </p:txBody>
      </p:sp>
      <p:sp>
        <p:nvSpPr>
          <p:cNvPr id="319513" name="Rectangle 25"/>
          <p:cNvSpPr>
            <a:spLocks noChangeArrowheads="1"/>
          </p:cNvSpPr>
          <p:nvPr/>
        </p:nvSpPr>
        <p:spPr bwMode="auto">
          <a:xfrm>
            <a:off x="5219700" y="1700213"/>
            <a:ext cx="3529013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14" name="Rectangle 26"/>
          <p:cNvSpPr>
            <a:spLocks noChangeArrowheads="1"/>
          </p:cNvSpPr>
          <p:nvPr/>
        </p:nvSpPr>
        <p:spPr bwMode="auto">
          <a:xfrm>
            <a:off x="5219700" y="1989138"/>
            <a:ext cx="3529013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15" name="Rectangle 27"/>
          <p:cNvSpPr>
            <a:spLocks noChangeArrowheads="1"/>
          </p:cNvSpPr>
          <p:nvPr/>
        </p:nvSpPr>
        <p:spPr bwMode="auto">
          <a:xfrm>
            <a:off x="5219700" y="2636838"/>
            <a:ext cx="3529013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16" name="Rectangle 28"/>
          <p:cNvSpPr>
            <a:spLocks noChangeArrowheads="1"/>
          </p:cNvSpPr>
          <p:nvPr/>
        </p:nvSpPr>
        <p:spPr bwMode="auto">
          <a:xfrm>
            <a:off x="5219700" y="3068638"/>
            <a:ext cx="3529013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20515" name="Object 3"/>
          <p:cNvGraphicFramePr>
            <a:graphicFrameLocks noChangeAspect="1"/>
          </p:cNvGraphicFramePr>
          <p:nvPr/>
        </p:nvGraphicFramePr>
        <p:xfrm>
          <a:off x="331787" y="4303713"/>
          <a:ext cx="8583613" cy="1441450"/>
        </p:xfrm>
        <a:graphic>
          <a:graphicData uri="http://schemas.openxmlformats.org/presentationml/2006/ole">
            <p:oleObj spid="_x0000_s121858" name="Equation" r:id="rId3" imgW="4762500" imgH="800100" progId="Equation.DSMT4">
              <p:embed/>
            </p:oleObj>
          </a:graphicData>
        </a:graphic>
      </p:graphicFrame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Est. waiting</a:t>
            </a:r>
            <a:br>
              <a:rPr lang="sv-SE"/>
            </a:br>
            <a:r>
              <a:rPr lang="sv-SE"/>
              <a:t>time</a:t>
            </a:r>
            <a:endParaRPr lang="en-US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179388" y="2565400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4 T, 2 F</a:t>
            </a:r>
            <a:endParaRPr lang="en-US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1187450" y="34290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1 F</a:t>
            </a:r>
            <a:endParaRPr lang="en-US"/>
          </a:p>
        </p:txBody>
      </p:sp>
      <p:cxnSp>
        <p:nvCxnSpPr>
          <p:cNvPr id="320519" name="AutoShape 7"/>
          <p:cNvCxnSpPr>
            <a:cxnSpLocks noChangeShapeType="1"/>
            <a:stCxn id="320516" idx="2"/>
            <a:endCxn id="320517" idx="0"/>
          </p:cNvCxnSpPr>
          <p:nvPr/>
        </p:nvCxnSpPr>
        <p:spPr bwMode="auto">
          <a:xfrm flipH="1">
            <a:off x="792163" y="2217738"/>
            <a:ext cx="1692275" cy="3349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0520" name="AutoShape 8"/>
          <p:cNvCxnSpPr>
            <a:cxnSpLocks noChangeShapeType="1"/>
            <a:stCxn id="320516" idx="2"/>
            <a:endCxn id="320518" idx="0"/>
          </p:cNvCxnSpPr>
          <p:nvPr/>
        </p:nvCxnSpPr>
        <p:spPr bwMode="auto">
          <a:xfrm flipH="1">
            <a:off x="1800225" y="2217738"/>
            <a:ext cx="684213" cy="1198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900113" y="2133600"/>
            <a:ext cx="60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0-10</a:t>
            </a:r>
            <a:endParaRPr lang="en-US" sz="1400"/>
          </a:p>
        </p:txBody>
      </p:sp>
      <p:sp>
        <p:nvSpPr>
          <p:cNvPr id="320522" name="Text Box 10"/>
          <p:cNvSpPr txBox="1">
            <a:spLocks noChangeArrowheads="1"/>
          </p:cNvSpPr>
          <p:nvPr/>
        </p:nvSpPr>
        <p:spPr bwMode="auto">
          <a:xfrm>
            <a:off x="3419475" y="2133600"/>
            <a:ext cx="617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&gt; 60</a:t>
            </a:r>
            <a:endParaRPr lang="en-US" sz="1400"/>
          </a:p>
        </p:txBody>
      </p:sp>
      <p:pic>
        <p:nvPicPr>
          <p:cNvPr id="32052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323850" y="5876925"/>
            <a:ext cx="474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0.24 = 0.06</a:t>
            </a:r>
            <a:endParaRPr lang="en-US"/>
          </a:p>
        </p:txBody>
      </p:sp>
      <p:sp>
        <p:nvSpPr>
          <p:cNvPr id="320526" name="Rectangle 14"/>
          <p:cNvSpPr>
            <a:spLocks noChangeArrowheads="1"/>
          </p:cNvSpPr>
          <p:nvPr/>
        </p:nvSpPr>
        <p:spPr bwMode="auto">
          <a:xfrm>
            <a:off x="7956550" y="1412875"/>
            <a:ext cx="360363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27" name="Rectangle 15"/>
          <p:cNvSpPr>
            <a:spLocks noChangeArrowheads="1"/>
          </p:cNvSpPr>
          <p:nvPr/>
        </p:nvSpPr>
        <p:spPr bwMode="auto">
          <a:xfrm>
            <a:off x="5219700" y="2133600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28" name="Rectangle 16"/>
          <p:cNvSpPr>
            <a:spLocks noChangeArrowheads="1"/>
          </p:cNvSpPr>
          <p:nvPr/>
        </p:nvSpPr>
        <p:spPr bwMode="auto">
          <a:xfrm>
            <a:off x="5219700" y="2924175"/>
            <a:ext cx="3529013" cy="144463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29" name="Rectangle 17"/>
          <p:cNvSpPr>
            <a:spLocks noChangeArrowheads="1"/>
          </p:cNvSpPr>
          <p:nvPr/>
        </p:nvSpPr>
        <p:spPr bwMode="auto">
          <a:xfrm>
            <a:off x="3276600" y="25654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F</a:t>
            </a:r>
            <a:endParaRPr lang="en-US"/>
          </a:p>
        </p:txBody>
      </p:sp>
      <p:cxnSp>
        <p:nvCxnSpPr>
          <p:cNvPr id="320530" name="AutoShape 18"/>
          <p:cNvCxnSpPr>
            <a:cxnSpLocks noChangeShapeType="1"/>
            <a:stCxn id="320516" idx="2"/>
            <a:endCxn id="320529" idx="0"/>
          </p:cNvCxnSpPr>
          <p:nvPr/>
        </p:nvCxnSpPr>
        <p:spPr bwMode="auto">
          <a:xfrm>
            <a:off x="2484438" y="2217738"/>
            <a:ext cx="1404937" cy="3349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1403350" y="2708275"/>
            <a:ext cx="715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10-30</a:t>
            </a:r>
            <a:endParaRPr lang="en-US" sz="1400"/>
          </a:p>
        </p:txBody>
      </p:sp>
      <p:sp>
        <p:nvSpPr>
          <p:cNvPr id="320533" name="Rectangle 21"/>
          <p:cNvSpPr>
            <a:spLocks noChangeArrowheads="1"/>
          </p:cNvSpPr>
          <p:nvPr/>
        </p:nvSpPr>
        <p:spPr bwMode="auto">
          <a:xfrm>
            <a:off x="2555875" y="34290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1 F</a:t>
            </a:r>
            <a:endParaRPr lang="en-US"/>
          </a:p>
        </p:txBody>
      </p:sp>
      <p:cxnSp>
        <p:nvCxnSpPr>
          <p:cNvPr id="320534" name="AutoShape 22"/>
          <p:cNvCxnSpPr>
            <a:cxnSpLocks noChangeShapeType="1"/>
            <a:stCxn id="320516" idx="2"/>
            <a:endCxn id="320533" idx="0"/>
          </p:cNvCxnSpPr>
          <p:nvPr/>
        </p:nvCxnSpPr>
        <p:spPr bwMode="auto">
          <a:xfrm>
            <a:off x="2484438" y="2217738"/>
            <a:ext cx="684212" cy="1198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0535" name="Text Box 23"/>
          <p:cNvSpPr txBox="1">
            <a:spLocks noChangeArrowheads="1"/>
          </p:cNvSpPr>
          <p:nvPr/>
        </p:nvSpPr>
        <p:spPr bwMode="auto">
          <a:xfrm>
            <a:off x="2268538" y="2997200"/>
            <a:ext cx="715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30-60</a:t>
            </a:r>
            <a:endParaRPr lang="en-US" sz="1400"/>
          </a:p>
        </p:txBody>
      </p:sp>
      <p:sp>
        <p:nvSpPr>
          <p:cNvPr id="320536" name="Rectangle 24"/>
          <p:cNvSpPr>
            <a:spLocks noChangeArrowheads="1"/>
          </p:cNvSpPr>
          <p:nvPr/>
        </p:nvSpPr>
        <p:spPr bwMode="auto">
          <a:xfrm>
            <a:off x="5219700" y="1700213"/>
            <a:ext cx="3529013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37" name="Rectangle 25"/>
          <p:cNvSpPr>
            <a:spLocks noChangeArrowheads="1"/>
          </p:cNvSpPr>
          <p:nvPr/>
        </p:nvSpPr>
        <p:spPr bwMode="auto">
          <a:xfrm>
            <a:off x="5219700" y="1989138"/>
            <a:ext cx="3529013" cy="144462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41" name="Rectangle 29"/>
          <p:cNvSpPr>
            <a:spLocks noChangeArrowheads="1"/>
          </p:cNvSpPr>
          <p:nvPr/>
        </p:nvSpPr>
        <p:spPr bwMode="auto">
          <a:xfrm>
            <a:off x="5219700" y="3213100"/>
            <a:ext cx="3529013" cy="144463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42" name="Rectangle 30"/>
          <p:cNvSpPr>
            <a:spLocks noChangeArrowheads="1"/>
          </p:cNvSpPr>
          <p:nvPr/>
        </p:nvSpPr>
        <p:spPr bwMode="auto">
          <a:xfrm>
            <a:off x="5219700" y="2781300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Patrons?</a:t>
            </a:r>
            <a:endParaRPr lang="en-US"/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17938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F</a:t>
            </a:r>
            <a:endParaRPr lang="en-US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1547813" y="3141663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4 T</a:t>
            </a:r>
            <a:endParaRPr lang="en-US"/>
          </a:p>
        </p:txBody>
      </p:sp>
      <p:cxnSp>
        <p:nvCxnSpPr>
          <p:cNvPr id="321543" name="AutoShape 7"/>
          <p:cNvCxnSpPr>
            <a:cxnSpLocks noChangeShapeType="1"/>
            <a:stCxn id="321540" idx="2"/>
            <a:endCxn id="321541" idx="0"/>
          </p:cNvCxnSpPr>
          <p:nvPr/>
        </p:nvCxnSpPr>
        <p:spPr bwMode="auto">
          <a:xfrm flipH="1">
            <a:off x="792163" y="2217738"/>
            <a:ext cx="16922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1544" name="AutoShape 8"/>
          <p:cNvCxnSpPr>
            <a:cxnSpLocks noChangeShapeType="1"/>
            <a:stCxn id="321540" idx="2"/>
            <a:endCxn id="321542" idx="0"/>
          </p:cNvCxnSpPr>
          <p:nvPr/>
        </p:nvCxnSpPr>
        <p:spPr bwMode="auto">
          <a:xfrm flipH="1">
            <a:off x="2160588" y="2217738"/>
            <a:ext cx="323850" cy="911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1545" name="Text Box 9"/>
          <p:cNvSpPr txBox="1">
            <a:spLocks noChangeArrowheads="1"/>
          </p:cNvSpPr>
          <p:nvPr/>
        </p:nvSpPr>
        <p:spPr bwMode="auto">
          <a:xfrm>
            <a:off x="900113" y="2205038"/>
            <a:ext cx="644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None</a:t>
            </a:r>
            <a:endParaRPr lang="en-US" sz="1400"/>
          </a:p>
        </p:txBody>
      </p:sp>
      <p:sp>
        <p:nvSpPr>
          <p:cNvPr id="321546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96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Full</a:t>
            </a:r>
            <a:endParaRPr lang="en-US" sz="1400"/>
          </a:p>
        </p:txBody>
      </p:sp>
      <p:sp>
        <p:nvSpPr>
          <p:cNvPr id="321551" name="Text Box 15"/>
          <p:cNvSpPr txBox="1">
            <a:spLocks noChangeArrowheads="1"/>
          </p:cNvSpPr>
          <p:nvPr/>
        </p:nvSpPr>
        <p:spPr bwMode="auto">
          <a:xfrm>
            <a:off x="4572000" y="1412875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sv-SE"/>
              <a:t>Largest entropy decrease (0.16)</a:t>
            </a:r>
            <a:br>
              <a:rPr lang="sv-SE"/>
            </a:br>
            <a:r>
              <a:rPr lang="sv-SE"/>
              <a:t>achieved by splitting on Patrons.</a:t>
            </a:r>
            <a:endParaRPr lang="en-US"/>
          </a:p>
        </p:txBody>
      </p:sp>
      <p:sp>
        <p:nvSpPr>
          <p:cNvPr id="321555" name="Rectangle 19"/>
          <p:cNvSpPr>
            <a:spLocks noChangeArrowheads="1"/>
          </p:cNvSpPr>
          <p:nvPr/>
        </p:nvSpPr>
        <p:spPr bwMode="auto">
          <a:xfrm>
            <a:off x="291623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4 F</a:t>
            </a:r>
            <a:endParaRPr lang="en-US"/>
          </a:p>
        </p:txBody>
      </p:sp>
      <p:cxnSp>
        <p:nvCxnSpPr>
          <p:cNvPr id="321556" name="AutoShape 20"/>
          <p:cNvCxnSpPr>
            <a:cxnSpLocks noChangeShapeType="1"/>
            <a:stCxn id="321540" idx="2"/>
            <a:endCxn id="321555" idx="0"/>
          </p:cNvCxnSpPr>
          <p:nvPr/>
        </p:nvCxnSpPr>
        <p:spPr bwMode="auto">
          <a:xfrm>
            <a:off x="2484438" y="2217738"/>
            <a:ext cx="10445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1557" name="Text Box 21"/>
          <p:cNvSpPr txBox="1">
            <a:spLocks noChangeArrowheads="1"/>
          </p:cNvSpPr>
          <p:nvPr/>
        </p:nvSpPr>
        <p:spPr bwMode="auto">
          <a:xfrm>
            <a:off x="1619250" y="2636838"/>
            <a:ext cx="693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Some</a:t>
            </a:r>
            <a:endParaRPr lang="en-US" sz="140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979613" y="2708275"/>
            <a:ext cx="3095625" cy="2232025"/>
            <a:chOff x="1338" y="2478"/>
            <a:chExt cx="1950" cy="1406"/>
          </a:xfrm>
        </p:grpSpPr>
        <p:sp>
          <p:nvSpPr>
            <p:cNvPr id="321561" name="Rectangle 25"/>
            <p:cNvSpPr>
              <a:spLocks noChangeArrowheads="1"/>
            </p:cNvSpPr>
            <p:nvPr/>
          </p:nvSpPr>
          <p:spPr bwMode="auto">
            <a:xfrm>
              <a:off x="1927" y="2478"/>
              <a:ext cx="771" cy="4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sv-SE"/>
                <a:t>X?</a:t>
              </a:r>
              <a:endParaRPr lang="en-US"/>
            </a:p>
          </p:txBody>
        </p:sp>
        <p:sp>
          <p:nvSpPr>
            <p:cNvPr id="321562" name="Rectangle 26"/>
            <p:cNvSpPr>
              <a:spLocks noChangeArrowheads="1"/>
            </p:cNvSpPr>
            <p:nvPr/>
          </p:nvSpPr>
          <p:spPr bwMode="auto">
            <a:xfrm>
              <a:off x="2517" y="3430"/>
              <a:ext cx="771" cy="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1563" name="Rectangle 27"/>
            <p:cNvSpPr>
              <a:spLocks noChangeArrowheads="1"/>
            </p:cNvSpPr>
            <p:nvPr/>
          </p:nvSpPr>
          <p:spPr bwMode="auto">
            <a:xfrm>
              <a:off x="1338" y="3430"/>
              <a:ext cx="771" cy="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cxnSp>
          <p:nvCxnSpPr>
            <p:cNvPr id="321564" name="AutoShape 28"/>
            <p:cNvCxnSpPr>
              <a:cxnSpLocks noChangeShapeType="1"/>
              <a:stCxn id="321561" idx="2"/>
              <a:endCxn id="321562" idx="0"/>
            </p:cNvCxnSpPr>
            <p:nvPr/>
          </p:nvCxnSpPr>
          <p:spPr bwMode="auto">
            <a:xfrm>
              <a:off x="2313" y="2940"/>
              <a:ext cx="590" cy="4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1565" name="AutoShape 29"/>
            <p:cNvCxnSpPr>
              <a:cxnSpLocks noChangeShapeType="1"/>
              <a:stCxn id="321563" idx="0"/>
              <a:endCxn id="321561" idx="2"/>
            </p:cNvCxnSpPr>
            <p:nvPr/>
          </p:nvCxnSpPr>
          <p:spPr bwMode="auto">
            <a:xfrm flipV="1">
              <a:off x="1724" y="2940"/>
              <a:ext cx="589" cy="4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21568" name="Text Box 32"/>
          <p:cNvSpPr txBox="1">
            <a:spLocks noChangeArrowheads="1"/>
          </p:cNvSpPr>
          <p:nvPr/>
        </p:nvSpPr>
        <p:spPr bwMode="auto">
          <a:xfrm>
            <a:off x="4572000" y="2781300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sv-SE"/>
              <a:t>Continue like this, making new splits, always purifying nodes.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6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pic>
        <p:nvPicPr>
          <p:cNvPr id="322581" name="Picture 21" descr="induced-restaurant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341438"/>
            <a:ext cx="6408738" cy="4375150"/>
          </a:xfrm>
          <a:prstGeom prst="rect">
            <a:avLst/>
          </a:prstGeom>
          <a:noFill/>
        </p:spPr>
      </p:pic>
      <p:sp>
        <p:nvSpPr>
          <p:cNvPr id="322582" name="Text Box 22"/>
          <p:cNvSpPr txBox="1">
            <a:spLocks noChangeArrowheads="1"/>
          </p:cNvSpPr>
          <p:nvPr/>
        </p:nvSpPr>
        <p:spPr bwMode="auto">
          <a:xfrm>
            <a:off x="5200650" y="1716088"/>
            <a:ext cx="365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Induced tree (from examples)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pic>
        <p:nvPicPr>
          <p:cNvPr id="323588" name="Picture 4" descr="restaurant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341438"/>
            <a:ext cx="7200900" cy="5208587"/>
          </a:xfrm>
          <a:prstGeom prst="rect">
            <a:avLst/>
          </a:prstGeom>
          <a:noFill/>
        </p:spPr>
      </p:pic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5200650" y="1716088"/>
            <a:ext cx="124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True tree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pic>
        <p:nvPicPr>
          <p:cNvPr id="324611" name="Picture 3" descr="induced-restaurant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341438"/>
            <a:ext cx="6408738" cy="4375150"/>
          </a:xfrm>
          <a:prstGeom prst="rect">
            <a:avLst/>
          </a:prstGeom>
          <a:noFill/>
        </p:spPr>
      </p:pic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5200650" y="1716088"/>
            <a:ext cx="3657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Induced tree (from examples)</a:t>
            </a:r>
          </a:p>
          <a:p>
            <a:endParaRPr lang="sv-SE"/>
          </a:p>
          <a:p>
            <a:r>
              <a:rPr lang="sv-SE"/>
              <a:t>Cannot make it more complex</a:t>
            </a:r>
            <a:br>
              <a:rPr lang="sv-SE"/>
            </a:br>
            <a:r>
              <a:rPr lang="sv-SE"/>
              <a:t>than what the data supports.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How do we know it is correct?</a:t>
            </a:r>
            <a:endParaRPr lang="en-US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rgbClr val="000000"/>
                </a:solidFill>
              </a:rPr>
              <a:t>How do we know that </a:t>
            </a:r>
            <a:r>
              <a:rPr lang="en-US" sz="3200" i="1">
                <a:latin typeface="Times New Roman" charset="0"/>
              </a:rPr>
              <a:t>h </a:t>
            </a:r>
            <a:r>
              <a:rPr lang="en-US" sz="3200" i="1">
                <a:latin typeface="Times New Roman" charset="0"/>
                <a:sym typeface="Symbol" charset="2"/>
              </a:rPr>
              <a:t> </a:t>
            </a:r>
            <a:r>
              <a:rPr lang="en-US" sz="3200" i="1">
                <a:latin typeface="Times New Roman" charset="0"/>
              </a:rPr>
              <a:t>f </a:t>
            </a:r>
            <a:r>
              <a:rPr lang="en-US">
                <a:solidFill>
                  <a:srgbClr val="000000"/>
                </a:solidFill>
              </a:rPr>
              <a:t>?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(Hume's </a:t>
            </a:r>
            <a:r>
              <a:rPr lang="en-US"/>
              <a:t>Problem of Induction</a:t>
            </a:r>
            <a:r>
              <a:rPr lang="en-US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Try </a:t>
            </a:r>
            <a:r>
              <a:rPr lang="en-US" sz="2800" i="1">
                <a:latin typeface="Times New Roman" charset="0"/>
              </a:rPr>
              <a:t>h</a:t>
            </a:r>
            <a:r>
              <a:rPr lang="en-US">
                <a:solidFill>
                  <a:srgbClr val="9A009A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on a new </a:t>
            </a:r>
            <a:r>
              <a:rPr lang="en-US">
                <a:solidFill>
                  <a:srgbClr val="FF0000"/>
                </a:solidFill>
              </a:rPr>
              <a:t>test set</a:t>
            </a:r>
            <a:r>
              <a:rPr lang="en-US">
                <a:solidFill>
                  <a:srgbClr val="00007F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of examples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(cross validation)</a:t>
            </a:r>
          </a:p>
          <a:p>
            <a:pPr lvl="1"/>
            <a:endParaRPr lang="sv-SE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sv-SE">
                <a:solidFill>
                  <a:srgbClr val="000000"/>
                </a:solidFill>
              </a:rPr>
              <a:t>...and assume the ”principle of uniformity”, i.e. the result we get on this test data should be indicative of results on future data. Causality is constant.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0" y="6583363"/>
            <a:ext cx="27257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200"/>
              <a:t>Inspired by a slide by V. Pavlovic</a:t>
            </a:r>
            <a:endParaRPr lang="en-US" sz="1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676400"/>
            <a:ext cx="7416800" cy="5105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228600" y="76200"/>
            <a:ext cx="875111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dirty="0" err="1">
                <a:latin typeface="Helvetica"/>
                <a:cs typeface="Helvetica"/>
              </a:rPr>
              <a:t>Learning</a:t>
            </a:r>
            <a:r>
              <a:rPr lang="sv-SE" dirty="0">
                <a:latin typeface="Helvetica"/>
                <a:cs typeface="Helvetica"/>
              </a:rPr>
              <a:t> </a:t>
            </a:r>
            <a:r>
              <a:rPr lang="sv-SE" dirty="0" err="1">
                <a:latin typeface="Helvetica"/>
                <a:cs typeface="Helvetica"/>
              </a:rPr>
              <a:t>curve</a:t>
            </a:r>
            <a:r>
              <a:rPr lang="sv-SE" dirty="0">
                <a:latin typeface="Helvetica"/>
                <a:cs typeface="Helvetica"/>
              </a:rPr>
              <a:t> for the </a:t>
            </a:r>
            <a:r>
              <a:rPr lang="sv-SE" dirty="0" err="1">
                <a:latin typeface="Helvetica"/>
                <a:cs typeface="Helvetica"/>
              </a:rPr>
              <a:t>decision</a:t>
            </a:r>
            <a:r>
              <a:rPr lang="sv-SE" dirty="0">
                <a:latin typeface="Helvetica"/>
                <a:cs typeface="Helvetica"/>
              </a:rPr>
              <a:t> </a:t>
            </a:r>
            <a:r>
              <a:rPr lang="sv-SE" dirty="0" err="1">
                <a:latin typeface="Helvetica"/>
                <a:cs typeface="Helvetica"/>
              </a:rPr>
              <a:t>tree</a:t>
            </a:r>
            <a:r>
              <a:rPr lang="sv-SE" dirty="0">
                <a:latin typeface="Helvetica"/>
                <a:cs typeface="Helvetica"/>
              </a:rPr>
              <a:t> </a:t>
            </a:r>
            <a:r>
              <a:rPr lang="sv-SE" dirty="0" err="1">
                <a:latin typeface="Helvetica"/>
                <a:cs typeface="Helvetica"/>
              </a:rPr>
              <a:t>algorithm</a:t>
            </a:r>
            <a:r>
              <a:rPr lang="sv-SE" dirty="0">
                <a:latin typeface="Helvetica"/>
                <a:cs typeface="Helvetica"/>
              </a:rPr>
              <a:t> on 100 </a:t>
            </a:r>
            <a:r>
              <a:rPr lang="sv-SE" dirty="0" err="1">
                <a:latin typeface="Helvetica"/>
                <a:cs typeface="Helvetica"/>
              </a:rPr>
              <a:t>randomly</a:t>
            </a:r>
            <a:r>
              <a:rPr lang="sv-SE" dirty="0">
                <a:latin typeface="Helvetica"/>
                <a:cs typeface="Helvetica"/>
              </a:rPr>
              <a:t/>
            </a:r>
            <a:br>
              <a:rPr lang="sv-SE" dirty="0">
                <a:latin typeface="Helvetica"/>
                <a:cs typeface="Helvetica"/>
              </a:rPr>
            </a:br>
            <a:r>
              <a:rPr lang="sv-SE" dirty="0" err="1">
                <a:latin typeface="Helvetica"/>
                <a:cs typeface="Helvetica"/>
              </a:rPr>
              <a:t>generated</a:t>
            </a:r>
            <a:r>
              <a:rPr lang="sv-SE" dirty="0">
                <a:latin typeface="Helvetica"/>
                <a:cs typeface="Helvetica"/>
              </a:rPr>
              <a:t> </a:t>
            </a:r>
            <a:r>
              <a:rPr lang="sv-SE" dirty="0" err="1">
                <a:latin typeface="Helvetica"/>
                <a:cs typeface="Helvetica"/>
              </a:rPr>
              <a:t>examples</a:t>
            </a:r>
            <a:r>
              <a:rPr lang="sv-SE" dirty="0">
                <a:latin typeface="Helvetica"/>
                <a:cs typeface="Helvetica"/>
              </a:rPr>
              <a:t> in the restaurant </a:t>
            </a:r>
            <a:r>
              <a:rPr lang="sv-SE" dirty="0" err="1">
                <a:latin typeface="Helvetica"/>
                <a:cs typeface="Helvetica"/>
              </a:rPr>
              <a:t>domain</a:t>
            </a:r>
            <a:r>
              <a:rPr lang="sv-SE" dirty="0" smtClean="0">
                <a:latin typeface="Helvetica"/>
                <a:cs typeface="Helvetica"/>
              </a:rPr>
              <a:t>.</a:t>
            </a:r>
          </a:p>
          <a:p>
            <a:r>
              <a:rPr lang="sv-SE" dirty="0" smtClean="0">
                <a:latin typeface="Helvetica"/>
                <a:cs typeface="Helvetica"/>
              </a:rPr>
              <a:t/>
            </a:r>
            <a:br>
              <a:rPr lang="sv-SE" dirty="0" smtClean="0">
                <a:latin typeface="Helvetica"/>
                <a:cs typeface="Helvetica"/>
              </a:rPr>
            </a:br>
            <a:r>
              <a:rPr lang="sv-SE" dirty="0">
                <a:latin typeface="Helvetica"/>
                <a:cs typeface="Helvetica"/>
              </a:rPr>
              <a:t>The </a:t>
            </a:r>
            <a:r>
              <a:rPr lang="sv-SE" dirty="0" err="1">
                <a:latin typeface="Helvetica"/>
                <a:cs typeface="Helvetica"/>
              </a:rPr>
              <a:t>graph</a:t>
            </a:r>
            <a:r>
              <a:rPr lang="sv-SE" dirty="0">
                <a:latin typeface="Helvetica"/>
                <a:cs typeface="Helvetica"/>
              </a:rPr>
              <a:t> </a:t>
            </a:r>
            <a:r>
              <a:rPr lang="sv-SE" dirty="0" err="1">
                <a:latin typeface="Helvetica"/>
                <a:cs typeface="Helvetica"/>
              </a:rPr>
              <a:t>summarizes</a:t>
            </a:r>
            <a:r>
              <a:rPr lang="sv-SE" dirty="0">
                <a:latin typeface="Helvetica"/>
                <a:cs typeface="Helvetica"/>
              </a:rPr>
              <a:t> 20 </a:t>
            </a:r>
            <a:r>
              <a:rPr lang="sv-SE" dirty="0" err="1">
                <a:latin typeface="Helvetica"/>
                <a:cs typeface="Helvetica"/>
              </a:rPr>
              <a:t>trials</a:t>
            </a:r>
            <a:r>
              <a:rPr lang="sv-SE" dirty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28710" name="Line 6"/>
          <p:cNvSpPr>
            <a:spLocks noChangeShapeType="1"/>
          </p:cNvSpPr>
          <p:nvPr/>
        </p:nvSpPr>
        <p:spPr bwMode="auto">
          <a:xfrm flipV="1">
            <a:off x="1331913" y="24923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>
            <a:off x="4140200" y="64531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Learning is essential for unknown environments,</a:t>
            </a:r>
          </a:p>
          <a:p>
            <a:pPr lvl="1"/>
            <a:r>
              <a:rPr lang="en-US" sz="2000" dirty="0"/>
              <a:t>i.e., when designer lacks omniscience</a:t>
            </a:r>
            <a:endParaRPr lang="en-US" sz="2000" dirty="0" smtClean="0"/>
          </a:p>
          <a:p>
            <a:pPr lvl="4"/>
            <a:endParaRPr lang="en-US" sz="1600" dirty="0" smtClean="0"/>
          </a:p>
          <a:p>
            <a:pPr lvl="4"/>
            <a:endParaRPr lang="en-US" sz="1600" dirty="0" smtClean="0"/>
          </a:p>
          <a:p>
            <a:r>
              <a:rPr lang="en-US" sz="2400" dirty="0"/>
              <a:t>Learning is useful as a system construction method,</a:t>
            </a:r>
          </a:p>
          <a:p>
            <a:pPr lvl="1"/>
            <a:r>
              <a:rPr lang="en-US" sz="2000" dirty="0"/>
              <a:t>i.e., expose the agent to reality rather than trying to write it down</a:t>
            </a:r>
            <a:endParaRPr lang="en-US" sz="2000" dirty="0" smtClean="0"/>
          </a:p>
          <a:p>
            <a:pPr lvl="4"/>
            <a:endParaRPr lang="en-US" sz="1600" dirty="0" smtClean="0"/>
          </a:p>
          <a:p>
            <a:pPr lvl="4"/>
            <a:endParaRPr lang="en-US" sz="1600" dirty="0" smtClean="0"/>
          </a:p>
          <a:p>
            <a:r>
              <a:rPr lang="en-US" sz="2400" dirty="0"/>
              <a:t>Learning modifies the agent's decision mechanisms to improve performance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1066800" y="4724400"/>
            <a:ext cx="1676400" cy="762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/>
                <a:cs typeface="Helvetica"/>
              </a:rPr>
              <a:t>Cross-validation</a:t>
            </a:r>
          </a:p>
        </p:txBody>
      </p:sp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609600" y="1676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/>
              <a:t>Use a “validation set”.</a:t>
            </a:r>
          </a:p>
        </p:txBody>
      </p:sp>
      <p:sp>
        <p:nvSpPr>
          <p:cNvPr id="326663" name="Rectangle 7"/>
          <p:cNvSpPr>
            <a:spLocks noChangeArrowheads="1"/>
          </p:cNvSpPr>
          <p:nvPr/>
        </p:nvSpPr>
        <p:spPr bwMode="auto">
          <a:xfrm>
            <a:off x="1066800" y="3276600"/>
            <a:ext cx="1676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64" name="Line 8"/>
          <p:cNvSpPr>
            <a:spLocks noChangeShapeType="1"/>
          </p:cNvSpPr>
          <p:nvPr/>
        </p:nvSpPr>
        <p:spPr bwMode="auto">
          <a:xfrm>
            <a:off x="1066800" y="4724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1524000" y="367188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train</a:t>
            </a:r>
            <a:endParaRPr lang="en-US" sz="2400">
              <a:latin typeface="Times New Roman" charset="0"/>
            </a:endParaRP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1524000" y="4891088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val</a:t>
            </a:r>
            <a:endParaRPr lang="en-US" sz="2400">
              <a:latin typeface="Times New Roman" charset="0"/>
            </a:endParaRP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1431925" y="5756275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i="1">
                <a:latin typeface="Times New Roman" charset="0"/>
              </a:rPr>
              <a:t>E</a:t>
            </a:r>
            <a:r>
              <a:rPr lang="en-US" sz="2400" baseline="-25000">
                <a:latin typeface="Times New Roman" charset="0"/>
              </a:rPr>
              <a:t>val</a:t>
            </a:r>
            <a:endParaRPr lang="en-US" sz="2400">
              <a:latin typeface="Times New Roman" charset="0"/>
            </a:endParaRPr>
          </a:p>
        </p:txBody>
      </p:sp>
      <p:graphicFrame>
        <p:nvGraphicFramePr>
          <p:cNvPr id="326668" name="Object 12"/>
          <p:cNvGraphicFramePr>
            <a:graphicFrameLocks noChangeAspect="1"/>
          </p:cNvGraphicFramePr>
          <p:nvPr/>
        </p:nvGraphicFramePr>
        <p:xfrm>
          <a:off x="3200400" y="2286000"/>
          <a:ext cx="1838325" cy="655638"/>
        </p:xfrm>
        <a:graphic>
          <a:graphicData uri="http://schemas.openxmlformats.org/presentationml/2006/ole">
            <p:oleObj spid="_x0000_s129026" name="Equation" r:id="rId3" imgW="672840" imgH="241200" progId="Equation.DSMT4">
              <p:embed/>
            </p:oleObj>
          </a:graphicData>
        </a:graphic>
      </p:graphicFrame>
      <p:sp>
        <p:nvSpPr>
          <p:cNvPr id="326669" name="AutoShape 13"/>
          <p:cNvSpPr>
            <a:spLocks/>
          </p:cNvSpPr>
          <p:nvPr/>
        </p:nvSpPr>
        <p:spPr bwMode="auto">
          <a:xfrm>
            <a:off x="3429000" y="3276600"/>
            <a:ext cx="304800" cy="21336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70" name="Text Box 14"/>
          <p:cNvSpPr txBox="1">
            <a:spLocks noChangeArrowheads="1"/>
          </p:cNvSpPr>
          <p:nvPr/>
        </p:nvSpPr>
        <p:spPr bwMode="auto">
          <a:xfrm>
            <a:off x="3886200" y="3200400"/>
            <a:ext cx="49418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/>
              <a:t>Split your data set into two</a:t>
            </a:r>
          </a:p>
          <a:p>
            <a:pPr eaLnBrk="0" hangingPunct="0"/>
            <a:r>
              <a:rPr lang="en-US" sz="2400"/>
              <a:t>parts, one for training your</a:t>
            </a:r>
          </a:p>
          <a:p>
            <a:pPr eaLnBrk="0" hangingPunct="0"/>
            <a:r>
              <a:rPr lang="en-US" sz="2400"/>
              <a:t>model and the other for </a:t>
            </a:r>
          </a:p>
          <a:p>
            <a:pPr eaLnBrk="0" hangingPunct="0"/>
            <a:r>
              <a:rPr lang="en-US" sz="2400"/>
              <a:t>validating your model.</a:t>
            </a:r>
          </a:p>
          <a:p>
            <a:pPr eaLnBrk="0" hangingPunct="0"/>
            <a:r>
              <a:rPr lang="en-US" sz="2400"/>
              <a:t>The error on the validation </a:t>
            </a:r>
          </a:p>
          <a:p>
            <a:pPr eaLnBrk="0" hangingPunct="0"/>
            <a:r>
              <a:rPr lang="en-US" sz="2400"/>
              <a:t>data is called “validation error”</a:t>
            </a:r>
          </a:p>
          <a:p>
            <a:pPr eaLnBrk="0" hangingPunct="0"/>
            <a:r>
              <a:rPr lang="en-US" sz="2400" i="1">
                <a:latin typeface="Times New Roman" charset="0"/>
              </a:rPr>
              <a:t>(E</a:t>
            </a:r>
            <a:r>
              <a:rPr lang="en-US" sz="2400" i="1" baseline="-25000">
                <a:latin typeface="Times New Roman" charset="0"/>
              </a:rPr>
              <a:t>val</a:t>
            </a:r>
            <a:r>
              <a:rPr lang="en-US" sz="2400" i="1">
                <a:latin typeface="Times New Roman" charset="0"/>
              </a:rPr>
              <a:t>)</a:t>
            </a:r>
            <a:endParaRPr lang="en-US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5943600" y="3276600"/>
            <a:ext cx="1676400" cy="762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3505200" y="4038600"/>
            <a:ext cx="1676400" cy="6858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1066800" y="4724400"/>
            <a:ext cx="1676400" cy="762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6858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1" i="1" dirty="0">
                <a:solidFill>
                  <a:schemeClr val="tx2"/>
                </a:solidFill>
                <a:latin typeface="Helvetica"/>
                <a:cs typeface="Helvetica"/>
              </a:rPr>
              <a:t>K</a:t>
            </a:r>
            <a:r>
              <a:rPr lang="en-US" b="1" dirty="0">
                <a:solidFill>
                  <a:schemeClr val="tx2"/>
                </a:solidFill>
                <a:latin typeface="Helvetica"/>
                <a:cs typeface="Helvetica"/>
              </a:rPr>
              <a:t>-Fold Cross-validation</a:t>
            </a:r>
          </a:p>
        </p:txBody>
      </p:sp>
      <p:sp>
        <p:nvSpPr>
          <p:cNvPr id="327688" name="Rectangle 8"/>
          <p:cNvSpPr>
            <a:spLocks noChangeArrowheads="1"/>
          </p:cNvSpPr>
          <p:nvPr/>
        </p:nvSpPr>
        <p:spPr bwMode="auto">
          <a:xfrm>
            <a:off x="609600" y="16764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More accurate than using only one validation set.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1066800" y="3276600"/>
            <a:ext cx="1676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3505200" y="3276600"/>
            <a:ext cx="1676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1" name="Rectangle 11"/>
          <p:cNvSpPr>
            <a:spLocks noChangeArrowheads="1"/>
          </p:cNvSpPr>
          <p:nvPr/>
        </p:nvSpPr>
        <p:spPr bwMode="auto">
          <a:xfrm>
            <a:off x="5943600" y="3276600"/>
            <a:ext cx="1676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2" name="Line 12"/>
          <p:cNvSpPr>
            <a:spLocks noChangeShapeType="1"/>
          </p:cNvSpPr>
          <p:nvPr/>
        </p:nvSpPr>
        <p:spPr bwMode="auto">
          <a:xfrm>
            <a:off x="1066800" y="4724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3" name="Line 13"/>
          <p:cNvSpPr>
            <a:spLocks noChangeShapeType="1"/>
          </p:cNvSpPr>
          <p:nvPr/>
        </p:nvSpPr>
        <p:spPr bwMode="auto">
          <a:xfrm>
            <a:off x="3505200" y="4724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4" name="Line 14"/>
          <p:cNvSpPr>
            <a:spLocks noChangeShapeType="1"/>
          </p:cNvSpPr>
          <p:nvPr/>
        </p:nvSpPr>
        <p:spPr bwMode="auto">
          <a:xfrm>
            <a:off x="3505200" y="4038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5" name="Line 15"/>
          <p:cNvSpPr>
            <a:spLocks noChangeShapeType="1"/>
          </p:cNvSpPr>
          <p:nvPr/>
        </p:nvSpPr>
        <p:spPr bwMode="auto">
          <a:xfrm>
            <a:off x="5943600" y="4038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6" name="Text Box 16"/>
          <p:cNvSpPr txBox="1">
            <a:spLocks noChangeArrowheads="1"/>
          </p:cNvSpPr>
          <p:nvPr/>
        </p:nvSpPr>
        <p:spPr bwMode="auto">
          <a:xfrm>
            <a:off x="1524000" y="367188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train</a:t>
            </a:r>
            <a:endParaRPr lang="en-US" sz="2400">
              <a:latin typeface="Times New Roman" charset="0"/>
            </a:endParaRPr>
          </a:p>
        </p:txBody>
      </p:sp>
      <p:sp>
        <p:nvSpPr>
          <p:cNvPr id="327697" name="Text Box 17"/>
          <p:cNvSpPr txBox="1">
            <a:spLocks noChangeArrowheads="1"/>
          </p:cNvSpPr>
          <p:nvPr/>
        </p:nvSpPr>
        <p:spPr bwMode="auto">
          <a:xfrm>
            <a:off x="1524000" y="4891088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val</a:t>
            </a:r>
            <a:endParaRPr lang="en-US" sz="2400">
              <a:latin typeface="Times New Roman" charset="0"/>
            </a:endParaRPr>
          </a:p>
        </p:txBody>
      </p:sp>
      <p:sp>
        <p:nvSpPr>
          <p:cNvPr id="327698" name="Text Box 18"/>
          <p:cNvSpPr txBox="1">
            <a:spLocks noChangeArrowheads="1"/>
          </p:cNvSpPr>
          <p:nvPr/>
        </p:nvSpPr>
        <p:spPr bwMode="auto">
          <a:xfrm>
            <a:off x="3962400" y="344328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train</a:t>
            </a:r>
            <a:endParaRPr lang="en-US" sz="2400">
              <a:latin typeface="Times New Roman" charset="0"/>
            </a:endParaRPr>
          </a:p>
        </p:txBody>
      </p:sp>
      <p:sp>
        <p:nvSpPr>
          <p:cNvPr id="327699" name="Text Box 19"/>
          <p:cNvSpPr txBox="1">
            <a:spLocks noChangeArrowheads="1"/>
          </p:cNvSpPr>
          <p:nvPr/>
        </p:nvSpPr>
        <p:spPr bwMode="auto">
          <a:xfrm>
            <a:off x="3962400" y="489108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train</a:t>
            </a:r>
            <a:endParaRPr lang="en-US" sz="2400">
              <a:latin typeface="Times New Roman" charset="0"/>
            </a:endParaRPr>
          </a:p>
        </p:txBody>
      </p:sp>
      <p:sp>
        <p:nvSpPr>
          <p:cNvPr id="327700" name="Text Box 20"/>
          <p:cNvSpPr txBox="1">
            <a:spLocks noChangeArrowheads="1"/>
          </p:cNvSpPr>
          <p:nvPr/>
        </p:nvSpPr>
        <p:spPr bwMode="auto">
          <a:xfrm>
            <a:off x="6400800" y="466248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train</a:t>
            </a:r>
            <a:endParaRPr lang="en-US" sz="2400">
              <a:latin typeface="Times New Roman" charset="0"/>
            </a:endParaRPr>
          </a:p>
        </p:txBody>
      </p:sp>
      <p:sp>
        <p:nvSpPr>
          <p:cNvPr id="327701" name="Rectangle 21"/>
          <p:cNvSpPr>
            <a:spLocks noChangeArrowheads="1"/>
          </p:cNvSpPr>
          <p:nvPr/>
        </p:nvSpPr>
        <p:spPr bwMode="auto">
          <a:xfrm>
            <a:off x="3962400" y="4138613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val</a:t>
            </a:r>
          </a:p>
        </p:txBody>
      </p:sp>
      <p:sp>
        <p:nvSpPr>
          <p:cNvPr id="327702" name="Rectangle 22"/>
          <p:cNvSpPr>
            <a:spLocks noChangeArrowheads="1"/>
          </p:cNvSpPr>
          <p:nvPr/>
        </p:nvSpPr>
        <p:spPr bwMode="auto">
          <a:xfrm>
            <a:off x="6400800" y="3452813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val</a:t>
            </a:r>
          </a:p>
        </p:txBody>
      </p:sp>
      <p:sp>
        <p:nvSpPr>
          <p:cNvPr id="327703" name="Text Box 23"/>
          <p:cNvSpPr txBox="1">
            <a:spLocks noChangeArrowheads="1"/>
          </p:cNvSpPr>
          <p:nvPr/>
        </p:nvSpPr>
        <p:spPr bwMode="auto">
          <a:xfrm>
            <a:off x="1431925" y="5756275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i="1">
                <a:latin typeface="Times New Roman" charset="0"/>
              </a:rPr>
              <a:t>E</a:t>
            </a:r>
            <a:r>
              <a:rPr lang="en-US" sz="2400" baseline="-25000">
                <a:latin typeface="Times New Roman" charset="0"/>
              </a:rPr>
              <a:t>val</a:t>
            </a:r>
            <a:r>
              <a:rPr lang="en-US" sz="2400">
                <a:latin typeface="Times New Roman" charset="0"/>
              </a:rPr>
              <a:t>(1)</a:t>
            </a:r>
          </a:p>
        </p:txBody>
      </p:sp>
      <p:sp>
        <p:nvSpPr>
          <p:cNvPr id="327704" name="Rectangle 24"/>
          <p:cNvSpPr>
            <a:spLocks noChangeArrowheads="1"/>
          </p:cNvSpPr>
          <p:nvPr/>
        </p:nvSpPr>
        <p:spPr bwMode="auto">
          <a:xfrm>
            <a:off x="3810000" y="579120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i="1">
                <a:latin typeface="Times New Roman" charset="0"/>
              </a:rPr>
              <a:t>E</a:t>
            </a:r>
            <a:r>
              <a:rPr lang="en-US" sz="2400" baseline="-25000">
                <a:latin typeface="Times New Roman" charset="0"/>
              </a:rPr>
              <a:t>val</a:t>
            </a:r>
            <a:r>
              <a:rPr lang="en-US" sz="2400">
                <a:latin typeface="Times New Roman" charset="0"/>
              </a:rPr>
              <a:t>(2)</a:t>
            </a:r>
          </a:p>
        </p:txBody>
      </p:sp>
      <p:sp>
        <p:nvSpPr>
          <p:cNvPr id="327705" name="Rectangle 25"/>
          <p:cNvSpPr>
            <a:spLocks noChangeArrowheads="1"/>
          </p:cNvSpPr>
          <p:nvPr/>
        </p:nvSpPr>
        <p:spPr bwMode="auto">
          <a:xfrm>
            <a:off x="6324600" y="571500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i="1">
                <a:latin typeface="Times New Roman" charset="0"/>
              </a:rPr>
              <a:t>E</a:t>
            </a:r>
            <a:r>
              <a:rPr lang="en-US" sz="2400" baseline="-25000">
                <a:latin typeface="Times New Roman" charset="0"/>
              </a:rPr>
              <a:t>val</a:t>
            </a:r>
            <a:r>
              <a:rPr lang="en-US" sz="2400">
                <a:latin typeface="Times New Roman" charset="0"/>
              </a:rPr>
              <a:t>(3)</a:t>
            </a:r>
          </a:p>
        </p:txBody>
      </p:sp>
      <p:graphicFrame>
        <p:nvGraphicFramePr>
          <p:cNvPr id="327706" name="Object 26"/>
          <p:cNvGraphicFramePr>
            <a:graphicFrameLocks noChangeAspect="1"/>
          </p:cNvGraphicFramePr>
          <p:nvPr/>
        </p:nvGraphicFramePr>
        <p:xfrm>
          <a:off x="2179638" y="2179638"/>
          <a:ext cx="4011612" cy="1098550"/>
        </p:xfrm>
        <a:graphic>
          <a:graphicData uri="http://schemas.openxmlformats.org/presentationml/2006/ole">
            <p:oleObj spid="_x0000_s130050" name="Equation" r:id="rId3" imgW="166370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contd.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181600"/>
          </a:xfrm>
        </p:spPr>
        <p:txBody>
          <a:bodyPr/>
          <a:lstStyle/>
          <a:p>
            <a:r>
              <a:rPr lang="en-US" sz="2400" dirty="0"/>
              <a:t>Decision tree learned from the 12 examples: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400" dirty="0"/>
              <a:t>Substantially simpler than “true” tree---a more complex hypothesis isn’t justified by small amount of data</a:t>
            </a:r>
          </a:p>
        </p:txBody>
      </p:sp>
      <p:pic>
        <p:nvPicPr>
          <p:cNvPr id="26628" name="Picture 4" descr="induced-restaurant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81200"/>
            <a:ext cx="4038600" cy="3243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Learning needed for unknown environments, lazy </a:t>
            </a:r>
            <a:r>
              <a:rPr lang="en-US" dirty="0" smtClean="0"/>
              <a:t>designers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Learning agent = performance element + learning element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dirty="0"/>
              <a:t>supervised learning, the aim is to find a simple hypothesis approximately consistent with training examples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Decision </a:t>
            </a:r>
            <a:r>
              <a:rPr lang="en-US" dirty="0"/>
              <a:t>tree learning using information gain 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Learning </a:t>
            </a:r>
            <a:r>
              <a:rPr lang="en-US" dirty="0"/>
              <a:t>performance = prediction accuracy measured on test 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agents</a:t>
            </a:r>
          </a:p>
        </p:txBody>
      </p:sp>
      <p:pic>
        <p:nvPicPr>
          <p:cNvPr id="6150" name="Picture 6" descr="learning-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7315200" cy="5138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element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Design of a learning element is affected by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Which components of the performance element are to be learned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What feedback is available to learn these components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What representation is used for the components</a:t>
            </a:r>
            <a:endParaRPr lang="en-US" sz="2000" dirty="0" smtClean="0"/>
          </a:p>
          <a:p>
            <a:pPr lvl="4">
              <a:lnSpc>
                <a:spcPct val="80000"/>
              </a:lnSpc>
            </a:pPr>
            <a:endParaRPr lang="en-US" sz="1600" dirty="0" smtClean="0"/>
          </a:p>
          <a:p>
            <a:pPr lvl="4">
              <a:lnSpc>
                <a:spcPct val="80000"/>
              </a:lnSpc>
            </a:pPr>
            <a:endParaRPr lang="en-US" sz="1600" dirty="0" smtClean="0"/>
          </a:p>
          <a:p>
            <a:pPr lvl="4">
              <a:lnSpc>
                <a:spcPct val="80000"/>
              </a:lnSpc>
            </a:pPr>
            <a:endParaRPr lang="en-US" sz="1600" dirty="0" smtClean="0"/>
          </a:p>
          <a:p>
            <a:pPr lvl="4"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2400" dirty="0"/>
              <a:t>Type of feedback:	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3366FF"/>
                </a:solidFill>
              </a:rPr>
              <a:t>Supervised learning</a:t>
            </a:r>
            <a:r>
              <a:rPr lang="en-US" sz="2000" dirty="0"/>
              <a:t>: correct answers for each example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3366FF"/>
                </a:solidFill>
              </a:rPr>
              <a:t>Unsupervised learning</a:t>
            </a:r>
            <a:r>
              <a:rPr lang="en-US" sz="2000" dirty="0"/>
              <a:t>: correct answers not given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3366FF"/>
                </a:solidFill>
              </a:rPr>
              <a:t>Reinforcement learning</a:t>
            </a:r>
            <a:r>
              <a:rPr lang="en-US" sz="2000" dirty="0"/>
              <a:t>: occasional rewards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learning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Simplest form: learn a function from examples
</a:t>
            </a:r>
          </a:p>
          <a:p>
            <a:pPr lvl="4"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i="1" dirty="0" err="1"/>
              <a:t>f</a:t>
            </a:r>
            <a:r>
              <a:rPr lang="en-US" dirty="0"/>
              <a:t> is the </a:t>
            </a:r>
            <a:r>
              <a:rPr lang="en-US" dirty="0">
                <a:solidFill>
                  <a:srgbClr val="3366FF"/>
                </a:solidFill>
              </a:rPr>
              <a:t>target function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An </a:t>
            </a:r>
            <a:r>
              <a:rPr lang="en-US" dirty="0">
                <a:solidFill>
                  <a:srgbClr val="3366FF"/>
                </a:solidFill>
              </a:rPr>
              <a:t>example </a:t>
            </a:r>
            <a:r>
              <a:rPr lang="en-US" dirty="0"/>
              <a:t>is a pair (</a:t>
            </a:r>
            <a:r>
              <a:rPr lang="en-US" i="1" dirty="0" err="1"/>
              <a:t>x</a:t>
            </a:r>
            <a:r>
              <a:rPr lang="en-US" dirty="0"/>
              <a:t>, </a:t>
            </a:r>
            <a:r>
              <a:rPr lang="en-US" i="1" dirty="0" err="1"/>
              <a:t>f(x</a:t>
            </a:r>
            <a:r>
              <a:rPr lang="en-US" i="1" dirty="0"/>
              <a:t>)</a:t>
            </a:r>
            <a:r>
              <a:rPr lang="en-US" dirty="0"/>
              <a:t>)
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Problem: find a </a:t>
            </a:r>
            <a:r>
              <a:rPr lang="en-US" dirty="0">
                <a:solidFill>
                  <a:srgbClr val="3366FF"/>
                </a:solidFill>
              </a:rPr>
              <a:t>hypothesis </a:t>
            </a:r>
            <a:r>
              <a:rPr lang="en-US" i="1" dirty="0" err="1"/>
              <a:t>h</a:t>
            </a:r>
            <a:endParaRPr lang="en-US" i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/>
              <a:t>such that </a:t>
            </a:r>
            <a:r>
              <a:rPr lang="en-US" sz="1800" i="1" dirty="0" err="1"/>
              <a:t>h</a:t>
            </a:r>
            <a:r>
              <a:rPr lang="en-US" sz="1800" i="1" dirty="0"/>
              <a:t> </a:t>
            </a:r>
            <a:r>
              <a:rPr lang="en-US" sz="1800" i="1" dirty="0">
                <a:ea typeface="Arial" charset="0"/>
                <a:cs typeface="Arial" charset="0"/>
              </a:rPr>
              <a:t>≈ </a:t>
            </a:r>
            <a:r>
              <a:rPr lang="en-US" sz="1800" i="1" dirty="0" err="1"/>
              <a:t>f</a:t>
            </a:r>
            <a:endParaRPr lang="en-US" sz="1800" i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/>
              <a:t>given a </a:t>
            </a:r>
            <a:r>
              <a:rPr lang="en-US" sz="1800" dirty="0">
                <a:solidFill>
                  <a:srgbClr val="3366FF"/>
                </a:solidFill>
              </a:rPr>
              <a:t>training set </a:t>
            </a:r>
            <a:r>
              <a:rPr lang="en-US" sz="1800" dirty="0"/>
              <a:t>of examples
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(This is a highly simplified model of real learning: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Ignores prior knowledge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Assumes examples are given)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 err="1"/>
              <a:t>h</a:t>
            </a:r>
            <a:r>
              <a:rPr lang="en-US" sz="2400" i="1" dirty="0"/>
              <a:t> </a:t>
            </a:r>
            <a:r>
              <a:rPr lang="en-US" sz="2400" dirty="0"/>
              <a:t>to agree with </a:t>
            </a:r>
            <a:r>
              <a:rPr lang="en-US" sz="2400" i="1" dirty="0" err="1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 err="1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3366FF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 err="1"/>
              <a:t>f</a:t>
            </a:r>
            <a:r>
              <a:rPr lang="en-US" sz="2400" dirty="0"/>
              <a:t> on all examples)
</a:t>
            </a:r>
          </a:p>
          <a:p>
            <a:r>
              <a:rPr lang="en-US" sz="2400" dirty="0"/>
              <a:t>E.g., curve fitting:
</a:t>
            </a:r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9220" name="Picture 4" descr="curve-fitting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00400"/>
            <a:ext cx="3810000" cy="293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2911</TotalTime>
  <Words>2748</Words>
  <Application>Microsoft Macintosh PowerPoint</Application>
  <PresentationFormat>On-screen Show (4:3)</PresentationFormat>
  <Paragraphs>433</Paragraphs>
  <Slides>53</Slides>
  <Notes>7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AI-Class</vt:lpstr>
      <vt:lpstr>MathType 6.0 Equation</vt:lpstr>
      <vt:lpstr>Equation</vt:lpstr>
      <vt:lpstr>This time: learning from examples</vt:lpstr>
      <vt:lpstr>What is learning?</vt:lpstr>
      <vt:lpstr>Why study learning?</vt:lpstr>
      <vt:lpstr>Slide 4</vt:lpstr>
      <vt:lpstr>Learning</vt:lpstr>
      <vt:lpstr>Learning agents</vt:lpstr>
      <vt:lpstr>Learning element</vt:lpstr>
      <vt:lpstr>Inductive learning</vt:lpstr>
      <vt:lpstr>Inductive learning method</vt:lpstr>
      <vt:lpstr>Inductive learning method</vt:lpstr>
      <vt:lpstr>Inductive learning method</vt:lpstr>
      <vt:lpstr>Inductive learning method</vt:lpstr>
      <vt:lpstr>Inductive learning method</vt:lpstr>
      <vt:lpstr>Inductive learning method</vt:lpstr>
      <vt:lpstr>Learning decision trees</vt:lpstr>
      <vt:lpstr>Attribute-based representations</vt:lpstr>
      <vt:lpstr>Decision trees</vt:lpstr>
      <vt:lpstr>Inductive learning of decision tree</vt:lpstr>
      <vt:lpstr>Inductive learning of decision tree</vt:lpstr>
      <vt:lpstr>Inductive learning of decision tree</vt:lpstr>
      <vt:lpstr>Expressiveness</vt:lpstr>
      <vt:lpstr>Hypothesis spaces</vt:lpstr>
      <vt:lpstr>Hypothesis spaces</vt:lpstr>
      <vt:lpstr>ID3 Algorithm</vt:lpstr>
      <vt:lpstr>Choosing the best attribute</vt:lpstr>
      <vt:lpstr>Decision tree learning</vt:lpstr>
      <vt:lpstr>Choosing an attribute</vt:lpstr>
      <vt:lpstr>Using information theory</vt:lpstr>
      <vt:lpstr>Information theory 101</vt:lpstr>
      <vt:lpstr>Information theory 101</vt:lpstr>
      <vt:lpstr>Information theory II</vt:lpstr>
      <vt:lpstr>Information gain</vt:lpstr>
      <vt:lpstr>Information gain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How do we know it is correct?</vt:lpstr>
      <vt:lpstr>Slide 49</vt:lpstr>
      <vt:lpstr>Slide 50</vt:lpstr>
      <vt:lpstr>Slide 51</vt:lpstr>
      <vt:lpstr>Example contd.</vt:lpstr>
      <vt:lpstr>Summary</vt:lpstr>
    </vt:vector>
  </TitlesOfParts>
  <Company>Individual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189</cp:revision>
  <cp:lastPrinted>1999-10-01T01:17:42Z</cp:lastPrinted>
  <dcterms:created xsi:type="dcterms:W3CDTF">2014-04-09T17:51:28Z</dcterms:created>
  <dcterms:modified xsi:type="dcterms:W3CDTF">2014-04-09T18:05:19Z</dcterms:modified>
</cp:coreProperties>
</file>