
<file path=[Content_Types].xml><?xml version="1.0" encoding="utf-8"?>
<Types xmlns="http://schemas.openxmlformats.org/package/2006/content-types">
  <Override PartName="/ppt/slides/slide45.xml" ContentType="application/vnd.openxmlformats-officedocument.presentationml.slide+xml"/>
  <Override PartName="/ppt/slides/slide18.xml" ContentType="application/vnd.openxmlformats-officedocument.presentationml.slide+xml"/>
  <Override PartName="/ppt/slideLayouts/slideLayout15.xml" ContentType="application/vnd.openxmlformats-officedocument.presentationml.slideLayout+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Default Extension="jpeg" ContentType="image/jpeg"/>
  <Override PartName="/ppt/slides/slide1.xml" ContentType="application/vnd.openxmlformats-officedocument.presentationml.slide+xml"/>
  <Override PartName="/ppt/slides/slide26.xml" ContentType="application/vnd.openxmlformats-officedocument.presentationml.slide+xml"/>
  <Override PartName="/ppt/slideMasters/slideMaster2.xml" ContentType="application/vnd.openxmlformats-officedocument.presentationml.slide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slides/slide47.xml" ContentType="application/vnd.openxmlformats-officedocument.presentationml.slide+xml"/>
  <Override PartName="/ppt/slideLayouts/slideLayout17.xml" ContentType="application/vnd.openxmlformats-officedocument.presentationml.slideLayout+xml"/>
  <Override PartName="/ppt/slides/slide43.xml" ContentType="application/vnd.openxmlformats-officedocument.presentationml.slide+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44.xml" ContentType="application/vnd.openxmlformats-officedocument.presentationml.slide+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Lst>
  <p:sldIdLst>
    <p:sldId id="256" r:id="rId3"/>
    <p:sldId id="257" r:id="rId4"/>
    <p:sldId id="260" r:id="rId5"/>
    <p:sldId id="261" r:id="rId6"/>
    <p:sldId id="262" r:id="rId7"/>
    <p:sldId id="263" r:id="rId8"/>
    <p:sldId id="264" r:id="rId9"/>
    <p:sldId id="265" r:id="rId10"/>
    <p:sldId id="266" r:id="rId11"/>
    <p:sldId id="269" r:id="rId12"/>
    <p:sldId id="267" r:id="rId13"/>
    <p:sldId id="268" r:id="rId14"/>
    <p:sldId id="275" r:id="rId15"/>
    <p:sldId id="276" r:id="rId16"/>
    <p:sldId id="270" r:id="rId17"/>
    <p:sldId id="258" r:id="rId18"/>
    <p:sldId id="271" r:id="rId19"/>
    <p:sldId id="272" r:id="rId20"/>
    <p:sldId id="273" r:id="rId21"/>
    <p:sldId id="305" r:id="rId22"/>
    <p:sldId id="294" r:id="rId23"/>
    <p:sldId id="306" r:id="rId24"/>
    <p:sldId id="293" r:id="rId25"/>
    <p:sldId id="307" r:id="rId26"/>
    <p:sldId id="274" r:id="rId27"/>
    <p:sldId id="277" r:id="rId28"/>
    <p:sldId id="278" r:id="rId29"/>
    <p:sldId id="279" r:id="rId30"/>
    <p:sldId id="280" r:id="rId31"/>
    <p:sldId id="281" r:id="rId32"/>
    <p:sldId id="282" r:id="rId33"/>
    <p:sldId id="283" r:id="rId34"/>
    <p:sldId id="284" r:id="rId35"/>
    <p:sldId id="288" r:id="rId36"/>
    <p:sldId id="289" r:id="rId37"/>
    <p:sldId id="290" r:id="rId38"/>
    <p:sldId id="291" r:id="rId39"/>
    <p:sldId id="295" r:id="rId40"/>
    <p:sldId id="296" r:id="rId41"/>
    <p:sldId id="297" r:id="rId42"/>
    <p:sldId id="298" r:id="rId43"/>
    <p:sldId id="299" r:id="rId44"/>
    <p:sldId id="300" r:id="rId45"/>
    <p:sldId id="301" r:id="rId46"/>
    <p:sldId id="302" r:id="rId47"/>
    <p:sldId id="303" r:id="rId48"/>
    <p:sldId id="304" r:id="rId49"/>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ヒラギノ明朝 ProN W3" charset="-128"/>
        <a:cs typeface="ヒラギノ明朝 ProN W3" charset="-128"/>
        <a:sym typeface="Times New Roman" charset="0"/>
      </a:defRPr>
    </a:lvl1pPr>
    <a:lvl2pPr marL="457200" algn="l" rtl="0" fontAlgn="base">
      <a:spcBef>
        <a:spcPct val="0"/>
      </a:spcBef>
      <a:spcAft>
        <a:spcPct val="0"/>
      </a:spcAft>
      <a:defRPr sz="2400" kern="1200">
        <a:solidFill>
          <a:srgbClr val="000000"/>
        </a:solidFill>
        <a:latin typeface="Times New Roman" charset="0"/>
        <a:ea typeface="ヒラギノ明朝 ProN W3" charset="-128"/>
        <a:cs typeface="ヒラギノ明朝 ProN W3" charset="-128"/>
        <a:sym typeface="Times New Roman" charset="0"/>
      </a:defRPr>
    </a:lvl2pPr>
    <a:lvl3pPr marL="914400" algn="l" rtl="0" fontAlgn="base">
      <a:spcBef>
        <a:spcPct val="0"/>
      </a:spcBef>
      <a:spcAft>
        <a:spcPct val="0"/>
      </a:spcAft>
      <a:defRPr sz="2400" kern="1200">
        <a:solidFill>
          <a:srgbClr val="000000"/>
        </a:solidFill>
        <a:latin typeface="Times New Roman" charset="0"/>
        <a:ea typeface="ヒラギノ明朝 ProN W3" charset="-128"/>
        <a:cs typeface="ヒラギノ明朝 ProN W3" charset="-128"/>
        <a:sym typeface="Times New Roman" charset="0"/>
      </a:defRPr>
    </a:lvl3pPr>
    <a:lvl4pPr marL="1371600" algn="l" rtl="0" fontAlgn="base">
      <a:spcBef>
        <a:spcPct val="0"/>
      </a:spcBef>
      <a:spcAft>
        <a:spcPct val="0"/>
      </a:spcAft>
      <a:defRPr sz="2400" kern="1200">
        <a:solidFill>
          <a:srgbClr val="000000"/>
        </a:solidFill>
        <a:latin typeface="Times New Roman" charset="0"/>
        <a:ea typeface="ヒラギノ明朝 ProN W3" charset="-128"/>
        <a:cs typeface="ヒラギノ明朝 ProN W3" charset="-128"/>
        <a:sym typeface="Times New Roman" charset="0"/>
      </a:defRPr>
    </a:lvl4pPr>
    <a:lvl5pPr marL="1828800" algn="l" rtl="0" fontAlgn="base">
      <a:spcBef>
        <a:spcPct val="0"/>
      </a:spcBef>
      <a:spcAft>
        <a:spcPct val="0"/>
      </a:spcAft>
      <a:defRPr sz="2400" kern="1200">
        <a:solidFill>
          <a:srgbClr val="000000"/>
        </a:solidFill>
        <a:latin typeface="Times New Roman" charset="0"/>
        <a:ea typeface="ヒラギノ明朝 ProN W3" charset="-128"/>
        <a:cs typeface="ヒラギノ明朝 ProN W3" charset="-128"/>
        <a:sym typeface="Times New Roman" charset="0"/>
      </a:defRPr>
    </a:lvl5pPr>
    <a:lvl6pPr marL="2286000" algn="l" defTabSz="457200" rtl="0" eaLnBrk="1" latinLnBrk="0" hangingPunct="1">
      <a:defRPr sz="2400" kern="1200">
        <a:solidFill>
          <a:srgbClr val="000000"/>
        </a:solidFill>
        <a:latin typeface="Times New Roman" charset="0"/>
        <a:ea typeface="ヒラギノ明朝 ProN W3" charset="-128"/>
        <a:cs typeface="ヒラギノ明朝 ProN W3" charset="-128"/>
        <a:sym typeface="Times New Roman" charset="0"/>
      </a:defRPr>
    </a:lvl6pPr>
    <a:lvl7pPr marL="2743200" algn="l" defTabSz="457200" rtl="0" eaLnBrk="1" latinLnBrk="0" hangingPunct="1">
      <a:defRPr sz="2400" kern="1200">
        <a:solidFill>
          <a:srgbClr val="000000"/>
        </a:solidFill>
        <a:latin typeface="Times New Roman" charset="0"/>
        <a:ea typeface="ヒラギノ明朝 ProN W3" charset="-128"/>
        <a:cs typeface="ヒラギノ明朝 ProN W3" charset="-128"/>
        <a:sym typeface="Times New Roman" charset="0"/>
      </a:defRPr>
    </a:lvl7pPr>
    <a:lvl8pPr marL="3200400" algn="l" defTabSz="457200" rtl="0" eaLnBrk="1" latinLnBrk="0" hangingPunct="1">
      <a:defRPr sz="2400" kern="1200">
        <a:solidFill>
          <a:srgbClr val="000000"/>
        </a:solidFill>
        <a:latin typeface="Times New Roman" charset="0"/>
        <a:ea typeface="ヒラギノ明朝 ProN W3" charset="-128"/>
        <a:cs typeface="ヒラギノ明朝 ProN W3" charset="-128"/>
        <a:sym typeface="Times New Roman" charset="0"/>
      </a:defRPr>
    </a:lvl8pPr>
    <a:lvl9pPr marL="3657600" algn="l" defTabSz="457200" rtl="0" eaLnBrk="1" latinLnBrk="0" hangingPunct="1">
      <a:defRPr sz="2400" kern="1200">
        <a:solidFill>
          <a:srgbClr val="000000"/>
        </a:solidFill>
        <a:latin typeface="Times New Roman" charset="0"/>
        <a:ea typeface="ヒラギノ明朝 ProN W3" charset="-128"/>
        <a:cs typeface="ヒラギノ明朝 ProN W3" charset="-128"/>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5620"/>
    <p:restoredTop sz="94660"/>
  </p:normalViewPr>
  <p:slideViewPr>
    <p:cSldViewPr>
      <p:cViewPr varScale="1">
        <p:scale>
          <a:sx n="165" d="100"/>
          <a:sy n="165" d="100"/>
        </p:scale>
        <p:origin x="-82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9F4732CD-1D4E-DF4A-8CC5-02D301565301}"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EA868232-7455-2F42-9E3C-66AB93ED3A5B}"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0"/>
            <a:ext cx="20447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59817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6879A681-945B-6D41-B6CF-0F03138F4397}"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725E0902-2483-4D4B-B7BF-1932423ECDEE}"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D17E66A0-8A5D-F94D-9DED-34A0E80AEB00}"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4EC7E4BB-BF8D-6542-B9AC-2751F31BF9FC}" type="slidenum">
              <a:rPr lang="en-US"/>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36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102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EBCDEBA1-23A7-6347-ACDC-C09DBF6ED33F}" type="slidenum">
              <a:rPr lang="en-US"/>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192686F-60C3-8E4E-86CF-17F5697FEE15}" type="slidenum">
              <a:rPr lang="en-US"/>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70DAC9BB-7EBD-C945-80F2-6E772C482942}" type="slidenum">
              <a:rPr lang="en-US"/>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B2C045DE-8D4B-114B-A105-3C086545A5F1}" type="slidenum">
              <a:rPr lang="en-US"/>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94C307C-E354-5844-A3F6-E30F4351A9A4}"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A2C4E19-FF42-1D47-9D98-3C4F0C12BCE3}" type="slidenum">
              <a:rPr lang="en-US"/>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0366B8A4-9AEA-FB41-ADFB-19EE64762180}"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789E93B9-E863-7D4F-BB86-C5E168940B91}"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1930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0"/>
            <a:ext cx="5638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B7771CA-DC35-3B4F-8B0A-0C092217E2C5}"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828F545D-0BAC-1049-8E76-3FEB5F284B93}"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DFF97C11-922F-C34B-A320-D3DE4842F08E}"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DEE75E6B-6345-A540-939D-A6D78321D3E1}"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20C34B1D-A412-6244-BC33-3BCDB9FF56CF}"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E959E80-3EAC-2545-BA85-FFB6E1642343}"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904E32A-4939-5F47-9486-279F16478316}"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9D42CC1-5943-E144-8AE1-ACB5F2E194E6}"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69900" y="0"/>
            <a:ext cx="8153400" cy="914400"/>
          </a:xfrm>
          <a:prstGeom prst="rect">
            <a:avLst/>
          </a:prstGeom>
          <a:noFill/>
          <a:ln w="12700">
            <a:noFill/>
            <a:miter lim="800000"/>
            <a:headEnd/>
            <a:tailEnd/>
          </a:ln>
          <a:effectLst/>
        </p:spPr>
        <p:txBody>
          <a:bodyPr vert="horz" wrap="square" lIns="50800" tIns="50800" rIns="91440" bIns="50800" numCol="1" anchor="b" anchorCtr="0" compatLnSpc="1">
            <a:prstTxWarp prst="textNoShape">
              <a:avLst/>
            </a:prstTxWarp>
          </a:bodyPr>
          <a:lstStyle/>
          <a:p>
            <a:pPr lvl="0"/>
            <a:r>
              <a:rPr lang="en-US">
                <a:sym typeface="Helvetica" charset="0"/>
              </a:rPr>
              <a:t>Click to edit Master title style</a:t>
            </a:r>
          </a:p>
        </p:txBody>
      </p:sp>
      <p:sp>
        <p:nvSpPr>
          <p:cNvPr id="1026" name="Rectangle 2"/>
          <p:cNvSpPr>
            <a:spLocks noGrp="1" noChangeArrowheads="1"/>
          </p:cNvSpPr>
          <p:nvPr>
            <p:ph type="body" idx="1"/>
          </p:nvPr>
        </p:nvSpPr>
        <p:spPr bwMode="auto">
          <a:xfrm>
            <a:off x="457200" y="1295400"/>
            <a:ext cx="8178800" cy="5562600"/>
          </a:xfrm>
          <a:prstGeom prst="rect">
            <a:avLst/>
          </a:prstGeom>
          <a:noFill/>
          <a:ln w="12700">
            <a:noFill/>
            <a:miter lim="800000"/>
            <a:headEnd/>
            <a:tailEnd/>
          </a:ln>
          <a:effectLst/>
        </p:spPr>
        <p:txBody>
          <a:bodyPr vert="horz" wrap="square" lIns="50800" tIns="50800" rIns="91440" bIns="50800" numCol="1" anchor="t" anchorCtr="0" compatLnSpc="1">
            <a:prstTxWarp prst="textNoShape">
              <a:avLst/>
            </a:prstTxWarp>
          </a:bodyPr>
          <a:lstStyle/>
          <a:p>
            <a:pPr lvl="0"/>
            <a:r>
              <a:rPr lang="en-US">
                <a:sym typeface="Tahoma" charset="0"/>
              </a:rPr>
              <a:t>Click to edit Master text styles</a:t>
            </a:r>
          </a:p>
          <a:p>
            <a:pPr lvl="1"/>
            <a:r>
              <a:rPr lang="en-US">
                <a:sym typeface="Tahoma" charset="0"/>
              </a:rPr>
              <a:t>Second level</a:t>
            </a:r>
          </a:p>
          <a:p>
            <a:pPr lvl="2"/>
            <a:r>
              <a:rPr lang="en-US">
                <a:sym typeface="Tahoma" charset="0"/>
              </a:rPr>
              <a:t>Third level</a:t>
            </a:r>
          </a:p>
          <a:p>
            <a:pPr lvl="3"/>
            <a:r>
              <a:rPr lang="en-US">
                <a:sym typeface="Tahoma" charset="0"/>
              </a:rPr>
              <a:t>Fourth level</a:t>
            </a:r>
          </a:p>
          <a:p>
            <a:pPr lvl="4"/>
            <a:r>
              <a:rPr lang="en-US">
                <a:sym typeface="Tahoma" charset="0"/>
              </a:rPr>
              <a:t>Fifth level</a:t>
            </a:r>
          </a:p>
        </p:txBody>
      </p:sp>
      <p:sp>
        <p:nvSpPr>
          <p:cNvPr id="1027" name="Text Box 3"/>
          <p:cNvSpPr txBox="1">
            <a:spLocks noGrp="1" noChangeArrowheads="1"/>
          </p:cNvSpPr>
          <p:nvPr>
            <p:ph type="sldNum" sz="quarter" idx="4"/>
          </p:nvPr>
        </p:nvSpPr>
        <p:spPr bwMode="auto">
          <a:xfrm>
            <a:off x="7500938" y="6400800"/>
            <a:ext cx="312737" cy="3048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5E574E"/>
                </a:solidFill>
                <a:latin typeface="Arial" charset="0"/>
                <a:ea typeface="Arial" charset="0"/>
                <a:cs typeface="Arial" charset="0"/>
                <a:sym typeface="Arial" charset="0"/>
              </a:defRPr>
            </a:lvl1pPr>
          </a:lstStyle>
          <a:p>
            <a:fld id="{54286877-D21F-3F43-AD03-D93EB70145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dt="0"/>
  <p:txStyles>
    <p:titleStyle>
      <a:lvl1pPr marL="39688" algn="l" rtl="0" fontAlgn="base">
        <a:spcBef>
          <a:spcPct val="0"/>
        </a:spcBef>
        <a:spcAft>
          <a:spcPct val="0"/>
        </a:spcAft>
        <a:defRPr sz="2400" b="1">
          <a:solidFill>
            <a:schemeClr val="tx1"/>
          </a:solidFill>
          <a:latin typeface="+mj-lt"/>
          <a:ea typeface="+mj-ea"/>
          <a:cs typeface="+mj-cs"/>
          <a:sym typeface="Helvetica" charset="0"/>
        </a:defRPr>
      </a:lvl1pPr>
      <a:lvl2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2pPr>
      <a:lvl3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3pPr>
      <a:lvl4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4pPr>
      <a:lvl5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5pPr>
      <a:lvl6pPr marL="4968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6pPr>
      <a:lvl7pPr marL="9540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7pPr>
      <a:lvl8pPr marL="14112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8pPr>
      <a:lvl9pPr marL="18684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9pPr>
    </p:titleStyle>
    <p:bodyStyle>
      <a:lvl1pPr marL="382588" indent="-342900" algn="l" rtl="0" fontAlgn="base">
        <a:spcBef>
          <a:spcPts val="500"/>
        </a:spcBef>
        <a:spcAft>
          <a:spcPct val="0"/>
        </a:spcAft>
        <a:buClr>
          <a:srgbClr val="000000"/>
        </a:buClr>
        <a:buSzPct val="100000"/>
        <a:buFont typeface="Tahoma" charset="0"/>
        <a:buChar char="•"/>
        <a:defRPr sz="2000">
          <a:solidFill>
            <a:schemeClr val="tx1"/>
          </a:solidFill>
          <a:latin typeface="+mn-lt"/>
          <a:ea typeface="+mn-ea"/>
          <a:cs typeface="+mn-cs"/>
          <a:sym typeface="Tahoma" charset="0"/>
        </a:defRPr>
      </a:lvl1pPr>
      <a:lvl2pPr marL="731838" indent="-285750" algn="l" rtl="0" fontAlgn="base">
        <a:spcBef>
          <a:spcPts val="400"/>
        </a:spcBef>
        <a:spcAft>
          <a:spcPct val="0"/>
        </a:spcAft>
        <a:buClr>
          <a:srgbClr val="000000"/>
        </a:buClr>
        <a:buSzPct val="100000"/>
        <a:buFont typeface="Tahoma" charset="0"/>
        <a:buChar char="•"/>
        <a:defRPr>
          <a:solidFill>
            <a:schemeClr val="tx1"/>
          </a:solidFill>
          <a:latin typeface="+mn-lt"/>
          <a:ea typeface="+mn-ea"/>
          <a:cs typeface="+mn-cs"/>
          <a:sym typeface="Tahoma" charset="0"/>
        </a:defRPr>
      </a:lvl2pPr>
      <a:lvl3pPr marL="1131888" indent="-228600" algn="l" rtl="0" fontAlgn="base">
        <a:spcBef>
          <a:spcPts val="400"/>
        </a:spcBef>
        <a:spcAft>
          <a:spcPct val="0"/>
        </a:spcAft>
        <a:buClr>
          <a:srgbClr val="000000"/>
        </a:buClr>
        <a:buSzPct val="100000"/>
        <a:buFont typeface="Tahoma" charset="0"/>
        <a:buChar char="•"/>
        <a:defRPr sz="1600">
          <a:solidFill>
            <a:schemeClr val="tx1"/>
          </a:solidFill>
          <a:latin typeface="+mn-lt"/>
          <a:ea typeface="+mn-ea"/>
          <a:cs typeface="+mn-cs"/>
          <a:sym typeface="Tahoma" charset="0"/>
        </a:defRPr>
      </a:lvl3pPr>
      <a:lvl4pPr marL="15890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4pPr>
      <a:lvl5pPr marL="20462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5pPr>
      <a:lvl6pPr marL="25034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6pPr>
      <a:lvl7pPr marL="29606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7pPr>
      <a:lvl8pPr marL="34178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8pPr>
      <a:lvl9pPr marL="3875088" indent="-228600" algn="l" rtl="0" fontAlgn="base">
        <a:spcBef>
          <a:spcPts val="300"/>
        </a:spcBef>
        <a:spcAft>
          <a:spcPct val="0"/>
        </a:spcAft>
        <a:buClr>
          <a:srgbClr val="000000"/>
        </a:buClr>
        <a:buSzPct val="100000"/>
        <a:buFont typeface="Tahoma" charset="0"/>
        <a:buChar char="-"/>
        <a:defRPr sz="1400">
          <a:solidFill>
            <a:schemeClr val="tx1"/>
          </a:solidFill>
          <a:latin typeface="+mn-lt"/>
          <a:ea typeface="+mn-ea"/>
          <a:cs typeface="+mn-cs"/>
          <a:sym typeface="Tahom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914400" y="0"/>
            <a:ext cx="7721600" cy="1828800"/>
          </a:xfrm>
          <a:prstGeom prst="rect">
            <a:avLst/>
          </a:prstGeom>
          <a:noFill/>
          <a:ln w="12700">
            <a:noFill/>
            <a:miter lim="800000"/>
            <a:headEnd/>
            <a:tailEnd/>
          </a:ln>
          <a:effectLst/>
        </p:spPr>
        <p:txBody>
          <a:bodyPr vert="horz" wrap="square" lIns="50800" tIns="50800" rIns="91440" bIns="50800" numCol="1" anchor="b" anchorCtr="0" compatLnSpc="1">
            <a:prstTxWarp prst="textNoShape">
              <a:avLst/>
            </a:prstTxWarp>
          </a:bodyPr>
          <a:lstStyle/>
          <a:p>
            <a:pPr lvl="0"/>
            <a:r>
              <a:rPr lang="en-US">
                <a:sym typeface="Helvetica" charset="0"/>
              </a:rPr>
              <a:t>Click to edit Master title style</a:t>
            </a:r>
          </a:p>
        </p:txBody>
      </p:sp>
      <p:sp>
        <p:nvSpPr>
          <p:cNvPr id="2050" name="Rectangle 2"/>
          <p:cNvSpPr>
            <a:spLocks noGrp="1" noChangeArrowheads="1"/>
          </p:cNvSpPr>
          <p:nvPr>
            <p:ph type="body" idx="1"/>
          </p:nvPr>
        </p:nvSpPr>
        <p:spPr bwMode="auto">
          <a:xfrm>
            <a:off x="2133600" y="3886200"/>
            <a:ext cx="6400800" cy="2971800"/>
          </a:xfrm>
          <a:prstGeom prst="rect">
            <a:avLst/>
          </a:prstGeom>
          <a:noFill/>
          <a:ln w="12700">
            <a:noFill/>
            <a:miter lim="800000"/>
            <a:headEnd/>
            <a:tailEnd/>
          </a:ln>
          <a:effectLst/>
        </p:spPr>
        <p:txBody>
          <a:bodyPr vert="horz" wrap="square" lIns="50800" tIns="50800" rIns="91440" bIns="50800" numCol="1" anchor="t" anchorCtr="0" compatLnSpc="1">
            <a:prstTxWarp prst="textNoShape">
              <a:avLst/>
            </a:prstTxWarp>
          </a:bodyPr>
          <a:lstStyle/>
          <a:p>
            <a:pPr lvl="0"/>
            <a:r>
              <a:rPr lang="en-US">
                <a:sym typeface="Arial Black" charset="0"/>
              </a:rPr>
              <a:t>Click to edit Master text styles</a:t>
            </a:r>
          </a:p>
          <a:p>
            <a:pPr lvl="1"/>
            <a:r>
              <a:rPr lang="en-US">
                <a:sym typeface="Tahoma" charset="0"/>
              </a:rPr>
              <a:t>Second level</a:t>
            </a:r>
          </a:p>
          <a:p>
            <a:pPr lvl="2"/>
            <a:r>
              <a:rPr lang="en-US">
                <a:sym typeface="Tahoma" charset="0"/>
              </a:rPr>
              <a:t>Third level</a:t>
            </a:r>
          </a:p>
          <a:p>
            <a:pPr lvl="3"/>
            <a:r>
              <a:rPr lang="en-US">
                <a:sym typeface="Tahoma" charset="0"/>
              </a:rPr>
              <a:t>Fourth level</a:t>
            </a:r>
          </a:p>
          <a:p>
            <a:pPr lvl="4"/>
            <a:r>
              <a:rPr lang="en-US">
                <a:sym typeface="Tahoma" charset="0"/>
              </a:rPr>
              <a:t>Fifth level</a:t>
            </a:r>
          </a:p>
        </p:txBody>
      </p:sp>
      <p:sp>
        <p:nvSpPr>
          <p:cNvPr id="2051" name="Text Box 3"/>
          <p:cNvSpPr txBox="1">
            <a:spLocks noGrp="1" noChangeArrowheads="1"/>
          </p:cNvSpPr>
          <p:nvPr>
            <p:ph type="sldNum" sz="quarter" idx="4"/>
          </p:nvPr>
        </p:nvSpPr>
        <p:spPr bwMode="auto">
          <a:xfrm>
            <a:off x="7361238" y="6438900"/>
            <a:ext cx="312737" cy="3048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5E574E"/>
                </a:solidFill>
                <a:latin typeface="Arial" charset="0"/>
                <a:ea typeface="Arial" charset="0"/>
                <a:cs typeface="Arial" charset="0"/>
                <a:sym typeface="Arial" charset="0"/>
              </a:defRPr>
            </a:lvl1pPr>
          </a:lstStyle>
          <a:p>
            <a:fld id="{9CFC81C4-DF82-564C-A284-6256E961622F}" type="slidenum">
              <a:rPr lang="en-US"/>
              <a:pPr/>
              <a:t>‹#›</a:t>
            </a:fld>
            <a:endParaRPr lang="en-US"/>
          </a:p>
        </p:txBody>
      </p:sp>
      <p:pic>
        <p:nvPicPr>
          <p:cNvPr id="2052" name="Picture 4"/>
          <p:cNvPicPr>
            <a:picLocks noChangeArrowheads="1"/>
          </p:cNvPicPr>
          <p:nvPr/>
        </p:nvPicPr>
        <p:blipFill>
          <a:blip r:embed="rId13"/>
          <a:srcRect/>
          <a:stretch>
            <a:fillRect/>
          </a:stretch>
        </p:blipFill>
        <p:spPr bwMode="auto">
          <a:xfrm>
            <a:off x="914400" y="1828800"/>
            <a:ext cx="8229600" cy="384175"/>
          </a:xfrm>
          <a:prstGeom prst="rect">
            <a:avLst/>
          </a:prstGeom>
          <a:noFill/>
          <a:ln w="9525" cap="flat">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39688" algn="l" rtl="0" fontAlgn="base">
        <a:spcBef>
          <a:spcPct val="0"/>
        </a:spcBef>
        <a:spcAft>
          <a:spcPct val="0"/>
        </a:spcAft>
        <a:defRPr sz="2400" b="1">
          <a:solidFill>
            <a:schemeClr val="tx1"/>
          </a:solidFill>
          <a:latin typeface="+mj-lt"/>
          <a:ea typeface="+mj-ea"/>
          <a:cs typeface="+mj-cs"/>
          <a:sym typeface="Helvetica" charset="0"/>
        </a:defRPr>
      </a:lvl1pPr>
      <a:lvl2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2pPr>
      <a:lvl3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3pPr>
      <a:lvl4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4pPr>
      <a:lvl5pPr marL="396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5pPr>
      <a:lvl6pPr marL="4968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6pPr>
      <a:lvl7pPr marL="9540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7pPr>
      <a:lvl8pPr marL="14112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8pPr>
      <a:lvl9pPr marL="1868488" algn="l" rtl="0" fontAlgn="base">
        <a:spcBef>
          <a:spcPct val="0"/>
        </a:spcBef>
        <a:spcAft>
          <a:spcPct val="0"/>
        </a:spcAft>
        <a:defRPr sz="2400" b="1">
          <a:solidFill>
            <a:schemeClr val="tx1"/>
          </a:solidFill>
          <a:latin typeface="Helvetica" charset="0"/>
          <a:ea typeface="ヒラギノ角ゴ ProN W6" charset="-128"/>
          <a:cs typeface="ヒラギノ角ゴ ProN W6" charset="-128"/>
          <a:sym typeface="Helvetica" charset="0"/>
        </a:defRPr>
      </a:lvl9pPr>
    </p:titleStyle>
    <p:bodyStyle>
      <a:lvl1pPr marL="39688" algn="l" rtl="0" fontAlgn="base">
        <a:spcBef>
          <a:spcPts val="600"/>
        </a:spcBef>
        <a:spcAft>
          <a:spcPct val="0"/>
        </a:spcAft>
        <a:defRPr sz="2000">
          <a:solidFill>
            <a:schemeClr val="tx1"/>
          </a:solidFill>
          <a:latin typeface="+mn-lt"/>
          <a:ea typeface="+mn-ea"/>
          <a:cs typeface="+mn-cs"/>
          <a:sym typeface="Arial Black" charset="0"/>
        </a:defRPr>
      </a:lvl1pPr>
      <a:lvl2pPr marL="446088" algn="ctr" rtl="0" fontAlgn="base">
        <a:spcBef>
          <a:spcPts val="400"/>
        </a:spcBef>
        <a:spcAft>
          <a:spcPct val="0"/>
        </a:spcAft>
        <a:defRPr>
          <a:solidFill>
            <a:schemeClr val="tx1"/>
          </a:solidFill>
          <a:latin typeface="Tahoma" charset="0"/>
          <a:ea typeface="ヒラギノ角ゴ ProN W3" charset="-128"/>
          <a:cs typeface="ヒラギノ角ゴ ProN W3" charset="-128"/>
          <a:sym typeface="Tahoma" charset="0"/>
        </a:defRPr>
      </a:lvl2pPr>
      <a:lvl3pPr marL="903288" algn="ctr" rtl="0" fontAlgn="base">
        <a:spcBef>
          <a:spcPts val="400"/>
        </a:spcBef>
        <a:spcAft>
          <a:spcPct val="0"/>
        </a:spcAft>
        <a:defRPr sz="1600">
          <a:solidFill>
            <a:schemeClr val="tx1"/>
          </a:solidFill>
          <a:latin typeface="Tahoma" charset="0"/>
          <a:ea typeface="ヒラギノ角ゴ ProN W3" charset="-128"/>
          <a:cs typeface="ヒラギノ角ゴ ProN W3" charset="-128"/>
          <a:sym typeface="Tahoma" charset="0"/>
        </a:defRPr>
      </a:lvl3pPr>
      <a:lvl4pPr marL="13604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4pPr>
      <a:lvl5pPr marL="18176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5pPr>
      <a:lvl6pPr marL="22748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6pPr>
      <a:lvl7pPr marL="27320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7pPr>
      <a:lvl8pPr marL="31892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8pPr>
      <a:lvl9pPr marL="3646488" algn="ctr" rtl="0" fontAlgn="base">
        <a:spcBef>
          <a:spcPts val="300"/>
        </a:spcBef>
        <a:spcAft>
          <a:spcPct val="0"/>
        </a:spcAft>
        <a:defRPr sz="1400">
          <a:solidFill>
            <a:schemeClr val="tx1"/>
          </a:solidFill>
          <a:latin typeface="Tahoma" charset="0"/>
          <a:ea typeface="ヒラギノ角ゴ ProN W3" charset="-128"/>
          <a:cs typeface="ヒラギノ角ゴ ProN W3" charset="-128"/>
          <a:sym typeface="Tahoma"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neuron.yale.edu/" TargetMode="Externa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diwww.epfl.ch/~gerstner/SPNM/SPNM.html"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hyperlink" Target="http://www.electronicsletters.com/papers/2001/0020/paper.asp"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ams.egeo.sai.jrc.it/eurostat/Lot16-SUPCOM95/node7.html" TargetMode="External"/><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png"/><Relationship Id="rId7"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www.shef.ac.uk/psychology/gurney/notes/l5/l5.html" TargetMode="External"/><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hyperlink" Target="http://www.neci.nec.com/homepages/lawrence/papers/face-tr96/latex.html" TargetMode="External"/><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EA93EDDC-9BCF-BD45-967B-9CC5483C7340}" type="slidenum">
              <a:rPr lang="en-US"/>
              <a:pPr/>
              <a:t>1</a:t>
            </a:fld>
            <a:endParaRPr lang="en-US"/>
          </a:p>
        </p:txBody>
      </p:sp>
      <p:sp>
        <p:nvSpPr>
          <p:cNvPr id="307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07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075" name="Rectangle 3"/>
          <p:cNvSpPr>
            <a:spLocks noGrp="1" noChangeArrowheads="1"/>
          </p:cNvSpPr>
          <p:nvPr>
            <p:ph type="title"/>
          </p:nvPr>
        </p:nvSpPr>
        <p:spPr>
          <a:ln/>
        </p:spPr>
        <p:txBody>
          <a:bodyPr rIns="132080"/>
          <a:lstStyle/>
          <a:p>
            <a:r>
              <a:rPr lang="en-US"/>
              <a:t>Artificial Neural Networks and AI</a:t>
            </a:r>
          </a:p>
        </p:txBody>
      </p:sp>
      <p:sp>
        <p:nvSpPr>
          <p:cNvPr id="3076" name="Rectangle 4"/>
          <p:cNvSpPr>
            <a:spLocks noGrp="1" noChangeArrowheads="1"/>
          </p:cNvSpPr>
          <p:nvPr>
            <p:ph type="body" idx="1"/>
          </p:nvPr>
        </p:nvSpPr>
        <p:spPr>
          <a:ln/>
        </p:spPr>
        <p:txBody>
          <a:bodyPr rIns="132080"/>
          <a:lstStyle/>
          <a:p>
            <a:pPr>
              <a:buFont typeface="Tahoma" charset="0"/>
              <a:buNone/>
            </a:pPr>
            <a:r>
              <a:rPr lang="en-US"/>
              <a:t>Artificial Neural Networks provide…</a:t>
            </a:r>
          </a:p>
          <a:p>
            <a:pPr>
              <a:buFont typeface="Tahoma" charset="0"/>
              <a:buNone/>
            </a:pPr>
            <a:endParaRPr lang="en-US"/>
          </a:p>
          <a:p>
            <a:pPr>
              <a:buFont typeface="Tahoma" charset="0"/>
              <a:buChar char="-"/>
            </a:pPr>
            <a:r>
              <a:rPr lang="en-US"/>
              <a:t>A new computing paradigm</a:t>
            </a:r>
          </a:p>
          <a:p>
            <a:pPr>
              <a:buFont typeface="Tahoma" charset="0"/>
              <a:buChar char="-"/>
            </a:pPr>
            <a:endParaRPr lang="en-US"/>
          </a:p>
          <a:p>
            <a:pPr>
              <a:buFont typeface="Tahoma" charset="0"/>
              <a:buChar char="-"/>
            </a:pPr>
            <a:r>
              <a:rPr lang="en-US"/>
              <a:t>A technique for developing trainable classifiers, memories, dimension-reducing mappings, etc</a:t>
            </a:r>
          </a:p>
          <a:p>
            <a:pPr>
              <a:buFont typeface="Tahoma" charset="0"/>
              <a:buChar char="-"/>
            </a:pPr>
            <a:endParaRPr lang="en-US"/>
          </a:p>
          <a:p>
            <a:pPr>
              <a:buFont typeface="Tahoma" charset="0"/>
              <a:buChar char="-"/>
            </a:pPr>
            <a:r>
              <a:rPr lang="en-US"/>
              <a:t>A tool to study brain function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EB110E6D-B9E3-6146-B694-B6F60CA2FE64}" type="slidenum">
              <a:rPr lang="en-US"/>
              <a:pPr/>
              <a:t>10</a:t>
            </a:fld>
            <a:endParaRPr lang="en-US"/>
          </a:p>
        </p:txBody>
      </p:sp>
      <p:sp>
        <p:nvSpPr>
          <p:cNvPr id="1228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229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2291" name="Rectangle 3"/>
          <p:cNvSpPr>
            <a:spLocks noGrp="1" noChangeArrowheads="1"/>
          </p:cNvSpPr>
          <p:nvPr>
            <p:ph type="title"/>
          </p:nvPr>
        </p:nvSpPr>
        <p:spPr>
          <a:ln/>
        </p:spPr>
        <p:txBody>
          <a:bodyPr rIns="132080"/>
          <a:lstStyle/>
          <a:p>
            <a:r>
              <a:rPr lang="en-US"/>
              <a:t>Detailed Neural Modeling</a:t>
            </a:r>
          </a:p>
        </p:txBody>
      </p:sp>
      <p:sp>
        <p:nvSpPr>
          <p:cNvPr id="12292" name="Rectangle 4"/>
          <p:cNvSpPr>
            <a:spLocks noGrp="1" noChangeArrowheads="1"/>
          </p:cNvSpPr>
          <p:nvPr>
            <p:ph type="body" idx="1"/>
          </p:nvPr>
        </p:nvSpPr>
        <p:spPr>
          <a:ln/>
        </p:spPr>
        <p:txBody>
          <a:bodyPr rIns="132080"/>
          <a:lstStyle/>
          <a:p>
            <a:pPr>
              <a:buFont typeface="Tahoma" charset="0"/>
              <a:buNone/>
            </a:pPr>
            <a:r>
              <a:rPr lang="en-US"/>
              <a:t>A simulator, called “Neuron” has been developed at Yale to simulate the Hodgkin-Huxley equations, as well as other membranes/channels/etc. See </a:t>
            </a:r>
            <a:r>
              <a:rPr lang="en-US" u="sng">
                <a:solidFill>
                  <a:srgbClr val="996633"/>
                </a:solidFill>
                <a:hlinkClick r:id="rId3"/>
              </a:rPr>
              <a:t>http://www.neuron.yale.edu/</a:t>
            </a:r>
            <a:endParaRPr lang="en-US" u="sng">
              <a:solidFill>
                <a:srgbClr val="996633"/>
              </a:solidFill>
            </a:endParaRPr>
          </a:p>
        </p:txBody>
      </p:sp>
      <p:pic>
        <p:nvPicPr>
          <p:cNvPr id="12293" name="Picture 5"/>
          <p:cNvPicPr>
            <a:picLocks noChangeArrowheads="1"/>
          </p:cNvPicPr>
          <p:nvPr/>
        </p:nvPicPr>
        <p:blipFill>
          <a:blip r:embed="rId4"/>
          <a:srcRect/>
          <a:stretch>
            <a:fillRect/>
          </a:stretch>
        </p:blipFill>
        <p:spPr bwMode="auto">
          <a:xfrm>
            <a:off x="3429000" y="2390775"/>
            <a:ext cx="5715000" cy="4467225"/>
          </a:xfrm>
          <a:prstGeom prst="rect">
            <a:avLst/>
          </a:prstGeom>
          <a:noFill/>
          <a:ln w="9525" cap="flat">
            <a:noFill/>
            <a:miter lim="800000"/>
            <a:headEnd/>
            <a:tailEnd/>
          </a:ln>
        </p:spPr>
      </p:pic>
      <p:pic>
        <p:nvPicPr>
          <p:cNvPr id="12294" name="Picture 6"/>
          <p:cNvPicPr>
            <a:picLocks noChangeArrowheads="1"/>
          </p:cNvPicPr>
          <p:nvPr/>
        </p:nvPicPr>
        <p:blipFill>
          <a:blip r:embed="rId5"/>
          <a:srcRect/>
          <a:stretch>
            <a:fillRect/>
          </a:stretch>
        </p:blipFill>
        <p:spPr bwMode="auto">
          <a:xfrm>
            <a:off x="152400" y="3886200"/>
            <a:ext cx="3124200" cy="2259013"/>
          </a:xfrm>
          <a:prstGeom prst="rect">
            <a:avLst/>
          </a:prstGeom>
          <a:noFill/>
          <a:ln w="9525" cap="flat">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49143FF-8AE3-8D42-B7DE-B312B054293C}" type="slidenum">
              <a:rPr lang="en-US"/>
              <a:pPr/>
              <a:t>11</a:t>
            </a:fld>
            <a:endParaRPr lang="en-US"/>
          </a:p>
        </p:txBody>
      </p:sp>
      <p:sp>
        <p:nvSpPr>
          <p:cNvPr id="1331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331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3315" name="Rectangle 3"/>
          <p:cNvSpPr>
            <a:spLocks noGrp="1" noChangeArrowheads="1"/>
          </p:cNvSpPr>
          <p:nvPr>
            <p:ph type="title"/>
          </p:nvPr>
        </p:nvSpPr>
        <p:spPr>
          <a:ln/>
        </p:spPr>
        <p:txBody>
          <a:bodyPr rIns="132080"/>
          <a:lstStyle/>
          <a:p>
            <a:r>
              <a:rPr lang="en-US"/>
              <a:t>The Cable Equation</a:t>
            </a:r>
          </a:p>
        </p:txBody>
      </p:sp>
      <p:sp>
        <p:nvSpPr>
          <p:cNvPr id="13316" name="Rectangle 4"/>
          <p:cNvSpPr>
            <a:spLocks noGrp="1" noChangeArrowheads="1"/>
          </p:cNvSpPr>
          <p:nvPr>
            <p:ph type="body" idx="1"/>
          </p:nvPr>
        </p:nvSpPr>
        <p:spPr>
          <a:ln/>
        </p:spPr>
        <p:txBody>
          <a:bodyPr rIns="132080"/>
          <a:lstStyle/>
          <a:p>
            <a:r>
              <a:rPr lang="en-US"/>
              <a:t>See </a:t>
            </a:r>
          </a:p>
          <a:p>
            <a:pPr>
              <a:buFont typeface="Tahoma" charset="0"/>
              <a:buNone/>
            </a:pPr>
            <a:r>
              <a:rPr lang="en-US" u="sng">
                <a:solidFill>
                  <a:srgbClr val="996633"/>
                </a:solidFill>
                <a:hlinkClick r:id="rId3"/>
              </a:rPr>
              <a:t>http://diwww.epfl.ch/~gerstner/SPNM/SPNM.html</a:t>
            </a:r>
            <a:endParaRPr lang="en-US"/>
          </a:p>
          <a:p>
            <a:pPr>
              <a:buFont typeface="Tahoma" charset="0"/>
              <a:buNone/>
            </a:pPr>
            <a:r>
              <a:rPr lang="en-US"/>
              <a:t>for excellent additional material (some reproduced here).</a:t>
            </a:r>
          </a:p>
          <a:p>
            <a:endParaRPr lang="en-US"/>
          </a:p>
          <a:p>
            <a:r>
              <a:rPr lang="en-US"/>
              <a:t>Just a piece of passive dendrite can yield complicated differential equations which have been extensively studied by electronicians in the context of the study of coaxial cables (TV antenna cable):</a:t>
            </a:r>
          </a:p>
        </p:txBody>
      </p:sp>
      <p:pic>
        <p:nvPicPr>
          <p:cNvPr id="13317" name="Picture 5"/>
          <p:cNvPicPr>
            <a:picLocks noChangeArrowheads="1"/>
          </p:cNvPicPr>
          <p:nvPr/>
        </p:nvPicPr>
        <p:blipFill>
          <a:blip r:embed="rId4"/>
          <a:srcRect/>
          <a:stretch>
            <a:fillRect/>
          </a:stretch>
        </p:blipFill>
        <p:spPr bwMode="auto">
          <a:xfrm>
            <a:off x="2362200" y="3810000"/>
            <a:ext cx="3810000" cy="2486025"/>
          </a:xfrm>
          <a:prstGeom prst="rect">
            <a:avLst/>
          </a:prstGeom>
          <a:noFill/>
          <a:ln w="9525" cap="flat">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33A0B50C-EC8E-BA45-A13B-CE03D968CF98}" type="slidenum">
              <a:rPr lang="en-US"/>
              <a:pPr/>
              <a:t>12</a:t>
            </a:fld>
            <a:endParaRPr lang="en-US"/>
          </a:p>
        </p:txBody>
      </p:sp>
      <p:sp>
        <p:nvSpPr>
          <p:cNvPr id="1433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433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4339" name="Rectangle 3"/>
          <p:cNvSpPr>
            <a:spLocks noGrp="1" noChangeArrowheads="1"/>
          </p:cNvSpPr>
          <p:nvPr>
            <p:ph type="title"/>
          </p:nvPr>
        </p:nvSpPr>
        <p:spPr>
          <a:ln/>
        </p:spPr>
        <p:txBody>
          <a:bodyPr rIns="132080"/>
          <a:lstStyle/>
          <a:p>
            <a:r>
              <a:rPr lang="en-US"/>
              <a:t>The Hodgkin-Huxley Model</a:t>
            </a:r>
          </a:p>
        </p:txBody>
      </p:sp>
      <p:sp>
        <p:nvSpPr>
          <p:cNvPr id="14340" name="Rectangle 4"/>
          <p:cNvSpPr>
            <a:spLocks noGrp="1" noChangeArrowheads="1"/>
          </p:cNvSpPr>
          <p:nvPr>
            <p:ph type="body" idx="1"/>
          </p:nvPr>
        </p:nvSpPr>
        <p:spPr>
          <a:ln/>
        </p:spPr>
        <p:txBody>
          <a:bodyPr rIns="132080"/>
          <a:lstStyle/>
          <a:p>
            <a:pPr>
              <a:buFont typeface="Tahoma" charset="0"/>
              <a:buNone/>
            </a:pPr>
            <a:r>
              <a:rPr lang="en-US"/>
              <a:t>Example spike trains obtained…</a:t>
            </a:r>
          </a:p>
        </p:txBody>
      </p:sp>
      <p:pic>
        <p:nvPicPr>
          <p:cNvPr id="14341" name="Picture 5"/>
          <p:cNvPicPr>
            <a:picLocks noChangeArrowheads="1"/>
          </p:cNvPicPr>
          <p:nvPr/>
        </p:nvPicPr>
        <p:blipFill>
          <a:blip r:embed="rId3"/>
          <a:srcRect/>
          <a:stretch>
            <a:fillRect/>
          </a:stretch>
        </p:blipFill>
        <p:spPr bwMode="auto">
          <a:xfrm>
            <a:off x="533400" y="1770063"/>
            <a:ext cx="7620000" cy="2039937"/>
          </a:xfrm>
          <a:prstGeom prst="rect">
            <a:avLst/>
          </a:prstGeom>
          <a:noFill/>
          <a:ln w="9525" cap="flat">
            <a:noFill/>
            <a:miter lim="800000"/>
            <a:headEnd/>
            <a:tailEnd/>
          </a:ln>
        </p:spPr>
      </p:pic>
      <p:pic>
        <p:nvPicPr>
          <p:cNvPr id="14342" name="Picture 6"/>
          <p:cNvPicPr>
            <a:picLocks noChangeArrowheads="1"/>
          </p:cNvPicPr>
          <p:nvPr/>
        </p:nvPicPr>
        <p:blipFill>
          <a:blip r:embed="rId4"/>
          <a:srcRect/>
          <a:stretch>
            <a:fillRect/>
          </a:stretch>
        </p:blipFill>
        <p:spPr bwMode="auto">
          <a:xfrm>
            <a:off x="838200" y="4114800"/>
            <a:ext cx="7086600" cy="2259013"/>
          </a:xfrm>
          <a:prstGeom prst="rect">
            <a:avLst/>
          </a:prstGeom>
          <a:noFill/>
          <a:ln w="9525" cap="flat">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81A9DFCA-C6CC-F44F-9407-B256F814C520}" type="slidenum">
              <a:rPr lang="en-US"/>
              <a:pPr/>
              <a:t>13</a:t>
            </a:fld>
            <a:endParaRPr lang="en-US"/>
          </a:p>
        </p:txBody>
      </p:sp>
      <p:sp>
        <p:nvSpPr>
          <p:cNvPr id="1536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536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5363" name="Rectangle 3"/>
          <p:cNvSpPr>
            <a:spLocks noGrp="1" noChangeArrowheads="1"/>
          </p:cNvSpPr>
          <p:nvPr>
            <p:ph type="title"/>
          </p:nvPr>
        </p:nvSpPr>
        <p:spPr>
          <a:ln/>
        </p:spPr>
        <p:txBody>
          <a:bodyPr rIns="132080"/>
          <a:lstStyle/>
          <a:p>
            <a:r>
              <a:rPr lang="en-US" b="0"/>
              <a:t>Leaky Integrator Neuron</a:t>
            </a:r>
            <a:endParaRPr lang="en-US" b="0">
              <a:ea typeface="ヒラギノ角ゴ ProN W3" charset="-128"/>
              <a:cs typeface="ヒラギノ角ゴ ProN W3" charset="-128"/>
            </a:endParaRPr>
          </a:p>
        </p:txBody>
      </p:sp>
      <p:sp>
        <p:nvSpPr>
          <p:cNvPr id="15364" name="Rectangle 4"/>
          <p:cNvSpPr>
            <a:spLocks noGrp="1" noChangeArrowheads="1"/>
          </p:cNvSpPr>
          <p:nvPr>
            <p:ph type="body" idx="1"/>
          </p:nvPr>
        </p:nvSpPr>
        <p:spPr>
          <a:xfrm>
            <a:off x="457200" y="1295400"/>
            <a:ext cx="8178800" cy="4724400"/>
          </a:xfrm>
          <a:ln/>
        </p:spPr>
        <p:txBody>
          <a:bodyPr rIns="132080"/>
          <a:lstStyle/>
          <a:p>
            <a:pPr>
              <a:spcBef>
                <a:spcPct val="0"/>
              </a:spcBef>
            </a:pPr>
            <a:r>
              <a:rPr lang="en-US"/>
              <a:t>The simplest "realistic" neuron model is a </a:t>
            </a:r>
            <a:br>
              <a:rPr lang="en-US"/>
            </a:br>
            <a:r>
              <a:rPr lang="en-US"/>
              <a:t>continuous time model based on using the </a:t>
            </a:r>
            <a:r>
              <a:rPr lang="en-US">
                <a:solidFill>
                  <a:srgbClr val="079CD0"/>
                </a:solidFill>
              </a:rPr>
              <a:t>firing rate</a:t>
            </a:r>
            <a:r>
              <a:rPr lang="en-US"/>
              <a:t>  (e.g., the number of spikes traversing the axon in the most recent 20 msec.) as a continuously varying measure of the cell's activity</a:t>
            </a:r>
          </a:p>
          <a:p>
            <a:pPr>
              <a:spcBef>
                <a:spcPts val="1200"/>
              </a:spcBef>
            </a:pPr>
            <a:r>
              <a:rPr lang="en-US"/>
              <a:t>The state of the neuron is described by a single variable, the </a:t>
            </a:r>
            <a:r>
              <a:rPr lang="en-US">
                <a:solidFill>
                  <a:srgbClr val="079CD0"/>
                </a:solidFill>
              </a:rPr>
              <a:t>membrane potential</a:t>
            </a:r>
            <a:r>
              <a:rPr lang="en-US"/>
              <a:t>.   </a:t>
            </a:r>
          </a:p>
          <a:p>
            <a:pPr>
              <a:spcBef>
                <a:spcPts val="1200"/>
              </a:spcBef>
            </a:pPr>
            <a:r>
              <a:rPr lang="en-US"/>
              <a:t>The firing rate is approximated by a sigmoid, function of membrane potential.   </a:t>
            </a:r>
          </a:p>
        </p:txBody>
      </p:sp>
      <p:pic>
        <p:nvPicPr>
          <p:cNvPr id="15365" name="Picture 5"/>
          <p:cNvPicPr>
            <a:picLocks noChangeArrowheads="1"/>
          </p:cNvPicPr>
          <p:nvPr/>
        </p:nvPicPr>
        <p:blipFill>
          <a:blip r:embed="rId3"/>
          <a:srcRect l="7231" t="9802" b="34314"/>
          <a:stretch>
            <a:fillRect/>
          </a:stretch>
        </p:blipFill>
        <p:spPr bwMode="auto">
          <a:xfrm>
            <a:off x="731838" y="4756150"/>
            <a:ext cx="7688262" cy="1693863"/>
          </a:xfrm>
          <a:prstGeom prst="rect">
            <a:avLst/>
          </a:prstGeom>
          <a:noFill/>
          <a:ln w="9525" cap="flat">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AC3C5BA3-0149-394B-93A8-85D47BEB0DD7}" type="slidenum">
              <a:rPr lang="en-US"/>
              <a:pPr/>
              <a:t>14</a:t>
            </a:fld>
            <a:endParaRPr lang="en-US"/>
          </a:p>
        </p:txBody>
      </p:sp>
      <p:sp>
        <p:nvSpPr>
          <p:cNvPr id="1638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638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6387" name="Rectangle 3"/>
          <p:cNvSpPr>
            <a:spLocks noGrp="1" noChangeArrowheads="1"/>
          </p:cNvSpPr>
          <p:nvPr>
            <p:ph type="title"/>
          </p:nvPr>
        </p:nvSpPr>
        <p:spPr>
          <a:xfrm>
            <a:off x="469900" y="0"/>
            <a:ext cx="8153400" cy="838200"/>
          </a:xfrm>
          <a:ln/>
        </p:spPr>
        <p:txBody>
          <a:bodyPr rIns="132080"/>
          <a:lstStyle/>
          <a:p>
            <a:r>
              <a:rPr lang="en-US"/>
              <a:t>Leaky Integrator Model</a:t>
            </a:r>
          </a:p>
        </p:txBody>
      </p:sp>
      <p:sp>
        <p:nvSpPr>
          <p:cNvPr id="16388" name="Rectangle 4"/>
          <p:cNvSpPr>
            <a:spLocks noGrp="1" noChangeArrowheads="1"/>
          </p:cNvSpPr>
          <p:nvPr>
            <p:ph type="body" idx="1"/>
          </p:nvPr>
        </p:nvSpPr>
        <p:spPr>
          <a:xfrm>
            <a:off x="457200" y="1747838"/>
            <a:ext cx="8140700" cy="5110162"/>
          </a:xfrm>
          <a:ln/>
        </p:spPr>
        <p:txBody>
          <a:bodyPr rIns="132080"/>
          <a:lstStyle/>
          <a:p>
            <a:pPr algn="ctr">
              <a:lnSpc>
                <a:spcPct val="90000"/>
              </a:lnSpc>
              <a:spcBef>
                <a:spcPct val="0"/>
              </a:spcBef>
              <a:buFont typeface="Tahoma" charset="0"/>
              <a:buNone/>
            </a:pPr>
            <a:r>
              <a:rPr lang="en-US">
                <a:latin typeface="Symbol" charset="2"/>
                <a:ea typeface="Symbol" charset="2"/>
                <a:cs typeface="Symbol" charset="2"/>
                <a:sym typeface="Symbol" charset="2"/>
              </a:rPr>
              <a:t>τ </a:t>
            </a:r>
            <a:r>
              <a:rPr lang="en-US"/>
              <a:t>          =  - m(t) + h     </a:t>
            </a:r>
          </a:p>
          <a:p>
            <a:pPr>
              <a:lnSpc>
                <a:spcPct val="90000"/>
              </a:lnSpc>
              <a:spcBef>
                <a:spcPts val="1200"/>
              </a:spcBef>
              <a:buFont typeface="Tahoma" charset="0"/>
              <a:buNone/>
            </a:pPr>
            <a:r>
              <a:rPr lang="en-US"/>
              <a:t>has solution  m(t) = e</a:t>
            </a:r>
            <a:r>
              <a:rPr lang="en-US" baseline="30000">
                <a:latin typeface="Tahoma Bold" charset="0"/>
                <a:ea typeface="Tahoma Bold" charset="0"/>
                <a:cs typeface="Tahoma Bold" charset="0"/>
                <a:sym typeface="Tahoma Bold" charset="0"/>
              </a:rPr>
              <a:t>-t/</a:t>
            </a:r>
            <a:r>
              <a:rPr lang="en-US" baseline="30000">
                <a:latin typeface="Symbol" charset="2"/>
                <a:ea typeface="Symbol" charset="2"/>
                <a:cs typeface="Symbol" charset="2"/>
                <a:sym typeface="Symbol" charset="2"/>
              </a:rPr>
              <a:t>τ</a:t>
            </a:r>
            <a:r>
              <a:rPr lang="en-US"/>
              <a:t> m(0)  + (1 - e</a:t>
            </a:r>
            <a:r>
              <a:rPr lang="en-US" baseline="30000">
                <a:latin typeface="Tahoma Bold" charset="0"/>
                <a:ea typeface="Tahoma Bold" charset="0"/>
                <a:cs typeface="Tahoma Bold" charset="0"/>
                <a:sym typeface="Tahoma Bold" charset="0"/>
              </a:rPr>
              <a:t>-t/</a:t>
            </a:r>
            <a:r>
              <a:rPr lang="en-US" baseline="30000">
                <a:latin typeface="Symbol" charset="2"/>
                <a:ea typeface="Symbol" charset="2"/>
                <a:cs typeface="Symbol" charset="2"/>
                <a:sym typeface="Symbol" charset="2"/>
              </a:rPr>
              <a:t>τ</a:t>
            </a:r>
            <a:r>
              <a:rPr lang="en-US"/>
              <a:t>)h </a:t>
            </a:r>
          </a:p>
          <a:p>
            <a:pPr>
              <a:lnSpc>
                <a:spcPct val="90000"/>
              </a:lnSpc>
              <a:spcBef>
                <a:spcPts val="1200"/>
              </a:spcBef>
              <a:buFont typeface="Tahoma" charset="0"/>
              <a:buNone/>
            </a:pPr>
            <a:r>
              <a:rPr lang="en-US"/>
              <a:t>	                                    </a:t>
            </a:r>
            <a:r>
              <a:rPr lang="en-US">
                <a:latin typeface="Symbol" charset="2"/>
                <a:ea typeface="Symbol" charset="2"/>
                <a:cs typeface="Symbol" charset="2"/>
                <a:sym typeface="Symbol" charset="2"/>
              </a:rPr>
              <a:t>→</a:t>
            </a:r>
            <a:r>
              <a:rPr lang="en-US"/>
              <a:t> h for time constant </a:t>
            </a:r>
            <a:r>
              <a:rPr lang="en-US">
                <a:latin typeface="Symbol" charset="2"/>
                <a:ea typeface="Symbol" charset="2"/>
                <a:cs typeface="Symbol" charset="2"/>
                <a:sym typeface="Symbol" charset="2"/>
              </a:rPr>
              <a:t>τ</a:t>
            </a:r>
            <a:r>
              <a:rPr lang="en-US"/>
              <a:t> &gt; 0.  </a:t>
            </a:r>
          </a:p>
          <a:p>
            <a:pPr>
              <a:lnSpc>
                <a:spcPct val="90000"/>
              </a:lnSpc>
              <a:spcBef>
                <a:spcPts val="1200"/>
              </a:spcBef>
            </a:pPr>
            <a:r>
              <a:rPr lang="en-US"/>
              <a:t>We now add synaptic inputs to get the </a:t>
            </a:r>
          </a:p>
          <a:p>
            <a:pPr>
              <a:lnSpc>
                <a:spcPct val="90000"/>
              </a:lnSpc>
              <a:spcBef>
                <a:spcPts val="1200"/>
              </a:spcBef>
              <a:buFont typeface="Tahoma" charset="0"/>
              <a:buNone/>
            </a:pPr>
            <a:r>
              <a:rPr lang="en-US">
                <a:latin typeface="Tahoma Bold" charset="0"/>
                <a:ea typeface="Tahoma Bold" charset="0"/>
                <a:cs typeface="Tahoma Bold" charset="0"/>
                <a:sym typeface="Tahoma Bold" charset="0"/>
              </a:rPr>
              <a:t>Leaky Integrator Model:</a:t>
            </a:r>
            <a:endParaRPr lang="en-US">
              <a:latin typeface="Tahoma Bold" charset="0"/>
              <a:ea typeface="ヒラギノ角ゴ ProN W6" charset="-128"/>
              <a:cs typeface="ヒラギノ角ゴ ProN W6" charset="-128"/>
              <a:sym typeface="Tahoma Bold" charset="0"/>
            </a:endParaRPr>
          </a:p>
          <a:p>
            <a:pPr algn="ctr">
              <a:lnSpc>
                <a:spcPct val="90000"/>
              </a:lnSpc>
              <a:buFont typeface="Tahoma" charset="0"/>
              <a:buNone/>
            </a:pPr>
            <a:r>
              <a:rPr lang="en-US">
                <a:latin typeface="Symbol" charset="2"/>
                <a:ea typeface="Symbol" charset="2"/>
                <a:cs typeface="Symbol" charset="2"/>
                <a:sym typeface="Symbol" charset="2"/>
              </a:rPr>
              <a:t>τ              </a:t>
            </a:r>
            <a:r>
              <a:rPr lang="en-US"/>
              <a:t>  =  - m(t) + </a:t>
            </a:r>
            <a:r>
              <a:rPr lang="en-US" sz="2700">
                <a:latin typeface="Symbol" charset="2"/>
                <a:ea typeface="Symbol" charset="2"/>
                <a:cs typeface="Symbol" charset="2"/>
                <a:sym typeface="Symbol" charset="2"/>
              </a:rPr>
              <a:t>Σ</a:t>
            </a:r>
            <a:r>
              <a:rPr lang="en-US"/>
              <a:t> </a:t>
            </a:r>
            <a:r>
              <a:rPr lang="en-US" baseline="-25000"/>
              <a:t>i</a:t>
            </a:r>
            <a:r>
              <a:rPr lang="en-US"/>
              <a:t> w</a:t>
            </a:r>
            <a:r>
              <a:rPr lang="en-US" baseline="-25000"/>
              <a:t>i</a:t>
            </a:r>
            <a:r>
              <a:rPr lang="en-US"/>
              <a:t> X</a:t>
            </a:r>
            <a:r>
              <a:rPr lang="en-US" baseline="-25000"/>
              <a:t>i</a:t>
            </a:r>
            <a:r>
              <a:rPr lang="en-US"/>
              <a:t>(t) + h</a:t>
            </a:r>
          </a:p>
          <a:p>
            <a:pPr>
              <a:lnSpc>
                <a:spcPct val="90000"/>
              </a:lnSpc>
              <a:spcBef>
                <a:spcPts val="1200"/>
              </a:spcBef>
              <a:buFont typeface="Tahoma" charset="0"/>
              <a:buNone/>
            </a:pPr>
            <a:r>
              <a:rPr lang="en-US"/>
              <a:t>where X</a:t>
            </a:r>
            <a:r>
              <a:rPr lang="en-US" baseline="-25000"/>
              <a:t>i</a:t>
            </a:r>
            <a:r>
              <a:rPr lang="en-US"/>
              <a:t>(t) is the firing rate at the i</a:t>
            </a:r>
            <a:r>
              <a:rPr lang="en-US" baseline="30000"/>
              <a:t>th</a:t>
            </a:r>
            <a:r>
              <a:rPr lang="en-US"/>
              <a:t> input.   </a:t>
            </a:r>
          </a:p>
          <a:p>
            <a:pPr>
              <a:lnSpc>
                <a:spcPct val="90000"/>
              </a:lnSpc>
              <a:spcBef>
                <a:spcPts val="1200"/>
              </a:spcBef>
            </a:pPr>
            <a:r>
              <a:rPr lang="en-US"/>
              <a:t>Excitatory input (w</a:t>
            </a:r>
            <a:r>
              <a:rPr lang="en-US" baseline="-25000"/>
              <a:t>i</a:t>
            </a:r>
            <a:r>
              <a:rPr lang="en-US"/>
              <a:t> &gt; 0) will increase </a:t>
            </a:r>
          </a:p>
          <a:p>
            <a:pPr>
              <a:lnSpc>
                <a:spcPct val="90000"/>
              </a:lnSpc>
              <a:spcBef>
                <a:spcPts val="1200"/>
              </a:spcBef>
            </a:pPr>
            <a:r>
              <a:rPr lang="en-US"/>
              <a:t>Inhibitory input (w</a:t>
            </a:r>
            <a:r>
              <a:rPr lang="en-US" baseline="-25000"/>
              <a:t>i</a:t>
            </a:r>
            <a:r>
              <a:rPr lang="en-US"/>
              <a:t> &lt; 0) will have the opposite effect.</a:t>
            </a:r>
          </a:p>
          <a:p>
            <a:pPr>
              <a:lnSpc>
                <a:spcPct val="90000"/>
              </a:lnSpc>
              <a:spcBef>
                <a:spcPts val="1200"/>
              </a:spcBef>
            </a:pPr>
            <a:r>
              <a:rPr lang="en-US"/>
              <a:t>X(t) = g(m(t)) with g() a sigmoid relates output to membrane potential</a:t>
            </a:r>
          </a:p>
        </p:txBody>
      </p:sp>
      <p:grpSp>
        <p:nvGrpSpPr>
          <p:cNvPr id="16389" name="Group 5"/>
          <p:cNvGrpSpPr>
            <a:grpSpLocks/>
          </p:cNvGrpSpPr>
          <p:nvPr/>
        </p:nvGrpSpPr>
        <p:grpSpPr bwMode="auto">
          <a:xfrm>
            <a:off x="3581400" y="1671638"/>
            <a:ext cx="677863" cy="487362"/>
            <a:chOff x="0" y="0"/>
            <a:chExt cx="427" cy="307"/>
          </a:xfrm>
        </p:grpSpPr>
        <p:sp>
          <p:nvSpPr>
            <p:cNvPr id="16390" name="Oval 6"/>
            <p:cNvSpPr>
              <a:spLocks/>
            </p:cNvSpPr>
            <p:nvPr/>
          </p:nvSpPr>
          <p:spPr bwMode="auto">
            <a:xfrm>
              <a:off x="116" y="0"/>
              <a:ext cx="47" cy="47"/>
            </a:xfrm>
            <a:prstGeom prst="ellipse">
              <a:avLst/>
            </a:prstGeom>
            <a:solidFill>
              <a:srgbClr val="000000"/>
            </a:solidFill>
            <a:ln w="127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16391" name="Rectangle 7"/>
            <p:cNvSpPr>
              <a:spLocks/>
            </p:cNvSpPr>
            <p:nvPr/>
          </p:nvSpPr>
          <p:spPr bwMode="auto">
            <a:xfrm>
              <a:off x="0" y="11"/>
              <a:ext cx="427" cy="296"/>
            </a:xfrm>
            <a:prstGeom prst="rect">
              <a:avLst/>
            </a:prstGeom>
            <a:noFill/>
            <a:ln w="12700" cap="flat">
              <a:noFill/>
              <a:miter lim="800000"/>
              <a:headEnd type="none" w="med" len="med"/>
              <a:tailEnd type="none" w="med" len="med"/>
            </a:ln>
          </p:spPr>
          <p:txBody>
            <a:bodyPr wrap="none" lIns="0" tIns="0" rIns="40639" bIns="0">
              <a:prstTxWarp prst="textNoShape">
                <a:avLst/>
              </a:prstTxWarp>
              <a:spAutoFit/>
            </a:bodyPr>
            <a:lstStyle/>
            <a:p>
              <a:pPr marL="39688"/>
              <a:r>
                <a:rPr lang="en-US" sz="2200">
                  <a:solidFill>
                    <a:srgbClr val="010000"/>
                  </a:solidFill>
                  <a:latin typeface="Palatino" charset="0"/>
                  <a:ea typeface="Palatino" charset="0"/>
                  <a:cs typeface="Palatino" charset="0"/>
                  <a:sym typeface="Palatino" charset="0"/>
                </a:rPr>
                <a:t>m(t)</a:t>
              </a:r>
            </a:p>
          </p:txBody>
        </p:sp>
      </p:grpSp>
      <p:grpSp>
        <p:nvGrpSpPr>
          <p:cNvPr id="16392" name="Group 8"/>
          <p:cNvGrpSpPr>
            <a:grpSpLocks/>
          </p:cNvGrpSpPr>
          <p:nvPr/>
        </p:nvGrpSpPr>
        <p:grpSpPr bwMode="auto">
          <a:xfrm>
            <a:off x="2667000" y="4033838"/>
            <a:ext cx="677863" cy="487362"/>
            <a:chOff x="0" y="0"/>
            <a:chExt cx="427" cy="307"/>
          </a:xfrm>
        </p:grpSpPr>
        <p:sp>
          <p:nvSpPr>
            <p:cNvPr id="16393" name="Oval 9"/>
            <p:cNvSpPr>
              <a:spLocks/>
            </p:cNvSpPr>
            <p:nvPr/>
          </p:nvSpPr>
          <p:spPr bwMode="auto">
            <a:xfrm>
              <a:off x="116" y="0"/>
              <a:ext cx="47" cy="47"/>
            </a:xfrm>
            <a:prstGeom prst="ellipse">
              <a:avLst/>
            </a:prstGeom>
            <a:solidFill>
              <a:srgbClr val="000000"/>
            </a:solidFill>
            <a:ln w="127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16394" name="Rectangle 10"/>
            <p:cNvSpPr>
              <a:spLocks/>
            </p:cNvSpPr>
            <p:nvPr/>
          </p:nvSpPr>
          <p:spPr bwMode="auto">
            <a:xfrm>
              <a:off x="0" y="11"/>
              <a:ext cx="427" cy="296"/>
            </a:xfrm>
            <a:prstGeom prst="rect">
              <a:avLst/>
            </a:prstGeom>
            <a:noFill/>
            <a:ln w="12700" cap="flat">
              <a:noFill/>
              <a:miter lim="800000"/>
              <a:headEnd type="none" w="med" len="med"/>
              <a:tailEnd type="none" w="med" len="med"/>
            </a:ln>
          </p:spPr>
          <p:txBody>
            <a:bodyPr wrap="none" lIns="0" tIns="0" rIns="40639" bIns="0">
              <a:prstTxWarp prst="textNoShape">
                <a:avLst/>
              </a:prstTxWarp>
              <a:spAutoFit/>
            </a:bodyPr>
            <a:lstStyle/>
            <a:p>
              <a:pPr marL="39688"/>
              <a:r>
                <a:rPr lang="en-US" sz="2200">
                  <a:solidFill>
                    <a:srgbClr val="010000"/>
                  </a:solidFill>
                  <a:latin typeface="Palatino" charset="0"/>
                  <a:ea typeface="Palatino" charset="0"/>
                  <a:cs typeface="Palatino" charset="0"/>
                  <a:sym typeface="Palatino" charset="0"/>
                </a:rPr>
                <a:t>m(t)</a:t>
              </a:r>
            </a:p>
          </p:txBody>
        </p:sp>
      </p:grpSp>
      <p:grpSp>
        <p:nvGrpSpPr>
          <p:cNvPr id="16395" name="Group 11"/>
          <p:cNvGrpSpPr>
            <a:grpSpLocks/>
          </p:cNvGrpSpPr>
          <p:nvPr/>
        </p:nvGrpSpPr>
        <p:grpSpPr bwMode="auto">
          <a:xfrm>
            <a:off x="5111750" y="4895850"/>
            <a:ext cx="677863" cy="487363"/>
            <a:chOff x="0" y="0"/>
            <a:chExt cx="427" cy="307"/>
          </a:xfrm>
        </p:grpSpPr>
        <p:sp>
          <p:nvSpPr>
            <p:cNvPr id="16396" name="Oval 12"/>
            <p:cNvSpPr>
              <a:spLocks/>
            </p:cNvSpPr>
            <p:nvPr/>
          </p:nvSpPr>
          <p:spPr bwMode="auto">
            <a:xfrm>
              <a:off x="116" y="0"/>
              <a:ext cx="47" cy="47"/>
            </a:xfrm>
            <a:prstGeom prst="ellipse">
              <a:avLst/>
            </a:prstGeom>
            <a:solidFill>
              <a:srgbClr val="000000"/>
            </a:solidFill>
            <a:ln w="127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16397" name="Rectangle 13"/>
            <p:cNvSpPr>
              <a:spLocks/>
            </p:cNvSpPr>
            <p:nvPr/>
          </p:nvSpPr>
          <p:spPr bwMode="auto">
            <a:xfrm>
              <a:off x="0" y="11"/>
              <a:ext cx="427" cy="296"/>
            </a:xfrm>
            <a:prstGeom prst="rect">
              <a:avLst/>
            </a:prstGeom>
            <a:noFill/>
            <a:ln w="12700" cap="flat">
              <a:noFill/>
              <a:miter lim="800000"/>
              <a:headEnd type="none" w="med" len="med"/>
              <a:tailEnd type="none" w="med" len="med"/>
            </a:ln>
          </p:spPr>
          <p:txBody>
            <a:bodyPr wrap="none" lIns="0" tIns="0" rIns="40639" bIns="0">
              <a:prstTxWarp prst="textNoShape">
                <a:avLst/>
              </a:prstTxWarp>
              <a:spAutoFit/>
            </a:bodyPr>
            <a:lstStyle/>
            <a:p>
              <a:pPr marL="39688"/>
              <a:r>
                <a:rPr lang="en-US" sz="2200">
                  <a:solidFill>
                    <a:srgbClr val="010000"/>
                  </a:solidFill>
                  <a:latin typeface="Palatino" charset="0"/>
                  <a:ea typeface="Palatino" charset="0"/>
                  <a:cs typeface="Palatino" charset="0"/>
                  <a:sym typeface="Palatino" charset="0"/>
                </a:rPr>
                <a:t>m(t)</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73199746-52EC-DE47-AFC9-FF28D7DC7C3C}" type="slidenum">
              <a:rPr lang="en-US"/>
              <a:pPr/>
              <a:t>15</a:t>
            </a:fld>
            <a:endParaRPr lang="en-US"/>
          </a:p>
        </p:txBody>
      </p:sp>
      <p:sp>
        <p:nvSpPr>
          <p:cNvPr id="1740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741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7411" name="Rectangle 3"/>
          <p:cNvSpPr>
            <a:spLocks noGrp="1" noChangeArrowheads="1"/>
          </p:cNvSpPr>
          <p:nvPr>
            <p:ph type="title"/>
          </p:nvPr>
        </p:nvSpPr>
        <p:spPr>
          <a:ln/>
        </p:spPr>
        <p:txBody>
          <a:bodyPr rIns="132080"/>
          <a:lstStyle/>
          <a:p>
            <a:r>
              <a:rPr lang="en-US"/>
              <a:t>The "basic" biological neuron</a:t>
            </a:r>
          </a:p>
        </p:txBody>
      </p:sp>
      <p:sp>
        <p:nvSpPr>
          <p:cNvPr id="17412" name="Rectangle 4"/>
          <p:cNvSpPr>
            <a:spLocks noGrp="1" noChangeArrowheads="1"/>
          </p:cNvSpPr>
          <p:nvPr>
            <p:ph type="body" idx="1"/>
          </p:nvPr>
        </p:nvSpPr>
        <p:spPr>
          <a:xfrm>
            <a:off x="469900" y="4429125"/>
            <a:ext cx="8215313" cy="2428875"/>
          </a:xfrm>
          <a:ln/>
        </p:spPr>
        <p:txBody>
          <a:bodyPr rIns="132080"/>
          <a:lstStyle/>
          <a:p>
            <a:r>
              <a:rPr lang="en-US" sz="1800">
                <a:solidFill>
                  <a:srgbClr val="342EAA"/>
                </a:solidFill>
              </a:rPr>
              <a:t>The soma and dendrites act as the </a:t>
            </a:r>
            <a:r>
              <a:rPr lang="en-US" sz="1800"/>
              <a:t>input surface</a:t>
            </a:r>
            <a:r>
              <a:rPr lang="en-US" sz="1800">
                <a:solidFill>
                  <a:srgbClr val="342EAA"/>
                </a:solidFill>
              </a:rPr>
              <a:t>; the axon carries the </a:t>
            </a:r>
            <a:r>
              <a:rPr lang="en-US" sz="1800"/>
              <a:t>outputs</a:t>
            </a:r>
            <a:r>
              <a:rPr lang="en-US" sz="1800">
                <a:solidFill>
                  <a:srgbClr val="342EAA"/>
                </a:solidFill>
              </a:rPr>
              <a:t>.  </a:t>
            </a:r>
          </a:p>
          <a:p>
            <a:r>
              <a:rPr lang="en-US" sz="1800">
                <a:solidFill>
                  <a:srgbClr val="342EAA"/>
                </a:solidFill>
              </a:rPr>
              <a:t>The tips of the branches of the axon form </a:t>
            </a:r>
            <a:r>
              <a:rPr lang="en-US" sz="1800"/>
              <a:t>synapses</a:t>
            </a:r>
            <a:r>
              <a:rPr lang="en-US" sz="1800">
                <a:solidFill>
                  <a:srgbClr val="342EAA"/>
                </a:solidFill>
              </a:rPr>
              <a:t> upon other neurons or upon effectors (though synapses may occur along the branches of an axon as well as the ends).  The arrows indicate the direction of "typical" information flow from inputs to outputs.</a:t>
            </a:r>
          </a:p>
        </p:txBody>
      </p:sp>
      <p:pic>
        <p:nvPicPr>
          <p:cNvPr id="17413" name="Picture 5"/>
          <p:cNvPicPr>
            <a:picLocks noChangeArrowheads="1"/>
          </p:cNvPicPr>
          <p:nvPr/>
        </p:nvPicPr>
        <p:blipFill>
          <a:blip r:embed="rId3"/>
          <a:srcRect/>
          <a:stretch>
            <a:fillRect/>
          </a:stretch>
        </p:blipFill>
        <p:spPr bwMode="auto">
          <a:xfrm>
            <a:off x="601663" y="866775"/>
            <a:ext cx="6092825" cy="3629025"/>
          </a:xfrm>
          <a:prstGeom prst="rect">
            <a:avLst/>
          </a:prstGeom>
          <a:noFill/>
          <a:ln w="12700" cap="flat">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7CC369E-911D-E34B-9ED6-00D9208FCDAD}" type="slidenum">
              <a:rPr lang="en-US"/>
              <a:pPr/>
              <a:t>16</a:t>
            </a:fld>
            <a:endParaRPr lang="en-US"/>
          </a:p>
        </p:txBody>
      </p:sp>
      <p:sp>
        <p:nvSpPr>
          <p:cNvPr id="1843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843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8435" name="Rectangle 3"/>
          <p:cNvSpPr>
            <a:spLocks noGrp="1" noChangeArrowheads="1"/>
          </p:cNvSpPr>
          <p:nvPr>
            <p:ph type="title"/>
          </p:nvPr>
        </p:nvSpPr>
        <p:spPr>
          <a:ln/>
        </p:spPr>
        <p:txBody>
          <a:bodyPr rIns="132080"/>
          <a:lstStyle/>
          <a:p>
            <a:r>
              <a:rPr lang="en-US"/>
              <a:t>Vision, AI and ANNs</a:t>
            </a:r>
          </a:p>
        </p:txBody>
      </p:sp>
      <p:sp>
        <p:nvSpPr>
          <p:cNvPr id="18436" name="Rectangle 4"/>
          <p:cNvSpPr>
            <a:spLocks noGrp="1" noChangeArrowheads="1"/>
          </p:cNvSpPr>
          <p:nvPr>
            <p:ph type="body" idx="1"/>
          </p:nvPr>
        </p:nvSpPr>
        <p:spPr>
          <a:ln/>
        </p:spPr>
        <p:txBody>
          <a:bodyPr rIns="132080"/>
          <a:lstStyle/>
          <a:p>
            <a:r>
              <a:rPr lang="en-US">
                <a:solidFill>
                  <a:srgbClr val="FFCC00"/>
                </a:solidFill>
                <a:latin typeface="Tahoma Bold" charset="0"/>
                <a:ea typeface="Tahoma Bold" charset="0"/>
                <a:cs typeface="Tahoma Bold" charset="0"/>
                <a:sym typeface="Tahoma Bold" charset="0"/>
              </a:rPr>
              <a:t>1940s: beginning of Artificial Neural Networks</a:t>
            </a:r>
            <a:endParaRPr lang="en-US">
              <a:solidFill>
                <a:srgbClr val="FFCC00"/>
              </a:solidFill>
              <a:latin typeface="Tahoma Bold" charset="0"/>
              <a:ea typeface="ヒラギノ角ゴ ProN W6" charset="-128"/>
              <a:cs typeface="ヒラギノ角ゴ ProN W6" charset="-128"/>
              <a:sym typeface="Tahoma Bold" charset="0"/>
            </a:endParaRPr>
          </a:p>
          <a:p>
            <a:endParaRPr lang="en-US"/>
          </a:p>
          <a:p>
            <a:pPr>
              <a:buFont typeface="Symbol" charset="2"/>
              <a:buChar char="•"/>
            </a:pPr>
            <a:endParaRPr lang="en-US">
              <a:latin typeface="Symbol" charset="2"/>
              <a:sym typeface="Symbol" charset="2"/>
            </a:endParaRPr>
          </a:p>
          <a:p>
            <a:pPr>
              <a:buFont typeface="Tahoma" charset="0"/>
              <a:buNone/>
            </a:pPr>
            <a:r>
              <a:rPr lang="en-US">
                <a:latin typeface="Symbol" charset="2"/>
                <a:sym typeface="Symbol" charset="2"/>
              </a:rPr>
              <a:t>						</a:t>
            </a:r>
            <a:r>
              <a:rPr lang="en-US"/>
              <a:t>    McCullogh &amp; Pitts, 1942</a:t>
            </a:r>
          </a:p>
          <a:p>
            <a:pPr>
              <a:buFont typeface="Tahoma" charset="0"/>
              <a:buNone/>
            </a:pPr>
            <a:r>
              <a:rPr lang="en-US">
                <a:latin typeface="Symbol" charset="2"/>
                <a:sym typeface="Symbol" charset="2"/>
              </a:rPr>
              <a:t>								</a:t>
            </a:r>
            <a:r>
              <a:rPr lang="en-US">
                <a:latin typeface="Symbol" charset="2"/>
                <a:ea typeface="Symbol" charset="2"/>
                <a:cs typeface="Symbol" charset="2"/>
                <a:sym typeface="Symbol" charset="2"/>
              </a:rPr>
              <a:t>Σ</a:t>
            </a:r>
            <a:r>
              <a:rPr lang="en-US" baseline="-25000"/>
              <a:t>i  </a:t>
            </a:r>
            <a:r>
              <a:rPr lang="en-US"/>
              <a:t>w</a:t>
            </a:r>
            <a:r>
              <a:rPr lang="en-US" baseline="-25000"/>
              <a:t>i</a:t>
            </a:r>
            <a:r>
              <a:rPr lang="en-US"/>
              <a:t>x</a:t>
            </a:r>
            <a:r>
              <a:rPr lang="en-US" baseline="-25000"/>
              <a:t>i </a:t>
            </a:r>
            <a:r>
              <a:rPr lang="en-US"/>
              <a:t> </a:t>
            </a:r>
            <a:r>
              <a:rPr lang="en-US">
                <a:latin typeface="Symbol" charset="2"/>
                <a:ea typeface="Symbol" charset="2"/>
                <a:cs typeface="Symbol" charset="2"/>
                <a:sym typeface="Symbol" charset="2"/>
              </a:rPr>
              <a:t>≥</a:t>
            </a:r>
            <a:r>
              <a:rPr lang="en-US"/>
              <a:t>  </a:t>
            </a:r>
            <a:r>
              <a:rPr lang="en-US">
                <a:latin typeface="Symbol" charset="2"/>
                <a:ea typeface="Symbol" charset="2"/>
                <a:cs typeface="Symbol" charset="2"/>
                <a:sym typeface="Symbol" charset="2"/>
              </a:rPr>
              <a:t>θ</a:t>
            </a:r>
            <a:endParaRPr lang="en-US">
              <a:latin typeface="Symbol" charset="2"/>
              <a:sym typeface="Symbol" charset="2"/>
            </a:endParaRPr>
          </a:p>
          <a:p>
            <a:endParaRPr lang="en-US"/>
          </a:p>
          <a:p>
            <a:pPr>
              <a:buFont typeface="Tahoma" charset="0"/>
              <a:buNone/>
            </a:pPr>
            <a:r>
              <a:rPr lang="en-US"/>
              <a:t>			Perceptron learning rule (Rosenblatt, 1962)</a:t>
            </a:r>
          </a:p>
          <a:p>
            <a:pPr>
              <a:buFont typeface="Tahoma" charset="0"/>
              <a:buNone/>
            </a:pPr>
            <a:r>
              <a:rPr lang="en-US"/>
              <a:t>			Backpropagation</a:t>
            </a:r>
          </a:p>
          <a:p>
            <a:pPr>
              <a:buFont typeface="Tahoma" charset="0"/>
              <a:buNone/>
            </a:pPr>
            <a:r>
              <a:rPr lang="en-US"/>
              <a:t>			Hopfield networks (1982)</a:t>
            </a:r>
          </a:p>
          <a:p>
            <a:pPr>
              <a:buFont typeface="Tahoma" charset="0"/>
              <a:buNone/>
            </a:pPr>
            <a:r>
              <a:rPr lang="en-US"/>
              <a:t>			Kohonen self-organizing maps</a:t>
            </a:r>
          </a:p>
          <a:p>
            <a:pPr>
              <a:buFont typeface="Tahoma" charset="0"/>
              <a:buNone/>
            </a:pPr>
            <a:r>
              <a:rPr lang="en-US"/>
              <a:t>			…</a:t>
            </a:r>
          </a:p>
        </p:txBody>
      </p:sp>
      <p:pic>
        <p:nvPicPr>
          <p:cNvPr id="18437" name="Picture 5"/>
          <p:cNvPicPr>
            <a:picLocks noChangeArrowheads="1"/>
          </p:cNvPicPr>
          <p:nvPr/>
        </p:nvPicPr>
        <p:blipFill>
          <a:blip r:embed="rId3"/>
          <a:srcRect/>
          <a:stretch>
            <a:fillRect/>
          </a:stretch>
        </p:blipFill>
        <p:spPr bwMode="auto">
          <a:xfrm>
            <a:off x="2012950" y="1905000"/>
            <a:ext cx="2935288" cy="1209675"/>
          </a:xfrm>
          <a:prstGeom prst="rect">
            <a:avLst/>
          </a:prstGeom>
          <a:noFill/>
          <a:ln w="9525" cap="flat">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8557BC9-0661-2047-AD99-DD2B3EEBAC40}" type="slidenum">
              <a:rPr lang="en-US"/>
              <a:pPr/>
              <a:t>17</a:t>
            </a:fld>
            <a:endParaRPr lang="en-US"/>
          </a:p>
        </p:txBody>
      </p:sp>
      <p:sp>
        <p:nvSpPr>
          <p:cNvPr id="1945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945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9459" name="Rectangle 3"/>
          <p:cNvSpPr>
            <a:spLocks noGrp="1" noChangeArrowheads="1"/>
          </p:cNvSpPr>
          <p:nvPr>
            <p:ph type="body" idx="1"/>
          </p:nvPr>
        </p:nvSpPr>
        <p:spPr>
          <a:xfrm>
            <a:off x="458788" y="1371600"/>
            <a:ext cx="8189912" cy="5486400"/>
          </a:xfrm>
          <a:ln/>
        </p:spPr>
        <p:txBody>
          <a:bodyPr rIns="132080"/>
          <a:lstStyle/>
          <a:p>
            <a:pPr>
              <a:spcBef>
                <a:spcPct val="0"/>
              </a:spcBef>
            </a:pPr>
            <a:r>
              <a:rPr lang="en-US">
                <a:latin typeface="Tahoma Bold" charset="0"/>
                <a:ea typeface="Tahoma Bold" charset="0"/>
                <a:cs typeface="Tahoma Bold" charset="0"/>
                <a:sym typeface="Tahoma Bold" charset="0"/>
              </a:rPr>
              <a:t>A </a:t>
            </a:r>
            <a:r>
              <a:rPr lang="en-US">
                <a:solidFill>
                  <a:srgbClr val="342EAA"/>
                </a:solidFill>
              </a:rPr>
              <a:t>McCulloch-Pitts neuron</a:t>
            </a:r>
            <a:r>
              <a:rPr lang="en-US">
                <a:latin typeface="Tahoma Bold" charset="0"/>
                <a:ea typeface="Tahoma Bold" charset="0"/>
                <a:cs typeface="Tahoma Bold" charset="0"/>
                <a:sym typeface="Tahoma Bold" charset="0"/>
              </a:rPr>
              <a:t> </a:t>
            </a:r>
            <a:r>
              <a:rPr lang="en-US"/>
              <a:t>operates on a discrete </a:t>
            </a:r>
            <a:br>
              <a:rPr lang="en-US"/>
            </a:br>
            <a:r>
              <a:rPr lang="en-US"/>
              <a:t>time-scale, t = 0,1,2,3, ...    with time tick equal to </a:t>
            </a:r>
            <a:br>
              <a:rPr lang="en-US"/>
            </a:br>
            <a:r>
              <a:rPr lang="en-US"/>
              <a:t>one </a:t>
            </a:r>
            <a:r>
              <a:rPr lang="en-US">
                <a:solidFill>
                  <a:srgbClr val="342EAA"/>
                </a:solidFill>
              </a:rPr>
              <a:t>refractory period</a:t>
            </a:r>
          </a:p>
          <a:p>
            <a:endParaRPr lang="en-US"/>
          </a:p>
          <a:p>
            <a:pPr>
              <a:spcBef>
                <a:spcPts val="1200"/>
              </a:spcBef>
            </a:pPr>
            <a:endParaRPr lang="en-US"/>
          </a:p>
          <a:p>
            <a:pPr>
              <a:spcBef>
                <a:spcPts val="1200"/>
              </a:spcBef>
            </a:pPr>
            <a:endParaRPr lang="en-US"/>
          </a:p>
          <a:p>
            <a:pPr>
              <a:spcBef>
                <a:spcPts val="1200"/>
              </a:spcBef>
            </a:pPr>
            <a:endParaRPr lang="en-US"/>
          </a:p>
          <a:p>
            <a:pPr>
              <a:spcBef>
                <a:spcPts val="1200"/>
              </a:spcBef>
            </a:pPr>
            <a:r>
              <a:rPr lang="en-US"/>
              <a:t>At each time step, an input or output is </a:t>
            </a:r>
          </a:p>
          <a:p>
            <a:pPr>
              <a:spcBef>
                <a:spcPts val="1200"/>
              </a:spcBef>
              <a:buFont typeface="Tahoma" charset="0"/>
              <a:buNone/>
            </a:pPr>
            <a:r>
              <a:rPr lang="en-US"/>
              <a:t>		on  or off  —  1 or 0, respectively.  </a:t>
            </a:r>
          </a:p>
          <a:p>
            <a:pPr>
              <a:spcBef>
                <a:spcPts val="1200"/>
              </a:spcBef>
            </a:pPr>
            <a:r>
              <a:rPr lang="en-US"/>
              <a:t>Each connection or synapse from the output of one neuron to the input of another, has an attached </a:t>
            </a:r>
            <a:r>
              <a:rPr lang="en-US">
                <a:solidFill>
                  <a:srgbClr val="342EAA"/>
                </a:solidFill>
              </a:rPr>
              <a:t>weight</a:t>
            </a:r>
            <a:r>
              <a:rPr lang="en-US"/>
              <a:t>.  </a:t>
            </a:r>
          </a:p>
        </p:txBody>
      </p:sp>
      <p:sp>
        <p:nvSpPr>
          <p:cNvPr id="19460" name="Rectangle 4"/>
          <p:cNvSpPr>
            <a:spLocks noGrp="1" noChangeArrowheads="1"/>
          </p:cNvSpPr>
          <p:nvPr>
            <p:ph type="title"/>
          </p:nvPr>
        </p:nvSpPr>
        <p:spPr>
          <a:ln/>
        </p:spPr>
        <p:txBody>
          <a:bodyPr rIns="132080"/>
          <a:lstStyle/>
          <a:p>
            <a:r>
              <a:rPr lang="en-US" sz="2000">
                <a:solidFill>
                  <a:srgbClr val="FF0000"/>
                </a:solidFill>
              </a:rPr>
              <a:t>Warren McCulloch and Walter Pitts (1943)</a:t>
            </a:r>
          </a:p>
        </p:txBody>
      </p:sp>
      <p:pic>
        <p:nvPicPr>
          <p:cNvPr id="19461" name="Picture 5"/>
          <p:cNvPicPr>
            <a:picLocks noChangeArrowheads="1"/>
          </p:cNvPicPr>
          <p:nvPr/>
        </p:nvPicPr>
        <p:blipFill>
          <a:blip r:embed="rId3"/>
          <a:srcRect/>
          <a:stretch>
            <a:fillRect/>
          </a:stretch>
        </p:blipFill>
        <p:spPr bwMode="auto">
          <a:xfrm>
            <a:off x="3581400" y="2286000"/>
            <a:ext cx="4325938" cy="1905000"/>
          </a:xfrm>
          <a:prstGeom prst="rect">
            <a:avLst/>
          </a:prstGeom>
          <a:noFill/>
          <a:ln w="12700" cap="flat">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25EB1F6-370F-E740-82C3-EB14CF801B20}" type="slidenum">
              <a:rPr lang="en-US"/>
              <a:pPr/>
              <a:t>18</a:t>
            </a:fld>
            <a:endParaRPr lang="en-US"/>
          </a:p>
        </p:txBody>
      </p:sp>
      <p:sp>
        <p:nvSpPr>
          <p:cNvPr id="2048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048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0483" name="Rectangle 3"/>
          <p:cNvSpPr>
            <a:spLocks noGrp="1" noChangeArrowheads="1"/>
          </p:cNvSpPr>
          <p:nvPr>
            <p:ph type="title"/>
          </p:nvPr>
        </p:nvSpPr>
        <p:spPr>
          <a:ln/>
        </p:spPr>
        <p:txBody>
          <a:bodyPr rIns="132080"/>
          <a:lstStyle/>
          <a:p>
            <a:r>
              <a:rPr lang="en-US"/>
              <a:t>Excitatory and Inhibitory Synapses</a:t>
            </a:r>
          </a:p>
        </p:txBody>
      </p:sp>
      <p:sp>
        <p:nvSpPr>
          <p:cNvPr id="20484" name="Rectangle 4"/>
          <p:cNvSpPr>
            <a:spLocks noGrp="1" noChangeArrowheads="1"/>
          </p:cNvSpPr>
          <p:nvPr>
            <p:ph type="body" idx="1"/>
          </p:nvPr>
        </p:nvSpPr>
        <p:spPr>
          <a:ln/>
        </p:spPr>
        <p:txBody>
          <a:bodyPr rIns="132080"/>
          <a:lstStyle/>
          <a:p>
            <a:pPr>
              <a:spcBef>
                <a:spcPct val="0"/>
              </a:spcBef>
            </a:pPr>
            <a:r>
              <a:rPr lang="en-US"/>
              <a:t>We call a synapse </a:t>
            </a:r>
          </a:p>
          <a:p>
            <a:pPr>
              <a:spcBef>
                <a:spcPts val="1200"/>
              </a:spcBef>
              <a:buFont typeface="Tahoma" charset="0"/>
              <a:buNone/>
            </a:pPr>
            <a:r>
              <a:rPr lang="en-US"/>
              <a:t>	</a:t>
            </a:r>
            <a:r>
              <a:rPr lang="en-US">
                <a:solidFill>
                  <a:srgbClr val="342EAA"/>
                </a:solidFill>
              </a:rPr>
              <a:t>excitatory</a:t>
            </a:r>
            <a:r>
              <a:rPr lang="en-US"/>
              <a:t>  if w</a:t>
            </a:r>
            <a:r>
              <a:rPr lang="en-US" baseline="-25000"/>
              <a:t>i</a:t>
            </a:r>
            <a:r>
              <a:rPr lang="en-US"/>
              <a:t> &gt; 0, and </a:t>
            </a:r>
          </a:p>
          <a:p>
            <a:pPr>
              <a:spcBef>
                <a:spcPts val="1200"/>
              </a:spcBef>
              <a:buFont typeface="Tahoma" charset="0"/>
              <a:buNone/>
            </a:pPr>
            <a:r>
              <a:rPr lang="en-US"/>
              <a:t>	</a:t>
            </a:r>
            <a:r>
              <a:rPr lang="en-US">
                <a:solidFill>
                  <a:srgbClr val="342EAA"/>
                </a:solidFill>
              </a:rPr>
              <a:t>inhibitory</a:t>
            </a:r>
            <a:r>
              <a:rPr lang="en-US"/>
              <a:t>  if w</a:t>
            </a:r>
            <a:r>
              <a:rPr lang="en-US" baseline="-25000"/>
              <a:t>i</a:t>
            </a:r>
            <a:r>
              <a:rPr lang="en-US"/>
              <a:t> &lt; 0.   </a:t>
            </a:r>
          </a:p>
          <a:p>
            <a:pPr>
              <a:spcBef>
                <a:spcPts val="1200"/>
              </a:spcBef>
            </a:pPr>
            <a:r>
              <a:rPr lang="en-US"/>
              <a:t>We also associate a </a:t>
            </a:r>
            <a:r>
              <a:rPr lang="en-US">
                <a:solidFill>
                  <a:srgbClr val="342EAA"/>
                </a:solidFill>
              </a:rPr>
              <a:t>threshold</a:t>
            </a:r>
            <a:r>
              <a:rPr lang="en-US"/>
              <a:t>   </a:t>
            </a:r>
            <a:r>
              <a:rPr lang="en-US" sz="2700">
                <a:latin typeface="Symbol" charset="2"/>
                <a:ea typeface="Symbol" charset="2"/>
                <a:cs typeface="Symbol" charset="2"/>
                <a:sym typeface="Symbol" charset="2"/>
              </a:rPr>
              <a:t>θ</a:t>
            </a:r>
            <a:r>
              <a:rPr lang="en-US"/>
              <a:t> with each neuron</a:t>
            </a:r>
          </a:p>
          <a:p>
            <a:pPr>
              <a:buFont typeface="Tahoma" charset="0"/>
              <a:buNone/>
            </a:pPr>
            <a:r>
              <a:rPr lang="en-US"/>
              <a:t> </a:t>
            </a:r>
          </a:p>
          <a:p>
            <a:pPr>
              <a:spcBef>
                <a:spcPts val="1200"/>
              </a:spcBef>
            </a:pPr>
            <a:r>
              <a:rPr lang="en-US"/>
              <a:t>A neuron fires (i.e., has value 1 on its output line) at time t+1 if the weighted sum of inputs at t reaches or passes </a:t>
            </a:r>
            <a:r>
              <a:rPr lang="en-US">
                <a:latin typeface="Symbol" charset="2"/>
                <a:ea typeface="Symbol" charset="2"/>
                <a:cs typeface="Symbol" charset="2"/>
                <a:sym typeface="Symbol" charset="2"/>
              </a:rPr>
              <a:t>θ</a:t>
            </a:r>
            <a:r>
              <a:rPr lang="en-US"/>
              <a:t>:</a:t>
            </a:r>
          </a:p>
          <a:p>
            <a:pPr>
              <a:spcBef>
                <a:spcPts val="1200"/>
              </a:spcBef>
            </a:pPr>
            <a:endParaRPr lang="en-US"/>
          </a:p>
          <a:p>
            <a:pPr algn="ctr">
              <a:buFont typeface="Tahoma" charset="0"/>
              <a:buNone/>
            </a:pPr>
            <a:r>
              <a:rPr lang="en-US">
                <a:solidFill>
                  <a:srgbClr val="0066FF"/>
                </a:solidFill>
                <a:latin typeface="Tahoma Bold" charset="0"/>
                <a:ea typeface="Tahoma Bold" charset="0"/>
                <a:cs typeface="Tahoma Bold" charset="0"/>
                <a:sym typeface="Tahoma Bold" charset="0"/>
              </a:rPr>
              <a:t>y(t+1) = 1   if and only if   </a:t>
            </a:r>
            <a:r>
              <a:rPr lang="en-US" sz="2700">
                <a:solidFill>
                  <a:srgbClr val="0066FF"/>
                </a:solidFill>
                <a:latin typeface="Symbol" charset="2"/>
                <a:ea typeface="Symbol" charset="2"/>
                <a:cs typeface="Symbol" charset="2"/>
                <a:sym typeface="Symbol" charset="2"/>
              </a:rPr>
              <a:t>Σ</a:t>
            </a:r>
            <a:r>
              <a:rPr lang="en-US">
                <a:solidFill>
                  <a:srgbClr val="0066FF"/>
                </a:solidFill>
                <a:latin typeface="Tahoma Bold" charset="0"/>
                <a:ea typeface="Tahoma Bold" charset="0"/>
                <a:cs typeface="Tahoma Bold" charset="0"/>
                <a:sym typeface="Tahoma Bold" charset="0"/>
              </a:rPr>
              <a:t> w</a:t>
            </a:r>
            <a:r>
              <a:rPr lang="en-US" baseline="-25000">
                <a:solidFill>
                  <a:srgbClr val="0066FF"/>
                </a:solidFill>
                <a:latin typeface="Tahoma Bold" charset="0"/>
                <a:ea typeface="Tahoma Bold" charset="0"/>
                <a:cs typeface="Tahoma Bold" charset="0"/>
                <a:sym typeface="Tahoma Bold" charset="0"/>
              </a:rPr>
              <a:t>i</a:t>
            </a:r>
            <a:r>
              <a:rPr lang="en-US">
                <a:solidFill>
                  <a:srgbClr val="0066FF"/>
                </a:solidFill>
                <a:latin typeface="Tahoma Bold" charset="0"/>
                <a:ea typeface="Tahoma Bold" charset="0"/>
                <a:cs typeface="Tahoma Bold" charset="0"/>
                <a:sym typeface="Tahoma Bold" charset="0"/>
              </a:rPr>
              <a:t>x</a:t>
            </a:r>
            <a:r>
              <a:rPr lang="en-US" baseline="-25000">
                <a:solidFill>
                  <a:srgbClr val="0066FF"/>
                </a:solidFill>
                <a:latin typeface="Tahoma Bold" charset="0"/>
                <a:ea typeface="Tahoma Bold" charset="0"/>
                <a:cs typeface="Tahoma Bold" charset="0"/>
                <a:sym typeface="Tahoma Bold" charset="0"/>
              </a:rPr>
              <a:t>i</a:t>
            </a:r>
            <a:r>
              <a:rPr lang="en-US">
                <a:solidFill>
                  <a:srgbClr val="0066FF"/>
                </a:solidFill>
                <a:latin typeface="Tahoma Bold" charset="0"/>
                <a:ea typeface="Tahoma Bold" charset="0"/>
                <a:cs typeface="Tahoma Bold" charset="0"/>
                <a:sym typeface="Tahoma Bold" charset="0"/>
              </a:rPr>
              <a:t>(t) </a:t>
            </a:r>
            <a:r>
              <a:rPr lang="en-US">
                <a:solidFill>
                  <a:srgbClr val="0066FF"/>
                </a:solidFill>
                <a:latin typeface="Symbol" charset="2"/>
                <a:ea typeface="Symbol" charset="2"/>
                <a:cs typeface="Symbol" charset="2"/>
                <a:sym typeface="Symbol" charset="2"/>
              </a:rPr>
              <a:t>≥</a:t>
            </a:r>
            <a:r>
              <a:rPr lang="en-US">
                <a:solidFill>
                  <a:srgbClr val="0066FF"/>
                </a:solidFill>
                <a:latin typeface="Tahoma Bold" charset="0"/>
                <a:ea typeface="Tahoma Bold" charset="0"/>
                <a:cs typeface="Tahoma Bold" charset="0"/>
                <a:sym typeface="Tahoma Bold" charset="0"/>
              </a:rPr>
              <a:t> </a:t>
            </a:r>
            <a:r>
              <a:rPr lang="en-US" sz="2700">
                <a:solidFill>
                  <a:srgbClr val="0066FF"/>
                </a:solidFill>
                <a:latin typeface="Symbol" charset="2"/>
                <a:ea typeface="Symbol" charset="2"/>
                <a:cs typeface="Symbol" charset="2"/>
                <a:sym typeface="Symbol" charset="2"/>
              </a:rPr>
              <a:t>θ</a:t>
            </a:r>
            <a:endParaRPr lang="en-US" sz="2700">
              <a:solidFill>
                <a:srgbClr val="0066FF"/>
              </a:solidFill>
              <a:latin typeface="Symbol" charset="2"/>
              <a:sym typeface="Symbol" charset="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 name="Slide Number Placeholder 3"/>
          <p:cNvSpPr>
            <a:spLocks noGrp="1"/>
          </p:cNvSpPr>
          <p:nvPr>
            <p:ph type="sldNum" sz="quarter" idx="10"/>
          </p:nvPr>
        </p:nvSpPr>
        <p:spPr/>
        <p:txBody>
          <a:bodyPr/>
          <a:lstStyle/>
          <a:p>
            <a:fld id="{64F81A93-B46A-D64D-AD8F-1D57A55856DE}" type="slidenum">
              <a:rPr lang="en-US"/>
              <a:pPr/>
              <a:t>19</a:t>
            </a:fld>
            <a:endParaRPr lang="en-US"/>
          </a:p>
        </p:txBody>
      </p:sp>
      <p:sp>
        <p:nvSpPr>
          <p:cNvPr id="2150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150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1507" name="Rectangle 3"/>
          <p:cNvSpPr>
            <a:spLocks noGrp="1" noChangeArrowheads="1"/>
          </p:cNvSpPr>
          <p:nvPr>
            <p:ph type="title"/>
          </p:nvPr>
        </p:nvSpPr>
        <p:spPr>
          <a:ln/>
        </p:spPr>
        <p:txBody>
          <a:bodyPr rIns="132080"/>
          <a:lstStyle/>
          <a:p>
            <a:r>
              <a:rPr lang="en-US" sz="2000"/>
              <a:t>From Logical Neurons to Finite Automata</a:t>
            </a:r>
          </a:p>
        </p:txBody>
      </p:sp>
      <p:grpSp>
        <p:nvGrpSpPr>
          <p:cNvPr id="21508" name="Group 4"/>
          <p:cNvGrpSpPr>
            <a:grpSpLocks/>
          </p:cNvGrpSpPr>
          <p:nvPr/>
        </p:nvGrpSpPr>
        <p:grpSpPr bwMode="auto">
          <a:xfrm>
            <a:off x="644525" y="1266825"/>
            <a:ext cx="6726238" cy="5438775"/>
            <a:chOff x="0" y="0"/>
            <a:chExt cx="4237" cy="3426"/>
          </a:xfrm>
        </p:grpSpPr>
        <p:sp>
          <p:nvSpPr>
            <p:cNvPr id="21509" name="Oval 5"/>
            <p:cNvSpPr>
              <a:spLocks/>
            </p:cNvSpPr>
            <p:nvPr/>
          </p:nvSpPr>
          <p:spPr bwMode="auto">
            <a:xfrm>
              <a:off x="538" y="176"/>
              <a:ext cx="375" cy="439"/>
            </a:xfrm>
            <a:prstGeom prst="ellips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10" name="AutoShape 6"/>
            <p:cNvSpPr>
              <a:spLocks/>
            </p:cNvSpPr>
            <p:nvPr/>
          </p:nvSpPr>
          <p:spPr bwMode="auto">
            <a:xfrm>
              <a:off x="482" y="119"/>
              <a:ext cx="130" cy="128"/>
            </a:xfrm>
            <a:custGeom>
              <a:avLst/>
              <a:gdLst>
                <a:gd name="T0" fmla="*/ 10800 w 21600"/>
                <a:gd name="T1" fmla="*/ 10800 h 21600"/>
              </a:gdLst>
              <a:ahLst/>
              <a:cxnLst>
                <a:cxn ang="0">
                  <a:pos x="T0" y="T1"/>
                </a:cxn>
              </a:cxnLst>
              <a:rect l="0" t="0" r="r" b="b"/>
              <a:pathLst>
                <a:path w="21600" h="21600">
                  <a:moveTo>
                    <a:pt x="0" y="18918"/>
                  </a:moveTo>
                  <a:cubicBezTo>
                    <a:pt x="622" y="11349"/>
                    <a:pt x="3843" y="4467"/>
                    <a:pt x="8853" y="0"/>
                  </a:cubicBezTo>
                  <a:lnTo>
                    <a:pt x="21600" y="21600"/>
                  </a:lnTo>
                  <a:close/>
                  <a:moveTo>
                    <a:pt x="0" y="18918"/>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11" name="Line 7"/>
            <p:cNvSpPr>
              <a:spLocks noChangeShapeType="1"/>
            </p:cNvSpPr>
            <p:nvPr/>
          </p:nvSpPr>
          <p:spPr bwMode="auto">
            <a:xfrm>
              <a:off x="294" y="19"/>
              <a:ext cx="269" cy="188"/>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12" name="AutoShape 8"/>
            <p:cNvSpPr>
              <a:spLocks/>
            </p:cNvSpPr>
            <p:nvPr/>
          </p:nvSpPr>
          <p:spPr bwMode="auto">
            <a:xfrm>
              <a:off x="451" y="525"/>
              <a:ext cx="128" cy="138"/>
            </a:xfrm>
            <a:custGeom>
              <a:avLst/>
              <a:gdLst>
                <a:gd name="T0" fmla="*/ 10800 w 21600"/>
                <a:gd name="T1" fmla="*/ 10800 h 21600"/>
              </a:gdLst>
              <a:ahLst/>
              <a:cxnLst>
                <a:cxn ang="0">
                  <a:pos x="T0" y="T1"/>
                </a:cxn>
              </a:cxnLst>
              <a:rect l="0" t="0" r="r" b="b"/>
              <a:pathLst>
                <a:path w="21600" h="21600">
                  <a:moveTo>
                    <a:pt x="10875" y="21600"/>
                  </a:moveTo>
                  <a:cubicBezTo>
                    <a:pt x="5345" y="18185"/>
                    <a:pt x="1388" y="12298"/>
                    <a:pt x="0" y="5420"/>
                  </a:cubicBezTo>
                  <a:lnTo>
                    <a:pt x="21600" y="0"/>
                  </a:lnTo>
                  <a:close/>
                  <a:moveTo>
                    <a:pt x="10875"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253" y="564"/>
              <a:ext cx="277" cy="267"/>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14" name="AutoShape 10"/>
            <p:cNvSpPr>
              <a:spLocks/>
            </p:cNvSpPr>
            <p:nvPr/>
          </p:nvSpPr>
          <p:spPr bwMode="auto">
            <a:xfrm>
              <a:off x="1207" y="321"/>
              <a:ext cx="131" cy="129"/>
            </a:xfrm>
            <a:custGeom>
              <a:avLst/>
              <a:gdLst>
                <a:gd name="T0" fmla="+- 0 10800 593"/>
                <a:gd name="T1" fmla="*/ T0 w 21007"/>
                <a:gd name="T2" fmla="*/ 10800 h 21600"/>
              </a:gdLst>
              <a:ahLst/>
              <a:cxnLst>
                <a:cxn ang="0">
                  <a:pos x="T1" y="T2"/>
                </a:cxn>
              </a:cxnLst>
              <a:rect l="0" t="0" r="r" b="b"/>
              <a:pathLst>
                <a:path w="21007" h="21600">
                  <a:moveTo>
                    <a:pt x="1771" y="21600"/>
                  </a:moveTo>
                  <a:cubicBezTo>
                    <a:pt x="-593" y="14716"/>
                    <a:pt x="-590" y="6881"/>
                    <a:pt x="1778" y="0"/>
                  </a:cubicBezTo>
                  <a:lnTo>
                    <a:pt x="21007" y="10811"/>
                  </a:lnTo>
                  <a:close/>
                  <a:moveTo>
                    <a:pt x="1771"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15" name="Line 11"/>
            <p:cNvSpPr>
              <a:spLocks noChangeShapeType="1"/>
            </p:cNvSpPr>
            <p:nvPr/>
          </p:nvSpPr>
          <p:spPr bwMode="auto">
            <a:xfrm>
              <a:off x="913" y="386"/>
              <a:ext cx="359"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16" name="Rectangle 12"/>
            <p:cNvSpPr>
              <a:spLocks/>
            </p:cNvSpPr>
            <p:nvPr/>
          </p:nvSpPr>
          <p:spPr bwMode="auto">
            <a:xfrm>
              <a:off x="0" y="307"/>
              <a:ext cx="427"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AND</a:t>
              </a:r>
            </a:p>
          </p:txBody>
        </p:sp>
        <p:sp>
          <p:nvSpPr>
            <p:cNvPr id="21517" name="Rectangle 13"/>
            <p:cNvSpPr>
              <a:spLocks/>
            </p:cNvSpPr>
            <p:nvPr/>
          </p:nvSpPr>
          <p:spPr bwMode="auto">
            <a:xfrm>
              <a:off x="579" y="0"/>
              <a:ext cx="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a:t>
              </a:r>
            </a:p>
          </p:txBody>
        </p:sp>
        <p:sp>
          <p:nvSpPr>
            <p:cNvPr id="21518" name="Rectangle 14"/>
            <p:cNvSpPr>
              <a:spLocks/>
            </p:cNvSpPr>
            <p:nvPr/>
          </p:nvSpPr>
          <p:spPr bwMode="auto">
            <a:xfrm>
              <a:off x="579" y="673"/>
              <a:ext cx="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a:t>
              </a:r>
            </a:p>
          </p:txBody>
        </p:sp>
        <p:sp>
          <p:nvSpPr>
            <p:cNvPr id="21519" name="Rectangle 15"/>
            <p:cNvSpPr>
              <a:spLocks/>
            </p:cNvSpPr>
            <p:nvPr/>
          </p:nvSpPr>
          <p:spPr bwMode="auto">
            <a:xfrm>
              <a:off x="628" y="267"/>
              <a:ext cx="228"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1.5</a:t>
              </a:r>
            </a:p>
          </p:txBody>
        </p:sp>
        <p:sp>
          <p:nvSpPr>
            <p:cNvPr id="21520" name="Oval 16"/>
            <p:cNvSpPr>
              <a:spLocks/>
            </p:cNvSpPr>
            <p:nvPr/>
          </p:nvSpPr>
          <p:spPr bwMode="auto">
            <a:xfrm>
              <a:off x="530" y="2374"/>
              <a:ext cx="375" cy="440"/>
            </a:xfrm>
            <a:prstGeom prst="ellips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21" name="AutoShape 17"/>
            <p:cNvSpPr>
              <a:spLocks/>
            </p:cNvSpPr>
            <p:nvPr/>
          </p:nvSpPr>
          <p:spPr bwMode="auto">
            <a:xfrm>
              <a:off x="400" y="2520"/>
              <a:ext cx="131" cy="128"/>
            </a:xfrm>
            <a:custGeom>
              <a:avLst/>
              <a:gdLst>
                <a:gd name="T0" fmla="+- 0 10800 593"/>
                <a:gd name="T1" fmla="*/ T0 w 21007"/>
                <a:gd name="T2" fmla="*/ 10800 h 21600"/>
              </a:gdLst>
              <a:ahLst/>
              <a:cxnLst>
                <a:cxn ang="0">
                  <a:pos x="T1" y="T2"/>
                </a:cxn>
              </a:cxnLst>
              <a:rect l="0" t="0" r="r" b="b"/>
              <a:pathLst>
                <a:path w="21007" h="21600">
                  <a:moveTo>
                    <a:pt x="1763" y="21600"/>
                  </a:moveTo>
                  <a:cubicBezTo>
                    <a:pt x="-593" y="14714"/>
                    <a:pt x="-587" y="6880"/>
                    <a:pt x="1779" y="0"/>
                  </a:cubicBezTo>
                  <a:lnTo>
                    <a:pt x="21007" y="10823"/>
                  </a:lnTo>
                  <a:close/>
                  <a:moveTo>
                    <a:pt x="1763"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22" name="Line 18"/>
            <p:cNvSpPr>
              <a:spLocks noChangeShapeType="1"/>
            </p:cNvSpPr>
            <p:nvPr/>
          </p:nvSpPr>
          <p:spPr bwMode="auto">
            <a:xfrm>
              <a:off x="41" y="2584"/>
              <a:ext cx="424"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23" name="AutoShape 19"/>
            <p:cNvSpPr>
              <a:spLocks/>
            </p:cNvSpPr>
            <p:nvPr/>
          </p:nvSpPr>
          <p:spPr bwMode="auto">
            <a:xfrm>
              <a:off x="1199" y="2520"/>
              <a:ext cx="130" cy="128"/>
            </a:xfrm>
            <a:custGeom>
              <a:avLst/>
              <a:gdLst>
                <a:gd name="T0" fmla="+- 0 10800 591"/>
                <a:gd name="T1" fmla="*/ T0 w 21009"/>
                <a:gd name="T2" fmla="*/ 10800 h 21600"/>
              </a:gdLst>
              <a:ahLst/>
              <a:cxnLst>
                <a:cxn ang="0">
                  <a:pos x="T1" y="T2"/>
                </a:cxn>
              </a:cxnLst>
              <a:rect l="0" t="0" r="r" b="b"/>
              <a:pathLst>
                <a:path w="21009" h="21600">
                  <a:moveTo>
                    <a:pt x="1755" y="21600"/>
                  </a:moveTo>
                  <a:cubicBezTo>
                    <a:pt x="-591" y="14713"/>
                    <a:pt x="-585" y="6882"/>
                    <a:pt x="1771" y="0"/>
                  </a:cubicBezTo>
                  <a:lnTo>
                    <a:pt x="21009" y="10823"/>
                  </a:lnTo>
                  <a:close/>
                  <a:moveTo>
                    <a:pt x="1755"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24" name="Line 20"/>
            <p:cNvSpPr>
              <a:spLocks noChangeShapeType="1"/>
            </p:cNvSpPr>
            <p:nvPr/>
          </p:nvSpPr>
          <p:spPr bwMode="auto">
            <a:xfrm>
              <a:off x="905" y="2584"/>
              <a:ext cx="359"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25" name="Rectangle 21"/>
            <p:cNvSpPr>
              <a:spLocks/>
            </p:cNvSpPr>
            <p:nvPr/>
          </p:nvSpPr>
          <p:spPr bwMode="auto">
            <a:xfrm>
              <a:off x="8" y="2188"/>
              <a:ext cx="400"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NOT</a:t>
              </a:r>
            </a:p>
          </p:txBody>
        </p:sp>
        <p:sp>
          <p:nvSpPr>
            <p:cNvPr id="21526" name="Rectangle 22"/>
            <p:cNvSpPr>
              <a:spLocks/>
            </p:cNvSpPr>
            <p:nvPr/>
          </p:nvSpPr>
          <p:spPr bwMode="auto">
            <a:xfrm>
              <a:off x="228" y="2664"/>
              <a:ext cx="154"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a:t>
              </a:r>
            </a:p>
          </p:txBody>
        </p:sp>
        <p:sp>
          <p:nvSpPr>
            <p:cNvPr id="21527" name="Rectangle 23"/>
            <p:cNvSpPr>
              <a:spLocks/>
            </p:cNvSpPr>
            <p:nvPr/>
          </p:nvSpPr>
          <p:spPr bwMode="auto">
            <a:xfrm>
              <a:off x="693" y="2466"/>
              <a:ext cx="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0</a:t>
              </a:r>
            </a:p>
          </p:txBody>
        </p:sp>
        <p:sp>
          <p:nvSpPr>
            <p:cNvPr id="21528" name="Oval 24"/>
            <p:cNvSpPr>
              <a:spLocks/>
            </p:cNvSpPr>
            <p:nvPr/>
          </p:nvSpPr>
          <p:spPr bwMode="auto">
            <a:xfrm>
              <a:off x="538" y="1265"/>
              <a:ext cx="375" cy="440"/>
            </a:xfrm>
            <a:prstGeom prst="ellips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29" name="AutoShape 25"/>
            <p:cNvSpPr>
              <a:spLocks/>
            </p:cNvSpPr>
            <p:nvPr/>
          </p:nvSpPr>
          <p:spPr bwMode="auto">
            <a:xfrm>
              <a:off x="481" y="1208"/>
              <a:ext cx="131" cy="129"/>
            </a:xfrm>
            <a:custGeom>
              <a:avLst/>
              <a:gdLst>
                <a:gd name="T0" fmla="*/ 10800 w 21600"/>
                <a:gd name="T1" fmla="*/ 10800 h 21600"/>
              </a:gdLst>
              <a:ahLst/>
              <a:cxnLst>
                <a:cxn ang="0">
                  <a:pos x="T0" y="T1"/>
                </a:cxn>
              </a:cxnLst>
              <a:rect l="0" t="0" r="r" b="b"/>
              <a:pathLst>
                <a:path w="21600" h="21600">
                  <a:moveTo>
                    <a:pt x="0" y="18893"/>
                  </a:moveTo>
                  <a:cubicBezTo>
                    <a:pt x="628" y="11332"/>
                    <a:pt x="3852" y="4459"/>
                    <a:pt x="8862" y="0"/>
                  </a:cubicBezTo>
                  <a:lnTo>
                    <a:pt x="21600" y="21600"/>
                  </a:lnTo>
                  <a:close/>
                  <a:moveTo>
                    <a:pt x="0" y="18893"/>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30" name="Line 26"/>
            <p:cNvSpPr>
              <a:spLocks noChangeShapeType="1"/>
            </p:cNvSpPr>
            <p:nvPr/>
          </p:nvSpPr>
          <p:spPr bwMode="auto">
            <a:xfrm>
              <a:off x="294" y="1109"/>
              <a:ext cx="269" cy="188"/>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31" name="AutoShape 27"/>
            <p:cNvSpPr>
              <a:spLocks/>
            </p:cNvSpPr>
            <p:nvPr/>
          </p:nvSpPr>
          <p:spPr bwMode="auto">
            <a:xfrm>
              <a:off x="451" y="1614"/>
              <a:ext cx="128" cy="138"/>
            </a:xfrm>
            <a:custGeom>
              <a:avLst/>
              <a:gdLst>
                <a:gd name="T0" fmla="*/ 10800 w 21600"/>
                <a:gd name="T1" fmla="*/ 10800 h 21600"/>
              </a:gdLst>
              <a:ahLst/>
              <a:cxnLst>
                <a:cxn ang="0">
                  <a:pos x="T0" y="T1"/>
                </a:cxn>
              </a:cxnLst>
              <a:rect l="0" t="0" r="r" b="b"/>
              <a:pathLst>
                <a:path w="21600" h="21600">
                  <a:moveTo>
                    <a:pt x="10873" y="21600"/>
                  </a:moveTo>
                  <a:cubicBezTo>
                    <a:pt x="5348" y="18189"/>
                    <a:pt x="1392" y="12311"/>
                    <a:pt x="0" y="5443"/>
                  </a:cubicBezTo>
                  <a:lnTo>
                    <a:pt x="21600" y="0"/>
                  </a:lnTo>
                  <a:close/>
                  <a:moveTo>
                    <a:pt x="10873"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32" name="Line 28"/>
            <p:cNvSpPr>
              <a:spLocks noChangeShapeType="1"/>
            </p:cNvSpPr>
            <p:nvPr/>
          </p:nvSpPr>
          <p:spPr bwMode="auto">
            <a:xfrm rot="10800000" flipH="1">
              <a:off x="253" y="1653"/>
              <a:ext cx="277" cy="268"/>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33" name="AutoShape 29"/>
            <p:cNvSpPr>
              <a:spLocks/>
            </p:cNvSpPr>
            <p:nvPr/>
          </p:nvSpPr>
          <p:spPr bwMode="auto">
            <a:xfrm>
              <a:off x="1207" y="1410"/>
              <a:ext cx="131" cy="128"/>
            </a:xfrm>
            <a:custGeom>
              <a:avLst/>
              <a:gdLst>
                <a:gd name="T0" fmla="+- 0 10800 594"/>
                <a:gd name="T1" fmla="*/ T0 w 21006"/>
                <a:gd name="T2" fmla="*/ 10800 h 21600"/>
              </a:gdLst>
              <a:ahLst/>
              <a:cxnLst>
                <a:cxn ang="0">
                  <a:pos x="T1" y="T2"/>
                </a:cxn>
              </a:cxnLst>
              <a:rect l="0" t="0" r="r" b="b"/>
              <a:pathLst>
                <a:path w="21006" h="21600">
                  <a:moveTo>
                    <a:pt x="1780" y="21600"/>
                  </a:moveTo>
                  <a:cubicBezTo>
                    <a:pt x="-594" y="14719"/>
                    <a:pt x="-594" y="6881"/>
                    <a:pt x="1780" y="0"/>
                  </a:cubicBezTo>
                  <a:lnTo>
                    <a:pt x="21006" y="10800"/>
                  </a:lnTo>
                  <a:close/>
                  <a:moveTo>
                    <a:pt x="1780" y="21600"/>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34" name="Line 30"/>
            <p:cNvSpPr>
              <a:spLocks noChangeShapeType="1"/>
            </p:cNvSpPr>
            <p:nvPr/>
          </p:nvSpPr>
          <p:spPr bwMode="auto">
            <a:xfrm>
              <a:off x="913" y="1475"/>
              <a:ext cx="359"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35" name="Rectangle 31"/>
            <p:cNvSpPr>
              <a:spLocks/>
            </p:cNvSpPr>
            <p:nvPr/>
          </p:nvSpPr>
          <p:spPr bwMode="auto">
            <a:xfrm>
              <a:off x="0" y="1396"/>
              <a:ext cx="263"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OR</a:t>
              </a:r>
            </a:p>
          </p:txBody>
        </p:sp>
        <p:sp>
          <p:nvSpPr>
            <p:cNvPr id="21536" name="Rectangle 32"/>
            <p:cNvSpPr>
              <a:spLocks/>
            </p:cNvSpPr>
            <p:nvPr/>
          </p:nvSpPr>
          <p:spPr bwMode="auto">
            <a:xfrm>
              <a:off x="579" y="1089"/>
              <a:ext cx="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a:t>
              </a:r>
            </a:p>
          </p:txBody>
        </p:sp>
        <p:sp>
          <p:nvSpPr>
            <p:cNvPr id="21537" name="Rectangle 33"/>
            <p:cNvSpPr>
              <a:spLocks/>
            </p:cNvSpPr>
            <p:nvPr/>
          </p:nvSpPr>
          <p:spPr bwMode="auto">
            <a:xfrm>
              <a:off x="579" y="1763"/>
              <a:ext cx="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1</a:t>
              </a:r>
            </a:p>
          </p:txBody>
        </p:sp>
        <p:sp>
          <p:nvSpPr>
            <p:cNvPr id="21538" name="Rectangle 34"/>
            <p:cNvSpPr>
              <a:spLocks/>
            </p:cNvSpPr>
            <p:nvPr/>
          </p:nvSpPr>
          <p:spPr bwMode="auto">
            <a:xfrm>
              <a:off x="628" y="1356"/>
              <a:ext cx="228"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0.5</a:t>
              </a:r>
            </a:p>
          </p:txBody>
        </p:sp>
        <p:sp>
          <p:nvSpPr>
            <p:cNvPr id="21539" name="Rectangle 35"/>
            <p:cNvSpPr>
              <a:spLocks/>
            </p:cNvSpPr>
            <p:nvPr/>
          </p:nvSpPr>
          <p:spPr bwMode="auto">
            <a:xfrm>
              <a:off x="2063" y="69"/>
              <a:ext cx="176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Brains, Machines, and </a:t>
              </a:r>
            </a:p>
          </p:txBody>
        </p:sp>
        <p:sp>
          <p:nvSpPr>
            <p:cNvPr id="21540" name="Rectangle 36"/>
            <p:cNvSpPr>
              <a:spLocks/>
            </p:cNvSpPr>
            <p:nvPr/>
          </p:nvSpPr>
          <p:spPr bwMode="auto">
            <a:xfrm>
              <a:off x="2063" y="267"/>
              <a:ext cx="2146" cy="464"/>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0000D4"/>
                  </a:solidFill>
                  <a:latin typeface="Palatino" charset="0"/>
                  <a:ea typeface="Palatino" charset="0"/>
                  <a:cs typeface="Palatino" charset="0"/>
                  <a:sym typeface="Palatino" charset="0"/>
                </a:rPr>
                <a:t>Mathematics,  2nd Edition, </a:t>
              </a:r>
            </a:p>
            <a:p>
              <a:r>
                <a:rPr lang="en-US" sz="2200">
                  <a:solidFill>
                    <a:srgbClr val="0000D4"/>
                  </a:solidFill>
                  <a:latin typeface="Palatino" charset="0"/>
                  <a:ea typeface="Palatino" charset="0"/>
                  <a:cs typeface="Palatino" charset="0"/>
                  <a:sym typeface="Palatino" charset="0"/>
                </a:rPr>
                <a:t>1987</a:t>
              </a:r>
            </a:p>
          </p:txBody>
        </p:sp>
        <p:sp>
          <p:nvSpPr>
            <p:cNvPr id="21541" name="Rectangle 37"/>
            <p:cNvSpPr>
              <a:spLocks/>
            </p:cNvSpPr>
            <p:nvPr/>
          </p:nvSpPr>
          <p:spPr bwMode="auto">
            <a:xfrm>
              <a:off x="2201" y="1037"/>
              <a:ext cx="669" cy="460"/>
            </a:xfrm>
            <a:prstGeom prst="rect">
              <a:avLst/>
            </a:prstGeom>
            <a:solidFill>
              <a:srgbClr val="FFFFFF"/>
            </a:solidFill>
            <a:ln w="25400" cap="flat">
              <a:solidFill>
                <a:srgbClr val="00801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1542" name="AutoShape 38"/>
            <p:cNvSpPr>
              <a:spLocks/>
            </p:cNvSpPr>
            <p:nvPr/>
          </p:nvSpPr>
          <p:spPr bwMode="auto">
            <a:xfrm>
              <a:off x="2279" y="891"/>
              <a:ext cx="106" cy="159"/>
            </a:xfrm>
            <a:custGeom>
              <a:avLst/>
              <a:gdLst>
                <a:gd name="T0" fmla="*/ 10800 w 21600"/>
                <a:gd name="T1" fmla="+- 0 10800 591"/>
                <a:gd name="T2" fmla="*/ 10800 h 21009"/>
              </a:gdLst>
              <a:ahLst/>
              <a:cxnLst>
                <a:cxn ang="0">
                  <a:pos x="T0" y="T2"/>
                </a:cxn>
              </a:cxnLst>
              <a:rect l="0" t="0" r="r" b="b"/>
              <a:pathLst>
                <a:path w="21600" h="21009">
                  <a:moveTo>
                    <a:pt x="0" y="1772"/>
                  </a:moveTo>
                  <a:cubicBezTo>
                    <a:pt x="6883" y="-591"/>
                    <a:pt x="14717" y="-591"/>
                    <a:pt x="21600" y="1772"/>
                  </a:cubicBezTo>
                  <a:lnTo>
                    <a:pt x="10800" y="21009"/>
                  </a:lnTo>
                  <a:close/>
                  <a:moveTo>
                    <a:pt x="0" y="1772"/>
                  </a:moveTo>
                </a:path>
              </a:pathLst>
            </a:custGeom>
            <a:solidFill>
              <a:srgbClr val="008011"/>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43" name="Line 39"/>
            <p:cNvSpPr>
              <a:spLocks noChangeShapeType="1"/>
            </p:cNvSpPr>
            <p:nvPr/>
          </p:nvSpPr>
          <p:spPr bwMode="auto">
            <a:xfrm>
              <a:off x="2332" y="663"/>
              <a:ext cx="1" cy="307"/>
            </a:xfrm>
            <a:prstGeom prst="line">
              <a:avLst/>
            </a:prstGeom>
            <a:noFill/>
            <a:ln w="25400" cap="flat">
              <a:solidFill>
                <a:srgbClr val="008011"/>
              </a:solidFill>
              <a:prstDash val="solid"/>
              <a:round/>
              <a:headEnd type="none" w="med" len="med"/>
              <a:tailEnd type="none" w="med" len="med"/>
            </a:ln>
          </p:spPr>
          <p:txBody>
            <a:bodyPr lIns="0" tIns="0" rIns="0" bIns="0">
              <a:prstTxWarp prst="textNoShape">
                <a:avLst/>
              </a:prstTxWarp>
            </a:bodyPr>
            <a:lstStyle/>
            <a:p>
              <a:endParaRPr lang="en-US"/>
            </a:p>
          </p:txBody>
        </p:sp>
        <p:sp>
          <p:nvSpPr>
            <p:cNvPr id="21544" name="AutoShape 40"/>
            <p:cNvSpPr>
              <a:spLocks/>
            </p:cNvSpPr>
            <p:nvPr/>
          </p:nvSpPr>
          <p:spPr bwMode="auto">
            <a:xfrm>
              <a:off x="2507" y="881"/>
              <a:ext cx="106" cy="159"/>
            </a:xfrm>
            <a:custGeom>
              <a:avLst/>
              <a:gdLst>
                <a:gd name="T0" fmla="*/ 10800 w 21600"/>
                <a:gd name="T1" fmla="+- 0 10800 591"/>
                <a:gd name="T2" fmla="*/ 10800 h 21009"/>
              </a:gdLst>
              <a:ahLst/>
              <a:cxnLst>
                <a:cxn ang="0">
                  <a:pos x="T0" y="T2"/>
                </a:cxn>
              </a:cxnLst>
              <a:rect l="0" t="0" r="r" b="b"/>
              <a:pathLst>
                <a:path w="21600" h="21009">
                  <a:moveTo>
                    <a:pt x="0" y="1772"/>
                  </a:moveTo>
                  <a:cubicBezTo>
                    <a:pt x="6883" y="-591"/>
                    <a:pt x="14717" y="-591"/>
                    <a:pt x="21600" y="1772"/>
                  </a:cubicBezTo>
                  <a:lnTo>
                    <a:pt x="10800" y="21009"/>
                  </a:lnTo>
                  <a:close/>
                  <a:moveTo>
                    <a:pt x="0" y="1772"/>
                  </a:moveTo>
                </a:path>
              </a:pathLst>
            </a:custGeom>
            <a:solidFill>
              <a:srgbClr val="008011"/>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45" name="Line 41"/>
            <p:cNvSpPr>
              <a:spLocks noChangeShapeType="1"/>
            </p:cNvSpPr>
            <p:nvPr/>
          </p:nvSpPr>
          <p:spPr bwMode="auto">
            <a:xfrm>
              <a:off x="2560" y="643"/>
              <a:ext cx="1" cy="317"/>
            </a:xfrm>
            <a:prstGeom prst="line">
              <a:avLst/>
            </a:prstGeom>
            <a:noFill/>
            <a:ln w="25400" cap="flat">
              <a:solidFill>
                <a:srgbClr val="008011"/>
              </a:solidFill>
              <a:prstDash val="solid"/>
              <a:round/>
              <a:headEnd type="none" w="med" len="med"/>
              <a:tailEnd type="none" w="med" len="med"/>
            </a:ln>
          </p:spPr>
          <p:txBody>
            <a:bodyPr lIns="0" tIns="0" rIns="0" bIns="0">
              <a:prstTxWarp prst="textNoShape">
                <a:avLst/>
              </a:prstTxWarp>
            </a:bodyPr>
            <a:lstStyle/>
            <a:p>
              <a:endParaRPr lang="en-US"/>
            </a:p>
          </p:txBody>
        </p:sp>
        <p:sp>
          <p:nvSpPr>
            <p:cNvPr id="21546" name="AutoShape 42"/>
            <p:cNvSpPr>
              <a:spLocks/>
            </p:cNvSpPr>
            <p:nvPr/>
          </p:nvSpPr>
          <p:spPr bwMode="auto">
            <a:xfrm>
              <a:off x="2703" y="881"/>
              <a:ext cx="105" cy="159"/>
            </a:xfrm>
            <a:custGeom>
              <a:avLst/>
              <a:gdLst>
                <a:gd name="T0" fmla="*/ 10800 w 21600"/>
                <a:gd name="T1" fmla="+- 0 10800 594"/>
                <a:gd name="T2" fmla="*/ 10800 h 21006"/>
              </a:gdLst>
              <a:ahLst/>
              <a:cxnLst>
                <a:cxn ang="0">
                  <a:pos x="T0" y="T2"/>
                </a:cxn>
              </a:cxnLst>
              <a:rect l="0" t="0" r="r" b="b"/>
              <a:pathLst>
                <a:path w="21600" h="21006">
                  <a:moveTo>
                    <a:pt x="0" y="1781"/>
                  </a:moveTo>
                  <a:cubicBezTo>
                    <a:pt x="6880" y="-591"/>
                    <a:pt x="14716" y="-594"/>
                    <a:pt x="21600" y="1771"/>
                  </a:cubicBezTo>
                  <a:lnTo>
                    <a:pt x="10814" y="21006"/>
                  </a:lnTo>
                  <a:close/>
                  <a:moveTo>
                    <a:pt x="0" y="1781"/>
                  </a:moveTo>
                </a:path>
              </a:pathLst>
            </a:custGeom>
            <a:solidFill>
              <a:srgbClr val="008011"/>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47" name="Line 43"/>
            <p:cNvSpPr>
              <a:spLocks noChangeShapeType="1"/>
            </p:cNvSpPr>
            <p:nvPr/>
          </p:nvSpPr>
          <p:spPr bwMode="auto">
            <a:xfrm>
              <a:off x="2756" y="653"/>
              <a:ext cx="1" cy="307"/>
            </a:xfrm>
            <a:prstGeom prst="line">
              <a:avLst/>
            </a:prstGeom>
            <a:noFill/>
            <a:ln w="25400" cap="flat">
              <a:solidFill>
                <a:srgbClr val="008011"/>
              </a:solidFill>
              <a:prstDash val="solid"/>
              <a:round/>
              <a:headEnd type="none" w="med" len="med"/>
              <a:tailEnd type="none" w="med" len="med"/>
            </a:ln>
          </p:spPr>
          <p:txBody>
            <a:bodyPr lIns="0" tIns="0" rIns="0" bIns="0">
              <a:prstTxWarp prst="textNoShape">
                <a:avLst/>
              </a:prstTxWarp>
            </a:bodyPr>
            <a:lstStyle/>
            <a:p>
              <a:endParaRPr lang="en-US"/>
            </a:p>
          </p:txBody>
        </p:sp>
        <p:sp>
          <p:nvSpPr>
            <p:cNvPr id="21548" name="AutoShape 44"/>
            <p:cNvSpPr>
              <a:spLocks/>
            </p:cNvSpPr>
            <p:nvPr/>
          </p:nvSpPr>
          <p:spPr bwMode="auto">
            <a:xfrm>
              <a:off x="2352" y="1732"/>
              <a:ext cx="106" cy="159"/>
            </a:xfrm>
            <a:custGeom>
              <a:avLst/>
              <a:gdLst>
                <a:gd name="T0" fmla="*/ 10800 w 21600"/>
                <a:gd name="T1" fmla="+- 0 10800 596"/>
                <a:gd name="T2" fmla="*/ 10800 h 21004"/>
              </a:gdLst>
              <a:ahLst/>
              <a:cxnLst>
                <a:cxn ang="0">
                  <a:pos x="T0" y="T2"/>
                </a:cxn>
              </a:cxnLst>
              <a:rect l="0" t="0" r="r" b="b"/>
              <a:pathLst>
                <a:path w="21600" h="21004">
                  <a:moveTo>
                    <a:pt x="0" y="1787"/>
                  </a:moveTo>
                  <a:cubicBezTo>
                    <a:pt x="6880" y="-596"/>
                    <a:pt x="14720" y="-596"/>
                    <a:pt x="21600" y="1787"/>
                  </a:cubicBezTo>
                  <a:lnTo>
                    <a:pt x="10800" y="21004"/>
                  </a:lnTo>
                  <a:close/>
                  <a:moveTo>
                    <a:pt x="0" y="1787"/>
                  </a:moveTo>
                </a:path>
              </a:pathLst>
            </a:custGeom>
            <a:solidFill>
              <a:srgbClr val="008011"/>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49" name="Line 45"/>
            <p:cNvSpPr>
              <a:spLocks noChangeShapeType="1"/>
            </p:cNvSpPr>
            <p:nvPr/>
          </p:nvSpPr>
          <p:spPr bwMode="auto">
            <a:xfrm>
              <a:off x="2405" y="1495"/>
              <a:ext cx="1" cy="317"/>
            </a:xfrm>
            <a:prstGeom prst="line">
              <a:avLst/>
            </a:prstGeom>
            <a:noFill/>
            <a:ln w="25400" cap="flat">
              <a:solidFill>
                <a:srgbClr val="008011"/>
              </a:solidFill>
              <a:prstDash val="solid"/>
              <a:round/>
              <a:headEnd type="none" w="med" len="med"/>
              <a:tailEnd type="none" w="med" len="med"/>
            </a:ln>
          </p:spPr>
          <p:txBody>
            <a:bodyPr lIns="0" tIns="0" rIns="0" bIns="0">
              <a:prstTxWarp prst="textNoShape">
                <a:avLst/>
              </a:prstTxWarp>
            </a:bodyPr>
            <a:lstStyle/>
            <a:p>
              <a:endParaRPr lang="en-US"/>
            </a:p>
          </p:txBody>
        </p:sp>
        <p:sp>
          <p:nvSpPr>
            <p:cNvPr id="21550" name="AutoShape 46"/>
            <p:cNvSpPr>
              <a:spLocks/>
            </p:cNvSpPr>
            <p:nvPr/>
          </p:nvSpPr>
          <p:spPr bwMode="auto">
            <a:xfrm>
              <a:off x="2629" y="1732"/>
              <a:ext cx="105" cy="159"/>
            </a:xfrm>
            <a:custGeom>
              <a:avLst/>
              <a:gdLst>
                <a:gd name="T0" fmla="*/ 10800 w 21600"/>
                <a:gd name="T1" fmla="+- 0 10800 595"/>
                <a:gd name="T2" fmla="*/ 10800 h 21005"/>
              </a:gdLst>
              <a:ahLst/>
              <a:cxnLst>
                <a:cxn ang="0">
                  <a:pos x="T0" y="T2"/>
                </a:cxn>
              </a:cxnLst>
              <a:rect l="0" t="0" r="r" b="b"/>
              <a:pathLst>
                <a:path w="21600" h="21005">
                  <a:moveTo>
                    <a:pt x="0" y="1784"/>
                  </a:moveTo>
                  <a:cubicBezTo>
                    <a:pt x="6879" y="-588"/>
                    <a:pt x="14714" y="-595"/>
                    <a:pt x="21600" y="1765"/>
                  </a:cubicBezTo>
                  <a:lnTo>
                    <a:pt x="10827" y="21005"/>
                  </a:lnTo>
                  <a:close/>
                  <a:moveTo>
                    <a:pt x="0" y="1784"/>
                  </a:moveTo>
                </a:path>
              </a:pathLst>
            </a:custGeom>
            <a:solidFill>
              <a:srgbClr val="008011"/>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51" name="Line 47"/>
            <p:cNvSpPr>
              <a:spLocks noChangeShapeType="1"/>
            </p:cNvSpPr>
            <p:nvPr/>
          </p:nvSpPr>
          <p:spPr bwMode="auto">
            <a:xfrm>
              <a:off x="2682" y="1495"/>
              <a:ext cx="1" cy="317"/>
            </a:xfrm>
            <a:prstGeom prst="line">
              <a:avLst/>
            </a:prstGeom>
            <a:noFill/>
            <a:ln w="25400" cap="flat">
              <a:solidFill>
                <a:srgbClr val="008011"/>
              </a:solidFill>
              <a:prstDash val="solid"/>
              <a:round/>
              <a:headEnd type="none" w="med" len="med"/>
              <a:tailEnd type="none" w="med" len="med"/>
            </a:ln>
          </p:spPr>
          <p:txBody>
            <a:bodyPr lIns="0" tIns="0" rIns="0" bIns="0">
              <a:prstTxWarp prst="textNoShape">
                <a:avLst/>
              </a:prstTxWarp>
            </a:bodyPr>
            <a:lstStyle/>
            <a:p>
              <a:endParaRPr lang="en-US"/>
            </a:p>
          </p:txBody>
        </p:sp>
        <p:sp>
          <p:nvSpPr>
            <p:cNvPr id="21552" name="Rectangle 48"/>
            <p:cNvSpPr>
              <a:spLocks/>
            </p:cNvSpPr>
            <p:nvPr/>
          </p:nvSpPr>
          <p:spPr bwMode="auto">
            <a:xfrm>
              <a:off x="3155" y="1228"/>
              <a:ext cx="591"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X        Y</a:t>
              </a:r>
            </a:p>
          </p:txBody>
        </p:sp>
        <p:sp>
          <p:nvSpPr>
            <p:cNvPr id="21553" name="Rectangle 49"/>
            <p:cNvSpPr>
              <a:spLocks/>
            </p:cNvSpPr>
            <p:nvPr/>
          </p:nvSpPr>
          <p:spPr bwMode="auto">
            <a:xfrm>
              <a:off x="3302" y="1198"/>
              <a:ext cx="147" cy="176"/>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Symbol" charset="2"/>
                  <a:ea typeface="Symbol" charset="2"/>
                  <a:cs typeface="Symbol" charset="2"/>
                  <a:sym typeface="Symbol" charset="2"/>
                </a:rPr>
                <a:t>®</a:t>
              </a:r>
            </a:p>
          </p:txBody>
        </p:sp>
        <p:sp>
          <p:nvSpPr>
            <p:cNvPr id="21554" name="Rectangle 50"/>
            <p:cNvSpPr>
              <a:spLocks/>
            </p:cNvSpPr>
            <p:nvPr/>
          </p:nvSpPr>
          <p:spPr bwMode="auto">
            <a:xfrm>
              <a:off x="3147" y="703"/>
              <a:ext cx="965"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Boolean Net</a:t>
              </a:r>
            </a:p>
          </p:txBody>
        </p:sp>
        <p:sp>
          <p:nvSpPr>
            <p:cNvPr id="21555" name="Rectangle 51"/>
            <p:cNvSpPr>
              <a:spLocks/>
            </p:cNvSpPr>
            <p:nvPr/>
          </p:nvSpPr>
          <p:spPr bwMode="auto">
            <a:xfrm>
              <a:off x="2250" y="2444"/>
              <a:ext cx="669" cy="419"/>
            </a:xfrm>
            <a:prstGeom prst="rect">
              <a:avLst/>
            </a:prstGeom>
            <a:solidFill>
              <a:srgbClr val="FFFFFF"/>
            </a:solidFill>
            <a:ln w="25400" cap="flat">
              <a:solidFill>
                <a:srgbClr val="DD0806"/>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1556" name="AutoShape 52"/>
            <p:cNvSpPr>
              <a:spLocks/>
            </p:cNvSpPr>
            <p:nvPr/>
          </p:nvSpPr>
          <p:spPr bwMode="auto">
            <a:xfrm>
              <a:off x="2377" y="2297"/>
              <a:ext cx="105" cy="159"/>
            </a:xfrm>
            <a:custGeom>
              <a:avLst/>
              <a:gdLst>
                <a:gd name="T0" fmla="*/ 10800 w 21600"/>
                <a:gd name="T1" fmla="+- 0 10800 594"/>
                <a:gd name="T2" fmla="*/ 10800 h 21006"/>
              </a:gdLst>
              <a:ahLst/>
              <a:cxnLst>
                <a:cxn ang="0">
                  <a:pos x="T0" y="T2"/>
                </a:cxn>
              </a:cxnLst>
              <a:rect l="0" t="0" r="r" b="b"/>
              <a:pathLst>
                <a:path w="21600" h="21006">
                  <a:moveTo>
                    <a:pt x="0" y="1781"/>
                  </a:moveTo>
                  <a:cubicBezTo>
                    <a:pt x="6880" y="-591"/>
                    <a:pt x="14716" y="-594"/>
                    <a:pt x="21600" y="1771"/>
                  </a:cubicBezTo>
                  <a:lnTo>
                    <a:pt x="10814" y="21006"/>
                  </a:lnTo>
                  <a:close/>
                  <a:moveTo>
                    <a:pt x="0" y="1781"/>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57" name="Line 53"/>
            <p:cNvSpPr>
              <a:spLocks noChangeShapeType="1"/>
            </p:cNvSpPr>
            <p:nvPr/>
          </p:nvSpPr>
          <p:spPr bwMode="auto">
            <a:xfrm>
              <a:off x="2429" y="2188"/>
              <a:ext cx="1" cy="188"/>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58" name="AutoShape 54"/>
            <p:cNvSpPr>
              <a:spLocks/>
            </p:cNvSpPr>
            <p:nvPr/>
          </p:nvSpPr>
          <p:spPr bwMode="auto">
            <a:xfrm>
              <a:off x="2394" y="3268"/>
              <a:ext cx="105" cy="158"/>
            </a:xfrm>
            <a:custGeom>
              <a:avLst/>
              <a:gdLst>
                <a:gd name="T0" fmla="*/ 10800 w 21600"/>
                <a:gd name="T1" fmla="+- 0 10800 589"/>
                <a:gd name="T2" fmla="*/ 10800 h 21011"/>
              </a:gdLst>
              <a:ahLst/>
              <a:cxnLst>
                <a:cxn ang="0">
                  <a:pos x="T0" y="T2"/>
                </a:cxn>
              </a:cxnLst>
              <a:rect l="0" t="0" r="r" b="b"/>
              <a:pathLst>
                <a:path w="21600" h="21011">
                  <a:moveTo>
                    <a:pt x="0" y="1765"/>
                  </a:moveTo>
                  <a:cubicBezTo>
                    <a:pt x="6884" y="-589"/>
                    <a:pt x="14716" y="-589"/>
                    <a:pt x="21600" y="1765"/>
                  </a:cubicBezTo>
                  <a:lnTo>
                    <a:pt x="10800" y="21011"/>
                  </a:lnTo>
                  <a:close/>
                  <a:moveTo>
                    <a:pt x="0" y="1765"/>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59" name="Line 55"/>
            <p:cNvSpPr>
              <a:spLocks noChangeShapeType="1"/>
            </p:cNvSpPr>
            <p:nvPr/>
          </p:nvSpPr>
          <p:spPr bwMode="auto">
            <a:xfrm>
              <a:off x="2446" y="2852"/>
              <a:ext cx="1" cy="495"/>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0" name="AutoShape 56"/>
            <p:cNvSpPr>
              <a:spLocks/>
            </p:cNvSpPr>
            <p:nvPr/>
          </p:nvSpPr>
          <p:spPr bwMode="auto">
            <a:xfrm>
              <a:off x="2670" y="2287"/>
              <a:ext cx="106" cy="159"/>
            </a:xfrm>
            <a:custGeom>
              <a:avLst/>
              <a:gdLst>
                <a:gd name="T0" fmla="*/ 10800 w 21600"/>
                <a:gd name="T1" fmla="+- 0 10800 591"/>
                <a:gd name="T2" fmla="*/ 10800 h 21009"/>
              </a:gdLst>
              <a:ahLst/>
              <a:cxnLst>
                <a:cxn ang="0">
                  <a:pos x="T0" y="T2"/>
                </a:cxn>
              </a:cxnLst>
              <a:rect l="0" t="0" r="r" b="b"/>
              <a:pathLst>
                <a:path w="21600" h="21009">
                  <a:moveTo>
                    <a:pt x="0" y="1772"/>
                  </a:moveTo>
                  <a:cubicBezTo>
                    <a:pt x="6883" y="-591"/>
                    <a:pt x="14717" y="-591"/>
                    <a:pt x="21600" y="1772"/>
                  </a:cubicBezTo>
                  <a:lnTo>
                    <a:pt x="10800" y="21009"/>
                  </a:lnTo>
                  <a:close/>
                  <a:moveTo>
                    <a:pt x="0" y="1772"/>
                  </a:moveTo>
                </a:path>
              </a:pathLst>
            </a:custGeom>
            <a:solidFill>
              <a:srgbClr val="DD0806"/>
            </a:solidFill>
            <a:ln w="9525" cap="flat">
              <a:noFill/>
              <a:round/>
              <a:headEnd type="none" w="med" len="med"/>
              <a:tailEnd type="none" w="med" len="med"/>
            </a:ln>
          </p:spPr>
          <p:txBody>
            <a:bodyPr lIns="0" tIns="0" rIns="0" bIns="0">
              <a:prstTxWarp prst="textNoShape">
                <a:avLst/>
              </a:prstTxWarp>
            </a:bodyPr>
            <a:lstStyle/>
            <a:p>
              <a:endParaRPr lang="en-US"/>
            </a:p>
          </p:txBody>
        </p:sp>
        <p:sp>
          <p:nvSpPr>
            <p:cNvPr id="21561" name="Line 57"/>
            <p:cNvSpPr>
              <a:spLocks noChangeShapeType="1"/>
            </p:cNvSpPr>
            <p:nvPr/>
          </p:nvSpPr>
          <p:spPr bwMode="auto">
            <a:xfrm>
              <a:off x="2723" y="2228"/>
              <a:ext cx="1" cy="138"/>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2" name="Line 58"/>
            <p:cNvSpPr>
              <a:spLocks noChangeShapeType="1"/>
            </p:cNvSpPr>
            <p:nvPr/>
          </p:nvSpPr>
          <p:spPr bwMode="auto">
            <a:xfrm>
              <a:off x="2747" y="2871"/>
              <a:ext cx="1" cy="169"/>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3" name="Line 59"/>
            <p:cNvSpPr>
              <a:spLocks noChangeShapeType="1"/>
            </p:cNvSpPr>
            <p:nvPr/>
          </p:nvSpPr>
          <p:spPr bwMode="auto">
            <a:xfrm>
              <a:off x="2747" y="3040"/>
              <a:ext cx="514"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4" name="Line 60"/>
            <p:cNvSpPr>
              <a:spLocks noChangeShapeType="1"/>
            </p:cNvSpPr>
            <p:nvPr/>
          </p:nvSpPr>
          <p:spPr bwMode="auto">
            <a:xfrm rot="10800000" flipH="1">
              <a:off x="3269" y="2158"/>
              <a:ext cx="1" cy="872"/>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5" name="Line 61"/>
            <p:cNvSpPr>
              <a:spLocks noChangeShapeType="1"/>
            </p:cNvSpPr>
            <p:nvPr/>
          </p:nvSpPr>
          <p:spPr bwMode="auto">
            <a:xfrm flipH="1">
              <a:off x="2723" y="2158"/>
              <a:ext cx="546" cy="1"/>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6" name="Line 62"/>
            <p:cNvSpPr>
              <a:spLocks noChangeShapeType="1"/>
            </p:cNvSpPr>
            <p:nvPr/>
          </p:nvSpPr>
          <p:spPr bwMode="auto">
            <a:xfrm>
              <a:off x="2723" y="2158"/>
              <a:ext cx="1" cy="129"/>
            </a:xfrm>
            <a:prstGeom prst="line">
              <a:avLst/>
            </a:prstGeom>
            <a:noFill/>
            <a:ln w="25400" cap="flat">
              <a:solidFill>
                <a:srgbClr val="DD0806"/>
              </a:solidFill>
              <a:prstDash val="solid"/>
              <a:round/>
              <a:headEnd type="none" w="med" len="med"/>
              <a:tailEnd type="none" w="med" len="med"/>
            </a:ln>
          </p:spPr>
          <p:txBody>
            <a:bodyPr lIns="0" tIns="0" rIns="0" bIns="0">
              <a:prstTxWarp prst="textNoShape">
                <a:avLst/>
              </a:prstTxWarp>
            </a:bodyPr>
            <a:lstStyle/>
            <a:p>
              <a:endParaRPr lang="en-US"/>
            </a:p>
          </p:txBody>
        </p:sp>
        <p:sp>
          <p:nvSpPr>
            <p:cNvPr id="21567" name="Rectangle 63"/>
            <p:cNvSpPr>
              <a:spLocks/>
            </p:cNvSpPr>
            <p:nvPr/>
          </p:nvSpPr>
          <p:spPr bwMode="auto">
            <a:xfrm>
              <a:off x="2242" y="2178"/>
              <a:ext cx="125"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X</a:t>
              </a:r>
            </a:p>
          </p:txBody>
        </p:sp>
        <p:sp>
          <p:nvSpPr>
            <p:cNvPr id="21568" name="Rectangle 64"/>
            <p:cNvSpPr>
              <a:spLocks/>
            </p:cNvSpPr>
            <p:nvPr/>
          </p:nvSpPr>
          <p:spPr bwMode="auto">
            <a:xfrm>
              <a:off x="2266" y="3040"/>
              <a:ext cx="125"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Y</a:t>
              </a:r>
            </a:p>
          </p:txBody>
        </p:sp>
        <p:sp>
          <p:nvSpPr>
            <p:cNvPr id="21569" name="Rectangle 65"/>
            <p:cNvSpPr>
              <a:spLocks/>
            </p:cNvSpPr>
            <p:nvPr/>
          </p:nvSpPr>
          <p:spPr bwMode="auto">
            <a:xfrm>
              <a:off x="2992" y="3070"/>
              <a:ext cx="14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Q</a:t>
              </a:r>
            </a:p>
          </p:txBody>
        </p:sp>
        <p:sp>
          <p:nvSpPr>
            <p:cNvPr id="21570" name="Rectangle 66"/>
            <p:cNvSpPr>
              <a:spLocks/>
            </p:cNvSpPr>
            <p:nvPr/>
          </p:nvSpPr>
          <p:spPr bwMode="auto">
            <a:xfrm>
              <a:off x="3334" y="2406"/>
              <a:ext cx="496"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Finite </a:t>
              </a:r>
            </a:p>
          </p:txBody>
        </p:sp>
        <p:sp>
          <p:nvSpPr>
            <p:cNvPr id="21571" name="Rectangle 67"/>
            <p:cNvSpPr>
              <a:spLocks/>
            </p:cNvSpPr>
            <p:nvPr/>
          </p:nvSpPr>
          <p:spPr bwMode="auto">
            <a:xfrm>
              <a:off x="3334" y="2604"/>
              <a:ext cx="903" cy="232"/>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200">
                  <a:solidFill>
                    <a:srgbClr val="DD0806"/>
                  </a:solidFill>
                  <a:latin typeface="Palatino" charset="0"/>
                  <a:ea typeface="Palatino" charset="0"/>
                  <a:cs typeface="Palatino" charset="0"/>
                  <a:sym typeface="Palatino" charset="0"/>
                </a:rPr>
                <a:t>Automaton</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200B663-48C8-CD47-987E-5BE8900672F3}" type="slidenum">
              <a:rPr lang="en-US"/>
              <a:pPr/>
              <a:t>2</a:t>
            </a:fld>
            <a:endParaRPr lang="en-US"/>
          </a:p>
        </p:txBody>
      </p:sp>
      <p:sp>
        <p:nvSpPr>
          <p:cNvPr id="409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09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099" name="Rectangle 3"/>
          <p:cNvSpPr>
            <a:spLocks noGrp="1" noChangeArrowheads="1"/>
          </p:cNvSpPr>
          <p:nvPr>
            <p:ph type="title"/>
          </p:nvPr>
        </p:nvSpPr>
        <p:spPr>
          <a:ln/>
        </p:spPr>
        <p:txBody>
          <a:bodyPr rIns="132080"/>
          <a:lstStyle/>
          <a:p>
            <a:r>
              <a:rPr lang="en-US"/>
              <a:t>Converging Frameworks</a:t>
            </a:r>
          </a:p>
        </p:txBody>
      </p:sp>
      <p:sp>
        <p:nvSpPr>
          <p:cNvPr id="4100" name="Rectangle 4"/>
          <p:cNvSpPr>
            <a:spLocks noGrp="1" noChangeArrowheads="1"/>
          </p:cNvSpPr>
          <p:nvPr>
            <p:ph type="body" idx="1"/>
          </p:nvPr>
        </p:nvSpPr>
        <p:spPr>
          <a:ln/>
        </p:spPr>
        <p:txBody>
          <a:bodyPr rIns="132080"/>
          <a:lstStyle/>
          <a:p>
            <a:pPr>
              <a:spcBef>
                <a:spcPct val="0"/>
              </a:spcBef>
            </a:pPr>
            <a:r>
              <a:rPr lang="en-US">
                <a:latin typeface="Tahoma Bold" charset="0"/>
                <a:ea typeface="Tahoma Bold" charset="0"/>
                <a:cs typeface="Tahoma Bold" charset="0"/>
                <a:sym typeface="Tahoma Bold" charset="0"/>
              </a:rPr>
              <a:t>Artificial intelligence (AI):</a:t>
            </a:r>
            <a:r>
              <a:rPr lang="en-US"/>
              <a:t> </a:t>
            </a:r>
            <a:r>
              <a:rPr lang="en-US" sz="1800"/>
              <a:t>build a </a:t>
            </a:r>
            <a:br>
              <a:rPr lang="en-US" sz="1800"/>
            </a:br>
            <a:r>
              <a:rPr lang="en-US" sz="1800"/>
              <a:t>“packet of intelligence” into a machine</a:t>
            </a:r>
          </a:p>
          <a:p>
            <a:pPr>
              <a:spcBef>
                <a:spcPts val="600"/>
              </a:spcBef>
            </a:pPr>
            <a:r>
              <a:rPr lang="en-US">
                <a:solidFill>
                  <a:srgbClr val="009900"/>
                </a:solidFill>
                <a:latin typeface="Tahoma Bold" charset="0"/>
                <a:ea typeface="Tahoma Bold" charset="0"/>
                <a:cs typeface="Tahoma Bold" charset="0"/>
                <a:sym typeface="Tahoma Bold" charset="0"/>
              </a:rPr>
              <a:t>Cognitive psychology:</a:t>
            </a:r>
            <a:r>
              <a:rPr lang="en-US">
                <a:solidFill>
                  <a:srgbClr val="009900"/>
                </a:solidFill>
              </a:rPr>
              <a:t> </a:t>
            </a:r>
            <a:r>
              <a:rPr lang="en-US" sz="1800">
                <a:solidFill>
                  <a:srgbClr val="009900"/>
                </a:solidFill>
              </a:rPr>
              <a:t>explain human behavior by interacting processes (schemas) “in the head” but not localized in the brain</a:t>
            </a:r>
          </a:p>
          <a:p>
            <a:pPr>
              <a:spcBef>
                <a:spcPts val="600"/>
              </a:spcBef>
            </a:pPr>
            <a:r>
              <a:rPr lang="en-US">
                <a:solidFill>
                  <a:srgbClr val="FFCC00"/>
                </a:solidFill>
                <a:latin typeface="Tahoma Bold" charset="0"/>
                <a:ea typeface="Tahoma Bold" charset="0"/>
                <a:cs typeface="Tahoma Bold" charset="0"/>
                <a:sym typeface="Tahoma Bold" charset="0"/>
              </a:rPr>
              <a:t>Brain Theory:</a:t>
            </a:r>
            <a:r>
              <a:rPr lang="en-US">
                <a:solidFill>
                  <a:srgbClr val="00FF00"/>
                </a:solidFill>
              </a:rPr>
              <a:t> </a:t>
            </a:r>
            <a:r>
              <a:rPr lang="en-US" sz="1800">
                <a:solidFill>
                  <a:srgbClr val="342EAA"/>
                </a:solidFill>
              </a:rPr>
              <a:t>interactions of components of the brain - </a:t>
            </a:r>
          </a:p>
          <a:p>
            <a:pPr>
              <a:spcBef>
                <a:spcPts val="600"/>
              </a:spcBef>
              <a:buFont typeface="Tahoma" charset="0"/>
              <a:buNone/>
            </a:pPr>
            <a:r>
              <a:rPr lang="en-US" sz="1800">
                <a:solidFill>
                  <a:srgbClr val="FFCC00"/>
                </a:solidFill>
              </a:rPr>
              <a:t>	- computational neuroscience </a:t>
            </a:r>
          </a:p>
          <a:p>
            <a:pPr>
              <a:spcBef>
                <a:spcPts val="600"/>
              </a:spcBef>
              <a:buFont typeface="Tahoma" charset="0"/>
              <a:buNone/>
            </a:pPr>
            <a:r>
              <a:rPr lang="en-US" sz="1800">
                <a:solidFill>
                  <a:srgbClr val="FFCC00"/>
                </a:solidFill>
              </a:rPr>
              <a:t>	- neurologically constrained-models</a:t>
            </a:r>
          </a:p>
          <a:p>
            <a:pPr>
              <a:spcBef>
                <a:spcPts val="600"/>
              </a:spcBef>
              <a:buFont typeface="Tahoma" charset="0"/>
              <a:buNone/>
            </a:pPr>
            <a:endParaRPr lang="en-US" sz="1800">
              <a:solidFill>
                <a:srgbClr val="FFCC00"/>
              </a:solidFill>
            </a:endParaRPr>
          </a:p>
          <a:p>
            <a:pPr>
              <a:spcBef>
                <a:spcPts val="600"/>
              </a:spcBef>
            </a:pPr>
            <a:r>
              <a:rPr lang="en-US" sz="1800"/>
              <a:t>and abstracting from  them as both </a:t>
            </a:r>
            <a:r>
              <a:rPr lang="en-US">
                <a:latin typeface="Tahoma Bold" charset="0"/>
                <a:ea typeface="Tahoma Bold" charset="0"/>
                <a:cs typeface="Tahoma Bold" charset="0"/>
                <a:sym typeface="Tahoma Bold" charset="0"/>
              </a:rPr>
              <a:t>Artificial intelligence </a:t>
            </a:r>
            <a:r>
              <a:rPr lang="en-US"/>
              <a:t>and</a:t>
            </a:r>
            <a:r>
              <a:rPr lang="en-US">
                <a:latin typeface="Tahoma Bold" charset="0"/>
                <a:ea typeface="Tahoma Bold" charset="0"/>
                <a:cs typeface="Tahoma Bold" charset="0"/>
                <a:sym typeface="Tahoma Bold" charset="0"/>
              </a:rPr>
              <a:t> Cognitive psychology:</a:t>
            </a:r>
            <a:endParaRPr lang="en-US">
              <a:latin typeface="Tahoma Bold" charset="0"/>
              <a:ea typeface="ヒラギノ角ゴ ProN W6" charset="-128"/>
              <a:cs typeface="ヒラギノ角ゴ ProN W6" charset="-128"/>
              <a:sym typeface="Tahoma Bold" charset="0"/>
            </a:endParaRPr>
          </a:p>
          <a:p>
            <a:pPr>
              <a:spcBef>
                <a:spcPts val="600"/>
              </a:spcBef>
              <a:buFont typeface="Tahoma" charset="0"/>
              <a:buNone/>
            </a:pPr>
            <a:r>
              <a:rPr lang="en-US" sz="1800"/>
              <a:t>	- connectionism: networks of trainable “quasi-neurons” to provide “parallel distributed models” little constrained by neurophysiology</a:t>
            </a:r>
          </a:p>
          <a:p>
            <a:pPr>
              <a:spcBef>
                <a:spcPts val="600"/>
              </a:spcBef>
              <a:buFont typeface="Tahoma" charset="0"/>
              <a:buNone/>
            </a:pPr>
            <a:r>
              <a:rPr lang="en-US" sz="1800"/>
              <a:t>	- abstract (computer program or control system) information processing models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980827C-354B-E442-9E5A-17830323E055}" type="slidenum">
              <a:rPr lang="en-US"/>
              <a:pPr/>
              <a:t>20</a:t>
            </a:fld>
            <a:endParaRPr lang="en-US"/>
          </a:p>
        </p:txBody>
      </p:sp>
      <p:sp>
        <p:nvSpPr>
          <p:cNvPr id="2252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253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2531" name="Rectangle 3"/>
          <p:cNvSpPr>
            <a:spLocks noGrp="1" noChangeArrowheads="1"/>
          </p:cNvSpPr>
          <p:nvPr>
            <p:ph type="title"/>
          </p:nvPr>
        </p:nvSpPr>
        <p:spPr>
          <a:ln/>
        </p:spPr>
        <p:txBody>
          <a:bodyPr rIns="132080"/>
          <a:lstStyle/>
          <a:p>
            <a:r>
              <a:rPr lang="en-US"/>
              <a:t>limitations of a single layer perceptron and linear separability problem</a:t>
            </a:r>
          </a:p>
        </p:txBody>
      </p:sp>
      <p:pic>
        <p:nvPicPr>
          <p:cNvPr id="22532" name="Picture 4"/>
          <p:cNvPicPr>
            <a:picLocks noChangeAspect="1" noChangeArrowheads="1"/>
          </p:cNvPicPr>
          <p:nvPr/>
        </p:nvPicPr>
        <p:blipFill>
          <a:blip r:embed="rId3"/>
          <a:srcRect/>
          <a:stretch>
            <a:fillRect/>
          </a:stretch>
        </p:blipFill>
        <p:spPr bwMode="auto">
          <a:xfrm>
            <a:off x="1422400" y="1498600"/>
            <a:ext cx="5813425" cy="2057400"/>
          </a:xfrm>
          <a:prstGeom prst="rect">
            <a:avLst/>
          </a:prstGeom>
          <a:noFill/>
          <a:ln w="9525" cap="flat">
            <a:noFill/>
            <a:round/>
            <a:headEnd/>
            <a:tailEnd/>
          </a:ln>
        </p:spPr>
      </p:pic>
      <p:sp>
        <p:nvSpPr>
          <p:cNvPr id="22533" name="Rectangle 5"/>
          <p:cNvSpPr>
            <a:spLocks noGrp="1" noChangeArrowheads="1"/>
          </p:cNvSpPr>
          <p:nvPr>
            <p:ph type="body" idx="1"/>
          </p:nvPr>
        </p:nvSpPr>
        <p:spPr>
          <a:xfrm>
            <a:off x="482600" y="3797300"/>
            <a:ext cx="8178800" cy="3911600"/>
          </a:xfrm>
          <a:ln/>
        </p:spPr>
        <p:txBody>
          <a:bodyPr rIns="132080"/>
          <a:lstStyle/>
          <a:p>
            <a:pPr>
              <a:spcBef>
                <a:spcPct val="0"/>
              </a:spcBef>
            </a:pPr>
            <a:r>
              <a:rPr lang="en-US"/>
              <a:t>a single layer perceptron can only represent </a:t>
            </a:r>
            <a:r>
              <a:rPr lang="en-US">
                <a:latin typeface="Tahoma Bold" charset="0"/>
                <a:ea typeface="Tahoma Bold" charset="0"/>
                <a:cs typeface="Tahoma Bold" charset="0"/>
                <a:sym typeface="Tahoma Bold" charset="0"/>
              </a:rPr>
              <a:t>linearly separable functions</a:t>
            </a:r>
            <a:r>
              <a:rPr lang="en-US"/>
              <a:t> which follows from the inequalities that determine its firing (Minsky &amp; Papert(1969))</a:t>
            </a:r>
          </a:p>
          <a:p>
            <a:pPr>
              <a:spcBef>
                <a:spcPts val="1200"/>
              </a:spcBef>
            </a:pPr>
            <a:r>
              <a:rPr lang="en-US">
                <a:solidFill>
                  <a:srgbClr val="0066FF"/>
                </a:solidFill>
                <a:latin typeface="Tahoma Bold" charset="0"/>
                <a:ea typeface="Tahoma Bold" charset="0"/>
                <a:cs typeface="Tahoma Bold" charset="0"/>
                <a:sym typeface="Tahoma Bold" charset="0"/>
              </a:rPr>
              <a:t>y(t+1) = 1   if and only if   </a:t>
            </a:r>
            <a:r>
              <a:rPr lang="en-US" sz="2700">
                <a:solidFill>
                  <a:srgbClr val="0066FF"/>
                </a:solidFill>
                <a:latin typeface="Symbol" charset="2"/>
                <a:ea typeface="Symbol" charset="2"/>
                <a:cs typeface="Symbol" charset="2"/>
                <a:sym typeface="Symbol" charset="2"/>
              </a:rPr>
              <a:t>Σ</a:t>
            </a:r>
            <a:r>
              <a:rPr lang="en-US">
                <a:solidFill>
                  <a:srgbClr val="0066FF"/>
                </a:solidFill>
                <a:latin typeface="Tahoma Bold" charset="0"/>
                <a:ea typeface="Tahoma Bold" charset="0"/>
                <a:cs typeface="Tahoma Bold" charset="0"/>
                <a:sym typeface="Tahoma Bold" charset="0"/>
              </a:rPr>
              <a:t> w</a:t>
            </a:r>
            <a:r>
              <a:rPr lang="en-US" baseline="-25000">
                <a:solidFill>
                  <a:srgbClr val="0066FF"/>
                </a:solidFill>
                <a:latin typeface="Tahoma Bold" charset="0"/>
                <a:ea typeface="Tahoma Bold" charset="0"/>
                <a:cs typeface="Tahoma Bold" charset="0"/>
                <a:sym typeface="Tahoma Bold" charset="0"/>
              </a:rPr>
              <a:t>i</a:t>
            </a:r>
            <a:r>
              <a:rPr lang="en-US">
                <a:solidFill>
                  <a:srgbClr val="0066FF"/>
                </a:solidFill>
                <a:latin typeface="Tahoma Bold" charset="0"/>
                <a:ea typeface="Tahoma Bold" charset="0"/>
                <a:cs typeface="Tahoma Bold" charset="0"/>
                <a:sym typeface="Tahoma Bold" charset="0"/>
              </a:rPr>
              <a:t>x</a:t>
            </a:r>
            <a:r>
              <a:rPr lang="en-US" baseline="-25000">
                <a:solidFill>
                  <a:srgbClr val="0066FF"/>
                </a:solidFill>
                <a:latin typeface="Tahoma Bold" charset="0"/>
                <a:ea typeface="Tahoma Bold" charset="0"/>
                <a:cs typeface="Tahoma Bold" charset="0"/>
                <a:sym typeface="Tahoma Bold" charset="0"/>
              </a:rPr>
              <a:t>i</a:t>
            </a:r>
            <a:r>
              <a:rPr lang="en-US">
                <a:solidFill>
                  <a:srgbClr val="0066FF"/>
                </a:solidFill>
                <a:latin typeface="Tahoma Bold" charset="0"/>
                <a:ea typeface="Tahoma Bold" charset="0"/>
                <a:cs typeface="Tahoma Bold" charset="0"/>
                <a:sym typeface="Tahoma Bold" charset="0"/>
              </a:rPr>
              <a:t>(t) </a:t>
            </a:r>
            <a:r>
              <a:rPr lang="en-US">
                <a:solidFill>
                  <a:srgbClr val="0066FF"/>
                </a:solidFill>
                <a:latin typeface="Symbol" charset="2"/>
                <a:ea typeface="Symbol" charset="2"/>
                <a:cs typeface="Symbol" charset="2"/>
                <a:sym typeface="Symbol" charset="2"/>
              </a:rPr>
              <a:t>≥</a:t>
            </a:r>
            <a:r>
              <a:rPr lang="en-US">
                <a:solidFill>
                  <a:srgbClr val="0066FF"/>
                </a:solidFill>
                <a:latin typeface="Tahoma Bold" charset="0"/>
                <a:ea typeface="Tahoma Bold" charset="0"/>
                <a:cs typeface="Tahoma Bold" charset="0"/>
                <a:sym typeface="Tahoma Bold" charset="0"/>
              </a:rPr>
              <a:t> </a:t>
            </a:r>
            <a:r>
              <a:rPr lang="en-US" sz="2700">
                <a:solidFill>
                  <a:srgbClr val="0066FF"/>
                </a:solidFill>
                <a:latin typeface="Symbol" charset="2"/>
                <a:ea typeface="Symbol" charset="2"/>
                <a:cs typeface="Symbol" charset="2"/>
                <a:sym typeface="Symbol" charset="2"/>
              </a:rPr>
              <a:t>θ </a:t>
            </a:r>
            <a:r>
              <a:rPr lang="en-US">
                <a:solidFill>
                  <a:srgbClr val="0066FF"/>
                </a:solidFill>
              </a:rPr>
              <a:t>else</a:t>
            </a:r>
            <a:r>
              <a:rPr lang="en-US" sz="2700">
                <a:solidFill>
                  <a:srgbClr val="0066FF"/>
                </a:solidFill>
                <a:latin typeface="Symbol" charset="2"/>
                <a:ea typeface="Symbol" charset="2"/>
                <a:cs typeface="Symbol" charset="2"/>
                <a:sym typeface="Symbol" charset="2"/>
              </a:rPr>
              <a:t> </a:t>
            </a:r>
            <a:r>
              <a:rPr lang="en-US">
                <a:solidFill>
                  <a:srgbClr val="0066FF"/>
                </a:solidFill>
                <a:latin typeface="Tahoma Bold" charset="0"/>
                <a:ea typeface="Tahoma Bold" charset="0"/>
                <a:cs typeface="Tahoma Bold" charset="0"/>
                <a:sym typeface="Tahoma Bold" charset="0"/>
              </a:rPr>
              <a:t>y(t+1) = 0</a:t>
            </a:r>
            <a:endParaRPr lang="en-US">
              <a:solidFill>
                <a:srgbClr val="0066FF"/>
              </a:solidFill>
              <a:latin typeface="Tahoma Bold" charset="0"/>
              <a:ea typeface="ヒラギノ角ゴ ProN W6" charset="-128"/>
              <a:cs typeface="ヒラギノ角ゴ ProN W6" charset="-128"/>
              <a:sym typeface="Tahoma Bold" charset="0"/>
            </a:endParaRPr>
          </a:p>
          <a:p>
            <a:pPr>
              <a:spcBef>
                <a:spcPts val="1200"/>
              </a:spcBef>
            </a:pPr>
            <a:r>
              <a:rPr lang="en-US"/>
              <a:t>i.e. input space is divided in 2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0D5D9C5D-08AE-A546-9958-9BBA282516EE}" type="slidenum">
              <a:rPr lang="en-US"/>
              <a:pPr/>
              <a:t>21</a:t>
            </a:fld>
            <a:endParaRPr lang="en-US"/>
          </a:p>
        </p:txBody>
      </p:sp>
      <p:sp>
        <p:nvSpPr>
          <p:cNvPr id="2355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355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23555" name="Picture 3"/>
          <p:cNvPicPr>
            <a:picLocks noChangeArrowheads="1"/>
          </p:cNvPicPr>
          <p:nvPr/>
        </p:nvPicPr>
        <p:blipFill>
          <a:blip r:embed="rId3"/>
          <a:srcRect/>
          <a:stretch>
            <a:fillRect/>
          </a:stretch>
        </p:blipFill>
        <p:spPr bwMode="auto">
          <a:xfrm>
            <a:off x="1066800" y="4457700"/>
            <a:ext cx="8001000" cy="2171700"/>
          </a:xfrm>
          <a:prstGeom prst="rect">
            <a:avLst/>
          </a:prstGeom>
          <a:noFill/>
          <a:ln w="9525" cap="flat">
            <a:noFill/>
            <a:miter lim="800000"/>
            <a:headEnd/>
            <a:tailEnd/>
          </a:ln>
        </p:spPr>
      </p:pic>
      <p:pic>
        <p:nvPicPr>
          <p:cNvPr id="23556" name="Picture 4"/>
          <p:cNvPicPr>
            <a:picLocks noChangeArrowheads="1"/>
          </p:cNvPicPr>
          <p:nvPr/>
        </p:nvPicPr>
        <p:blipFill>
          <a:blip r:embed="rId4"/>
          <a:srcRect/>
          <a:stretch>
            <a:fillRect/>
          </a:stretch>
        </p:blipFill>
        <p:spPr bwMode="auto">
          <a:xfrm>
            <a:off x="2640013" y="1600200"/>
            <a:ext cx="5589587" cy="2835275"/>
          </a:xfrm>
          <a:prstGeom prst="rect">
            <a:avLst/>
          </a:prstGeom>
          <a:noFill/>
          <a:ln w="9525" cap="flat">
            <a:noFill/>
            <a:miter lim="800000"/>
            <a:headEnd/>
            <a:tailEnd/>
          </a:ln>
        </p:spPr>
      </p:pic>
      <p:sp>
        <p:nvSpPr>
          <p:cNvPr id="23557" name="Rectangle 5"/>
          <p:cNvSpPr>
            <a:spLocks noGrp="1" noChangeArrowheads="1"/>
          </p:cNvSpPr>
          <p:nvPr>
            <p:ph type="title"/>
          </p:nvPr>
        </p:nvSpPr>
        <p:spPr>
          <a:ln/>
        </p:spPr>
        <p:txBody>
          <a:bodyPr rIns="132080"/>
          <a:lstStyle/>
          <a:p>
            <a:r>
              <a:rPr lang="en-US"/>
              <a:t>Classifiers</a:t>
            </a:r>
          </a:p>
        </p:txBody>
      </p:sp>
      <p:sp>
        <p:nvSpPr>
          <p:cNvPr id="23558" name="Rectangle 6"/>
          <p:cNvSpPr>
            <a:spLocks noGrp="1" noChangeArrowheads="1"/>
          </p:cNvSpPr>
          <p:nvPr>
            <p:ph type="body" idx="1"/>
          </p:nvPr>
        </p:nvSpPr>
        <p:spPr>
          <a:ln/>
        </p:spPr>
        <p:txBody>
          <a:bodyPr rIns="132080"/>
          <a:lstStyle/>
          <a:p>
            <a:endParaRPr lang="en-US" sz="1800"/>
          </a:p>
          <a:p>
            <a:endParaRPr lang="en-US" sz="1800"/>
          </a:p>
          <a:p>
            <a:r>
              <a:rPr lang="en-US" sz="1800" u="sng">
                <a:solidFill>
                  <a:srgbClr val="996633"/>
                </a:solidFill>
                <a:hlinkClick r:id="rId5"/>
              </a:rPr>
              <a:t>http://www.electronicsletters.com/papers/2001/0020/paper.asp</a:t>
            </a:r>
            <a:endParaRPr lang="en-US"/>
          </a:p>
          <a:p>
            <a:endParaRPr lang="en-US" sz="1800"/>
          </a:p>
          <a:p>
            <a:endParaRPr lang="en-US" sz="1800"/>
          </a:p>
          <a:p>
            <a:r>
              <a:rPr lang="en-US" sz="1800"/>
              <a:t>1-stage approach</a:t>
            </a:r>
          </a:p>
          <a:p>
            <a:endParaRPr lang="en-US" sz="1800"/>
          </a:p>
          <a:p>
            <a:endParaRPr lang="en-US" sz="1800"/>
          </a:p>
          <a:p>
            <a:endParaRPr lang="en-US" sz="1800"/>
          </a:p>
          <a:p>
            <a:r>
              <a:rPr lang="en-US" sz="1800"/>
              <a:t>2-stage</a:t>
            </a:r>
          </a:p>
          <a:p>
            <a:pPr>
              <a:buFont typeface="Tahoma" charset="0"/>
              <a:buNone/>
            </a:pPr>
            <a:r>
              <a:rPr lang="en-US" sz="1800"/>
              <a:t>approach</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51A286D4-9321-284A-B22B-4C535C46B9A4}" type="slidenum">
              <a:rPr lang="en-US"/>
              <a:pPr/>
              <a:t>22</a:t>
            </a:fld>
            <a:endParaRPr lang="en-US"/>
          </a:p>
        </p:txBody>
      </p:sp>
      <p:sp>
        <p:nvSpPr>
          <p:cNvPr id="2457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457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4579" name="Rectangle 3"/>
          <p:cNvSpPr>
            <a:spLocks noGrp="1" noChangeArrowheads="1"/>
          </p:cNvSpPr>
          <p:nvPr>
            <p:ph type="title"/>
          </p:nvPr>
        </p:nvSpPr>
        <p:spPr>
          <a:ln/>
        </p:spPr>
        <p:txBody>
          <a:bodyPr rIns="132080"/>
          <a:lstStyle/>
          <a:p>
            <a:r>
              <a:rPr lang="en-US"/>
              <a:t>multi-layer perceptrons</a:t>
            </a:r>
          </a:p>
        </p:txBody>
      </p:sp>
      <p:sp>
        <p:nvSpPr>
          <p:cNvPr id="24580" name="Rectangle 4"/>
          <p:cNvSpPr>
            <a:spLocks noGrp="1" noChangeArrowheads="1"/>
          </p:cNvSpPr>
          <p:nvPr>
            <p:ph type="body" idx="1"/>
          </p:nvPr>
        </p:nvSpPr>
        <p:spPr>
          <a:ln/>
        </p:spPr>
        <p:txBody>
          <a:bodyPr rIns="132080"/>
          <a:lstStyle/>
          <a:p>
            <a:r>
              <a:rPr lang="en-US"/>
              <a:t>single layer perceptrons can only represent linear decision surfaces</a:t>
            </a:r>
          </a:p>
          <a:p>
            <a:r>
              <a:rPr lang="en-US"/>
              <a:t>multi-layer perceptrons can represent non-linear decision surfaces.</a:t>
            </a:r>
          </a:p>
        </p:txBody>
      </p:sp>
      <p:sp>
        <p:nvSpPr>
          <p:cNvPr id="24581" name="Text Box 5"/>
          <p:cNvSpPr txBox="1">
            <a:spLocks noChangeArrowheads="1"/>
          </p:cNvSpPr>
          <p:nvPr/>
        </p:nvSpPr>
        <p:spPr bwMode="auto">
          <a:xfrm>
            <a:off x="7500938" y="6400800"/>
            <a:ext cx="312737" cy="304800"/>
          </a:xfrm>
          <a:prstGeom prst="rect">
            <a:avLst/>
          </a:prstGeom>
          <a:noFill/>
          <a:ln w="12700">
            <a:noFill/>
            <a:miter lim="800000"/>
            <a:headEnd/>
            <a:tailEnd/>
          </a:ln>
        </p:spPr>
        <p:txBody>
          <a:bodyPr wrap="none" anchor="b">
            <a:prstTxWarp prst="textNoShape">
              <a:avLst/>
            </a:prstTxWarp>
          </a:bodyPr>
          <a:lstStyle/>
          <a:p>
            <a:pPr algn="ctr"/>
            <a:fld id="{8287AD10-6AFB-1F4B-B172-813C7ADF0B2F}" type="slidenum">
              <a:rPr lang="en-US" sz="1400">
                <a:solidFill>
                  <a:srgbClr val="5E574E"/>
                </a:solidFill>
                <a:latin typeface="Arial" charset="0"/>
                <a:ea typeface="Arial" charset="0"/>
                <a:cs typeface="Arial" charset="0"/>
                <a:sym typeface="Arial" charset="0"/>
              </a:rPr>
              <a:pPr algn="ctr"/>
              <a:t>22</a:t>
            </a:fld>
            <a:endParaRPr lang="en-US" sz="1400">
              <a:solidFill>
                <a:srgbClr val="5E574E"/>
              </a:solidFill>
              <a:latin typeface="Arial" charset="0"/>
              <a:ea typeface="Arial" charset="0"/>
              <a:cs typeface="Arial" charset="0"/>
              <a:sym typeface="Arial" charset="0"/>
            </a:endParaRPr>
          </a:p>
        </p:txBody>
      </p:sp>
      <p:pic>
        <p:nvPicPr>
          <p:cNvPr id="24582" name="Picture 6"/>
          <p:cNvPicPr>
            <a:picLocks noChangeAspect="1" noChangeArrowheads="1"/>
          </p:cNvPicPr>
          <p:nvPr/>
        </p:nvPicPr>
        <p:blipFill>
          <a:blip r:embed="rId3"/>
          <a:srcRect/>
          <a:stretch>
            <a:fillRect/>
          </a:stretch>
        </p:blipFill>
        <p:spPr bwMode="auto">
          <a:xfrm>
            <a:off x="863600" y="2792413"/>
            <a:ext cx="3111500" cy="2568575"/>
          </a:xfrm>
          <a:prstGeom prst="rect">
            <a:avLst/>
          </a:prstGeom>
          <a:noFill/>
          <a:ln w="9525" cap="flat">
            <a:noFill/>
            <a:round/>
            <a:headEnd/>
            <a:tailEnd/>
          </a:ln>
        </p:spPr>
      </p:pic>
      <p:pic>
        <p:nvPicPr>
          <p:cNvPr id="24583" name="Picture 7"/>
          <p:cNvPicPr>
            <a:picLocks noChangeAspect="1" noChangeArrowheads="1"/>
          </p:cNvPicPr>
          <p:nvPr/>
        </p:nvPicPr>
        <p:blipFill>
          <a:blip r:embed="rId4"/>
          <a:srcRect/>
          <a:stretch>
            <a:fillRect/>
          </a:stretch>
        </p:blipFill>
        <p:spPr bwMode="auto">
          <a:xfrm>
            <a:off x="5461000" y="2705100"/>
            <a:ext cx="3175000" cy="2730500"/>
          </a:xfrm>
          <a:prstGeom prst="rect">
            <a:avLst/>
          </a:prstGeom>
          <a:noFill/>
          <a:ln w="9525" cap="flat">
            <a:noFill/>
            <a:round/>
            <a:headEnd/>
            <a:tailEnd/>
          </a:ln>
        </p:spPr>
      </p:pic>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EC0BDF4-2828-BE43-9FF6-E4048E3EC936}" type="slidenum">
              <a:rPr lang="en-US"/>
              <a:pPr/>
              <a:t>23</a:t>
            </a:fld>
            <a:endParaRPr lang="en-US"/>
          </a:p>
        </p:txBody>
      </p:sp>
      <p:sp>
        <p:nvSpPr>
          <p:cNvPr id="2560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560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5603" name="Rectangle 3"/>
          <p:cNvSpPr>
            <a:spLocks/>
          </p:cNvSpPr>
          <p:nvPr/>
        </p:nvSpPr>
        <p:spPr bwMode="auto">
          <a:xfrm>
            <a:off x="3962400" y="0"/>
            <a:ext cx="5181600" cy="6858000"/>
          </a:xfrm>
          <a:prstGeom prst="rect">
            <a:avLst/>
          </a:prstGeom>
          <a:solidFill>
            <a:srgbClr val="FFFFFF"/>
          </a:solidFill>
          <a:ln w="9525" cap="flat">
            <a:solidFill>
              <a:srgbClr val="FFFFFF"/>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5604" name="Rectangle 4"/>
          <p:cNvSpPr>
            <a:spLocks noGrp="1" noChangeArrowheads="1"/>
          </p:cNvSpPr>
          <p:nvPr>
            <p:ph type="body" idx="1"/>
          </p:nvPr>
        </p:nvSpPr>
        <p:spPr>
          <a:xfrm>
            <a:off x="457200" y="1295400"/>
            <a:ext cx="3814763" cy="5562600"/>
          </a:xfrm>
          <a:ln/>
        </p:spPr>
        <p:txBody>
          <a:bodyPr rIns="132080"/>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pPr>
              <a:buFont typeface="Tahoma" charset="0"/>
              <a:buNone/>
            </a:pPr>
            <a:r>
              <a:rPr lang="en-US" u="sng">
                <a:solidFill>
                  <a:srgbClr val="996633"/>
                </a:solidFill>
                <a:hlinkClick r:id="rId3"/>
              </a:rPr>
              <a:t>http://ams.egeo.sai.jrc.it/eurostat/Lot16-SUPCOM95/node7.html</a:t>
            </a:r>
            <a:endParaRPr lang="en-US" u="sng">
              <a:solidFill>
                <a:srgbClr val="996633"/>
              </a:solidFill>
            </a:endParaRPr>
          </a:p>
        </p:txBody>
      </p:sp>
      <p:pic>
        <p:nvPicPr>
          <p:cNvPr id="25605" name="Picture 5"/>
          <p:cNvPicPr>
            <a:picLocks noChangeArrowheads="1"/>
          </p:cNvPicPr>
          <p:nvPr/>
        </p:nvPicPr>
        <p:blipFill>
          <a:blip r:embed="rId4"/>
          <a:srcRect/>
          <a:stretch>
            <a:fillRect/>
          </a:stretch>
        </p:blipFill>
        <p:spPr bwMode="auto">
          <a:xfrm>
            <a:off x="4510088" y="0"/>
            <a:ext cx="4633912" cy="6858000"/>
          </a:xfrm>
          <a:prstGeom prst="rect">
            <a:avLst/>
          </a:prstGeom>
          <a:noFill/>
          <a:ln w="9525" cap="flat">
            <a:solidFill>
              <a:srgbClr val="FFFFFF"/>
            </a:solidFill>
            <a:prstDash val="solid"/>
            <a:miter lim="800000"/>
            <a:headEnd/>
            <a:tailEnd/>
          </a:ln>
        </p:spPr>
      </p:pic>
      <p:sp>
        <p:nvSpPr>
          <p:cNvPr id="25606" name="Rectangle 6"/>
          <p:cNvSpPr>
            <a:spLocks noGrp="1" noChangeArrowheads="1"/>
          </p:cNvSpPr>
          <p:nvPr>
            <p:ph type="title"/>
          </p:nvPr>
        </p:nvSpPr>
        <p:spPr>
          <a:ln/>
        </p:spPr>
        <p:txBody>
          <a:bodyPr rIns="132080"/>
          <a:lstStyle/>
          <a:p>
            <a:r>
              <a:rPr lang="en-US"/>
              <a:t>training a multilayer network</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50D2307C-F46D-CE44-9268-581A0494D71E}" type="slidenum">
              <a:rPr lang="en-US"/>
              <a:pPr/>
              <a:t>24</a:t>
            </a:fld>
            <a:endParaRPr lang="en-US"/>
          </a:p>
        </p:txBody>
      </p:sp>
      <p:pic>
        <p:nvPicPr>
          <p:cNvPr id="26625" name="Picture 1"/>
          <p:cNvPicPr>
            <a:picLocks noChangeAspect="1" noChangeArrowheads="1"/>
          </p:cNvPicPr>
          <p:nvPr/>
        </p:nvPicPr>
        <p:blipFill>
          <a:blip r:embed="rId2"/>
          <a:srcRect/>
          <a:stretch>
            <a:fillRect/>
          </a:stretch>
        </p:blipFill>
        <p:spPr bwMode="auto">
          <a:xfrm>
            <a:off x="368300" y="4303713"/>
            <a:ext cx="3873500" cy="407987"/>
          </a:xfrm>
          <a:prstGeom prst="rect">
            <a:avLst/>
          </a:prstGeom>
          <a:noFill/>
          <a:ln w="9525" cap="flat">
            <a:noFill/>
            <a:round/>
            <a:headEnd/>
            <a:tailEnd/>
          </a:ln>
        </p:spPr>
      </p:pic>
      <p:pic>
        <p:nvPicPr>
          <p:cNvPr id="26626" name="Picture 2"/>
          <p:cNvPicPr>
            <a:picLocks noChangeAspect="1" noChangeArrowheads="1"/>
          </p:cNvPicPr>
          <p:nvPr/>
        </p:nvPicPr>
        <p:blipFill>
          <a:blip r:embed="rId3"/>
          <a:srcRect/>
          <a:stretch>
            <a:fillRect/>
          </a:stretch>
        </p:blipFill>
        <p:spPr bwMode="auto">
          <a:xfrm>
            <a:off x="457200" y="5308600"/>
            <a:ext cx="4030663" cy="406400"/>
          </a:xfrm>
          <a:prstGeom prst="rect">
            <a:avLst/>
          </a:prstGeom>
          <a:noFill/>
          <a:ln w="9525" cap="flat">
            <a:noFill/>
            <a:round/>
            <a:headEnd/>
            <a:tailEnd/>
          </a:ln>
        </p:spPr>
      </p:pic>
      <p:pic>
        <p:nvPicPr>
          <p:cNvPr id="26627" name="Picture 3"/>
          <p:cNvPicPr>
            <a:picLocks noChangeAspect="1" noChangeArrowheads="1"/>
          </p:cNvPicPr>
          <p:nvPr/>
        </p:nvPicPr>
        <p:blipFill>
          <a:blip r:embed="rId4"/>
          <a:srcRect/>
          <a:stretch>
            <a:fillRect/>
          </a:stretch>
        </p:blipFill>
        <p:spPr bwMode="auto">
          <a:xfrm>
            <a:off x="4140200" y="4826000"/>
            <a:ext cx="3249613" cy="368300"/>
          </a:xfrm>
          <a:prstGeom prst="rect">
            <a:avLst/>
          </a:prstGeom>
          <a:noFill/>
          <a:ln w="9525" cap="flat">
            <a:noFill/>
            <a:round/>
            <a:headEnd/>
            <a:tailEnd/>
          </a:ln>
        </p:spPr>
      </p:pic>
      <p:pic>
        <p:nvPicPr>
          <p:cNvPr id="26628" name="Picture 4"/>
          <p:cNvPicPr>
            <a:picLocks noChangeAspect="1" noChangeArrowheads="1"/>
          </p:cNvPicPr>
          <p:nvPr/>
        </p:nvPicPr>
        <p:blipFill>
          <a:blip r:embed="rId5"/>
          <a:srcRect/>
          <a:stretch>
            <a:fillRect/>
          </a:stretch>
        </p:blipFill>
        <p:spPr bwMode="auto">
          <a:xfrm>
            <a:off x="4152900" y="5789613"/>
            <a:ext cx="2857500" cy="446087"/>
          </a:xfrm>
          <a:prstGeom prst="rect">
            <a:avLst/>
          </a:prstGeom>
          <a:noFill/>
          <a:ln w="9525" cap="flat">
            <a:noFill/>
            <a:round/>
            <a:headEnd/>
            <a:tailEnd/>
          </a:ln>
        </p:spPr>
      </p:pic>
      <p:sp>
        <p:nvSpPr>
          <p:cNvPr id="26629" name="Rectangle 5"/>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6630" name="Picture 6"/>
          <p:cNvPicPr>
            <a:picLocks noChangeArrowheads="1"/>
          </p:cNvPicPr>
          <p:nvPr/>
        </p:nvPicPr>
        <p:blipFill>
          <a:blip r:embed="rId6"/>
          <a:srcRect/>
          <a:stretch>
            <a:fillRect/>
          </a:stretch>
        </p:blipFill>
        <p:spPr bwMode="auto">
          <a:xfrm>
            <a:off x="914400" y="911225"/>
            <a:ext cx="8229600" cy="384175"/>
          </a:xfrm>
          <a:prstGeom prst="rect">
            <a:avLst/>
          </a:prstGeom>
          <a:noFill/>
          <a:ln w="9525" cap="flat">
            <a:noFill/>
            <a:miter lim="800000"/>
            <a:headEnd/>
            <a:tailEnd/>
          </a:ln>
        </p:spPr>
      </p:pic>
      <p:sp>
        <p:nvSpPr>
          <p:cNvPr id="26631" name="Rectangle 7"/>
          <p:cNvSpPr>
            <a:spLocks noGrp="1" noChangeArrowheads="1"/>
          </p:cNvSpPr>
          <p:nvPr>
            <p:ph type="title"/>
          </p:nvPr>
        </p:nvSpPr>
        <p:spPr>
          <a:ln/>
        </p:spPr>
        <p:txBody>
          <a:bodyPr rIns="132080"/>
          <a:lstStyle/>
          <a:p>
            <a:r>
              <a:rPr lang="en-US"/>
              <a:t>training a multilayer network using Backpropogation</a:t>
            </a:r>
          </a:p>
        </p:txBody>
      </p:sp>
      <p:pic>
        <p:nvPicPr>
          <p:cNvPr id="26632" name="Picture 8"/>
          <p:cNvPicPr>
            <a:picLocks noChangeAspect="1" noChangeArrowheads="1"/>
          </p:cNvPicPr>
          <p:nvPr/>
        </p:nvPicPr>
        <p:blipFill>
          <a:blip r:embed="rId7"/>
          <a:srcRect/>
          <a:stretch>
            <a:fillRect/>
          </a:stretch>
        </p:blipFill>
        <p:spPr bwMode="auto">
          <a:xfrm>
            <a:off x="1739900" y="1293813"/>
            <a:ext cx="5646738" cy="2630487"/>
          </a:xfrm>
          <a:prstGeom prst="rect">
            <a:avLst/>
          </a:prstGeom>
          <a:noFill/>
          <a:ln w="9525" cap="flat">
            <a:noFill/>
            <a:round/>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55198D8-E8A4-304C-A64D-377C6354B28B}" type="slidenum">
              <a:rPr lang="en-US"/>
              <a:pPr/>
              <a:t>25</a:t>
            </a:fld>
            <a:endParaRPr lang="en-US"/>
          </a:p>
        </p:txBody>
      </p:sp>
      <p:sp>
        <p:nvSpPr>
          <p:cNvPr id="2764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765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7651" name="Rectangle 3"/>
          <p:cNvSpPr>
            <a:spLocks noGrp="1" noChangeArrowheads="1"/>
          </p:cNvSpPr>
          <p:nvPr>
            <p:ph type="title"/>
          </p:nvPr>
        </p:nvSpPr>
        <p:spPr>
          <a:ln/>
        </p:spPr>
        <p:txBody>
          <a:bodyPr rIns="132080"/>
          <a:lstStyle/>
          <a:p>
            <a:r>
              <a:rPr lang="en-US" sz="2000"/>
              <a:t>Increasing the Realism of Neuron Models</a:t>
            </a:r>
          </a:p>
        </p:txBody>
      </p:sp>
      <p:sp>
        <p:nvSpPr>
          <p:cNvPr id="27652" name="Rectangle 4"/>
          <p:cNvSpPr>
            <a:spLocks noGrp="1" noChangeArrowheads="1"/>
          </p:cNvSpPr>
          <p:nvPr>
            <p:ph type="body" idx="1"/>
          </p:nvPr>
        </p:nvSpPr>
        <p:spPr>
          <a:ln/>
        </p:spPr>
        <p:txBody>
          <a:bodyPr rIns="132080"/>
          <a:lstStyle/>
          <a:p>
            <a:pPr>
              <a:spcBef>
                <a:spcPct val="0"/>
              </a:spcBef>
            </a:pPr>
            <a:r>
              <a:rPr lang="en-US"/>
              <a:t>The McCulloch-Pitts neuron of 1943 is important</a:t>
            </a:r>
          </a:p>
          <a:p>
            <a:pPr>
              <a:spcBef>
                <a:spcPts val="1200"/>
              </a:spcBef>
              <a:buFont typeface="Tahoma" charset="0"/>
              <a:buNone/>
            </a:pPr>
            <a:r>
              <a:rPr lang="en-US"/>
              <a:t>as a basis for </a:t>
            </a:r>
          </a:p>
          <a:p>
            <a:pPr>
              <a:spcBef>
                <a:spcPts val="1200"/>
              </a:spcBef>
            </a:pPr>
            <a:r>
              <a:rPr lang="en-US"/>
              <a:t>	logical analysis of the neurally computable, and</a:t>
            </a:r>
          </a:p>
          <a:p>
            <a:pPr>
              <a:spcBef>
                <a:spcPts val="1200"/>
              </a:spcBef>
            </a:pPr>
            <a:r>
              <a:rPr lang="en-US"/>
              <a:t>	current design of some neural devices (especially when 	augmented by </a:t>
            </a:r>
            <a:r>
              <a:rPr lang="en-US">
                <a:latin typeface="Tahoma Bold" charset="0"/>
                <a:ea typeface="Tahoma Bold" charset="0"/>
                <a:cs typeface="Tahoma Bold" charset="0"/>
                <a:sym typeface="Tahoma Bold" charset="0"/>
              </a:rPr>
              <a:t>learning rules</a:t>
            </a:r>
            <a:r>
              <a:rPr lang="en-US"/>
              <a:t> to adjust synaptic weights).   </a:t>
            </a:r>
          </a:p>
          <a:p>
            <a:pPr>
              <a:spcBef>
                <a:spcPts val="1200"/>
              </a:spcBef>
            </a:pPr>
            <a:endParaRPr lang="en-US"/>
          </a:p>
          <a:p>
            <a:pPr>
              <a:spcBef>
                <a:spcPts val="1200"/>
              </a:spcBef>
            </a:pPr>
            <a:r>
              <a:rPr lang="en-US"/>
              <a:t>However, it is no longer considered a useful model for making contact with neurophysiological data concerning real neurons.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72881BAF-B17C-3D43-8374-D96572BC3FC5}" type="slidenum">
              <a:rPr lang="en-US"/>
              <a:pPr/>
              <a:t>26</a:t>
            </a:fld>
            <a:endParaRPr lang="en-US"/>
          </a:p>
        </p:txBody>
      </p:sp>
      <p:sp>
        <p:nvSpPr>
          <p:cNvPr id="2867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867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8675" name="Rectangle 3"/>
          <p:cNvSpPr>
            <a:spLocks noGrp="1" noChangeArrowheads="1"/>
          </p:cNvSpPr>
          <p:nvPr>
            <p:ph type="title"/>
          </p:nvPr>
        </p:nvSpPr>
        <p:spPr>
          <a:ln/>
        </p:spPr>
        <p:txBody>
          <a:bodyPr rIns="132080"/>
          <a:lstStyle/>
          <a:p>
            <a:r>
              <a:rPr lang="en-US" sz="2000"/>
              <a:t>Hopfield Networks</a:t>
            </a:r>
          </a:p>
        </p:txBody>
      </p:sp>
      <p:sp>
        <p:nvSpPr>
          <p:cNvPr id="28676" name="Rectangle 4"/>
          <p:cNvSpPr>
            <a:spLocks noGrp="1" noChangeArrowheads="1"/>
          </p:cNvSpPr>
          <p:nvPr>
            <p:ph type="body" idx="1"/>
          </p:nvPr>
        </p:nvSpPr>
        <p:spPr>
          <a:ln/>
        </p:spPr>
        <p:txBody>
          <a:bodyPr rIns="132080"/>
          <a:lstStyle/>
          <a:p>
            <a:pPr>
              <a:spcBef>
                <a:spcPct val="0"/>
              </a:spcBef>
            </a:pPr>
            <a:endParaRPr lang="en-US"/>
          </a:p>
          <a:p>
            <a:pPr>
              <a:spcBef>
                <a:spcPts val="300"/>
              </a:spcBef>
            </a:pPr>
            <a:endParaRPr lang="en-US"/>
          </a:p>
          <a:p>
            <a:pPr>
              <a:spcBef>
                <a:spcPts val="300"/>
              </a:spcBef>
            </a:pPr>
            <a:r>
              <a:rPr lang="en-US" sz="2200"/>
              <a:t>A paper by John Hopfield in 1982 was the catalyst </a:t>
            </a:r>
            <a:br>
              <a:rPr lang="en-US" sz="2200"/>
            </a:br>
            <a:r>
              <a:rPr lang="en-US" sz="2200"/>
              <a:t>in attracting the attention of many physicists to </a:t>
            </a:r>
            <a:br>
              <a:rPr lang="en-US" sz="2200"/>
            </a:br>
            <a:r>
              <a:rPr lang="en-US" sz="2200"/>
              <a:t>"Neural Networks".</a:t>
            </a:r>
          </a:p>
          <a:p>
            <a:pPr>
              <a:spcBef>
                <a:spcPts val="300"/>
              </a:spcBef>
            </a:pPr>
            <a:endParaRPr lang="en-US" sz="1300"/>
          </a:p>
          <a:p>
            <a:pPr>
              <a:spcBef>
                <a:spcPts val="300"/>
              </a:spcBef>
            </a:pPr>
            <a:endParaRPr lang="en-US" sz="1300"/>
          </a:p>
          <a:p>
            <a:pPr>
              <a:spcBef>
                <a:spcPts val="300"/>
              </a:spcBef>
            </a:pPr>
            <a:endParaRPr lang="en-US" sz="1300"/>
          </a:p>
          <a:p>
            <a:pPr>
              <a:spcBef>
                <a:spcPts val="300"/>
              </a:spcBef>
            </a:pPr>
            <a:r>
              <a:rPr lang="en-US"/>
              <a:t>In a network of McCulloch-Pitts neurons</a:t>
            </a:r>
          </a:p>
          <a:p>
            <a:pPr>
              <a:spcBef>
                <a:spcPts val="300"/>
              </a:spcBef>
              <a:buFont typeface="Tahoma" charset="0"/>
              <a:buNone/>
            </a:pPr>
            <a:r>
              <a:rPr lang="en-US"/>
              <a:t>	whose output is 1 iff </a:t>
            </a:r>
            <a:r>
              <a:rPr lang="en-US" sz="2400">
                <a:latin typeface="Symbol" charset="2"/>
                <a:ea typeface="Symbol" charset="2"/>
                <a:cs typeface="Symbol" charset="2"/>
                <a:sym typeface="Symbol" charset="2"/>
              </a:rPr>
              <a:t>Σ</a:t>
            </a:r>
            <a:r>
              <a:rPr lang="en-US"/>
              <a:t>w</a:t>
            </a:r>
            <a:r>
              <a:rPr lang="en-US" sz="1600"/>
              <a:t>ij</a:t>
            </a:r>
            <a:r>
              <a:rPr lang="en-US" sz="1800"/>
              <a:t> </a:t>
            </a:r>
            <a:r>
              <a:rPr lang="en-US"/>
              <a:t>s</a:t>
            </a:r>
            <a:r>
              <a:rPr lang="en-US" sz="1600"/>
              <a:t>j</a:t>
            </a:r>
            <a:r>
              <a:rPr lang="en-US"/>
              <a:t> </a:t>
            </a:r>
            <a:r>
              <a:rPr lang="en-US">
                <a:latin typeface="Symbol" charset="2"/>
                <a:ea typeface="Symbol" charset="2"/>
                <a:cs typeface="Symbol" charset="2"/>
                <a:sym typeface="Symbol" charset="2"/>
              </a:rPr>
              <a:t>≥</a:t>
            </a:r>
            <a:r>
              <a:rPr lang="en-US"/>
              <a:t> </a:t>
            </a:r>
            <a:r>
              <a:rPr lang="en-US">
                <a:latin typeface="Symbol" charset="2"/>
                <a:ea typeface="Symbol" charset="2"/>
                <a:cs typeface="Symbol" charset="2"/>
                <a:sym typeface="Symbol" charset="2"/>
              </a:rPr>
              <a:t>θ</a:t>
            </a:r>
            <a:r>
              <a:rPr lang="en-US" baseline="-25000"/>
              <a:t>i </a:t>
            </a:r>
            <a:r>
              <a:rPr lang="en-US"/>
              <a:t>and is otherwise 0,</a:t>
            </a:r>
          </a:p>
          <a:p>
            <a:pPr>
              <a:spcBef>
                <a:spcPts val="300"/>
              </a:spcBef>
              <a:buFont typeface="Tahoma" charset="0"/>
              <a:buNone/>
            </a:pPr>
            <a:r>
              <a:rPr lang="en-US"/>
              <a:t>	neurons are updated synchronously: every neuron processes its inputs at each time step to determine a new output.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88D71F8-3583-7F47-9F1D-D729C88C4388}" type="slidenum">
              <a:rPr lang="en-US"/>
              <a:pPr/>
              <a:t>27</a:t>
            </a:fld>
            <a:endParaRPr lang="en-US"/>
          </a:p>
        </p:txBody>
      </p:sp>
      <p:sp>
        <p:nvSpPr>
          <p:cNvPr id="2969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2969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29699" name="Rectangle 3"/>
          <p:cNvSpPr>
            <a:spLocks noGrp="1" noChangeArrowheads="1"/>
          </p:cNvSpPr>
          <p:nvPr>
            <p:ph type="title"/>
          </p:nvPr>
        </p:nvSpPr>
        <p:spPr>
          <a:ln/>
        </p:spPr>
        <p:txBody>
          <a:bodyPr rIns="132080"/>
          <a:lstStyle/>
          <a:p>
            <a:r>
              <a:rPr lang="en-US"/>
              <a:t>Hopfield Networks</a:t>
            </a:r>
          </a:p>
        </p:txBody>
      </p:sp>
      <p:sp>
        <p:nvSpPr>
          <p:cNvPr id="29700" name="Rectangle 4"/>
          <p:cNvSpPr>
            <a:spLocks noGrp="1" noChangeArrowheads="1"/>
          </p:cNvSpPr>
          <p:nvPr>
            <p:ph type="body" idx="1"/>
          </p:nvPr>
        </p:nvSpPr>
        <p:spPr>
          <a:ln/>
        </p:spPr>
        <p:txBody>
          <a:bodyPr rIns="132080"/>
          <a:lstStyle/>
          <a:p>
            <a:pPr>
              <a:spcBef>
                <a:spcPct val="0"/>
              </a:spcBef>
            </a:pPr>
            <a:endParaRPr lang="en-US"/>
          </a:p>
          <a:p>
            <a:pPr>
              <a:spcBef>
                <a:spcPts val="300"/>
              </a:spcBef>
            </a:pPr>
            <a:endParaRPr lang="en-US"/>
          </a:p>
          <a:p>
            <a:pPr>
              <a:spcBef>
                <a:spcPts val="300"/>
              </a:spcBef>
            </a:pPr>
            <a:r>
              <a:rPr lang="en-US" sz="2400"/>
              <a:t>A Hopfield net (Hopfield 1982) is a net of such units subject to the </a:t>
            </a:r>
            <a:r>
              <a:rPr lang="en-US" sz="2400">
                <a:solidFill>
                  <a:srgbClr val="009900"/>
                </a:solidFill>
              </a:rPr>
              <a:t>asynchronous rule for updating one neuron at a time</a:t>
            </a:r>
            <a:r>
              <a:rPr lang="en-US" sz="2400"/>
              <a:t>:   </a:t>
            </a:r>
          </a:p>
          <a:p>
            <a:pPr>
              <a:spcBef>
                <a:spcPts val="300"/>
              </a:spcBef>
            </a:pPr>
            <a:endParaRPr lang="en-US" sz="2400"/>
          </a:p>
          <a:p>
            <a:pPr>
              <a:spcBef>
                <a:spcPts val="300"/>
              </a:spcBef>
              <a:buFont typeface="Tahoma" charset="0"/>
              <a:buNone/>
            </a:pPr>
            <a:r>
              <a:rPr lang="en-US" sz="2400"/>
              <a:t>		"Pick a unit i at random. </a:t>
            </a:r>
          </a:p>
          <a:p>
            <a:pPr>
              <a:spcBef>
                <a:spcPts val="300"/>
              </a:spcBef>
              <a:buFont typeface="Tahoma" charset="0"/>
              <a:buNone/>
            </a:pPr>
            <a:r>
              <a:rPr lang="en-US" sz="2400"/>
              <a:t>		If </a:t>
            </a:r>
            <a:r>
              <a:rPr lang="en-US" sz="2800">
                <a:latin typeface="Symbol" charset="2"/>
                <a:ea typeface="Symbol" charset="2"/>
                <a:cs typeface="Symbol" charset="2"/>
                <a:sym typeface="Symbol" charset="2"/>
              </a:rPr>
              <a:t>Σ</a:t>
            </a:r>
            <a:r>
              <a:rPr lang="en-US" sz="2400"/>
              <a:t>w</a:t>
            </a:r>
            <a:r>
              <a:rPr lang="en-US" sz="1800"/>
              <a:t>ij</a:t>
            </a:r>
            <a:r>
              <a:rPr lang="en-US" sz="2200"/>
              <a:t> </a:t>
            </a:r>
            <a:r>
              <a:rPr lang="en-US" sz="2400"/>
              <a:t>s</a:t>
            </a:r>
            <a:r>
              <a:rPr lang="en-US" sz="1800"/>
              <a:t>j</a:t>
            </a:r>
            <a:r>
              <a:rPr lang="en-US" sz="2400"/>
              <a:t> </a:t>
            </a:r>
            <a:r>
              <a:rPr lang="en-US" sz="2400">
                <a:latin typeface="Symbol" charset="2"/>
                <a:ea typeface="Symbol" charset="2"/>
                <a:cs typeface="Symbol" charset="2"/>
                <a:sym typeface="Symbol" charset="2"/>
              </a:rPr>
              <a:t>≥</a:t>
            </a:r>
            <a:r>
              <a:rPr lang="en-US" sz="2400"/>
              <a:t> </a:t>
            </a:r>
            <a:r>
              <a:rPr lang="en-US" sz="2400">
                <a:latin typeface="Symbol" charset="2"/>
                <a:ea typeface="Symbol" charset="2"/>
                <a:cs typeface="Symbol" charset="2"/>
                <a:sym typeface="Symbol" charset="2"/>
              </a:rPr>
              <a:t>θ</a:t>
            </a:r>
            <a:r>
              <a:rPr lang="en-US" sz="2400" baseline="-25000"/>
              <a:t>i</a:t>
            </a:r>
            <a:r>
              <a:rPr lang="en-US" sz="2400"/>
              <a:t>, turn it on.  </a:t>
            </a:r>
          </a:p>
          <a:p>
            <a:pPr marL="782638" lvl="1">
              <a:spcBef>
                <a:spcPts val="300"/>
              </a:spcBef>
              <a:buFont typeface="Tahoma" charset="0"/>
              <a:buNone/>
            </a:pPr>
            <a:r>
              <a:rPr lang="en-US" sz="2000"/>
              <a:t>		Otherwise turn it off."  </a:t>
            </a:r>
          </a:p>
          <a:p>
            <a:pPr>
              <a:spcBef>
                <a:spcPts val="300"/>
              </a:spcBef>
            </a:pPr>
            <a:endParaRPr lang="en-US"/>
          </a:p>
          <a:p>
            <a:pPr>
              <a:spcBef>
                <a:spcPts val="300"/>
              </a:spcBef>
            </a:pPr>
            <a:r>
              <a:rPr lang="en-US" sz="2400"/>
              <a:t>Moreover, Hopfield assumes </a:t>
            </a:r>
            <a:r>
              <a:rPr lang="en-US" sz="2400">
                <a:solidFill>
                  <a:srgbClr val="009900"/>
                </a:solidFill>
              </a:rPr>
              <a:t>symmetric weights</a:t>
            </a:r>
            <a:r>
              <a:rPr lang="en-US" sz="2400"/>
              <a:t>:</a:t>
            </a:r>
          </a:p>
          <a:p>
            <a:pPr>
              <a:spcBef>
                <a:spcPts val="300"/>
              </a:spcBef>
              <a:buFont typeface="Tahoma" charset="0"/>
              <a:buNone/>
            </a:pPr>
            <a:r>
              <a:rPr lang="en-US" sz="2400"/>
              <a:t>		w</a:t>
            </a:r>
            <a:r>
              <a:rPr lang="en-US" sz="1800"/>
              <a:t>ij</a:t>
            </a:r>
            <a:r>
              <a:rPr lang="en-US" sz="2400" baseline="-25000"/>
              <a:t> </a:t>
            </a:r>
            <a:r>
              <a:rPr lang="en-US" sz="2400"/>
              <a:t>= w</a:t>
            </a:r>
            <a:r>
              <a:rPr lang="en-US" sz="1800"/>
              <a:t>ji</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36BB5039-06E5-8847-99FF-2CF38D90E386}" type="slidenum">
              <a:rPr lang="en-US"/>
              <a:pPr/>
              <a:t>28</a:t>
            </a:fld>
            <a:endParaRPr lang="en-US"/>
          </a:p>
        </p:txBody>
      </p:sp>
      <p:sp>
        <p:nvSpPr>
          <p:cNvPr id="3072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072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0723" name="Rectangle 3"/>
          <p:cNvSpPr>
            <a:spLocks noGrp="1" noChangeArrowheads="1"/>
          </p:cNvSpPr>
          <p:nvPr>
            <p:ph type="title"/>
          </p:nvPr>
        </p:nvSpPr>
        <p:spPr>
          <a:ln/>
        </p:spPr>
        <p:txBody>
          <a:bodyPr rIns="132080"/>
          <a:lstStyle/>
          <a:p>
            <a:r>
              <a:rPr lang="en-US" sz="2000"/>
              <a:t>“Energy” of a Neural Network</a:t>
            </a:r>
          </a:p>
        </p:txBody>
      </p:sp>
      <p:sp>
        <p:nvSpPr>
          <p:cNvPr id="30724" name="Rectangle 4"/>
          <p:cNvSpPr>
            <a:spLocks noGrp="1" noChangeArrowheads="1"/>
          </p:cNvSpPr>
          <p:nvPr>
            <p:ph type="body" idx="1"/>
          </p:nvPr>
        </p:nvSpPr>
        <p:spPr>
          <a:ln/>
        </p:spPr>
        <p:txBody>
          <a:bodyPr rIns="132080"/>
          <a:lstStyle/>
          <a:p>
            <a:pPr>
              <a:spcBef>
                <a:spcPct val="0"/>
              </a:spcBef>
            </a:pPr>
            <a:endParaRPr lang="en-US" sz="1800"/>
          </a:p>
          <a:p>
            <a:pPr>
              <a:spcBef>
                <a:spcPts val="300"/>
              </a:spcBef>
            </a:pPr>
            <a:endParaRPr lang="en-US" sz="1800"/>
          </a:p>
          <a:p>
            <a:pPr>
              <a:spcBef>
                <a:spcPts val="300"/>
              </a:spcBef>
            </a:pPr>
            <a:r>
              <a:rPr lang="en-US" sz="2200"/>
              <a:t>Hopfield defined the “</a:t>
            </a:r>
            <a:r>
              <a:rPr lang="en-US" sz="2200">
                <a:solidFill>
                  <a:srgbClr val="009900"/>
                </a:solidFill>
              </a:rPr>
              <a:t>energy</a:t>
            </a:r>
            <a:r>
              <a:rPr lang="en-US" sz="2200"/>
              <a:t>”: </a:t>
            </a:r>
          </a:p>
          <a:p>
            <a:pPr>
              <a:spcBef>
                <a:spcPts val="300"/>
              </a:spcBef>
            </a:pPr>
            <a:endParaRPr lang="en-US" sz="2200"/>
          </a:p>
          <a:p>
            <a:pPr>
              <a:spcBef>
                <a:spcPts val="300"/>
              </a:spcBef>
            </a:pPr>
            <a:endParaRPr lang="en-US" sz="2200"/>
          </a:p>
          <a:p>
            <a:pPr algn="ctr">
              <a:spcBef>
                <a:spcPts val="300"/>
              </a:spcBef>
              <a:buFont typeface="Tahoma" charset="0"/>
              <a:buNone/>
            </a:pPr>
            <a:r>
              <a:rPr lang="en-US" sz="3300">
                <a:solidFill>
                  <a:srgbClr val="996633"/>
                </a:solidFill>
              </a:rPr>
              <a:t>E = - ½ </a:t>
            </a:r>
            <a:r>
              <a:rPr lang="en-US" sz="3500">
                <a:solidFill>
                  <a:srgbClr val="996633"/>
                </a:solidFill>
                <a:latin typeface="Symbol" charset="2"/>
                <a:ea typeface="Symbol" charset="2"/>
                <a:cs typeface="Symbol" charset="2"/>
                <a:sym typeface="Symbol" charset="2"/>
              </a:rPr>
              <a:t>Σ</a:t>
            </a:r>
            <a:r>
              <a:rPr lang="en-US" sz="3300" baseline="-25000">
                <a:solidFill>
                  <a:srgbClr val="996633"/>
                </a:solidFill>
              </a:rPr>
              <a:t> ij </a:t>
            </a:r>
            <a:r>
              <a:rPr lang="en-US" sz="3300">
                <a:solidFill>
                  <a:srgbClr val="996633"/>
                </a:solidFill>
              </a:rPr>
              <a:t>s</a:t>
            </a:r>
            <a:r>
              <a:rPr lang="en-US" sz="3300" baseline="-25000">
                <a:solidFill>
                  <a:srgbClr val="996633"/>
                </a:solidFill>
              </a:rPr>
              <a:t>i</a:t>
            </a:r>
            <a:r>
              <a:rPr lang="en-US" sz="3300">
                <a:solidFill>
                  <a:srgbClr val="996633"/>
                </a:solidFill>
              </a:rPr>
              <a:t>s</a:t>
            </a:r>
            <a:r>
              <a:rPr lang="en-US" sz="3300" baseline="-25000">
                <a:solidFill>
                  <a:srgbClr val="996633"/>
                </a:solidFill>
              </a:rPr>
              <a:t>j</a:t>
            </a:r>
            <a:r>
              <a:rPr lang="en-US" sz="3300">
                <a:solidFill>
                  <a:srgbClr val="996633"/>
                </a:solidFill>
              </a:rPr>
              <a:t>w</a:t>
            </a:r>
            <a:r>
              <a:rPr lang="en-US" sz="3300" baseline="-25000">
                <a:solidFill>
                  <a:srgbClr val="996633"/>
                </a:solidFill>
              </a:rPr>
              <a:t>ij</a:t>
            </a:r>
            <a:r>
              <a:rPr lang="en-US" sz="3300">
                <a:solidFill>
                  <a:srgbClr val="996633"/>
                </a:solidFill>
              </a:rPr>
              <a:t> + </a:t>
            </a:r>
            <a:r>
              <a:rPr lang="en-US" sz="3500">
                <a:solidFill>
                  <a:srgbClr val="996633"/>
                </a:solidFill>
                <a:latin typeface="Symbol" charset="2"/>
                <a:ea typeface="Symbol" charset="2"/>
                <a:cs typeface="Symbol" charset="2"/>
                <a:sym typeface="Symbol" charset="2"/>
              </a:rPr>
              <a:t>Σ</a:t>
            </a:r>
            <a:r>
              <a:rPr lang="en-US" sz="3300">
                <a:solidFill>
                  <a:srgbClr val="996633"/>
                </a:solidFill>
              </a:rPr>
              <a:t> </a:t>
            </a:r>
            <a:r>
              <a:rPr lang="en-US" sz="3300" baseline="-25000">
                <a:solidFill>
                  <a:srgbClr val="996633"/>
                </a:solidFill>
              </a:rPr>
              <a:t>i</a:t>
            </a:r>
            <a:r>
              <a:rPr lang="en-US" sz="3300">
                <a:solidFill>
                  <a:srgbClr val="996633"/>
                </a:solidFill>
              </a:rPr>
              <a:t> s</a:t>
            </a:r>
            <a:r>
              <a:rPr lang="en-US" sz="3300" baseline="-25000">
                <a:solidFill>
                  <a:srgbClr val="996633"/>
                </a:solidFill>
              </a:rPr>
              <a:t>i</a:t>
            </a:r>
            <a:r>
              <a:rPr lang="en-US" sz="3300">
                <a:solidFill>
                  <a:srgbClr val="996633"/>
                </a:solidFill>
                <a:latin typeface="Symbol" charset="2"/>
                <a:ea typeface="Symbol" charset="2"/>
                <a:cs typeface="Symbol" charset="2"/>
                <a:sym typeface="Symbol" charset="2"/>
              </a:rPr>
              <a:t>θ</a:t>
            </a:r>
            <a:r>
              <a:rPr lang="en-US" sz="3300" baseline="-25000">
                <a:solidFill>
                  <a:srgbClr val="996633"/>
                </a:solidFill>
              </a:rPr>
              <a:t>i</a:t>
            </a:r>
          </a:p>
          <a:p>
            <a:pPr>
              <a:spcBef>
                <a:spcPts val="300"/>
              </a:spcBef>
            </a:pPr>
            <a:endParaRPr lang="en-US" sz="3300"/>
          </a:p>
          <a:p>
            <a:pPr>
              <a:spcBef>
                <a:spcPts val="300"/>
              </a:spcBef>
            </a:pPr>
            <a:endParaRPr lang="en-US"/>
          </a:p>
          <a:p>
            <a:pPr>
              <a:spcBef>
                <a:spcPts val="300"/>
              </a:spcBef>
            </a:pPr>
            <a:r>
              <a:rPr lang="en-US" sz="2200"/>
              <a:t>If we pick unit i and the firing rule (previous slide) does not change its s</a:t>
            </a:r>
            <a:r>
              <a:rPr lang="en-US" sz="2200" baseline="-25000"/>
              <a:t>i</a:t>
            </a:r>
            <a:r>
              <a:rPr lang="en-US" sz="2200"/>
              <a:t>, it will not change E.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95DA8CC-FD43-8241-978A-2DCF02CF0A56}" type="slidenum">
              <a:rPr lang="en-US"/>
              <a:pPr/>
              <a:t>29</a:t>
            </a:fld>
            <a:endParaRPr lang="en-US"/>
          </a:p>
        </p:txBody>
      </p:sp>
      <p:sp>
        <p:nvSpPr>
          <p:cNvPr id="3174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174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1747" name="Rectangle 3"/>
          <p:cNvSpPr>
            <a:spLocks noGrp="1" noChangeArrowheads="1"/>
          </p:cNvSpPr>
          <p:nvPr>
            <p:ph type="title"/>
          </p:nvPr>
        </p:nvSpPr>
        <p:spPr>
          <a:ln/>
        </p:spPr>
        <p:txBody>
          <a:bodyPr rIns="132080"/>
          <a:lstStyle/>
          <a:p>
            <a:r>
              <a:rPr lang="en-US"/>
              <a:t>s</a:t>
            </a:r>
            <a:r>
              <a:rPr lang="en-US" sz="1400"/>
              <a:t>i</a:t>
            </a:r>
            <a:r>
              <a:rPr lang="en-US"/>
              <a:t>: 0 to 1 transition</a:t>
            </a:r>
          </a:p>
        </p:txBody>
      </p:sp>
      <p:sp>
        <p:nvSpPr>
          <p:cNvPr id="31748" name="Rectangle 4"/>
          <p:cNvSpPr>
            <a:spLocks noGrp="1" noChangeArrowheads="1"/>
          </p:cNvSpPr>
          <p:nvPr>
            <p:ph type="body" idx="1"/>
          </p:nvPr>
        </p:nvSpPr>
        <p:spPr>
          <a:ln/>
        </p:spPr>
        <p:txBody>
          <a:bodyPr rIns="132080"/>
          <a:lstStyle/>
          <a:p>
            <a:pPr>
              <a:spcBef>
                <a:spcPct val="0"/>
              </a:spcBef>
            </a:pPr>
            <a:endParaRPr lang="en-US" sz="1800"/>
          </a:p>
          <a:p>
            <a:pPr>
              <a:spcBef>
                <a:spcPts val="300"/>
              </a:spcBef>
            </a:pPr>
            <a:r>
              <a:rPr lang="en-US" sz="2200"/>
              <a:t>If s</a:t>
            </a:r>
            <a:r>
              <a:rPr lang="en-US" sz="2200" baseline="-25000"/>
              <a:t>i </a:t>
            </a:r>
            <a:r>
              <a:rPr lang="en-US" sz="2200"/>
              <a:t>initially equals 0, and </a:t>
            </a:r>
            <a:r>
              <a:rPr lang="en-US" sz="2400">
                <a:latin typeface="Symbol" charset="2"/>
                <a:ea typeface="Symbol" charset="2"/>
                <a:cs typeface="Symbol" charset="2"/>
                <a:sym typeface="Symbol" charset="2"/>
              </a:rPr>
              <a:t>Σ</a:t>
            </a:r>
            <a:r>
              <a:rPr lang="en-US" sz="2200"/>
              <a:t> w</a:t>
            </a:r>
            <a:r>
              <a:rPr lang="en-US" sz="2200" baseline="-25000"/>
              <a:t>ij</a:t>
            </a:r>
            <a:r>
              <a:rPr lang="en-US" sz="2200"/>
              <a:t>s</a:t>
            </a:r>
            <a:r>
              <a:rPr lang="en-US" sz="2200" baseline="-25000"/>
              <a:t>j</a:t>
            </a:r>
            <a:r>
              <a:rPr lang="en-US" sz="2200"/>
              <a:t> </a:t>
            </a:r>
            <a:r>
              <a:rPr lang="en-US" sz="2400">
                <a:latin typeface="Symbol" charset="2"/>
                <a:ea typeface="Symbol" charset="2"/>
                <a:cs typeface="Symbol" charset="2"/>
                <a:sym typeface="Symbol" charset="2"/>
              </a:rPr>
              <a:t>≥</a:t>
            </a:r>
            <a:r>
              <a:rPr lang="en-US" sz="2400"/>
              <a:t> </a:t>
            </a:r>
            <a:r>
              <a:rPr lang="en-US" sz="2200">
                <a:latin typeface="Symbol" charset="2"/>
                <a:ea typeface="Symbol" charset="2"/>
                <a:cs typeface="Symbol" charset="2"/>
                <a:sym typeface="Symbol" charset="2"/>
              </a:rPr>
              <a:t>θ</a:t>
            </a:r>
            <a:r>
              <a:rPr lang="en-US" sz="2200" baseline="-25000"/>
              <a:t>i</a:t>
            </a:r>
            <a:r>
              <a:rPr lang="en-US" sz="2200"/>
              <a:t> </a:t>
            </a:r>
          </a:p>
          <a:p>
            <a:pPr>
              <a:spcBef>
                <a:spcPts val="300"/>
              </a:spcBef>
            </a:pPr>
            <a:endParaRPr lang="en-US" sz="2200"/>
          </a:p>
          <a:p>
            <a:pPr>
              <a:spcBef>
                <a:spcPts val="300"/>
              </a:spcBef>
            </a:pPr>
            <a:endParaRPr lang="en-US" sz="2200"/>
          </a:p>
          <a:p>
            <a:pPr>
              <a:spcBef>
                <a:spcPts val="300"/>
              </a:spcBef>
              <a:buFont typeface="Tahoma" charset="0"/>
              <a:buNone/>
            </a:pPr>
            <a:r>
              <a:rPr lang="en-US" sz="2200"/>
              <a:t>then s</a:t>
            </a:r>
            <a:r>
              <a:rPr lang="en-US" sz="2200" baseline="-25000"/>
              <a:t>i</a:t>
            </a:r>
            <a:r>
              <a:rPr lang="en-US" sz="2200"/>
              <a:t> goes from 0 to 1 with all other s</a:t>
            </a:r>
            <a:r>
              <a:rPr lang="en-US" sz="2200" baseline="-25000"/>
              <a:t>j</a:t>
            </a:r>
            <a:r>
              <a:rPr lang="en-US" sz="2200"/>
              <a:t> constant, </a:t>
            </a:r>
          </a:p>
          <a:p>
            <a:pPr>
              <a:spcBef>
                <a:spcPts val="300"/>
              </a:spcBef>
              <a:buFont typeface="Tahoma" charset="0"/>
              <a:buNone/>
            </a:pPr>
            <a:r>
              <a:rPr lang="en-US" sz="2200"/>
              <a:t>and the "energy gap", or change in E, is given by </a:t>
            </a:r>
          </a:p>
          <a:p>
            <a:pPr>
              <a:spcBef>
                <a:spcPts val="300"/>
              </a:spcBef>
              <a:buFont typeface="Symbol" charset="2"/>
              <a:buChar char="•"/>
            </a:pPr>
            <a:endParaRPr lang="en-US" sz="2200">
              <a:latin typeface="Symbol" charset="2"/>
              <a:sym typeface="Symbol" charset="2"/>
            </a:endParaRPr>
          </a:p>
          <a:p>
            <a:pPr>
              <a:spcBef>
                <a:spcPts val="300"/>
              </a:spcBef>
              <a:buFont typeface="Symbol" charset="2"/>
              <a:buChar char="•"/>
            </a:pPr>
            <a:endParaRPr lang="en-US" sz="2200">
              <a:latin typeface="Symbol" charset="2"/>
              <a:sym typeface="Symbol" charset="2"/>
            </a:endParaRPr>
          </a:p>
          <a:p>
            <a:pPr>
              <a:spcBef>
                <a:spcPts val="300"/>
              </a:spcBef>
              <a:buFont typeface="Tahoma" charset="0"/>
              <a:buNone/>
            </a:pPr>
            <a:r>
              <a:rPr lang="en-US" sz="2500">
                <a:latin typeface="Symbol" charset="2"/>
                <a:ea typeface="Symbol" charset="2"/>
                <a:cs typeface="Symbol" charset="2"/>
                <a:sym typeface="Symbol" charset="2"/>
              </a:rPr>
              <a:t>Δ</a:t>
            </a:r>
            <a:r>
              <a:rPr lang="en-US" sz="2500"/>
              <a:t>E = - ½ </a:t>
            </a:r>
            <a:r>
              <a:rPr lang="en-US" sz="2700">
                <a:latin typeface="Symbol" charset="2"/>
                <a:ea typeface="Symbol" charset="2"/>
                <a:cs typeface="Symbol" charset="2"/>
                <a:sym typeface="Symbol" charset="2"/>
              </a:rPr>
              <a:t>Σ</a:t>
            </a:r>
            <a:r>
              <a:rPr lang="en-US" sz="2500" baseline="-25000"/>
              <a:t>j</a:t>
            </a:r>
            <a:r>
              <a:rPr lang="en-US" sz="2500"/>
              <a:t> (w</a:t>
            </a:r>
            <a:r>
              <a:rPr lang="en-US" sz="2500" baseline="-25000"/>
              <a:t>ij</a:t>
            </a:r>
            <a:r>
              <a:rPr lang="en-US" sz="2500"/>
              <a:t>s</a:t>
            </a:r>
            <a:r>
              <a:rPr lang="en-US" sz="2500" baseline="-25000"/>
              <a:t>j</a:t>
            </a:r>
            <a:r>
              <a:rPr lang="en-US" sz="2500"/>
              <a:t> + w</a:t>
            </a:r>
            <a:r>
              <a:rPr lang="en-US" sz="2500" baseline="-25000"/>
              <a:t>ji</a:t>
            </a:r>
            <a:r>
              <a:rPr lang="en-US" sz="2500"/>
              <a:t>s</a:t>
            </a:r>
            <a:r>
              <a:rPr lang="en-US" sz="2500" baseline="-25000"/>
              <a:t>j</a:t>
            </a:r>
            <a:r>
              <a:rPr lang="en-US" sz="2500"/>
              <a:t>) + </a:t>
            </a:r>
            <a:r>
              <a:rPr lang="en-US" sz="2500">
                <a:latin typeface="Symbol" charset="2"/>
                <a:ea typeface="Symbol" charset="2"/>
                <a:cs typeface="Symbol" charset="2"/>
                <a:sym typeface="Symbol" charset="2"/>
              </a:rPr>
              <a:t>θ</a:t>
            </a:r>
            <a:r>
              <a:rPr lang="en-US" sz="2500" baseline="-25000"/>
              <a:t>i</a:t>
            </a:r>
            <a:r>
              <a:rPr lang="en-US" sz="2500"/>
              <a:t> </a:t>
            </a:r>
          </a:p>
          <a:p>
            <a:pPr>
              <a:spcBef>
                <a:spcPts val="300"/>
              </a:spcBef>
              <a:buFont typeface="Tahoma" charset="0"/>
              <a:buNone/>
            </a:pPr>
            <a:r>
              <a:rPr lang="en-US" sz="2500"/>
              <a:t>       = - (</a:t>
            </a:r>
            <a:r>
              <a:rPr lang="en-US" sz="2700">
                <a:latin typeface="Symbol" charset="2"/>
                <a:ea typeface="Symbol" charset="2"/>
                <a:cs typeface="Symbol" charset="2"/>
                <a:sym typeface="Symbol" charset="2"/>
              </a:rPr>
              <a:t>Σ</a:t>
            </a:r>
            <a:r>
              <a:rPr lang="en-US" sz="2500"/>
              <a:t> </a:t>
            </a:r>
            <a:r>
              <a:rPr lang="en-US" sz="2500" baseline="-25000"/>
              <a:t>j</a:t>
            </a:r>
            <a:r>
              <a:rPr lang="en-US" sz="2500"/>
              <a:t> w</a:t>
            </a:r>
            <a:r>
              <a:rPr lang="en-US" sz="2500" baseline="-25000"/>
              <a:t>ij</a:t>
            </a:r>
            <a:r>
              <a:rPr lang="en-US" sz="2500"/>
              <a:t>s</a:t>
            </a:r>
            <a:r>
              <a:rPr lang="en-US" sz="2500" baseline="-25000"/>
              <a:t>j</a:t>
            </a:r>
            <a:r>
              <a:rPr lang="en-US" sz="2500"/>
              <a:t> - </a:t>
            </a:r>
            <a:r>
              <a:rPr lang="en-US" sz="2500">
                <a:latin typeface="Symbol" charset="2"/>
                <a:ea typeface="Symbol" charset="2"/>
                <a:cs typeface="Symbol" charset="2"/>
                <a:sym typeface="Symbol" charset="2"/>
              </a:rPr>
              <a:t>θ</a:t>
            </a:r>
            <a:r>
              <a:rPr lang="en-US" sz="2500" baseline="-25000"/>
              <a:t>i</a:t>
            </a:r>
            <a:r>
              <a:rPr lang="en-US" sz="2500"/>
              <a:t>)			(by symmetry)</a:t>
            </a:r>
          </a:p>
          <a:p>
            <a:pPr>
              <a:spcBef>
                <a:spcPts val="300"/>
              </a:spcBef>
              <a:buFont typeface="Tahoma" charset="0"/>
              <a:buNone/>
            </a:pPr>
            <a:r>
              <a:rPr lang="en-US" sz="2500"/>
              <a:t>       </a:t>
            </a:r>
            <a:r>
              <a:rPr lang="en-US" sz="2500">
                <a:latin typeface="Symbol" charset="2"/>
                <a:ea typeface="Symbol" charset="2"/>
                <a:cs typeface="Symbol" charset="2"/>
                <a:sym typeface="Symbol" charset="2"/>
              </a:rPr>
              <a:t>≤</a:t>
            </a:r>
            <a:r>
              <a:rPr lang="en-US" sz="2500"/>
              <a:t>  0.</a:t>
            </a:r>
          </a:p>
        </p:txBody>
      </p:sp>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DF019391-B5E6-9E45-941A-E9F290FA369C}" type="slidenum">
              <a:rPr lang="en-US"/>
              <a:pPr/>
              <a:t>3</a:t>
            </a:fld>
            <a:endParaRPr lang="en-US"/>
          </a:p>
        </p:txBody>
      </p:sp>
      <p:sp>
        <p:nvSpPr>
          <p:cNvPr id="512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512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5123" name="Picture 3"/>
          <p:cNvPicPr>
            <a:picLocks noChangeArrowheads="1"/>
          </p:cNvPicPr>
          <p:nvPr/>
        </p:nvPicPr>
        <p:blipFill>
          <a:blip r:embed="rId3"/>
          <a:srcRect/>
          <a:stretch>
            <a:fillRect/>
          </a:stretch>
        </p:blipFill>
        <p:spPr bwMode="auto">
          <a:xfrm>
            <a:off x="1201738" y="107950"/>
            <a:ext cx="6694487" cy="6461125"/>
          </a:xfrm>
          <a:prstGeom prst="rect">
            <a:avLst/>
          </a:prstGeom>
          <a:noFill/>
          <a:ln w="9525" cap="flat">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0A740E8-3830-D441-904A-5506A2B65A75}" type="slidenum">
              <a:rPr lang="en-US"/>
              <a:pPr/>
              <a:t>30</a:t>
            </a:fld>
            <a:endParaRPr lang="en-US"/>
          </a:p>
        </p:txBody>
      </p:sp>
      <p:sp>
        <p:nvSpPr>
          <p:cNvPr id="3276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277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2771" name="Rectangle 3"/>
          <p:cNvSpPr>
            <a:spLocks noGrp="1" noChangeArrowheads="1"/>
          </p:cNvSpPr>
          <p:nvPr>
            <p:ph type="title"/>
          </p:nvPr>
        </p:nvSpPr>
        <p:spPr>
          <a:ln/>
        </p:spPr>
        <p:txBody>
          <a:bodyPr rIns="132080"/>
          <a:lstStyle/>
          <a:p>
            <a:r>
              <a:rPr lang="en-US"/>
              <a:t>s</a:t>
            </a:r>
            <a:r>
              <a:rPr lang="en-US" sz="1400"/>
              <a:t>i</a:t>
            </a:r>
            <a:r>
              <a:rPr lang="en-US"/>
              <a:t>: 1 to 0 transition</a:t>
            </a:r>
          </a:p>
        </p:txBody>
      </p:sp>
      <p:sp>
        <p:nvSpPr>
          <p:cNvPr id="32772" name="Rectangle 4"/>
          <p:cNvSpPr>
            <a:spLocks noGrp="1" noChangeArrowheads="1"/>
          </p:cNvSpPr>
          <p:nvPr>
            <p:ph type="body" idx="1"/>
          </p:nvPr>
        </p:nvSpPr>
        <p:spPr>
          <a:ln/>
        </p:spPr>
        <p:txBody>
          <a:bodyPr rIns="132080"/>
          <a:lstStyle/>
          <a:p>
            <a:pPr>
              <a:spcBef>
                <a:spcPct val="0"/>
              </a:spcBef>
            </a:pPr>
            <a:endParaRPr lang="en-US"/>
          </a:p>
          <a:p>
            <a:pPr>
              <a:spcBef>
                <a:spcPts val="300"/>
              </a:spcBef>
            </a:pPr>
            <a:endParaRPr lang="en-US"/>
          </a:p>
          <a:p>
            <a:pPr>
              <a:spcBef>
                <a:spcPts val="300"/>
              </a:spcBef>
            </a:pPr>
            <a:r>
              <a:rPr lang="en-US" sz="2200"/>
              <a:t>If s</a:t>
            </a:r>
            <a:r>
              <a:rPr lang="en-US" sz="2200" baseline="-25000"/>
              <a:t>i </a:t>
            </a:r>
            <a:r>
              <a:rPr lang="en-US" sz="2200"/>
              <a:t>initially equals 1, and </a:t>
            </a:r>
            <a:r>
              <a:rPr lang="en-US" sz="2400">
                <a:latin typeface="Symbol" charset="2"/>
                <a:ea typeface="Symbol" charset="2"/>
                <a:cs typeface="Symbol" charset="2"/>
                <a:sym typeface="Symbol" charset="2"/>
              </a:rPr>
              <a:t>Σ</a:t>
            </a:r>
            <a:r>
              <a:rPr lang="en-US" sz="2200"/>
              <a:t> w</a:t>
            </a:r>
            <a:r>
              <a:rPr lang="en-US" sz="2200" baseline="-25000"/>
              <a:t>ij</a:t>
            </a:r>
            <a:r>
              <a:rPr lang="en-US" sz="2200"/>
              <a:t>s</a:t>
            </a:r>
            <a:r>
              <a:rPr lang="en-US" sz="2200" baseline="-25000"/>
              <a:t>j</a:t>
            </a:r>
            <a:r>
              <a:rPr lang="en-US" sz="2200"/>
              <a:t> &lt; </a:t>
            </a:r>
            <a:r>
              <a:rPr lang="en-US" sz="2200">
                <a:latin typeface="Symbol" charset="2"/>
                <a:ea typeface="Symbol" charset="2"/>
                <a:cs typeface="Symbol" charset="2"/>
                <a:sym typeface="Symbol" charset="2"/>
              </a:rPr>
              <a:t>θ</a:t>
            </a:r>
            <a:r>
              <a:rPr lang="en-US" sz="2200" baseline="-25000"/>
              <a:t>i</a:t>
            </a:r>
            <a:r>
              <a:rPr lang="en-US" sz="2200"/>
              <a:t> </a:t>
            </a:r>
          </a:p>
          <a:p>
            <a:pPr>
              <a:spcBef>
                <a:spcPts val="300"/>
              </a:spcBef>
            </a:pPr>
            <a:endParaRPr lang="en-US" sz="2200"/>
          </a:p>
          <a:p>
            <a:pPr>
              <a:spcBef>
                <a:spcPts val="300"/>
              </a:spcBef>
              <a:buFont typeface="Tahoma" charset="0"/>
              <a:buNone/>
            </a:pPr>
            <a:r>
              <a:rPr lang="en-US" sz="2200"/>
              <a:t>then s</a:t>
            </a:r>
            <a:r>
              <a:rPr lang="en-US" sz="2200" baseline="-25000"/>
              <a:t>i</a:t>
            </a:r>
            <a:r>
              <a:rPr lang="en-US" sz="2200"/>
              <a:t> goes from 1 to 0 with all other s</a:t>
            </a:r>
            <a:r>
              <a:rPr lang="en-US" sz="2200" baseline="-25000"/>
              <a:t>j</a:t>
            </a:r>
            <a:r>
              <a:rPr lang="en-US" sz="2200"/>
              <a:t> constant</a:t>
            </a:r>
          </a:p>
          <a:p>
            <a:pPr>
              <a:spcBef>
                <a:spcPts val="300"/>
              </a:spcBef>
            </a:pPr>
            <a:endParaRPr lang="en-US" sz="2200"/>
          </a:p>
          <a:p>
            <a:pPr>
              <a:spcBef>
                <a:spcPts val="300"/>
              </a:spcBef>
              <a:buFont typeface="Tahoma" charset="0"/>
              <a:buNone/>
            </a:pPr>
            <a:r>
              <a:rPr lang="en-US" sz="2200"/>
              <a:t>The "energy gap," or change in E, is given, for symmetric w</a:t>
            </a:r>
            <a:r>
              <a:rPr lang="en-US" sz="2200" baseline="-25000"/>
              <a:t>ij</a:t>
            </a:r>
            <a:r>
              <a:rPr lang="en-US" sz="2200"/>
              <a:t>, by: </a:t>
            </a:r>
          </a:p>
          <a:p>
            <a:pPr>
              <a:spcBef>
                <a:spcPts val="300"/>
              </a:spcBef>
              <a:buFont typeface="Symbol" charset="2"/>
              <a:buChar char="•"/>
            </a:pPr>
            <a:endParaRPr lang="en-US" sz="2200">
              <a:latin typeface="Symbol" charset="2"/>
              <a:sym typeface="Symbol" charset="2"/>
            </a:endParaRPr>
          </a:p>
          <a:p>
            <a:pPr>
              <a:spcBef>
                <a:spcPts val="300"/>
              </a:spcBef>
              <a:buFont typeface="Tahoma" charset="0"/>
              <a:buNone/>
            </a:pPr>
            <a:r>
              <a:rPr lang="en-US" sz="2500">
                <a:latin typeface="Symbol" charset="2"/>
                <a:ea typeface="Symbol" charset="2"/>
                <a:cs typeface="Symbol" charset="2"/>
                <a:sym typeface="Symbol" charset="2"/>
              </a:rPr>
              <a:t>Δ</a:t>
            </a:r>
            <a:r>
              <a:rPr lang="en-US" sz="2500"/>
              <a:t>E = </a:t>
            </a:r>
            <a:r>
              <a:rPr lang="en-US" sz="2700">
                <a:latin typeface="Symbol" charset="2"/>
                <a:ea typeface="Symbol" charset="2"/>
                <a:cs typeface="Symbol" charset="2"/>
                <a:sym typeface="Symbol" charset="2"/>
              </a:rPr>
              <a:t>Σ</a:t>
            </a:r>
            <a:r>
              <a:rPr lang="en-US" sz="2700" baseline="-25000"/>
              <a:t>j</a:t>
            </a:r>
            <a:r>
              <a:rPr lang="en-US" sz="2500"/>
              <a:t> w</a:t>
            </a:r>
            <a:r>
              <a:rPr lang="en-US" sz="2500" baseline="-25000"/>
              <a:t>ij</a:t>
            </a:r>
            <a:r>
              <a:rPr lang="en-US" sz="2500"/>
              <a:t>s</a:t>
            </a:r>
            <a:r>
              <a:rPr lang="en-US" sz="2500" baseline="-25000"/>
              <a:t>j</a:t>
            </a:r>
            <a:r>
              <a:rPr lang="en-US" sz="2500"/>
              <a:t> - </a:t>
            </a:r>
            <a:r>
              <a:rPr lang="en-US" sz="2500">
                <a:latin typeface="Symbol" charset="2"/>
                <a:ea typeface="Symbol" charset="2"/>
                <a:cs typeface="Symbol" charset="2"/>
                <a:sym typeface="Symbol" charset="2"/>
              </a:rPr>
              <a:t>θ</a:t>
            </a:r>
            <a:r>
              <a:rPr lang="en-US" sz="2500" baseline="-25000"/>
              <a:t>i</a:t>
            </a:r>
            <a:r>
              <a:rPr lang="en-US" sz="2500"/>
              <a:t> &lt; 0</a:t>
            </a:r>
          </a:p>
          <a:p>
            <a:pPr>
              <a:spcBef>
                <a:spcPts val="300"/>
              </a:spcBef>
            </a:pPr>
            <a:endParaRPr lang="en-US" sz="2500"/>
          </a:p>
          <a:p>
            <a:pPr>
              <a:spcBef>
                <a:spcPts val="300"/>
              </a:spcBef>
            </a:pPr>
            <a:r>
              <a:rPr lang="en-US" sz="2200">
                <a:solidFill>
                  <a:srgbClr val="00FF00"/>
                </a:solidFill>
                <a:latin typeface="Tahoma Bold" charset="0"/>
                <a:ea typeface="Tahoma Bold" charset="0"/>
                <a:cs typeface="Tahoma Bold" charset="0"/>
                <a:sym typeface="Tahoma Bold" charset="0"/>
              </a:rPr>
              <a:t>On every updating we have </a:t>
            </a:r>
            <a:r>
              <a:rPr lang="en-US" sz="2200">
                <a:solidFill>
                  <a:srgbClr val="00FF00"/>
                </a:solidFill>
                <a:latin typeface="Symbol" charset="2"/>
                <a:ea typeface="Symbol" charset="2"/>
                <a:cs typeface="Symbol" charset="2"/>
                <a:sym typeface="Symbol" charset="2"/>
              </a:rPr>
              <a:t>Δ</a:t>
            </a:r>
            <a:r>
              <a:rPr lang="en-US" sz="2200">
                <a:solidFill>
                  <a:srgbClr val="00FF00"/>
                </a:solidFill>
                <a:latin typeface="Tahoma Bold" charset="0"/>
                <a:ea typeface="Tahoma Bold" charset="0"/>
                <a:cs typeface="Tahoma Bold" charset="0"/>
                <a:sym typeface="Tahoma Bold" charset="0"/>
              </a:rPr>
              <a:t>E </a:t>
            </a:r>
            <a:r>
              <a:rPr lang="en-US" sz="2200">
                <a:solidFill>
                  <a:srgbClr val="00FF00"/>
                </a:solidFill>
                <a:latin typeface="Symbol" charset="2"/>
                <a:ea typeface="Symbol" charset="2"/>
                <a:cs typeface="Symbol" charset="2"/>
                <a:sym typeface="Symbol" charset="2"/>
              </a:rPr>
              <a:t>≤</a:t>
            </a:r>
            <a:r>
              <a:rPr lang="en-US" sz="2200">
                <a:solidFill>
                  <a:srgbClr val="00FF00"/>
                </a:solidFill>
                <a:latin typeface="Tahoma Bold" charset="0"/>
                <a:ea typeface="Tahoma Bold" charset="0"/>
                <a:cs typeface="Tahoma Bold" charset="0"/>
                <a:sym typeface="Tahoma Bold" charset="0"/>
              </a:rPr>
              <a:t> 0</a:t>
            </a:r>
            <a:endParaRPr lang="en-US" sz="2200">
              <a:solidFill>
                <a:srgbClr val="00FF00"/>
              </a:solidFill>
              <a:latin typeface="Tahoma Bold" charset="0"/>
              <a:ea typeface="ヒラギノ角ゴ ProN W6" charset="-128"/>
              <a:cs typeface="ヒラギノ角ゴ ProN W6" charset="-128"/>
              <a:sym typeface="Tahoma Bold"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3EE7463B-F10D-1843-8818-C40C9FAC4C95}" type="slidenum">
              <a:rPr lang="en-US"/>
              <a:pPr/>
              <a:t>31</a:t>
            </a:fld>
            <a:endParaRPr lang="en-US"/>
          </a:p>
        </p:txBody>
      </p:sp>
      <p:sp>
        <p:nvSpPr>
          <p:cNvPr id="3379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379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3795" name="Rectangle 3"/>
          <p:cNvSpPr>
            <a:spLocks noGrp="1" noChangeArrowheads="1"/>
          </p:cNvSpPr>
          <p:nvPr>
            <p:ph type="title"/>
          </p:nvPr>
        </p:nvSpPr>
        <p:spPr>
          <a:ln/>
        </p:spPr>
        <p:txBody>
          <a:bodyPr rIns="132080"/>
          <a:lstStyle/>
          <a:p>
            <a:r>
              <a:rPr lang="en-US" sz="1800"/>
              <a:t>Minimizing Energy</a:t>
            </a:r>
          </a:p>
        </p:txBody>
      </p:sp>
      <p:sp>
        <p:nvSpPr>
          <p:cNvPr id="33796" name="Rectangle 4"/>
          <p:cNvSpPr>
            <a:spLocks noGrp="1" noChangeArrowheads="1"/>
          </p:cNvSpPr>
          <p:nvPr>
            <p:ph type="body" idx="1"/>
          </p:nvPr>
        </p:nvSpPr>
        <p:spPr>
          <a:xfrm>
            <a:off x="457200" y="1295400"/>
            <a:ext cx="8178800" cy="3562350"/>
          </a:xfrm>
          <a:ln/>
        </p:spPr>
        <p:txBody>
          <a:bodyPr rIns="132080"/>
          <a:lstStyle/>
          <a:p>
            <a:pPr>
              <a:lnSpc>
                <a:spcPct val="90000"/>
              </a:lnSpc>
              <a:spcBef>
                <a:spcPct val="0"/>
              </a:spcBef>
            </a:pPr>
            <a:r>
              <a:rPr lang="en-US" sz="1800"/>
              <a:t>On every updating we have </a:t>
            </a:r>
            <a:r>
              <a:rPr lang="en-US" sz="1800">
                <a:latin typeface="Symbol" charset="2"/>
                <a:ea typeface="Symbol" charset="2"/>
                <a:cs typeface="Symbol" charset="2"/>
                <a:sym typeface="Symbol" charset="2"/>
              </a:rPr>
              <a:t>Δ</a:t>
            </a:r>
            <a:r>
              <a:rPr lang="en-US" sz="1800"/>
              <a:t>E </a:t>
            </a:r>
            <a:r>
              <a:rPr lang="en-US" sz="1600">
                <a:latin typeface="Symbol" charset="2"/>
                <a:ea typeface="Symbol" charset="2"/>
                <a:cs typeface="Symbol" charset="2"/>
                <a:sym typeface="Symbol" charset="2"/>
              </a:rPr>
              <a:t>≤</a:t>
            </a:r>
            <a:r>
              <a:rPr lang="en-US" sz="1800"/>
              <a:t> 0</a:t>
            </a:r>
          </a:p>
          <a:p>
            <a:pPr>
              <a:lnSpc>
                <a:spcPct val="90000"/>
              </a:lnSpc>
              <a:spcBef>
                <a:spcPts val="300"/>
              </a:spcBef>
            </a:pPr>
            <a:endParaRPr lang="en-US" sz="1800"/>
          </a:p>
          <a:p>
            <a:pPr>
              <a:lnSpc>
                <a:spcPct val="90000"/>
              </a:lnSpc>
              <a:spcBef>
                <a:spcPts val="300"/>
              </a:spcBef>
            </a:pPr>
            <a:r>
              <a:rPr lang="en-US" sz="1800"/>
              <a:t>Hence the dynamics of the net tends to move E toward a minimum.   </a:t>
            </a:r>
          </a:p>
          <a:p>
            <a:pPr>
              <a:lnSpc>
                <a:spcPct val="90000"/>
              </a:lnSpc>
            </a:pPr>
            <a:endParaRPr lang="en-US" sz="1800"/>
          </a:p>
          <a:p>
            <a:pPr>
              <a:lnSpc>
                <a:spcPct val="90000"/>
              </a:lnSpc>
              <a:spcBef>
                <a:spcPts val="300"/>
              </a:spcBef>
            </a:pPr>
            <a:r>
              <a:rPr lang="en-US" sz="1800"/>
              <a:t>We stress that there may be different such states — they are local minima.  Global minimization is not guaranteed.  </a:t>
            </a:r>
          </a:p>
        </p:txBody>
      </p:sp>
      <p:pic>
        <p:nvPicPr>
          <p:cNvPr id="33797" name="Picture 5"/>
          <p:cNvPicPr>
            <a:picLocks noChangeArrowheads="1"/>
          </p:cNvPicPr>
          <p:nvPr/>
        </p:nvPicPr>
        <p:blipFill>
          <a:blip r:embed="rId3"/>
          <a:srcRect/>
          <a:stretch>
            <a:fillRect/>
          </a:stretch>
        </p:blipFill>
        <p:spPr bwMode="auto">
          <a:xfrm>
            <a:off x="1641475" y="3600450"/>
            <a:ext cx="5729288" cy="2867025"/>
          </a:xfrm>
          <a:prstGeom prst="rect">
            <a:avLst/>
          </a:prstGeom>
          <a:noFill/>
          <a:ln w="12700" cap="flat">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E203EFF-BD16-8241-8A17-97F7BECEFA0C}" type="slidenum">
              <a:rPr lang="en-US"/>
              <a:pPr/>
              <a:t>32</a:t>
            </a:fld>
            <a:endParaRPr lang="en-US"/>
          </a:p>
        </p:txBody>
      </p:sp>
      <p:sp>
        <p:nvSpPr>
          <p:cNvPr id="3481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481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34819" name="Picture 3"/>
          <p:cNvPicPr>
            <a:picLocks noChangeArrowheads="1"/>
          </p:cNvPicPr>
          <p:nvPr/>
        </p:nvPicPr>
        <p:blipFill>
          <a:blip r:embed="rId3"/>
          <a:srcRect/>
          <a:stretch>
            <a:fillRect/>
          </a:stretch>
        </p:blipFill>
        <p:spPr bwMode="auto">
          <a:xfrm>
            <a:off x="5759450" y="1447800"/>
            <a:ext cx="3384550" cy="5410200"/>
          </a:xfrm>
          <a:prstGeom prst="rect">
            <a:avLst/>
          </a:prstGeom>
          <a:noFill/>
          <a:ln w="9525" cap="flat">
            <a:noFill/>
            <a:miter lim="800000"/>
            <a:headEnd/>
            <a:tailEnd/>
          </a:ln>
        </p:spPr>
      </p:pic>
      <p:sp>
        <p:nvSpPr>
          <p:cNvPr id="34820" name="Rectangle 4"/>
          <p:cNvSpPr>
            <a:spLocks noGrp="1" noChangeArrowheads="1"/>
          </p:cNvSpPr>
          <p:nvPr>
            <p:ph type="title"/>
          </p:nvPr>
        </p:nvSpPr>
        <p:spPr>
          <a:ln/>
        </p:spPr>
        <p:txBody>
          <a:bodyPr rIns="132080"/>
          <a:lstStyle/>
          <a:p>
            <a:r>
              <a:rPr lang="en-US"/>
              <a:t>Associative Memories</a:t>
            </a:r>
          </a:p>
        </p:txBody>
      </p:sp>
      <p:sp>
        <p:nvSpPr>
          <p:cNvPr id="34821" name="Rectangle 5"/>
          <p:cNvSpPr>
            <a:spLocks noGrp="1" noChangeArrowheads="1"/>
          </p:cNvSpPr>
          <p:nvPr>
            <p:ph type="body" idx="1"/>
          </p:nvPr>
        </p:nvSpPr>
        <p:spPr>
          <a:ln/>
        </p:spPr>
        <p:txBody>
          <a:bodyPr rIns="132080"/>
          <a:lstStyle/>
          <a:p>
            <a:pPr>
              <a:lnSpc>
                <a:spcPct val="90000"/>
              </a:lnSpc>
            </a:pPr>
            <a:r>
              <a:rPr lang="en-US" sz="1600" u="sng">
                <a:solidFill>
                  <a:srgbClr val="996633"/>
                </a:solidFill>
                <a:hlinkClick r:id="rId4"/>
              </a:rPr>
              <a:t>http://www.shef.ac.uk/psychology/gurney/notes/l5/l5.html</a:t>
            </a:r>
            <a:endParaRPr lang="en-US"/>
          </a:p>
          <a:p>
            <a:pPr>
              <a:lnSpc>
                <a:spcPct val="90000"/>
              </a:lnSpc>
            </a:pPr>
            <a:endParaRPr lang="en-US" sz="1600"/>
          </a:p>
          <a:p>
            <a:pPr>
              <a:lnSpc>
                <a:spcPct val="90000"/>
              </a:lnSpc>
            </a:pPr>
            <a:endParaRPr lang="en-US" sz="1600"/>
          </a:p>
          <a:p>
            <a:pPr>
              <a:lnSpc>
                <a:spcPct val="90000"/>
              </a:lnSpc>
              <a:buFont typeface="Tahoma" charset="0"/>
              <a:buNone/>
            </a:pPr>
            <a:r>
              <a:rPr lang="en-US" sz="1600"/>
              <a:t>Idea: 		store:</a:t>
            </a:r>
          </a:p>
          <a:p>
            <a:pPr>
              <a:lnSpc>
                <a:spcPct val="90000"/>
              </a:lnSpc>
            </a:pPr>
            <a:endParaRPr lang="en-US" sz="1600"/>
          </a:p>
          <a:p>
            <a:pPr>
              <a:lnSpc>
                <a:spcPct val="90000"/>
              </a:lnSpc>
            </a:pPr>
            <a:endParaRPr lang="en-US" sz="1600"/>
          </a:p>
          <a:p>
            <a:pPr>
              <a:lnSpc>
                <a:spcPct val="90000"/>
              </a:lnSpc>
              <a:buFont typeface="Tahoma" charset="0"/>
              <a:buNone/>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buFont typeface="Tahoma" charset="0"/>
              <a:buNone/>
            </a:pPr>
            <a:r>
              <a:rPr lang="en-US" sz="1600"/>
              <a:t>So that we can recover it if presented </a:t>
            </a:r>
          </a:p>
          <a:p>
            <a:pPr>
              <a:lnSpc>
                <a:spcPct val="90000"/>
              </a:lnSpc>
              <a:buFont typeface="Tahoma" charset="0"/>
              <a:buNone/>
            </a:pPr>
            <a:r>
              <a:rPr lang="en-US" sz="1600"/>
              <a:t>with corrupted data such as:</a:t>
            </a:r>
          </a:p>
          <a:p>
            <a:pPr>
              <a:lnSpc>
                <a:spcPct val="90000"/>
              </a:lnSpc>
              <a:buFont typeface="Tahoma" charset="0"/>
              <a:buNone/>
            </a:pPr>
            <a:endParaRPr lang="en-US" sz="1600"/>
          </a:p>
          <a:p>
            <a:pPr>
              <a:lnSpc>
                <a:spcPct val="90000"/>
              </a:lnSpc>
              <a:buFont typeface="Tahoma" charset="0"/>
              <a:buNone/>
            </a:pPr>
            <a:endParaRPr lang="en-US" sz="1600"/>
          </a:p>
          <a:p>
            <a:pPr>
              <a:lnSpc>
                <a:spcPct val="90000"/>
              </a:lnSpc>
              <a:buFont typeface="Tahoma" charset="0"/>
              <a:buNone/>
            </a:pPr>
            <a:endParaRPr lang="en-US" sz="1600"/>
          </a:p>
          <a:p>
            <a:pPr>
              <a:lnSpc>
                <a:spcPct val="90000"/>
              </a:lnSpc>
              <a:buFont typeface="Tahoma" charset="0"/>
              <a:buNone/>
            </a:pPr>
            <a:endParaRPr lang="en-US" sz="1600"/>
          </a:p>
          <a:p>
            <a:pPr>
              <a:lnSpc>
                <a:spcPct val="90000"/>
              </a:lnSpc>
              <a:buFont typeface="Tahoma" charset="0"/>
              <a:buNone/>
            </a:pPr>
            <a:endParaRPr lang="en-US" sz="1600"/>
          </a:p>
          <a:p>
            <a:pPr>
              <a:lnSpc>
                <a:spcPct val="90000"/>
              </a:lnSpc>
              <a:buFont typeface="Tahoma" charset="0"/>
              <a:buNone/>
            </a:pPr>
            <a:r>
              <a:rPr lang="en-US" sz="1600"/>
              <a:t>Or: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52ED9332-77CA-B24A-AC54-27FD60973D3D}" type="slidenum">
              <a:rPr lang="en-US"/>
              <a:pPr/>
              <a:t>33</a:t>
            </a:fld>
            <a:endParaRPr lang="en-US"/>
          </a:p>
        </p:txBody>
      </p:sp>
      <p:sp>
        <p:nvSpPr>
          <p:cNvPr id="3584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584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35843" name="Picture 3"/>
          <p:cNvPicPr>
            <a:picLocks noChangeArrowheads="1"/>
          </p:cNvPicPr>
          <p:nvPr/>
        </p:nvPicPr>
        <p:blipFill>
          <a:blip r:embed="rId3"/>
          <a:srcRect/>
          <a:stretch>
            <a:fillRect/>
          </a:stretch>
        </p:blipFill>
        <p:spPr bwMode="auto">
          <a:xfrm>
            <a:off x="2319338" y="4114800"/>
            <a:ext cx="6291262" cy="2725738"/>
          </a:xfrm>
          <a:prstGeom prst="rect">
            <a:avLst/>
          </a:prstGeom>
          <a:noFill/>
          <a:ln w="9525" cap="flat">
            <a:noFill/>
            <a:miter lim="800000"/>
            <a:headEnd/>
            <a:tailEnd/>
          </a:ln>
        </p:spPr>
      </p:pic>
      <p:sp>
        <p:nvSpPr>
          <p:cNvPr id="35844" name="Rectangle 4"/>
          <p:cNvSpPr>
            <a:spLocks noGrp="1" noChangeArrowheads="1"/>
          </p:cNvSpPr>
          <p:nvPr>
            <p:ph type="title"/>
          </p:nvPr>
        </p:nvSpPr>
        <p:spPr>
          <a:ln/>
        </p:spPr>
        <p:txBody>
          <a:bodyPr rIns="132080"/>
          <a:lstStyle/>
          <a:p>
            <a:r>
              <a:rPr lang="en-US"/>
              <a:t>Associative memory with Hopfield nets</a:t>
            </a:r>
          </a:p>
        </p:txBody>
      </p:sp>
      <p:sp>
        <p:nvSpPr>
          <p:cNvPr id="35845" name="Rectangle 5"/>
          <p:cNvSpPr>
            <a:spLocks noGrp="1" noChangeArrowheads="1"/>
          </p:cNvSpPr>
          <p:nvPr>
            <p:ph type="body" idx="1"/>
          </p:nvPr>
        </p:nvSpPr>
        <p:spPr>
          <a:ln/>
        </p:spPr>
        <p:txBody>
          <a:bodyPr rIns="132080"/>
          <a:lstStyle/>
          <a:p>
            <a:r>
              <a:rPr lang="en-US"/>
              <a:t>Setup a Hopfield net such that local minima correspond</a:t>
            </a:r>
          </a:p>
          <a:p>
            <a:pPr>
              <a:buFont typeface="Tahoma" charset="0"/>
              <a:buNone/>
            </a:pPr>
            <a:r>
              <a:rPr lang="en-US"/>
              <a:t>to the stored patterns.</a:t>
            </a:r>
          </a:p>
          <a:p>
            <a:endParaRPr lang="en-US" sz="600"/>
          </a:p>
          <a:p>
            <a:r>
              <a:rPr lang="en-US"/>
              <a:t>Issues:</a:t>
            </a:r>
          </a:p>
          <a:p>
            <a:pPr>
              <a:buFont typeface="Tahoma" charset="0"/>
              <a:buNone/>
            </a:pPr>
            <a:r>
              <a:rPr lang="en-US"/>
              <a:t>	</a:t>
            </a:r>
            <a:r>
              <a:rPr lang="en-US" sz="1800"/>
              <a:t>- because of weight symmetry, anti-patterns (binary reverse) are stored as well as the original patterns (also spurious local minima are created when many patterns are stored)</a:t>
            </a:r>
          </a:p>
          <a:p>
            <a:pPr>
              <a:buFont typeface="Tahoma" charset="0"/>
              <a:buNone/>
            </a:pPr>
            <a:r>
              <a:rPr lang="en-US" sz="1800"/>
              <a:t>	- if one tries to store more than about </a:t>
            </a:r>
            <a:r>
              <a:rPr lang="en-US" sz="1800">
                <a:solidFill>
                  <a:srgbClr val="FFCC00"/>
                </a:solidFill>
                <a:latin typeface="Tahoma Bold" charset="0"/>
                <a:ea typeface="Tahoma Bold" charset="0"/>
                <a:cs typeface="Tahoma Bold" charset="0"/>
                <a:sym typeface="Tahoma Bold" charset="0"/>
              </a:rPr>
              <a:t>0.14*(number of neurons)</a:t>
            </a:r>
            <a:r>
              <a:rPr lang="en-US" sz="1800"/>
              <a:t> patterns, the network exhibits unstable behavior</a:t>
            </a:r>
          </a:p>
          <a:p>
            <a:pPr>
              <a:buFont typeface="Tahoma" charset="0"/>
              <a:buNone/>
            </a:pPr>
            <a:r>
              <a:rPr lang="en-US" sz="1800"/>
              <a:t>	- works well only if patterns are uncorrelated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52CB8766-64FC-D046-B844-D4B030AE0211}" type="slidenum">
              <a:rPr lang="en-US"/>
              <a:pPr/>
              <a:t>34</a:t>
            </a:fld>
            <a:endParaRPr lang="en-US"/>
          </a:p>
        </p:txBody>
      </p:sp>
      <p:sp>
        <p:nvSpPr>
          <p:cNvPr id="3993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3993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39939" name="Rectangle 3"/>
          <p:cNvSpPr>
            <a:spLocks noGrp="1" noChangeArrowheads="1"/>
          </p:cNvSpPr>
          <p:nvPr>
            <p:ph type="title"/>
          </p:nvPr>
        </p:nvSpPr>
        <p:spPr>
          <a:ln/>
        </p:spPr>
        <p:txBody>
          <a:bodyPr rIns="132080"/>
          <a:lstStyle/>
          <a:p>
            <a:r>
              <a:rPr lang="en-US"/>
              <a:t>Applications: Classification</a:t>
            </a:r>
          </a:p>
        </p:txBody>
      </p:sp>
      <p:grpSp>
        <p:nvGrpSpPr>
          <p:cNvPr id="39940" name="Group 4"/>
          <p:cNvGrpSpPr>
            <a:grpSpLocks/>
          </p:cNvGrpSpPr>
          <p:nvPr/>
        </p:nvGrpSpPr>
        <p:grpSpPr bwMode="auto">
          <a:xfrm>
            <a:off x="457200" y="1335088"/>
            <a:ext cx="4216400" cy="5135562"/>
            <a:chOff x="0" y="0"/>
            <a:chExt cx="2656" cy="3235"/>
          </a:xfrm>
        </p:grpSpPr>
        <p:sp>
          <p:nvSpPr>
            <p:cNvPr id="39941" name="Rectangle 5"/>
            <p:cNvSpPr>
              <a:spLocks/>
            </p:cNvSpPr>
            <p:nvPr/>
          </p:nvSpPr>
          <p:spPr bwMode="auto">
            <a:xfrm>
              <a:off x="0" y="0"/>
              <a:ext cx="2656" cy="1432"/>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r>
                <a:rPr lang="en-US">
                  <a:solidFill>
                    <a:schemeClr val="tx1"/>
                  </a:solidFill>
                  <a:latin typeface="Times New Roman Bold" charset="0"/>
                  <a:ea typeface="Times New Roman Bold" charset="0"/>
                  <a:cs typeface="Times New Roman Bold" charset="0"/>
                  <a:sym typeface="Times New Roman Bold" charset="0"/>
                </a:rPr>
                <a:t>Business</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Credit rating and risk assessment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Insurance risk evaluation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Fraud detection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Insider dealing detection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Marketing analysis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Mailshot profiling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Signature verification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Inventory control </a:t>
              </a:r>
            </a:p>
          </p:txBody>
        </p:sp>
        <p:sp>
          <p:nvSpPr>
            <p:cNvPr id="39942" name="Rectangle 6"/>
            <p:cNvSpPr>
              <a:spLocks/>
            </p:cNvSpPr>
            <p:nvPr/>
          </p:nvSpPr>
          <p:spPr bwMode="auto">
            <a:xfrm>
              <a:off x="0" y="1651"/>
              <a:ext cx="2280" cy="1584"/>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r>
                <a:rPr lang="en-US">
                  <a:solidFill>
                    <a:schemeClr val="tx1"/>
                  </a:solidFill>
                  <a:latin typeface="Times New Roman Bold" charset="0"/>
                  <a:ea typeface="Times New Roman Bold" charset="0"/>
                  <a:cs typeface="Times New Roman Bold" charset="0"/>
                  <a:sym typeface="Times New Roman Bold" charset="0"/>
                </a:rPr>
                <a:t>Engineering</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Machinery defect diagnosis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Signal processing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Character recognition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Process supervision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Process fault analysis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Speech recognition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Machine vision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Speech recognition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Radar signal classification </a:t>
              </a:r>
            </a:p>
          </p:txBody>
        </p:sp>
      </p:grpSp>
      <p:grpSp>
        <p:nvGrpSpPr>
          <p:cNvPr id="39943" name="Group 7"/>
          <p:cNvGrpSpPr>
            <a:grpSpLocks/>
          </p:cNvGrpSpPr>
          <p:nvPr/>
        </p:nvGrpSpPr>
        <p:grpSpPr bwMode="auto">
          <a:xfrm>
            <a:off x="5105400" y="1563688"/>
            <a:ext cx="3517900" cy="4627562"/>
            <a:chOff x="0" y="0"/>
            <a:chExt cx="2216" cy="2915"/>
          </a:xfrm>
        </p:grpSpPr>
        <p:sp>
          <p:nvSpPr>
            <p:cNvPr id="39944" name="Rectangle 8"/>
            <p:cNvSpPr>
              <a:spLocks/>
            </p:cNvSpPr>
            <p:nvPr/>
          </p:nvSpPr>
          <p:spPr bwMode="auto">
            <a:xfrm>
              <a:off x="0" y="0"/>
              <a:ext cx="1880" cy="672"/>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r>
                <a:rPr lang="en-US">
                  <a:solidFill>
                    <a:schemeClr val="tx1"/>
                  </a:solidFill>
                  <a:latin typeface="Times New Roman Bold" charset="0"/>
                  <a:ea typeface="Times New Roman Bold" charset="0"/>
                  <a:cs typeface="Times New Roman Bold" charset="0"/>
                  <a:sym typeface="Times New Roman Bold" charset="0"/>
                </a:rPr>
                <a:t>Security</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Face recognition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Speaker verification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Fingerprint analysis </a:t>
              </a:r>
            </a:p>
          </p:txBody>
        </p:sp>
        <p:sp>
          <p:nvSpPr>
            <p:cNvPr id="39945" name="Rectangle 9"/>
            <p:cNvSpPr>
              <a:spLocks/>
            </p:cNvSpPr>
            <p:nvPr/>
          </p:nvSpPr>
          <p:spPr bwMode="auto">
            <a:xfrm>
              <a:off x="0" y="976"/>
              <a:ext cx="2216" cy="736"/>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endParaRPr lang="en-US">
                <a:solidFill>
                  <a:schemeClr val="tx1"/>
                </a:solidFill>
                <a:latin typeface="Times New Roman Bold" charset="0"/>
                <a:ea typeface="Times New Roman Bold" charset="0"/>
                <a:cs typeface="Times New Roman Bold" charset="0"/>
                <a:sym typeface="Times New Roman Bold" charset="0"/>
              </a:endParaRPr>
            </a:p>
            <a:p>
              <a:pPr marL="90488"/>
              <a:r>
                <a:rPr lang="en-US">
                  <a:solidFill>
                    <a:schemeClr val="tx1"/>
                  </a:solidFill>
                  <a:latin typeface="Times New Roman Bold" charset="0"/>
                  <a:ea typeface="Times New Roman Bold" charset="0"/>
                  <a:cs typeface="Times New Roman Bold" charset="0"/>
                  <a:sym typeface="Times New Roman Bold" charset="0"/>
                </a:rPr>
                <a:t>Medicine</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General diagnosis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Detection of heart defects </a:t>
              </a:r>
            </a:p>
          </p:txBody>
        </p:sp>
        <p:sp>
          <p:nvSpPr>
            <p:cNvPr id="39946" name="Rectangle 10"/>
            <p:cNvSpPr>
              <a:spLocks/>
            </p:cNvSpPr>
            <p:nvPr/>
          </p:nvSpPr>
          <p:spPr bwMode="auto">
            <a:xfrm>
              <a:off x="0" y="2027"/>
              <a:ext cx="2024" cy="888"/>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endParaRPr lang="en-US">
                <a:solidFill>
                  <a:schemeClr val="tx1"/>
                </a:solidFill>
                <a:latin typeface="Times New Roman Bold" charset="0"/>
                <a:ea typeface="Times New Roman Bold" charset="0"/>
                <a:cs typeface="Times New Roman Bold" charset="0"/>
                <a:sym typeface="Times New Roman Bold" charset="0"/>
              </a:endParaRPr>
            </a:p>
            <a:p>
              <a:pPr marL="90488"/>
              <a:r>
                <a:rPr lang="en-US">
                  <a:solidFill>
                    <a:schemeClr val="tx1"/>
                  </a:solidFill>
                  <a:latin typeface="Times New Roman Bold" charset="0"/>
                  <a:ea typeface="Times New Roman Bold" charset="0"/>
                  <a:cs typeface="Times New Roman Bold" charset="0"/>
                  <a:sym typeface="Times New Roman Bold" charset="0"/>
                </a:rPr>
                <a:t>Science</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Recognising genes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Botanical classification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Bacteria identification </a:t>
              </a:r>
            </a:p>
          </p:txBody>
        </p:sp>
      </p:gr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p:txBody>
          <a:bodyPr/>
          <a:lstStyle/>
          <a:p>
            <a:fld id="{87EF55B6-44F0-AD45-BEA3-5103C3AE8EFE}" type="slidenum">
              <a:rPr lang="en-US"/>
              <a:pPr/>
              <a:t>35</a:t>
            </a:fld>
            <a:endParaRPr lang="en-US"/>
          </a:p>
        </p:txBody>
      </p:sp>
      <p:sp>
        <p:nvSpPr>
          <p:cNvPr id="4096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096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0963" name="Rectangle 3"/>
          <p:cNvSpPr>
            <a:spLocks noGrp="1" noChangeArrowheads="1"/>
          </p:cNvSpPr>
          <p:nvPr>
            <p:ph type="title"/>
          </p:nvPr>
        </p:nvSpPr>
        <p:spPr>
          <a:xfrm>
            <a:off x="469900" y="0"/>
            <a:ext cx="8153400" cy="762000"/>
          </a:xfrm>
          <a:ln/>
        </p:spPr>
        <p:txBody>
          <a:bodyPr rIns="132080"/>
          <a:lstStyle/>
          <a:p>
            <a:r>
              <a:rPr lang="en-US"/>
              <a:t>Applications: Modelling</a:t>
            </a:r>
          </a:p>
        </p:txBody>
      </p:sp>
      <p:grpSp>
        <p:nvGrpSpPr>
          <p:cNvPr id="40964" name="Group 4"/>
          <p:cNvGrpSpPr>
            <a:grpSpLocks/>
          </p:cNvGrpSpPr>
          <p:nvPr/>
        </p:nvGrpSpPr>
        <p:grpSpPr bwMode="auto">
          <a:xfrm>
            <a:off x="274638" y="1012825"/>
            <a:ext cx="4305300" cy="5686425"/>
            <a:chOff x="0" y="0"/>
            <a:chExt cx="2712" cy="3582"/>
          </a:xfrm>
        </p:grpSpPr>
        <p:sp>
          <p:nvSpPr>
            <p:cNvPr id="40965" name="Rectangle 5"/>
            <p:cNvSpPr>
              <a:spLocks/>
            </p:cNvSpPr>
            <p:nvPr/>
          </p:nvSpPr>
          <p:spPr bwMode="auto">
            <a:xfrm>
              <a:off x="0" y="0"/>
              <a:ext cx="2712" cy="1432"/>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r>
                <a:rPr lang="en-US">
                  <a:solidFill>
                    <a:schemeClr val="tx1"/>
                  </a:solidFill>
                  <a:latin typeface="Times New Roman Bold" charset="0"/>
                  <a:ea typeface="Times New Roman Bold" charset="0"/>
                  <a:cs typeface="Times New Roman Bold" charset="0"/>
                  <a:sym typeface="Times New Roman Bold" charset="0"/>
                </a:rPr>
                <a:t>Business</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Prediction of share and commodity prices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Prediction of economic indicators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Insider dealing detection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Marketing analysis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Mailshot profiling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Signature verification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Inventory control </a:t>
              </a:r>
            </a:p>
          </p:txBody>
        </p:sp>
        <p:sp>
          <p:nvSpPr>
            <p:cNvPr id="40966" name="Rectangle 6"/>
            <p:cNvSpPr>
              <a:spLocks/>
            </p:cNvSpPr>
            <p:nvPr/>
          </p:nvSpPr>
          <p:spPr bwMode="auto">
            <a:xfrm>
              <a:off x="0" y="1326"/>
              <a:ext cx="2120" cy="2256"/>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endParaRPr lang="en-US">
                <a:solidFill>
                  <a:schemeClr val="tx1"/>
                </a:solidFill>
                <a:latin typeface="Times New Roman Bold" charset="0"/>
                <a:ea typeface="Times New Roman Bold" charset="0"/>
                <a:cs typeface="Times New Roman Bold" charset="0"/>
                <a:sym typeface="Times New Roman Bold" charset="0"/>
              </a:endParaRPr>
            </a:p>
            <a:p>
              <a:pPr marL="90488"/>
              <a:r>
                <a:rPr lang="en-US">
                  <a:solidFill>
                    <a:schemeClr val="tx1"/>
                  </a:solidFill>
                  <a:latin typeface="Times New Roman Bold" charset="0"/>
                  <a:ea typeface="Times New Roman Bold" charset="0"/>
                  <a:cs typeface="Times New Roman Bold" charset="0"/>
                  <a:sym typeface="Times New Roman Bold" charset="0"/>
                </a:rPr>
                <a:t>Engineering</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Transducer linerisation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Colour discrimination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Robot control and navigation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Process control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Aircraft landing control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Car active suspension control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Printed Circuit auto routing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Integrated circuit layout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Image compression </a:t>
              </a:r>
            </a:p>
          </p:txBody>
        </p:sp>
      </p:grpSp>
      <p:grpSp>
        <p:nvGrpSpPr>
          <p:cNvPr id="40967" name="Group 7"/>
          <p:cNvGrpSpPr>
            <a:grpSpLocks/>
          </p:cNvGrpSpPr>
          <p:nvPr/>
        </p:nvGrpSpPr>
        <p:grpSpPr bwMode="auto">
          <a:xfrm>
            <a:off x="4267200" y="3200400"/>
            <a:ext cx="4584700" cy="2522538"/>
            <a:chOff x="0" y="0"/>
            <a:chExt cx="2888" cy="1589"/>
          </a:xfrm>
        </p:grpSpPr>
        <p:sp>
          <p:nvSpPr>
            <p:cNvPr id="40968" name="Rectangle 8"/>
            <p:cNvSpPr>
              <a:spLocks/>
            </p:cNvSpPr>
            <p:nvPr/>
          </p:nvSpPr>
          <p:spPr bwMode="auto">
            <a:xfrm>
              <a:off x="0" y="0"/>
              <a:ext cx="2888" cy="824"/>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r>
                <a:rPr lang="en-US">
                  <a:solidFill>
                    <a:schemeClr val="tx1"/>
                  </a:solidFill>
                  <a:latin typeface="Times New Roman Bold" charset="0"/>
                  <a:ea typeface="Times New Roman Bold" charset="0"/>
                  <a:cs typeface="Times New Roman Bold" charset="0"/>
                  <a:sym typeface="Times New Roman Bold" charset="0"/>
                </a:rPr>
                <a:t>Science</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Prediction of the performance of drugs from the molecular structure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Weather prediction </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Sunspot prediction </a:t>
              </a:r>
            </a:p>
          </p:txBody>
        </p:sp>
        <p:sp>
          <p:nvSpPr>
            <p:cNvPr id="40969" name="Rectangle 9"/>
            <p:cNvSpPr>
              <a:spLocks/>
            </p:cNvSpPr>
            <p:nvPr/>
          </p:nvSpPr>
          <p:spPr bwMode="auto">
            <a:xfrm>
              <a:off x="0" y="853"/>
              <a:ext cx="1888" cy="736"/>
            </a:xfrm>
            <a:prstGeom prst="rect">
              <a:avLst/>
            </a:prstGeom>
            <a:solidFill>
              <a:srgbClr val="FFFFFF"/>
            </a:solidFill>
            <a:ln w="12700" cap="flat">
              <a:noFill/>
              <a:miter lim="800000"/>
              <a:headEnd type="none" w="med" len="med"/>
              <a:tailEnd type="none" w="med" len="med"/>
            </a:ln>
          </p:spPr>
          <p:txBody>
            <a:bodyPr lIns="0" tIns="0" bIns="0">
              <a:prstTxWarp prst="textNoShape">
                <a:avLst/>
              </a:prstTxWarp>
            </a:bodyPr>
            <a:lstStyle/>
            <a:p>
              <a:pPr marL="90488"/>
              <a:endParaRPr lang="en-US">
                <a:solidFill>
                  <a:schemeClr val="tx1"/>
                </a:solidFill>
                <a:latin typeface="Times New Roman Bold" charset="0"/>
                <a:ea typeface="Times New Roman Bold" charset="0"/>
                <a:cs typeface="Times New Roman Bold" charset="0"/>
                <a:sym typeface="Times New Roman Bold" charset="0"/>
              </a:endParaRPr>
            </a:p>
            <a:p>
              <a:pPr marL="90488"/>
              <a:r>
                <a:rPr lang="en-US">
                  <a:solidFill>
                    <a:schemeClr val="tx1"/>
                  </a:solidFill>
                  <a:latin typeface="Times New Roman Bold" charset="0"/>
                  <a:ea typeface="Times New Roman Bold" charset="0"/>
                  <a:cs typeface="Times New Roman Bold" charset="0"/>
                  <a:sym typeface="Times New Roman Bold" charset="0"/>
                </a:rPr>
                <a:t>Medicine</a:t>
              </a:r>
            </a:p>
            <a:p>
              <a:pPr marL="904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 Medical imaging and image processing </a:t>
              </a: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4FCF249B-FE40-FC4B-BFF1-193F9BAC1FEE}" type="slidenum">
              <a:rPr lang="en-US"/>
              <a:pPr/>
              <a:t>36</a:t>
            </a:fld>
            <a:endParaRPr lang="en-US"/>
          </a:p>
        </p:txBody>
      </p:sp>
      <p:sp>
        <p:nvSpPr>
          <p:cNvPr id="4198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198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1987" name="Rectangle 3"/>
          <p:cNvSpPr>
            <a:spLocks noGrp="1" noChangeArrowheads="1"/>
          </p:cNvSpPr>
          <p:nvPr>
            <p:ph type="title"/>
          </p:nvPr>
        </p:nvSpPr>
        <p:spPr>
          <a:ln/>
        </p:spPr>
        <p:txBody>
          <a:bodyPr rIns="132080"/>
          <a:lstStyle/>
          <a:p>
            <a:r>
              <a:rPr lang="en-US"/>
              <a:t>Applications: Forecasting</a:t>
            </a:r>
          </a:p>
        </p:txBody>
      </p:sp>
      <p:grpSp>
        <p:nvGrpSpPr>
          <p:cNvPr id="41988" name="Group 4"/>
          <p:cNvGrpSpPr>
            <a:grpSpLocks/>
          </p:cNvGrpSpPr>
          <p:nvPr/>
        </p:nvGrpSpPr>
        <p:grpSpPr bwMode="auto">
          <a:xfrm>
            <a:off x="1223963" y="2209800"/>
            <a:ext cx="6697662" cy="1925638"/>
            <a:chOff x="0" y="0"/>
            <a:chExt cx="4219" cy="1213"/>
          </a:xfrm>
        </p:grpSpPr>
        <p:sp>
          <p:nvSpPr>
            <p:cNvPr id="41989" name="Rectangle 5"/>
            <p:cNvSpPr>
              <a:spLocks/>
            </p:cNvSpPr>
            <p:nvPr/>
          </p:nvSpPr>
          <p:spPr bwMode="auto">
            <a:xfrm>
              <a:off x="0" y="0"/>
              <a:ext cx="4219" cy="1213"/>
            </a:xfrm>
            <a:prstGeom prst="rect">
              <a:avLst/>
            </a:prstGeom>
            <a:solidFill>
              <a:srgbClr val="FFFFFF"/>
            </a:solid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1990" name="Rectangle 6"/>
            <p:cNvSpPr>
              <a:spLocks/>
            </p:cNvSpPr>
            <p:nvPr/>
          </p:nvSpPr>
          <p:spPr bwMode="auto">
            <a:xfrm>
              <a:off x="0" y="42"/>
              <a:ext cx="4216" cy="1128"/>
            </a:xfrm>
            <a:prstGeom prst="rect">
              <a:avLst/>
            </a:prstGeom>
            <a:noFill/>
            <a:ln w="12700" cap="flat">
              <a:noFill/>
              <a:miter lim="800000"/>
              <a:headEnd type="none" w="med" len="med"/>
              <a:tailEnd type="none" w="med" len="med"/>
            </a:ln>
          </p:spPr>
          <p:txBody>
            <a:bodyPr lIns="0" tIns="0" rIns="40639" bIns="0" anchor="ctr">
              <a:prstTxWarp prst="textNoShape">
                <a:avLst/>
              </a:prstTxWarp>
            </a:bodyPr>
            <a:lstStyle/>
            <a:p>
              <a:pPr marL="39688"/>
              <a:endParaRPr lang="en-US" sz="1600">
                <a:solidFill>
                  <a:schemeClr val="tx1"/>
                </a:solidFill>
                <a:latin typeface="Verdana" charset="0"/>
                <a:ea typeface="Verdana" charset="0"/>
                <a:cs typeface="Verdana" charset="0"/>
                <a:sym typeface="Verdana" charset="0"/>
              </a:endParaRP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Future sales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Production Requirements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Market Performance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Economic Indicators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Energy Requirements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Time Based Variables </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D881103F-EF95-BC42-A4A0-023060BEB727}" type="slidenum">
              <a:rPr lang="en-US"/>
              <a:pPr/>
              <a:t>37</a:t>
            </a:fld>
            <a:endParaRPr lang="en-US"/>
          </a:p>
        </p:txBody>
      </p:sp>
      <p:sp>
        <p:nvSpPr>
          <p:cNvPr id="4300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301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3011" name="Rectangle 3"/>
          <p:cNvSpPr>
            <a:spLocks noGrp="1" noChangeArrowheads="1"/>
          </p:cNvSpPr>
          <p:nvPr>
            <p:ph type="title"/>
          </p:nvPr>
        </p:nvSpPr>
        <p:spPr>
          <a:ln/>
        </p:spPr>
        <p:txBody>
          <a:bodyPr rIns="132080"/>
          <a:lstStyle/>
          <a:p>
            <a:r>
              <a:rPr lang="en-US"/>
              <a:t>Applications: Novelty Detection</a:t>
            </a:r>
          </a:p>
        </p:txBody>
      </p:sp>
      <p:grpSp>
        <p:nvGrpSpPr>
          <p:cNvPr id="43012" name="Group 4"/>
          <p:cNvGrpSpPr>
            <a:grpSpLocks/>
          </p:cNvGrpSpPr>
          <p:nvPr/>
        </p:nvGrpSpPr>
        <p:grpSpPr bwMode="auto">
          <a:xfrm>
            <a:off x="1223963" y="2286000"/>
            <a:ext cx="6697662" cy="1781175"/>
            <a:chOff x="0" y="0"/>
            <a:chExt cx="4219" cy="1122"/>
          </a:xfrm>
        </p:grpSpPr>
        <p:sp>
          <p:nvSpPr>
            <p:cNvPr id="43013" name="Rectangle 5"/>
            <p:cNvSpPr>
              <a:spLocks/>
            </p:cNvSpPr>
            <p:nvPr/>
          </p:nvSpPr>
          <p:spPr bwMode="auto">
            <a:xfrm>
              <a:off x="0" y="0"/>
              <a:ext cx="4219" cy="1122"/>
            </a:xfrm>
            <a:prstGeom prst="rect">
              <a:avLst/>
            </a:prstGeom>
            <a:solidFill>
              <a:srgbClr val="FFFFFF"/>
            </a:solid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3014" name="Rectangle 6"/>
            <p:cNvSpPr>
              <a:spLocks/>
            </p:cNvSpPr>
            <p:nvPr/>
          </p:nvSpPr>
          <p:spPr bwMode="auto">
            <a:xfrm>
              <a:off x="0" y="73"/>
              <a:ext cx="4216" cy="976"/>
            </a:xfrm>
            <a:prstGeom prst="rect">
              <a:avLst/>
            </a:prstGeom>
            <a:noFill/>
            <a:ln w="12700" cap="flat">
              <a:noFill/>
              <a:miter lim="800000"/>
              <a:headEnd type="none" w="med" len="med"/>
              <a:tailEnd type="none" w="med" len="med"/>
            </a:ln>
          </p:spPr>
          <p:txBody>
            <a:bodyPr lIns="0" tIns="0" rIns="40639" bIns="0" anchor="ctr">
              <a:prstTxWarp prst="textNoShape">
                <a:avLst/>
              </a:prstTxWarp>
            </a:bodyPr>
            <a:lstStyle/>
            <a:p>
              <a:pPr marL="39688"/>
              <a:endParaRPr lang="en-US" sz="1600">
                <a:solidFill>
                  <a:schemeClr val="tx1"/>
                </a:solidFill>
                <a:latin typeface="Verdana" charset="0"/>
                <a:ea typeface="Verdana" charset="0"/>
                <a:cs typeface="Verdana" charset="0"/>
                <a:sym typeface="Verdana" charset="0"/>
              </a:endParaRP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Fault Monitoring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Performance Monitoring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Fraud Detection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Detecting Rate Features </a:t>
              </a:r>
            </a:p>
            <a:p>
              <a:pPr marL="39688">
                <a:buClr>
                  <a:srgbClr val="000000"/>
                </a:buClr>
                <a:buSzPct val="100000"/>
                <a:buFont typeface="Verdana" charset="0"/>
                <a:buChar char="•"/>
              </a:pPr>
              <a:r>
                <a:rPr lang="en-US" sz="1600">
                  <a:solidFill>
                    <a:schemeClr val="tx1"/>
                  </a:solidFill>
                  <a:latin typeface="Verdana" charset="0"/>
                  <a:ea typeface="Verdana" charset="0"/>
                  <a:cs typeface="Verdana" charset="0"/>
                  <a:sym typeface="Verdana" charset="0"/>
                </a:rPr>
                <a:t>Different Cases </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AA8F4A69-B780-0443-919B-0BD7EC1B1393}" type="slidenum">
              <a:rPr lang="en-US"/>
              <a:pPr/>
              <a:t>38</a:t>
            </a:fld>
            <a:endParaRPr lang="en-US"/>
          </a:p>
        </p:txBody>
      </p:sp>
      <p:sp>
        <p:nvSpPr>
          <p:cNvPr id="4403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403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4035" name="Rectangle 3"/>
          <p:cNvSpPr>
            <a:spLocks noGrp="1" noChangeArrowheads="1"/>
          </p:cNvSpPr>
          <p:nvPr>
            <p:ph type="title"/>
          </p:nvPr>
        </p:nvSpPr>
        <p:spPr>
          <a:ln/>
        </p:spPr>
        <p:txBody>
          <a:bodyPr rIns="132080"/>
          <a:lstStyle/>
          <a:p>
            <a:r>
              <a:rPr lang="en-US"/>
              <a:t>Example: face recognition</a:t>
            </a:r>
          </a:p>
        </p:txBody>
      </p:sp>
      <p:sp>
        <p:nvSpPr>
          <p:cNvPr id="44036" name="Rectangle 4"/>
          <p:cNvSpPr>
            <a:spLocks noGrp="1" noChangeArrowheads="1"/>
          </p:cNvSpPr>
          <p:nvPr>
            <p:ph type="body" idx="1"/>
          </p:nvPr>
        </p:nvSpPr>
        <p:spPr>
          <a:ln/>
        </p:spPr>
        <p:txBody>
          <a:bodyPr rIns="132080"/>
          <a:lstStyle/>
          <a:p>
            <a:r>
              <a:rPr lang="en-US"/>
              <a:t>Here using the 2-stage approach:</a:t>
            </a:r>
          </a:p>
        </p:txBody>
      </p:sp>
      <p:pic>
        <p:nvPicPr>
          <p:cNvPr id="44037" name="Picture 5"/>
          <p:cNvPicPr>
            <a:picLocks noChangeArrowheads="1"/>
          </p:cNvPicPr>
          <p:nvPr/>
        </p:nvPicPr>
        <p:blipFill>
          <a:blip r:embed="rId3"/>
          <a:srcRect/>
          <a:stretch>
            <a:fillRect/>
          </a:stretch>
        </p:blipFill>
        <p:spPr bwMode="auto">
          <a:xfrm>
            <a:off x="0" y="1890713"/>
            <a:ext cx="9144000" cy="4357687"/>
          </a:xfrm>
          <a:prstGeom prst="rect">
            <a:avLst/>
          </a:prstGeom>
          <a:noFill/>
          <a:ln w="9525" cap="flat">
            <a:noFill/>
            <a:miter lim="800000"/>
            <a:headEnd/>
            <a:tailEnd/>
          </a:ln>
        </p:spPr>
      </p:pic>
    </p:spTree>
  </p:cSld>
  <p:clrMapOvr>
    <a:masterClrMapping/>
  </p:clrMapOv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27AAE76-ED97-8943-AE65-2E8271A5BEFB}" type="slidenum">
              <a:rPr lang="en-US"/>
              <a:pPr/>
              <a:t>39</a:t>
            </a:fld>
            <a:endParaRPr lang="en-US"/>
          </a:p>
        </p:txBody>
      </p:sp>
      <p:sp>
        <p:nvSpPr>
          <p:cNvPr id="4505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505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5059" name="Rectangle 3"/>
          <p:cNvSpPr>
            <a:spLocks noGrp="1" noChangeArrowheads="1"/>
          </p:cNvSpPr>
          <p:nvPr>
            <p:ph type="title"/>
          </p:nvPr>
        </p:nvSpPr>
        <p:spPr>
          <a:ln/>
        </p:spPr>
        <p:txBody>
          <a:bodyPr rIns="132080"/>
          <a:lstStyle/>
          <a:p>
            <a:r>
              <a:rPr lang="en-US"/>
              <a:t>Training</a:t>
            </a:r>
          </a:p>
        </p:txBody>
      </p:sp>
      <p:sp>
        <p:nvSpPr>
          <p:cNvPr id="45060" name="Rectangle 4"/>
          <p:cNvSpPr>
            <a:spLocks noGrp="1" noChangeArrowheads="1"/>
          </p:cNvSpPr>
          <p:nvPr>
            <p:ph type="body" idx="1"/>
          </p:nvPr>
        </p:nvSpPr>
        <p:spPr>
          <a:xfrm>
            <a:off x="457200" y="1295400"/>
            <a:ext cx="2914650" cy="5562600"/>
          </a:xfrm>
          <a:ln/>
        </p:spPr>
        <p:txBody>
          <a:bodyPr rIns="132080"/>
          <a:lstStyle/>
          <a:p>
            <a:r>
              <a:rPr lang="en-US" u="sng">
                <a:solidFill>
                  <a:srgbClr val="996633"/>
                </a:solidFill>
                <a:hlinkClick r:id="rId3"/>
              </a:rPr>
              <a:t>http://www.neci.nec.com/homepages/lawrence/papers/face-tr96/latex.html</a:t>
            </a:r>
            <a:endParaRPr lang="en-US" u="sng">
              <a:solidFill>
                <a:srgbClr val="996633"/>
              </a:solidFill>
            </a:endParaRPr>
          </a:p>
        </p:txBody>
      </p:sp>
      <p:pic>
        <p:nvPicPr>
          <p:cNvPr id="45061" name="Picture 5"/>
          <p:cNvPicPr>
            <a:picLocks noChangeArrowheads="1"/>
          </p:cNvPicPr>
          <p:nvPr/>
        </p:nvPicPr>
        <p:blipFill>
          <a:blip r:embed="rId4"/>
          <a:srcRect/>
          <a:stretch>
            <a:fillRect/>
          </a:stretch>
        </p:blipFill>
        <p:spPr bwMode="auto">
          <a:xfrm>
            <a:off x="3486150" y="0"/>
            <a:ext cx="5657850" cy="6858000"/>
          </a:xfrm>
          <a:prstGeom prst="rect">
            <a:avLst/>
          </a:prstGeom>
          <a:noFill/>
          <a:ln w="9525" cap="flat">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4B1A977D-32CE-A643-B3F1-590C52215DC5}" type="slidenum">
              <a:rPr lang="en-US"/>
              <a:pPr/>
              <a:t>4</a:t>
            </a:fld>
            <a:endParaRPr lang="en-US"/>
          </a:p>
        </p:txBody>
      </p:sp>
      <p:sp>
        <p:nvSpPr>
          <p:cNvPr id="614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614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6147" name="Rectangle 3"/>
          <p:cNvSpPr>
            <a:spLocks noGrp="1" noChangeArrowheads="1"/>
          </p:cNvSpPr>
          <p:nvPr>
            <p:ph type="title"/>
          </p:nvPr>
        </p:nvSpPr>
        <p:spPr>
          <a:ln/>
        </p:spPr>
        <p:txBody>
          <a:bodyPr rIns="132080"/>
          <a:lstStyle/>
          <a:p>
            <a:endParaRPr lang="en-US"/>
          </a:p>
        </p:txBody>
      </p:sp>
      <p:sp>
        <p:nvSpPr>
          <p:cNvPr id="6148" name="Rectangle 4"/>
          <p:cNvSpPr>
            <a:spLocks noGrp="1" noChangeArrowheads="1"/>
          </p:cNvSpPr>
          <p:nvPr>
            <p:ph type="body" idx="1"/>
          </p:nvPr>
        </p:nvSpPr>
        <p:spPr>
          <a:ln/>
        </p:spPr>
        <p:txBody>
          <a:bodyPr rIns="132080"/>
          <a:lstStyle/>
          <a:p>
            <a:endParaRPr lang="en-US"/>
          </a:p>
        </p:txBody>
      </p:sp>
      <p:pic>
        <p:nvPicPr>
          <p:cNvPr id="6149" name="Picture 5"/>
          <p:cNvPicPr>
            <a:picLocks noChangeArrowheads="1"/>
          </p:cNvPicPr>
          <p:nvPr/>
        </p:nvPicPr>
        <p:blipFill>
          <a:blip r:embed="rId3"/>
          <a:srcRect/>
          <a:stretch>
            <a:fillRect/>
          </a:stretch>
        </p:blipFill>
        <p:spPr bwMode="auto">
          <a:xfrm>
            <a:off x="0" y="0"/>
            <a:ext cx="9144000" cy="6856413"/>
          </a:xfrm>
          <a:prstGeom prst="rect">
            <a:avLst/>
          </a:prstGeom>
          <a:noFill/>
          <a:ln w="9525" cap="flat">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C1944B4B-A925-874C-98B5-925118350D03}" type="slidenum">
              <a:rPr lang="en-US"/>
              <a:pPr/>
              <a:t>40</a:t>
            </a:fld>
            <a:endParaRPr lang="en-US"/>
          </a:p>
        </p:txBody>
      </p:sp>
      <p:sp>
        <p:nvSpPr>
          <p:cNvPr id="4608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608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6083" name="Rectangle 3"/>
          <p:cNvSpPr>
            <a:spLocks noGrp="1" noChangeArrowheads="1"/>
          </p:cNvSpPr>
          <p:nvPr>
            <p:ph type="title"/>
          </p:nvPr>
        </p:nvSpPr>
        <p:spPr>
          <a:ln/>
        </p:spPr>
        <p:txBody>
          <a:bodyPr rIns="132080"/>
          <a:lstStyle/>
          <a:p>
            <a:r>
              <a:rPr lang="en-US"/>
              <a:t>Learning rate</a:t>
            </a:r>
          </a:p>
        </p:txBody>
      </p:sp>
      <p:pic>
        <p:nvPicPr>
          <p:cNvPr id="46084" name="Picture 4"/>
          <p:cNvPicPr>
            <a:picLocks noChangeArrowheads="1"/>
          </p:cNvPicPr>
          <p:nvPr/>
        </p:nvPicPr>
        <p:blipFill>
          <a:blip r:embed="rId3"/>
          <a:srcRect/>
          <a:stretch>
            <a:fillRect/>
          </a:stretch>
        </p:blipFill>
        <p:spPr bwMode="auto">
          <a:xfrm>
            <a:off x="228600" y="2520950"/>
            <a:ext cx="8915400" cy="2540000"/>
          </a:xfrm>
          <a:prstGeom prst="rect">
            <a:avLst/>
          </a:prstGeom>
          <a:noFill/>
          <a:ln w="9525" cap="flat">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FF0C51D5-A6DB-1B46-817D-9F6EE39F0DD1}" type="slidenum">
              <a:rPr lang="en-US"/>
              <a:pPr/>
              <a:t>41</a:t>
            </a:fld>
            <a:endParaRPr lang="en-US"/>
          </a:p>
        </p:txBody>
      </p:sp>
      <p:sp>
        <p:nvSpPr>
          <p:cNvPr id="4710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710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7107" name="Rectangle 3"/>
          <p:cNvSpPr>
            <a:spLocks noGrp="1" noChangeArrowheads="1"/>
          </p:cNvSpPr>
          <p:nvPr>
            <p:ph type="title"/>
          </p:nvPr>
        </p:nvSpPr>
        <p:spPr>
          <a:ln/>
        </p:spPr>
        <p:txBody>
          <a:bodyPr rIns="132080"/>
          <a:lstStyle/>
          <a:p>
            <a:r>
              <a:rPr lang="en-US"/>
              <a:t>Testing / Evaluation</a:t>
            </a:r>
          </a:p>
        </p:txBody>
      </p:sp>
      <p:sp>
        <p:nvSpPr>
          <p:cNvPr id="47108" name="Rectangle 4"/>
          <p:cNvSpPr>
            <a:spLocks noGrp="1" noChangeArrowheads="1"/>
          </p:cNvSpPr>
          <p:nvPr>
            <p:ph type="body" idx="1"/>
          </p:nvPr>
        </p:nvSpPr>
        <p:spPr>
          <a:ln/>
        </p:spPr>
        <p:txBody>
          <a:bodyPr rIns="132080"/>
          <a:lstStyle/>
          <a:p>
            <a:r>
              <a:rPr lang="en-US"/>
              <a:t>Look at performance as a function of network complexity</a:t>
            </a:r>
          </a:p>
        </p:txBody>
      </p:sp>
      <p:sp>
        <p:nvSpPr>
          <p:cNvPr id="47109" name="Rectangle 5"/>
          <p:cNvSpPr>
            <a:spLocks/>
          </p:cNvSpPr>
          <p:nvPr/>
        </p:nvSpPr>
        <p:spPr bwMode="auto">
          <a:xfrm>
            <a:off x="0" y="854075"/>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7110" name="Rectangle 6"/>
          <p:cNvSpPr>
            <a:spLocks/>
          </p:cNvSpPr>
          <p:nvPr/>
        </p:nvSpPr>
        <p:spPr bwMode="auto">
          <a:xfrm>
            <a:off x="0" y="4359275"/>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7111" name="Rectangle 7"/>
          <p:cNvSpPr>
            <a:spLocks/>
          </p:cNvSpPr>
          <p:nvPr/>
        </p:nvSpPr>
        <p:spPr bwMode="auto">
          <a:xfrm>
            <a:off x="0" y="5181600"/>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47112" name="Picture 8"/>
          <p:cNvPicPr>
            <a:picLocks noChangeArrowheads="1"/>
          </p:cNvPicPr>
          <p:nvPr/>
        </p:nvPicPr>
        <p:blipFill>
          <a:blip r:embed="rId3"/>
          <a:srcRect/>
          <a:stretch>
            <a:fillRect/>
          </a:stretch>
        </p:blipFill>
        <p:spPr bwMode="auto">
          <a:xfrm>
            <a:off x="609600" y="2590800"/>
            <a:ext cx="7696200" cy="3352800"/>
          </a:xfrm>
          <a:prstGeom prst="rect">
            <a:avLst/>
          </a:prstGeom>
          <a:noFill/>
          <a:ln w="9525" cap="flat">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F0FB8D99-2411-F64A-897C-A962C2EF82CB}" type="slidenum">
              <a:rPr lang="en-US"/>
              <a:pPr/>
              <a:t>42</a:t>
            </a:fld>
            <a:endParaRPr lang="en-US"/>
          </a:p>
        </p:txBody>
      </p:sp>
      <p:sp>
        <p:nvSpPr>
          <p:cNvPr id="4812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813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8131" name="Rectangle 3"/>
          <p:cNvSpPr>
            <a:spLocks noGrp="1" noChangeArrowheads="1"/>
          </p:cNvSpPr>
          <p:nvPr>
            <p:ph type="title"/>
          </p:nvPr>
        </p:nvSpPr>
        <p:spPr>
          <a:ln/>
        </p:spPr>
        <p:txBody>
          <a:bodyPr rIns="132080"/>
          <a:lstStyle/>
          <a:p>
            <a:r>
              <a:rPr lang="en-US"/>
              <a:t>Testing / Evaluation</a:t>
            </a:r>
          </a:p>
        </p:txBody>
      </p:sp>
      <p:sp>
        <p:nvSpPr>
          <p:cNvPr id="48132" name="Rectangle 4"/>
          <p:cNvSpPr>
            <a:spLocks noGrp="1" noChangeArrowheads="1"/>
          </p:cNvSpPr>
          <p:nvPr>
            <p:ph type="body" idx="1"/>
          </p:nvPr>
        </p:nvSpPr>
        <p:spPr>
          <a:ln/>
        </p:spPr>
        <p:txBody>
          <a:bodyPr rIns="132080"/>
          <a:lstStyle/>
          <a:p>
            <a:r>
              <a:rPr lang="en-US"/>
              <a:t>Comparison with other known techniques</a:t>
            </a:r>
          </a:p>
        </p:txBody>
      </p:sp>
      <p:sp>
        <p:nvSpPr>
          <p:cNvPr id="48133" name="Rectangle 5"/>
          <p:cNvSpPr>
            <a:spLocks/>
          </p:cNvSpPr>
          <p:nvPr/>
        </p:nvSpPr>
        <p:spPr bwMode="auto">
          <a:xfrm>
            <a:off x="0" y="915988"/>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8134" name="Rectangle 6"/>
          <p:cNvSpPr>
            <a:spLocks/>
          </p:cNvSpPr>
          <p:nvPr/>
        </p:nvSpPr>
        <p:spPr bwMode="auto">
          <a:xfrm>
            <a:off x="0" y="4298950"/>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sp>
        <p:nvSpPr>
          <p:cNvPr id="48135" name="Rectangle 7"/>
          <p:cNvSpPr>
            <a:spLocks/>
          </p:cNvSpPr>
          <p:nvPr/>
        </p:nvSpPr>
        <p:spPr bwMode="auto">
          <a:xfrm>
            <a:off x="0" y="5121275"/>
            <a:ext cx="9156700" cy="822325"/>
          </a:xfrm>
          <a:prstGeom prst="rect">
            <a:avLst/>
          </a:prstGeom>
          <a:noFill/>
          <a:ln w="12700" cap="flat">
            <a:noFill/>
            <a:miter lim="800000"/>
            <a:headEnd type="none" w="med" len="med"/>
            <a:tailEnd type="none" w="med" len="med"/>
          </a:ln>
        </p:spPr>
        <p:txBody>
          <a:bodyPr lIns="0" tIns="0" rIns="0" bIns="0">
            <a:prstTxWarp prst="textNoShape">
              <a:avLst/>
            </a:prstTxWarp>
          </a:bodyPr>
          <a:lstStyle/>
          <a:p>
            <a:endParaRPr lang="en-US"/>
          </a:p>
        </p:txBody>
      </p:sp>
      <p:pic>
        <p:nvPicPr>
          <p:cNvPr id="48136" name="Picture 8"/>
          <p:cNvPicPr>
            <a:picLocks noChangeArrowheads="1"/>
          </p:cNvPicPr>
          <p:nvPr/>
        </p:nvPicPr>
        <p:blipFill>
          <a:blip r:embed="rId3"/>
          <a:srcRect/>
          <a:stretch>
            <a:fillRect/>
          </a:stretch>
        </p:blipFill>
        <p:spPr bwMode="auto">
          <a:xfrm>
            <a:off x="0" y="2366963"/>
            <a:ext cx="9144000" cy="3798887"/>
          </a:xfrm>
          <a:prstGeom prst="rect">
            <a:avLst/>
          </a:prstGeom>
          <a:noFill/>
          <a:ln w="9525" cap="flat">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5ED764A8-F1FE-E843-ADA8-27CEB8D9F5FA}" type="slidenum">
              <a:rPr lang="en-US"/>
              <a:pPr/>
              <a:t>43</a:t>
            </a:fld>
            <a:endParaRPr lang="en-US"/>
          </a:p>
        </p:txBody>
      </p:sp>
      <p:sp>
        <p:nvSpPr>
          <p:cNvPr id="4915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4915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49155" name="Rectangle 3"/>
          <p:cNvSpPr>
            <a:spLocks noGrp="1" noChangeArrowheads="1"/>
          </p:cNvSpPr>
          <p:nvPr>
            <p:ph type="title"/>
          </p:nvPr>
        </p:nvSpPr>
        <p:spPr>
          <a:ln/>
        </p:spPr>
        <p:txBody>
          <a:bodyPr rIns="132080"/>
          <a:lstStyle/>
          <a:p>
            <a:r>
              <a:rPr lang="en-US"/>
              <a:t>Capabilities and Limitations of Layered Networks</a:t>
            </a:r>
          </a:p>
        </p:txBody>
      </p:sp>
      <p:sp>
        <p:nvSpPr>
          <p:cNvPr id="49156" name="Rectangle 4"/>
          <p:cNvSpPr>
            <a:spLocks noGrp="1" noChangeArrowheads="1"/>
          </p:cNvSpPr>
          <p:nvPr>
            <p:ph type="body" idx="1"/>
          </p:nvPr>
        </p:nvSpPr>
        <p:spPr>
          <a:ln/>
        </p:spPr>
        <p:txBody>
          <a:bodyPr rIns="132080"/>
          <a:lstStyle/>
          <a:p>
            <a:r>
              <a:rPr lang="en-US"/>
              <a:t>Issues:</a:t>
            </a:r>
          </a:p>
          <a:p>
            <a:endParaRPr lang="en-US"/>
          </a:p>
          <a:p>
            <a:pPr>
              <a:buFont typeface="Tahoma" charset="0"/>
              <a:buChar char="-"/>
            </a:pPr>
            <a:r>
              <a:rPr lang="en-US"/>
              <a:t>what can given networks do?</a:t>
            </a:r>
          </a:p>
          <a:p>
            <a:pPr>
              <a:buFont typeface="Tahoma" charset="0"/>
              <a:buChar char="-"/>
            </a:pPr>
            <a:r>
              <a:rPr lang="en-US"/>
              <a:t>What can they learn to do?</a:t>
            </a:r>
          </a:p>
          <a:p>
            <a:pPr>
              <a:buFont typeface="Tahoma" charset="0"/>
              <a:buChar char="-"/>
            </a:pPr>
            <a:r>
              <a:rPr lang="en-US"/>
              <a:t>How many layers required for given task?</a:t>
            </a:r>
          </a:p>
          <a:p>
            <a:pPr>
              <a:buFont typeface="Tahoma" charset="0"/>
              <a:buChar char="-"/>
            </a:pPr>
            <a:r>
              <a:rPr lang="en-US"/>
              <a:t>How many units per layer?</a:t>
            </a:r>
          </a:p>
          <a:p>
            <a:pPr>
              <a:buFont typeface="Tahoma" charset="0"/>
              <a:buChar char="-"/>
            </a:pPr>
            <a:r>
              <a:rPr lang="en-US"/>
              <a:t>When will a network generalize?</a:t>
            </a:r>
          </a:p>
          <a:p>
            <a:pPr>
              <a:buFont typeface="Tahoma" charset="0"/>
              <a:buChar char="-"/>
            </a:pPr>
            <a:r>
              <a:rPr lang="en-US"/>
              <a:t>What do we mean by generalize?</a:t>
            </a:r>
          </a:p>
          <a:p>
            <a:pPr>
              <a:buFont typeface="Tahoma" charset="0"/>
              <a:buChar char="-"/>
            </a:pPr>
            <a:r>
              <a:rPr lang="en-US"/>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AF3FB6FF-F97E-5F4D-885F-B3EA60789F8E}" type="slidenum">
              <a:rPr lang="en-US"/>
              <a:pPr/>
              <a:t>44</a:t>
            </a:fld>
            <a:endParaRPr lang="en-US"/>
          </a:p>
        </p:txBody>
      </p:sp>
      <p:sp>
        <p:nvSpPr>
          <p:cNvPr id="5017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5017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50179" name="Rectangle 3"/>
          <p:cNvSpPr>
            <a:spLocks noGrp="1" noChangeArrowheads="1"/>
          </p:cNvSpPr>
          <p:nvPr>
            <p:ph type="title"/>
          </p:nvPr>
        </p:nvSpPr>
        <p:spPr>
          <a:ln/>
        </p:spPr>
        <p:txBody>
          <a:bodyPr rIns="132080"/>
          <a:lstStyle/>
          <a:p>
            <a:r>
              <a:rPr lang="en-US"/>
              <a:t>Capabilities and Limitations of Layered Networks</a:t>
            </a:r>
          </a:p>
        </p:txBody>
      </p:sp>
      <p:sp>
        <p:nvSpPr>
          <p:cNvPr id="50180" name="Rectangle 4"/>
          <p:cNvSpPr>
            <a:spLocks noGrp="1" noChangeArrowheads="1"/>
          </p:cNvSpPr>
          <p:nvPr>
            <p:ph type="body" idx="1"/>
          </p:nvPr>
        </p:nvSpPr>
        <p:spPr>
          <a:ln/>
        </p:spPr>
        <p:txBody>
          <a:bodyPr rIns="132080"/>
          <a:lstStyle/>
          <a:p>
            <a:r>
              <a:rPr lang="en-US"/>
              <a:t>What about boolean functions?</a:t>
            </a:r>
          </a:p>
          <a:p>
            <a:endParaRPr lang="en-US"/>
          </a:p>
          <a:p>
            <a:endParaRPr lang="en-US"/>
          </a:p>
          <a:p>
            <a:r>
              <a:rPr lang="en-US"/>
              <a:t>Single-layer perceptrons are very limited:</a:t>
            </a:r>
          </a:p>
          <a:p>
            <a:pPr>
              <a:buFont typeface="Tahoma" charset="0"/>
              <a:buNone/>
            </a:pPr>
            <a:r>
              <a:rPr lang="en-US"/>
              <a:t>		- XOR problem</a:t>
            </a:r>
          </a:p>
          <a:p>
            <a:pPr>
              <a:buFont typeface="Tahoma" charset="0"/>
              <a:buNone/>
            </a:pPr>
            <a:r>
              <a:rPr lang="en-US"/>
              <a:t>		- etc.</a:t>
            </a:r>
          </a:p>
          <a:p>
            <a:endParaRPr lang="en-US"/>
          </a:p>
          <a:p>
            <a:r>
              <a:rPr lang="en-US"/>
              <a:t>But what about multilayer perceptrons?</a:t>
            </a:r>
          </a:p>
          <a:p>
            <a:endParaRPr lang="en-US"/>
          </a:p>
          <a:p>
            <a:pPr>
              <a:buFont typeface="Tahoma" charset="0"/>
              <a:buNone/>
            </a:pPr>
            <a:r>
              <a:rPr lang="en-US"/>
              <a:t>We can represent any boolean function with a network with just one hidden layer.</a:t>
            </a:r>
          </a:p>
          <a:p>
            <a:pPr>
              <a:buFont typeface="Tahoma" charset="0"/>
              <a:buNone/>
            </a:pPr>
            <a:endParaRPr lang="en-US"/>
          </a:p>
          <a:p>
            <a:pPr>
              <a:buFont typeface="Tahoma" charset="0"/>
              <a:buNone/>
            </a:pPr>
            <a:r>
              <a:rPr lang="en-US"/>
              <a:t>How??</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320BDBC-C8B8-F447-8247-569440E2EE20}" type="slidenum">
              <a:rPr lang="en-US"/>
              <a:pPr/>
              <a:t>45</a:t>
            </a:fld>
            <a:endParaRPr lang="en-US"/>
          </a:p>
        </p:txBody>
      </p:sp>
      <p:sp>
        <p:nvSpPr>
          <p:cNvPr id="5120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5120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51203" name="Rectangle 3"/>
          <p:cNvSpPr>
            <a:spLocks noGrp="1" noChangeArrowheads="1"/>
          </p:cNvSpPr>
          <p:nvPr>
            <p:ph type="title"/>
          </p:nvPr>
        </p:nvSpPr>
        <p:spPr>
          <a:ln/>
        </p:spPr>
        <p:txBody>
          <a:bodyPr rIns="132080"/>
          <a:lstStyle/>
          <a:p>
            <a:r>
              <a:rPr lang="en-US"/>
              <a:t>Capabilities and Limitations of Layered Networks</a:t>
            </a:r>
          </a:p>
        </p:txBody>
      </p:sp>
      <p:sp>
        <p:nvSpPr>
          <p:cNvPr id="51204" name="Rectangle 4"/>
          <p:cNvSpPr>
            <a:spLocks noGrp="1" noChangeArrowheads="1"/>
          </p:cNvSpPr>
          <p:nvPr>
            <p:ph type="body" idx="1"/>
          </p:nvPr>
        </p:nvSpPr>
        <p:spPr>
          <a:ln/>
        </p:spPr>
        <p:txBody>
          <a:bodyPr rIns="132080"/>
          <a:lstStyle/>
          <a:p>
            <a:pPr marL="153988" indent="-114300">
              <a:lnSpc>
                <a:spcPct val="90000"/>
              </a:lnSpc>
              <a:buFont typeface="Tahoma" charset="0"/>
              <a:buNone/>
            </a:pPr>
            <a:r>
              <a:rPr lang="en-US"/>
              <a:t>To approximate a set of functions of the inputs by a layered network with continuous-valued units and sigmoidal activation function…</a:t>
            </a:r>
          </a:p>
          <a:p>
            <a:pPr marL="153988" indent="-114300">
              <a:lnSpc>
                <a:spcPct val="90000"/>
              </a:lnSpc>
            </a:pPr>
            <a:endParaRPr lang="en-US"/>
          </a:p>
          <a:p>
            <a:pPr marL="153988" indent="-114300">
              <a:lnSpc>
                <a:spcPct val="90000"/>
              </a:lnSpc>
              <a:buFont typeface="Tahoma" charset="0"/>
              <a:buNone/>
            </a:pPr>
            <a:r>
              <a:rPr lang="en-US"/>
              <a:t>Cybenko, 1988: … </a:t>
            </a:r>
            <a:r>
              <a:rPr lang="en-US">
                <a:solidFill>
                  <a:srgbClr val="FFCC00"/>
                </a:solidFill>
              </a:rPr>
              <a:t>at most two hidden layers</a:t>
            </a:r>
            <a:r>
              <a:rPr lang="en-US"/>
              <a:t> are necessary, with arbitrary accuracy attainable by adding more hidden units.</a:t>
            </a:r>
          </a:p>
          <a:p>
            <a:pPr marL="153988" indent="-114300">
              <a:lnSpc>
                <a:spcPct val="90000"/>
              </a:lnSpc>
            </a:pPr>
            <a:endParaRPr lang="en-US"/>
          </a:p>
          <a:p>
            <a:pPr marL="153988" indent="-114300">
              <a:lnSpc>
                <a:spcPct val="90000"/>
              </a:lnSpc>
              <a:buFont typeface="Tahoma" charset="0"/>
              <a:buNone/>
            </a:pPr>
            <a:r>
              <a:rPr lang="en-US"/>
              <a:t>Cybenko, 1989: </a:t>
            </a:r>
            <a:r>
              <a:rPr lang="en-US">
                <a:solidFill>
                  <a:srgbClr val="FFCC00"/>
                </a:solidFill>
              </a:rPr>
              <a:t>one hidden layer</a:t>
            </a:r>
            <a:r>
              <a:rPr lang="en-US"/>
              <a:t> is enough to approximate any continuous function.</a:t>
            </a:r>
          </a:p>
          <a:p>
            <a:pPr marL="153988" indent="-114300">
              <a:lnSpc>
                <a:spcPct val="90000"/>
              </a:lnSpc>
            </a:pPr>
            <a:endParaRPr lang="en-US"/>
          </a:p>
          <a:p>
            <a:pPr marL="153988" indent="-114300">
              <a:lnSpc>
                <a:spcPct val="90000"/>
              </a:lnSpc>
              <a:buFont typeface="Tahoma" charset="0"/>
              <a:buNone/>
            </a:pPr>
            <a:r>
              <a:rPr lang="en-US">
                <a:solidFill>
                  <a:srgbClr val="FFCC00"/>
                </a:solidFill>
              </a:rPr>
              <a:t>Intuition of proof:</a:t>
            </a:r>
            <a:r>
              <a:rPr lang="en-US"/>
              <a:t> decompose function to be approximated into a sum of localized “bumps.” The bumps can be constructed with two hidden layers.</a:t>
            </a:r>
          </a:p>
          <a:p>
            <a:pPr marL="153988" indent="-114300">
              <a:lnSpc>
                <a:spcPct val="90000"/>
              </a:lnSpc>
            </a:pPr>
            <a:endParaRPr lang="en-US"/>
          </a:p>
          <a:p>
            <a:pPr marL="153988" indent="-114300">
              <a:lnSpc>
                <a:spcPct val="90000"/>
              </a:lnSpc>
              <a:buFont typeface="Tahoma" charset="0"/>
              <a:buNone/>
            </a:pPr>
            <a:r>
              <a:rPr lang="en-US"/>
              <a:t>Similar in spirit to Fourier decomposition. Bumps = radial basis functions.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BC88214-FF07-F544-9F77-168D60418D8B}" type="slidenum">
              <a:rPr lang="en-US"/>
              <a:pPr/>
              <a:t>46</a:t>
            </a:fld>
            <a:endParaRPr lang="en-US"/>
          </a:p>
        </p:txBody>
      </p:sp>
      <p:sp>
        <p:nvSpPr>
          <p:cNvPr id="5222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5222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52227" name="Rectangle 3"/>
          <p:cNvSpPr>
            <a:spLocks noGrp="1" noChangeArrowheads="1"/>
          </p:cNvSpPr>
          <p:nvPr>
            <p:ph type="title"/>
          </p:nvPr>
        </p:nvSpPr>
        <p:spPr>
          <a:ln/>
        </p:spPr>
        <p:txBody>
          <a:bodyPr rIns="132080"/>
          <a:lstStyle/>
          <a:p>
            <a:r>
              <a:rPr lang="en-US"/>
              <a:t>Optimal Network Architectures</a:t>
            </a:r>
          </a:p>
        </p:txBody>
      </p:sp>
      <p:sp>
        <p:nvSpPr>
          <p:cNvPr id="52228" name="Rectangle 4"/>
          <p:cNvSpPr>
            <a:spLocks noGrp="1" noChangeArrowheads="1"/>
          </p:cNvSpPr>
          <p:nvPr>
            <p:ph type="body" idx="1"/>
          </p:nvPr>
        </p:nvSpPr>
        <p:spPr>
          <a:ln/>
        </p:spPr>
        <p:txBody>
          <a:bodyPr rIns="132080"/>
          <a:lstStyle/>
          <a:p>
            <a:pPr marL="153988" indent="-114300">
              <a:lnSpc>
                <a:spcPct val="90000"/>
              </a:lnSpc>
              <a:buFont typeface="Tahoma" charset="0"/>
              <a:buNone/>
            </a:pPr>
            <a:r>
              <a:rPr lang="en-US"/>
              <a:t>How can we determine the number of hidden units?</a:t>
            </a:r>
          </a:p>
          <a:p>
            <a:pPr marL="153988" indent="-114300">
              <a:lnSpc>
                <a:spcPct val="90000"/>
              </a:lnSpc>
            </a:pPr>
            <a:endParaRPr lang="en-US"/>
          </a:p>
          <a:p>
            <a:pPr marL="153988" indent="-114300">
              <a:lnSpc>
                <a:spcPct val="90000"/>
              </a:lnSpc>
              <a:buFont typeface="Tahoma" charset="0"/>
              <a:buChar char="-"/>
            </a:pPr>
            <a:r>
              <a:rPr lang="en-US">
                <a:solidFill>
                  <a:srgbClr val="FFCC00"/>
                </a:solidFill>
              </a:rPr>
              <a:t>genetic algorithms:</a:t>
            </a:r>
            <a:r>
              <a:rPr lang="en-US"/>
              <a:t> evaluate variations of the network, using a metric that combines its performance and its complexity. Then apply various mutations to the network (change number of hidden units) until the best one is found.</a:t>
            </a:r>
          </a:p>
          <a:p>
            <a:pPr marL="153988" indent="-114300">
              <a:lnSpc>
                <a:spcPct val="90000"/>
              </a:lnSpc>
              <a:buFont typeface="Tahoma" charset="0"/>
              <a:buChar char="-"/>
            </a:pPr>
            <a:endParaRPr lang="en-US"/>
          </a:p>
          <a:p>
            <a:pPr marL="153988" indent="-114300">
              <a:lnSpc>
                <a:spcPct val="90000"/>
              </a:lnSpc>
              <a:buFont typeface="Tahoma" charset="0"/>
              <a:buChar char="-"/>
            </a:pPr>
            <a:r>
              <a:rPr lang="en-US">
                <a:solidFill>
                  <a:srgbClr val="FFCC00"/>
                </a:solidFill>
              </a:rPr>
              <a:t>Pruning and weight decay:</a:t>
            </a:r>
          </a:p>
          <a:p>
            <a:pPr marL="153988" indent="-114300">
              <a:lnSpc>
                <a:spcPct val="90000"/>
              </a:lnSpc>
              <a:buFont typeface="Tahoma" charset="0"/>
              <a:buNone/>
            </a:pPr>
            <a:r>
              <a:rPr lang="en-US"/>
              <a:t>		- apply weight decay (remember reinforcement 		learning) during training</a:t>
            </a:r>
          </a:p>
          <a:p>
            <a:pPr marL="153988" indent="-114300">
              <a:lnSpc>
                <a:spcPct val="90000"/>
              </a:lnSpc>
              <a:buFont typeface="Tahoma" charset="0"/>
              <a:buNone/>
            </a:pPr>
            <a:r>
              <a:rPr lang="en-US"/>
              <a:t>		- eliminate connections with weight below threshold</a:t>
            </a:r>
          </a:p>
          <a:p>
            <a:pPr marL="153988" indent="-114300">
              <a:lnSpc>
                <a:spcPct val="90000"/>
              </a:lnSpc>
              <a:buFont typeface="Tahoma" charset="0"/>
              <a:buNone/>
            </a:pPr>
            <a:r>
              <a:rPr lang="en-US"/>
              <a:t>		- re-train</a:t>
            </a:r>
          </a:p>
          <a:p>
            <a:pPr marL="153988" indent="-114300">
              <a:lnSpc>
                <a:spcPct val="90000"/>
              </a:lnSpc>
              <a:buFont typeface="Tahoma" charset="0"/>
              <a:buChar char="-"/>
            </a:pPr>
            <a:endParaRPr lang="en-US"/>
          </a:p>
          <a:p>
            <a:pPr marL="153988" indent="-114300">
              <a:lnSpc>
                <a:spcPct val="90000"/>
              </a:lnSpc>
              <a:buFont typeface="Tahoma" charset="0"/>
              <a:buNone/>
            </a:pPr>
            <a:r>
              <a:rPr lang="en-US"/>
              <a:t>- </a:t>
            </a:r>
            <a:r>
              <a:rPr lang="en-US">
                <a:solidFill>
                  <a:srgbClr val="FFCC00"/>
                </a:solidFill>
              </a:rPr>
              <a:t>How about eliminating units?</a:t>
            </a:r>
            <a:r>
              <a:rPr lang="en-US"/>
              <a:t>  For example, eliminate units with total synaptic input weight smaller than threshold.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C2EC2CC-DC74-2E4C-B6DC-E8AC63BFB7A9}" type="slidenum">
              <a:rPr lang="en-US"/>
              <a:pPr/>
              <a:t>47</a:t>
            </a:fld>
            <a:endParaRPr lang="en-US"/>
          </a:p>
        </p:txBody>
      </p:sp>
      <p:sp>
        <p:nvSpPr>
          <p:cNvPr id="5324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5325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53251" name="Rectangle 3"/>
          <p:cNvSpPr>
            <a:spLocks noGrp="1" noChangeArrowheads="1"/>
          </p:cNvSpPr>
          <p:nvPr>
            <p:ph type="title"/>
          </p:nvPr>
        </p:nvSpPr>
        <p:spPr>
          <a:ln/>
        </p:spPr>
        <p:txBody>
          <a:bodyPr rIns="132080"/>
          <a:lstStyle/>
          <a:p>
            <a:r>
              <a:rPr lang="en-US"/>
              <a:t>For further information</a:t>
            </a:r>
          </a:p>
        </p:txBody>
      </p:sp>
      <p:sp>
        <p:nvSpPr>
          <p:cNvPr id="53252" name="Rectangle 4"/>
          <p:cNvSpPr>
            <a:spLocks noGrp="1" noChangeArrowheads="1"/>
          </p:cNvSpPr>
          <p:nvPr>
            <p:ph type="body" idx="1"/>
          </p:nvPr>
        </p:nvSpPr>
        <p:spPr>
          <a:ln/>
        </p:spPr>
        <p:txBody>
          <a:bodyPr rIns="132080"/>
          <a:lstStyle/>
          <a:p>
            <a:r>
              <a:rPr lang="en-US"/>
              <a:t>See</a:t>
            </a:r>
          </a:p>
          <a:p>
            <a:endParaRPr lang="en-US"/>
          </a:p>
          <a:p>
            <a:endParaRPr lang="en-US"/>
          </a:p>
          <a:p>
            <a:pPr>
              <a:buFont typeface="Tahoma" charset="0"/>
              <a:buNone/>
            </a:pPr>
            <a:r>
              <a:rPr lang="en-US"/>
              <a:t>Hertz, Krogh &amp; Palmer: Introduction to the theory of neural computation (Addison Wesley)</a:t>
            </a:r>
          </a:p>
          <a:p>
            <a:endParaRPr lang="en-US"/>
          </a:p>
          <a:p>
            <a:pPr>
              <a:buFont typeface="Tahoma" charset="0"/>
              <a:buNone/>
            </a:pPr>
            <a:r>
              <a:rPr lang="en-US"/>
              <a:t>In particular, the end of chapters 2 and 6.</a:t>
            </a:r>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9B042305-6A73-8A4A-ADCF-2A7B5251EA4C}" type="slidenum">
              <a:rPr lang="en-US"/>
              <a:pPr/>
              <a:t>5</a:t>
            </a:fld>
            <a:endParaRPr lang="en-US"/>
          </a:p>
        </p:txBody>
      </p:sp>
      <p:sp>
        <p:nvSpPr>
          <p:cNvPr id="7169"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7170"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7171" name="Rectangle 3"/>
          <p:cNvSpPr>
            <a:spLocks noGrp="1" noChangeArrowheads="1"/>
          </p:cNvSpPr>
          <p:nvPr>
            <p:ph type="title"/>
          </p:nvPr>
        </p:nvSpPr>
        <p:spPr>
          <a:ln/>
        </p:spPr>
        <p:txBody>
          <a:bodyPr rIns="132080"/>
          <a:lstStyle/>
          <a:p>
            <a:r>
              <a:rPr lang="en-US"/>
              <a:t>Major Functional Areas</a:t>
            </a:r>
          </a:p>
        </p:txBody>
      </p:sp>
      <p:sp>
        <p:nvSpPr>
          <p:cNvPr id="7172" name="Rectangle 4"/>
          <p:cNvSpPr>
            <a:spLocks noGrp="1" noChangeArrowheads="1"/>
          </p:cNvSpPr>
          <p:nvPr>
            <p:ph type="body" idx="1"/>
          </p:nvPr>
        </p:nvSpPr>
        <p:spPr>
          <a:ln/>
        </p:spPr>
        <p:txBody>
          <a:bodyPr rIns="132080"/>
          <a:lstStyle/>
          <a:p>
            <a:pPr>
              <a:buFont typeface="Helvetica" charset="0"/>
              <a:buChar char="•"/>
            </a:pPr>
            <a:r>
              <a:rPr lang="en-US" sz="1600" b="1">
                <a:solidFill>
                  <a:srgbClr val="996633"/>
                </a:solidFill>
                <a:latin typeface="Helvetica" charset="0"/>
                <a:ea typeface="Helvetica" charset="0"/>
                <a:cs typeface="Helvetica" charset="0"/>
                <a:sym typeface="Helvetica" charset="0"/>
              </a:rPr>
              <a:t>Primary motor: voluntary movement</a:t>
            </a:r>
            <a:endParaRPr lang="en-US" sz="1600" b="1">
              <a:solidFill>
                <a:srgbClr val="996633"/>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342EAA"/>
                </a:solidFill>
                <a:latin typeface="Helvetica" charset="0"/>
                <a:ea typeface="Helvetica" charset="0"/>
                <a:cs typeface="Helvetica" charset="0"/>
                <a:sym typeface="Helvetica" charset="0"/>
              </a:rPr>
              <a:t>Primary somatosensory: tactile, pain, pressure, position, temp., mvt.</a:t>
            </a:r>
            <a:endParaRPr lang="en-US" sz="1600" b="1">
              <a:solidFill>
                <a:srgbClr val="342EAA"/>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009900"/>
                </a:solidFill>
                <a:latin typeface="Helvetica" charset="0"/>
                <a:ea typeface="Helvetica" charset="0"/>
                <a:cs typeface="Helvetica" charset="0"/>
                <a:sym typeface="Helvetica" charset="0"/>
              </a:rPr>
              <a:t>Motor association: coordination of complex movements</a:t>
            </a:r>
            <a:endParaRPr lang="en-US" sz="1600" b="1">
              <a:solidFill>
                <a:srgbClr val="009900"/>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EAD614"/>
                </a:solidFill>
                <a:latin typeface="Helvetica" charset="0"/>
                <a:ea typeface="Helvetica" charset="0"/>
                <a:cs typeface="Helvetica" charset="0"/>
                <a:sym typeface="Helvetica" charset="0"/>
              </a:rPr>
              <a:t>Sensory association: processing of multisensory information</a:t>
            </a:r>
            <a:endParaRPr lang="en-US" sz="1600" b="1">
              <a:solidFill>
                <a:srgbClr val="EAD614"/>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FE42DF"/>
                </a:solidFill>
                <a:latin typeface="Helvetica" charset="0"/>
                <a:ea typeface="Helvetica" charset="0"/>
                <a:cs typeface="Helvetica" charset="0"/>
                <a:sym typeface="Helvetica" charset="0"/>
              </a:rPr>
              <a:t>Prefrontal: planning, emotion, judgement</a:t>
            </a:r>
            <a:endParaRPr lang="en-US" sz="1600" b="1">
              <a:solidFill>
                <a:srgbClr val="FE42DF"/>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latin typeface="Helvetica" charset="0"/>
                <a:ea typeface="Helvetica" charset="0"/>
                <a:cs typeface="Helvetica" charset="0"/>
                <a:sym typeface="Helvetica" charset="0"/>
              </a:rPr>
              <a:t>Speech center (Broca’s area): speech production and articulation</a:t>
            </a:r>
            <a:endParaRPr lang="en-US" sz="1600" b="1">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00FF00"/>
                </a:solidFill>
                <a:latin typeface="Helvetica" charset="0"/>
                <a:ea typeface="Helvetica" charset="0"/>
                <a:cs typeface="Helvetica" charset="0"/>
                <a:sym typeface="Helvetica" charset="0"/>
              </a:rPr>
              <a:t>Wernicke’s area: comprehen-</a:t>
            </a:r>
            <a:endParaRPr lang="en-US" sz="1600" b="1">
              <a:solidFill>
                <a:srgbClr val="00FF00"/>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00FF00"/>
                </a:solidFill>
                <a:latin typeface="Helvetica" charset="0"/>
                <a:ea typeface="ヒラギノ角ゴ ProN W6" charset="-128"/>
                <a:cs typeface="ヒラギノ角ゴ ProN W6" charset="-128"/>
                <a:sym typeface="Helvetica" charset="0"/>
              </a:rPr>
              <a:t>		</a:t>
            </a:r>
            <a:r>
              <a:rPr lang="en-US" sz="1600" b="1">
                <a:solidFill>
                  <a:srgbClr val="00FF00"/>
                </a:solidFill>
                <a:latin typeface="Helvetica" charset="0"/>
                <a:ea typeface="Helvetica" charset="0"/>
                <a:cs typeface="Helvetica" charset="0"/>
                <a:sym typeface="Helvetica" charset="0"/>
              </a:rPr>
              <a:t>sion of speech</a:t>
            </a:r>
            <a:endParaRPr lang="en-US" sz="1600" b="1">
              <a:solidFill>
                <a:srgbClr val="00FF00"/>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8A6148"/>
                </a:solidFill>
                <a:latin typeface="Helvetica" charset="0"/>
                <a:ea typeface="Helvetica" charset="0"/>
                <a:cs typeface="Helvetica" charset="0"/>
                <a:sym typeface="Helvetica" charset="0"/>
              </a:rPr>
              <a:t>Auditory: hearing</a:t>
            </a:r>
            <a:endParaRPr lang="en-US" sz="1600" b="1">
              <a:solidFill>
                <a:srgbClr val="8A6148"/>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0EB8DA"/>
                </a:solidFill>
                <a:latin typeface="Helvetica" charset="0"/>
                <a:ea typeface="Helvetica" charset="0"/>
                <a:cs typeface="Helvetica" charset="0"/>
                <a:sym typeface="Helvetica" charset="0"/>
              </a:rPr>
              <a:t>Auditory association: complex</a:t>
            </a:r>
            <a:endParaRPr lang="en-US" sz="1600" b="1">
              <a:solidFill>
                <a:srgbClr val="0EB8DA"/>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0EB8DA"/>
                </a:solidFill>
                <a:latin typeface="Helvetica" charset="0"/>
                <a:ea typeface="ヒラギノ角ゴ ProN W6" charset="-128"/>
                <a:cs typeface="ヒラギノ角ゴ ProN W6" charset="-128"/>
                <a:sym typeface="Helvetica" charset="0"/>
              </a:rPr>
              <a:t>	</a:t>
            </a:r>
            <a:r>
              <a:rPr lang="en-US" sz="1600" b="1">
                <a:solidFill>
                  <a:srgbClr val="0EB8DA"/>
                </a:solidFill>
                <a:latin typeface="Helvetica" charset="0"/>
                <a:ea typeface="Helvetica" charset="0"/>
                <a:cs typeface="Helvetica" charset="0"/>
                <a:sym typeface="Helvetica" charset="0"/>
              </a:rPr>
              <a:t>auditory processing</a:t>
            </a:r>
            <a:endParaRPr lang="en-US" sz="1600" b="1">
              <a:solidFill>
                <a:srgbClr val="0EB8DA"/>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496F43"/>
                </a:solidFill>
                <a:latin typeface="Helvetica" charset="0"/>
                <a:ea typeface="Helvetica" charset="0"/>
                <a:cs typeface="Helvetica" charset="0"/>
                <a:sym typeface="Helvetica" charset="0"/>
              </a:rPr>
              <a:t>Visual: low-level vision</a:t>
            </a:r>
            <a:endParaRPr lang="en-US" sz="1600" b="1">
              <a:solidFill>
                <a:srgbClr val="496F43"/>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D37A37"/>
                </a:solidFill>
                <a:latin typeface="Helvetica" charset="0"/>
                <a:ea typeface="Helvetica" charset="0"/>
                <a:cs typeface="Helvetica" charset="0"/>
                <a:sym typeface="Helvetica" charset="0"/>
              </a:rPr>
              <a:t>Visual association: higher-level</a:t>
            </a:r>
            <a:endParaRPr lang="en-US" sz="1600" b="1">
              <a:solidFill>
                <a:srgbClr val="D37A37"/>
              </a:solidFill>
              <a:latin typeface="Helvetica" charset="0"/>
              <a:ea typeface="ヒラギノ角ゴ ProN W6" charset="-128"/>
              <a:cs typeface="ヒラギノ角ゴ ProN W6" charset="-128"/>
              <a:sym typeface="Helvetica" charset="0"/>
            </a:endParaRPr>
          </a:p>
          <a:p>
            <a:pPr>
              <a:buFont typeface="Helvetica" charset="0"/>
              <a:buChar char="•"/>
            </a:pPr>
            <a:r>
              <a:rPr lang="en-US" sz="1600" b="1">
                <a:solidFill>
                  <a:srgbClr val="D37A37"/>
                </a:solidFill>
                <a:latin typeface="Helvetica" charset="0"/>
                <a:ea typeface="ヒラギノ角ゴ ProN W6" charset="-128"/>
                <a:cs typeface="ヒラギノ角ゴ ProN W6" charset="-128"/>
                <a:sym typeface="Helvetica" charset="0"/>
              </a:rPr>
              <a:t>		</a:t>
            </a:r>
            <a:r>
              <a:rPr lang="en-US" sz="1600" b="1">
                <a:solidFill>
                  <a:srgbClr val="D37A37"/>
                </a:solidFill>
                <a:latin typeface="Helvetica" charset="0"/>
                <a:ea typeface="Helvetica" charset="0"/>
                <a:cs typeface="Helvetica" charset="0"/>
                <a:sym typeface="Helvetica" charset="0"/>
              </a:rPr>
              <a:t>vision</a:t>
            </a:r>
            <a:endParaRPr lang="en-US" sz="1600" b="1">
              <a:solidFill>
                <a:srgbClr val="D37A37"/>
              </a:solidFill>
              <a:latin typeface="Helvetica" charset="0"/>
              <a:ea typeface="ヒラギノ角ゴ ProN W6" charset="-128"/>
              <a:cs typeface="ヒラギノ角ゴ ProN W6" charset="-128"/>
              <a:sym typeface="Helvetica" charset="0"/>
            </a:endParaRPr>
          </a:p>
        </p:txBody>
      </p:sp>
      <p:pic>
        <p:nvPicPr>
          <p:cNvPr id="7173" name="Picture 5"/>
          <p:cNvPicPr>
            <a:picLocks noChangeArrowheads="1"/>
          </p:cNvPicPr>
          <p:nvPr/>
        </p:nvPicPr>
        <p:blipFill>
          <a:blip r:embed="rId3"/>
          <a:srcRect/>
          <a:stretch>
            <a:fillRect/>
          </a:stretch>
        </p:blipFill>
        <p:spPr bwMode="auto">
          <a:xfrm>
            <a:off x="4162425" y="3217863"/>
            <a:ext cx="4981575" cy="3640137"/>
          </a:xfrm>
          <a:prstGeom prst="rect">
            <a:avLst/>
          </a:prstGeom>
          <a:noFill/>
          <a:ln w="9525" cap="flat">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C777337E-1313-E74E-9F4E-3687271E0C8D}" type="slidenum">
              <a:rPr lang="en-US"/>
              <a:pPr/>
              <a:t>6</a:t>
            </a:fld>
            <a:endParaRPr lang="en-US"/>
          </a:p>
        </p:txBody>
      </p:sp>
      <p:sp>
        <p:nvSpPr>
          <p:cNvPr id="8193"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8194"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8195" name="Picture 3"/>
          <p:cNvPicPr>
            <a:picLocks noChangeArrowheads="1"/>
          </p:cNvPicPr>
          <p:nvPr/>
        </p:nvPicPr>
        <p:blipFill>
          <a:blip r:embed="rId3"/>
          <a:srcRect/>
          <a:stretch>
            <a:fillRect/>
          </a:stretch>
        </p:blipFill>
        <p:spPr bwMode="auto">
          <a:xfrm>
            <a:off x="1903413" y="0"/>
            <a:ext cx="5475287" cy="6858000"/>
          </a:xfrm>
          <a:prstGeom prst="rect">
            <a:avLst/>
          </a:prstGeom>
          <a:noFill/>
          <a:ln w="9525" cap="flat">
            <a:noFill/>
            <a:miter lim="800000"/>
            <a:headEnd/>
            <a:tailEnd/>
          </a:ln>
        </p:spPr>
      </p:pic>
      <p:sp>
        <p:nvSpPr>
          <p:cNvPr id="8196" name="Rectangle 4"/>
          <p:cNvSpPr>
            <a:spLocks/>
          </p:cNvSpPr>
          <p:nvPr/>
        </p:nvSpPr>
        <p:spPr bwMode="auto">
          <a:xfrm>
            <a:off x="363538" y="6237288"/>
            <a:ext cx="2970212" cy="406400"/>
          </a:xfrm>
          <a:prstGeom prst="rect">
            <a:avLst/>
          </a:prstGeom>
          <a:noFill/>
          <a:ln w="12700" cap="flat">
            <a:noFill/>
            <a:miter lim="800000"/>
            <a:headEnd type="none" w="med" len="med"/>
            <a:tailEnd type="none" w="med" len="med"/>
          </a:ln>
        </p:spPr>
        <p:txBody>
          <a:bodyPr wrap="none" lIns="0" tIns="0" rIns="40639" bIns="0">
            <a:prstTxWarp prst="textNoShape">
              <a:avLst/>
            </a:prstTxWarp>
            <a:spAutoFit/>
          </a:bodyPr>
          <a:lstStyle/>
          <a:p>
            <a:pPr marL="39688"/>
            <a:r>
              <a:rPr lang="en-US" sz="1800">
                <a:solidFill>
                  <a:srgbClr val="FFCC00"/>
                </a:solidFill>
                <a:latin typeface="Palatino" charset="0"/>
                <a:ea typeface="Palatino" charset="0"/>
                <a:cs typeface="Palatino" charset="0"/>
                <a:sym typeface="Palatino" charset="0"/>
              </a:rPr>
              <a:t>Felleman &amp; Van Essen, 1991</a:t>
            </a:r>
          </a:p>
        </p:txBody>
      </p:sp>
      <p:sp>
        <p:nvSpPr>
          <p:cNvPr id="8197" name="Rectangle 5"/>
          <p:cNvSpPr>
            <a:spLocks noGrp="1" noChangeArrowheads="1"/>
          </p:cNvSpPr>
          <p:nvPr>
            <p:ph type="title"/>
          </p:nvPr>
        </p:nvSpPr>
        <p:spPr>
          <a:ln/>
        </p:spPr>
        <p:txBody>
          <a:bodyPr rIns="132080"/>
          <a:lstStyle/>
          <a:p>
            <a:r>
              <a:rPr lang="en-US"/>
              <a:t>      Interconnect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732F53F-0B25-384B-8EA4-638666643D59}" type="slidenum">
              <a:rPr lang="en-US"/>
              <a:pPr/>
              <a:t>7</a:t>
            </a:fld>
            <a:endParaRPr lang="en-US"/>
          </a:p>
        </p:txBody>
      </p:sp>
      <p:sp>
        <p:nvSpPr>
          <p:cNvPr id="9217"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9218"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pic>
        <p:nvPicPr>
          <p:cNvPr id="9219" name="Picture 3"/>
          <p:cNvPicPr>
            <a:picLocks noChangeArrowheads="1"/>
          </p:cNvPicPr>
          <p:nvPr/>
        </p:nvPicPr>
        <p:blipFill>
          <a:blip r:embed="rId3"/>
          <a:srcRect/>
          <a:stretch>
            <a:fillRect/>
          </a:stretch>
        </p:blipFill>
        <p:spPr bwMode="auto">
          <a:xfrm>
            <a:off x="2667000" y="0"/>
            <a:ext cx="6508750" cy="6858000"/>
          </a:xfrm>
          <a:prstGeom prst="rect">
            <a:avLst/>
          </a:prstGeom>
          <a:noFill/>
          <a:ln w="9525" cap="flat">
            <a:noFill/>
            <a:miter lim="800000"/>
            <a:headEnd/>
            <a:tailEnd/>
          </a:ln>
        </p:spPr>
      </p:pic>
      <p:sp>
        <p:nvSpPr>
          <p:cNvPr id="9220" name="Rectangle 4"/>
          <p:cNvSpPr>
            <a:spLocks/>
          </p:cNvSpPr>
          <p:nvPr/>
        </p:nvSpPr>
        <p:spPr bwMode="auto">
          <a:xfrm>
            <a:off x="136525" y="3130550"/>
            <a:ext cx="2046288" cy="1625600"/>
          </a:xfrm>
          <a:prstGeom prst="rect">
            <a:avLst/>
          </a:prstGeom>
          <a:noFill/>
          <a:ln w="12700" cap="flat">
            <a:noFill/>
            <a:miter lim="800000"/>
            <a:headEnd type="none" w="med" len="med"/>
            <a:tailEnd type="none" w="med" len="med"/>
          </a:ln>
        </p:spPr>
        <p:txBody>
          <a:bodyPr wrap="none" lIns="0" tIns="0" rIns="40639" bIns="0">
            <a:prstTxWarp prst="textNoShape">
              <a:avLst/>
            </a:prstTxWarp>
            <a:spAutoFit/>
          </a:bodyPr>
          <a:lstStyle/>
          <a:p>
            <a:pPr marL="39688"/>
            <a:r>
              <a:rPr lang="en-US" sz="2000">
                <a:solidFill>
                  <a:srgbClr val="0066FF"/>
                </a:solidFill>
                <a:latin typeface="Tahoma" charset="0"/>
                <a:ea typeface="Tahoma" charset="0"/>
                <a:cs typeface="Tahoma" charset="0"/>
                <a:sym typeface="Tahoma" charset="0"/>
              </a:rPr>
              <a:t>Key terms:</a:t>
            </a:r>
          </a:p>
          <a:p>
            <a:pPr marL="39688"/>
            <a:r>
              <a:rPr lang="en-US" sz="2000">
                <a:solidFill>
                  <a:schemeClr val="tx1"/>
                </a:solidFill>
                <a:latin typeface="Tahoma" charset="0"/>
                <a:ea typeface="Tahoma" charset="0"/>
                <a:cs typeface="Tahoma" charset="0"/>
                <a:sym typeface="Tahoma" charset="0"/>
              </a:rPr>
              <a:t>Axon</a:t>
            </a:r>
          </a:p>
          <a:p>
            <a:pPr marL="39688"/>
            <a:r>
              <a:rPr lang="en-US" sz="2000">
                <a:solidFill>
                  <a:schemeClr val="tx1"/>
                </a:solidFill>
                <a:latin typeface="Tahoma" charset="0"/>
                <a:ea typeface="Tahoma" charset="0"/>
                <a:cs typeface="Tahoma" charset="0"/>
                <a:sym typeface="Tahoma" charset="0"/>
              </a:rPr>
              <a:t>Dendrites</a:t>
            </a:r>
          </a:p>
          <a:p>
            <a:pPr marL="39688"/>
            <a:r>
              <a:rPr lang="en-US" sz="2000">
                <a:solidFill>
                  <a:schemeClr val="tx1"/>
                </a:solidFill>
                <a:latin typeface="Tahoma" charset="0"/>
                <a:ea typeface="Tahoma" charset="0"/>
                <a:cs typeface="Tahoma" charset="0"/>
                <a:sym typeface="Tahoma" charset="0"/>
              </a:rPr>
              <a:t>Synapses</a:t>
            </a:r>
          </a:p>
          <a:p>
            <a:pPr marL="39688"/>
            <a:r>
              <a:rPr lang="en-US" sz="2000">
                <a:solidFill>
                  <a:schemeClr val="tx1"/>
                </a:solidFill>
                <a:latin typeface="Tahoma" charset="0"/>
                <a:ea typeface="Tahoma" charset="0"/>
                <a:cs typeface="Tahoma" charset="0"/>
                <a:sym typeface="Tahoma" charset="0"/>
              </a:rPr>
              <a:t>Soma (cell body)</a:t>
            </a:r>
          </a:p>
        </p:txBody>
      </p:sp>
      <p:sp>
        <p:nvSpPr>
          <p:cNvPr id="9221" name="Rectangle 5"/>
          <p:cNvSpPr>
            <a:spLocks noGrp="1" noChangeArrowheads="1"/>
          </p:cNvSpPr>
          <p:nvPr>
            <p:ph type="title"/>
          </p:nvPr>
        </p:nvSpPr>
        <p:spPr>
          <a:xfrm>
            <a:off x="76200" y="0"/>
            <a:ext cx="8153400" cy="914400"/>
          </a:xfrm>
          <a:ln/>
        </p:spPr>
        <p:txBody>
          <a:bodyPr rIns="132080"/>
          <a:lstStyle/>
          <a:p>
            <a:r>
              <a:rPr lang="en-US" sz="2000"/>
              <a:t>Remember?  </a:t>
            </a:r>
            <a:br>
              <a:rPr lang="en-US" sz="2000"/>
            </a:br>
            <a:r>
              <a:rPr lang="en-US" sz="2000"/>
              <a:t>Neurons &amp; synapses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DAC8B69C-2A79-DE44-B485-F454B3290ACF}" type="slidenum">
              <a:rPr lang="en-US"/>
              <a:pPr/>
              <a:t>8</a:t>
            </a:fld>
            <a:endParaRPr lang="en-US"/>
          </a:p>
        </p:txBody>
      </p:sp>
      <p:sp>
        <p:nvSpPr>
          <p:cNvPr id="10241"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0242"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0243" name="Rectangle 3"/>
          <p:cNvSpPr>
            <a:spLocks noGrp="1" noChangeArrowheads="1"/>
          </p:cNvSpPr>
          <p:nvPr>
            <p:ph type="title"/>
          </p:nvPr>
        </p:nvSpPr>
        <p:spPr>
          <a:ln/>
        </p:spPr>
        <p:txBody>
          <a:bodyPr rIns="132080"/>
          <a:lstStyle/>
          <a:p>
            <a:r>
              <a:rPr lang="en-US"/>
              <a:t>Electron Micrograph of a Real Neuron</a:t>
            </a:r>
          </a:p>
        </p:txBody>
      </p:sp>
      <p:pic>
        <p:nvPicPr>
          <p:cNvPr id="10244" name="Picture 4"/>
          <p:cNvPicPr>
            <a:picLocks noChangeArrowheads="1"/>
          </p:cNvPicPr>
          <p:nvPr/>
        </p:nvPicPr>
        <p:blipFill>
          <a:blip r:embed="rId3"/>
          <a:srcRect/>
          <a:stretch>
            <a:fillRect/>
          </a:stretch>
        </p:blipFill>
        <p:spPr bwMode="auto">
          <a:xfrm>
            <a:off x="468313" y="1595438"/>
            <a:ext cx="8204200" cy="4200525"/>
          </a:xfrm>
          <a:prstGeom prst="rect">
            <a:avLst/>
          </a:prstGeom>
          <a:noFill/>
          <a:ln w="9525" cap="flat">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A7885E71-ACBF-4044-A1F7-AC6221453921}" type="slidenum">
              <a:rPr lang="en-US"/>
              <a:pPr/>
              <a:t>9</a:t>
            </a:fld>
            <a:endParaRPr lang="en-US"/>
          </a:p>
        </p:txBody>
      </p:sp>
      <p:sp>
        <p:nvSpPr>
          <p:cNvPr id="11265" name="Rectangle 1"/>
          <p:cNvSpPr>
            <a:spLocks/>
          </p:cNvSpPr>
          <p:nvPr/>
        </p:nvSpPr>
        <p:spPr bwMode="auto">
          <a:xfrm>
            <a:off x="3124200" y="6381750"/>
            <a:ext cx="2908300" cy="304800"/>
          </a:xfrm>
          <a:prstGeom prst="rect">
            <a:avLst/>
          </a:prstGeom>
          <a:noFill/>
          <a:ln w="12700" cap="flat">
            <a:noFill/>
            <a:miter lim="800000"/>
            <a:headEnd type="none" w="med" len="med"/>
            <a:tailEnd type="none" w="med" len="med"/>
          </a:ln>
        </p:spPr>
        <p:txBody>
          <a:bodyPr lIns="0" tIns="0" rIns="40639" bIns="0" anchor="b">
            <a:prstTxWarp prst="textNoShape">
              <a:avLst/>
            </a:prstTxWarp>
          </a:bodyPr>
          <a:lstStyle/>
          <a:p>
            <a:pPr marL="39688" algn="ctr">
              <a:spcBef>
                <a:spcPts val="800"/>
              </a:spcBef>
            </a:pPr>
            <a:r>
              <a:rPr lang="en-US" sz="1400" dirty="0">
                <a:solidFill>
                  <a:srgbClr val="5E574E"/>
                </a:solidFill>
                <a:latin typeface="Arial" charset="0"/>
                <a:ea typeface="Arial" charset="0"/>
                <a:cs typeface="Arial" charset="0"/>
                <a:sym typeface="Arial" charset="0"/>
              </a:rPr>
              <a:t>CS 561, </a:t>
            </a:r>
            <a:r>
              <a:rPr lang="en-US" sz="1400" dirty="0" smtClean="0">
                <a:solidFill>
                  <a:srgbClr val="5E574E"/>
                </a:solidFill>
                <a:latin typeface="Arial" charset="0"/>
                <a:ea typeface="Arial" charset="0"/>
                <a:cs typeface="Arial" charset="0"/>
                <a:sym typeface="Arial" charset="0"/>
              </a:rPr>
              <a:t> Session 22</a:t>
            </a:r>
            <a:endParaRPr lang="en-US" sz="1400" dirty="0">
              <a:solidFill>
                <a:srgbClr val="5E574E"/>
              </a:solidFill>
              <a:latin typeface="Arial" charset="0"/>
              <a:ea typeface="Arial" charset="0"/>
              <a:cs typeface="Arial" charset="0"/>
              <a:sym typeface="Arial" charset="0"/>
            </a:endParaRPr>
          </a:p>
        </p:txBody>
      </p:sp>
      <p:pic>
        <p:nvPicPr>
          <p:cNvPr id="11266" name="Picture 2"/>
          <p:cNvPicPr>
            <a:picLocks noChangeArrowheads="1"/>
          </p:cNvPicPr>
          <p:nvPr/>
        </p:nvPicPr>
        <p:blipFill>
          <a:blip r:embed="rId2"/>
          <a:srcRect/>
          <a:stretch>
            <a:fillRect/>
          </a:stretch>
        </p:blipFill>
        <p:spPr bwMode="auto">
          <a:xfrm>
            <a:off x="914400" y="911225"/>
            <a:ext cx="8229600" cy="384175"/>
          </a:xfrm>
          <a:prstGeom prst="rect">
            <a:avLst/>
          </a:prstGeom>
          <a:noFill/>
          <a:ln w="9525" cap="flat">
            <a:noFill/>
            <a:miter lim="800000"/>
            <a:headEnd/>
            <a:tailEnd/>
          </a:ln>
        </p:spPr>
      </p:pic>
      <p:sp>
        <p:nvSpPr>
          <p:cNvPr id="11267" name="Rectangle 3"/>
          <p:cNvSpPr>
            <a:spLocks noGrp="1" noChangeArrowheads="1"/>
          </p:cNvSpPr>
          <p:nvPr>
            <p:ph type="title"/>
          </p:nvPr>
        </p:nvSpPr>
        <p:spPr>
          <a:ln/>
        </p:spPr>
        <p:txBody>
          <a:bodyPr rIns="132080"/>
          <a:lstStyle/>
          <a:p>
            <a:r>
              <a:rPr lang="en-US"/>
              <a:t>Approaches to neural modeling</a:t>
            </a:r>
          </a:p>
        </p:txBody>
      </p:sp>
      <p:sp>
        <p:nvSpPr>
          <p:cNvPr id="11268" name="Rectangle 4"/>
          <p:cNvSpPr>
            <a:spLocks noGrp="1" noChangeArrowheads="1"/>
          </p:cNvSpPr>
          <p:nvPr>
            <p:ph type="body" idx="1"/>
          </p:nvPr>
        </p:nvSpPr>
        <p:spPr>
          <a:ln/>
        </p:spPr>
        <p:txBody>
          <a:bodyPr rIns="132080"/>
          <a:lstStyle/>
          <a:p>
            <a:r>
              <a:rPr lang="en-US" sz="2400"/>
              <a:t>Biologically-realistic, detailed models</a:t>
            </a:r>
          </a:p>
          <a:p>
            <a:pPr marL="782638" lvl="1"/>
            <a:r>
              <a:rPr lang="en-US" sz="2000"/>
              <a:t>E.g., cable equation, multi-compartment models</a:t>
            </a:r>
          </a:p>
          <a:p>
            <a:pPr marL="782638" lvl="1"/>
            <a:r>
              <a:rPr lang="en-US" sz="2000"/>
              <a:t>The Hodgkin-Huxley model</a:t>
            </a:r>
          </a:p>
          <a:p>
            <a:pPr marL="782638" lvl="1"/>
            <a:r>
              <a:rPr lang="en-US" sz="2000"/>
              <a:t>Simulators like NEURON (Yale) or GENESIS (Caltech)</a:t>
            </a:r>
          </a:p>
          <a:p>
            <a:endParaRPr lang="en-US" sz="2400"/>
          </a:p>
          <a:p>
            <a:r>
              <a:rPr lang="en-US" sz="2400"/>
              <a:t>More abstract models, still keeping realism in mind</a:t>
            </a:r>
          </a:p>
          <a:p>
            <a:pPr marL="782638" lvl="1"/>
            <a:r>
              <a:rPr lang="en-US" sz="2000"/>
              <a:t>E.g., integrate &amp; fire model, simple and low detail but preserves spiking behavior</a:t>
            </a:r>
          </a:p>
          <a:p>
            <a:pPr marL="782638" lvl="1"/>
            <a:endParaRPr lang="en-US" sz="2000"/>
          </a:p>
          <a:p>
            <a:r>
              <a:rPr lang="en-US" sz="2400"/>
              <a:t>Highly abstract models, neurons as operators</a:t>
            </a:r>
          </a:p>
          <a:p>
            <a:pPr marL="782638" lvl="1"/>
            <a:r>
              <a:rPr lang="en-US" sz="2000"/>
              <a:t>E.g., McCulloch &amp; Pitts model</a:t>
            </a:r>
          </a:p>
          <a:p>
            <a:pPr marL="782638" lvl="1"/>
            <a:r>
              <a:rPr lang="en-US" sz="2000"/>
              <a:t>Classical “neural nets” modeling</a:t>
            </a:r>
          </a:p>
        </p:txBody>
      </p:sp>
    </p:spTree>
  </p:cSld>
  <p:clrMapOvr>
    <a:masterClrMapping/>
  </p:clrMapOvr>
  <p:transition/>
</p:sld>
</file>

<file path=ppt/theme/theme1.xml><?xml version="1.0" encoding="utf-8"?>
<a:theme xmlns:a="http://schemas.openxmlformats.org/drawingml/2006/main" name="AI-Class">
  <a:themeElements>
    <a:clrScheme name="">
      <a:dk1>
        <a:srgbClr val="000000"/>
      </a:dk1>
      <a:lt1>
        <a:srgbClr val="FFFFFF"/>
      </a:lt1>
      <a:dk2>
        <a:srgbClr val="000000"/>
      </a:dk2>
      <a:lt2>
        <a:srgbClr val="808080"/>
      </a:lt2>
      <a:accent1>
        <a:srgbClr val="FF6600"/>
      </a:accent1>
      <a:accent2>
        <a:srgbClr val="333399"/>
      </a:accent2>
      <a:accent3>
        <a:srgbClr val="FFFFFF"/>
      </a:accent3>
      <a:accent4>
        <a:srgbClr val="000000"/>
      </a:accent4>
      <a:accent5>
        <a:srgbClr val="FFB8AA"/>
      </a:accent5>
      <a:accent6>
        <a:srgbClr val="2D2D8A"/>
      </a:accent6>
      <a:hlink>
        <a:srgbClr val="009999"/>
      </a:hlink>
      <a:folHlink>
        <a:srgbClr val="99CC00"/>
      </a:folHlink>
    </a:clrScheme>
    <a:fontScheme name="AI-Class">
      <a:majorFont>
        <a:latin typeface="Helvetica"/>
        <a:ea typeface="ヒラギノ角ゴ ProN W6"/>
        <a:cs typeface="ヒラギノ角ゴ ProN W6"/>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FF66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AI-Clas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FF6600"/>
      </a:accent1>
      <a:accent2>
        <a:srgbClr val="333399"/>
      </a:accent2>
      <a:accent3>
        <a:srgbClr val="FFFFFF"/>
      </a:accent3>
      <a:accent4>
        <a:srgbClr val="000000"/>
      </a:accent4>
      <a:accent5>
        <a:srgbClr val="FFB8AA"/>
      </a:accent5>
      <a:accent6>
        <a:srgbClr val="2D2D8A"/>
      </a:accent6>
      <a:hlink>
        <a:srgbClr val="009999"/>
      </a:hlink>
      <a:folHlink>
        <a:srgbClr val="99CC00"/>
      </a:folHlink>
    </a:clrScheme>
    <a:fontScheme name="Title &amp; Subtitle">
      <a:majorFont>
        <a:latin typeface="Helvetica"/>
        <a:ea typeface="ヒラギノ角ゴ ProN W6"/>
        <a:cs typeface="ヒラギノ角ゴ ProN W6"/>
      </a:majorFont>
      <a:minorFont>
        <a:latin typeface="Arial Black"/>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spDef>
    <a:lnDef>
      <a:spPr bwMode="auto">
        <a:xfrm>
          <a:off x="0" y="0"/>
          <a:ext cx="1" cy="1"/>
        </a:xfrm>
        <a:custGeom>
          <a:avLst/>
          <a:gdLst/>
          <a:ahLst/>
          <a:cxnLst/>
          <a:rect l="0" t="0" r="0" b="0"/>
          <a:pathLst/>
        </a:custGeom>
        <a:solidFill>
          <a:srgbClr val="FF6600"/>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ヒラギノ明朝 ProN W3" charset="-128"/>
            <a:cs typeface="ヒラギノ明朝 ProN W3" charset="-128"/>
            <a:sym typeface="Times New Roman"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Pages>0</Pages>
  <Words>2617</Words>
  <Characters>0</Characters>
  <Application>Microsoft Macintosh PowerPoint</Application>
  <PresentationFormat>On-screen Show (4:3)</PresentationFormat>
  <Lines>0</Lines>
  <Paragraphs>495</Paragraphs>
  <Slides>47</Slides>
  <Notes>0</Notes>
  <HiddenSlides>0</HiddenSlides>
  <MMClips>0</MMClips>
  <ScaleCrop>false</ScaleCrop>
  <HeadingPairs>
    <vt:vector size="4" baseType="variant">
      <vt:variant>
        <vt:lpstr>Design Template</vt:lpstr>
      </vt:variant>
      <vt:variant>
        <vt:i4>2</vt:i4>
      </vt:variant>
      <vt:variant>
        <vt:lpstr>Slide Titles</vt:lpstr>
      </vt:variant>
      <vt:variant>
        <vt:i4>47</vt:i4>
      </vt:variant>
    </vt:vector>
  </HeadingPairs>
  <TitlesOfParts>
    <vt:vector size="49" baseType="lpstr">
      <vt:lpstr>AI-Class</vt:lpstr>
      <vt:lpstr>Title &amp; Subtitle</vt:lpstr>
      <vt:lpstr>Artificial Neural Networks and AI</vt:lpstr>
      <vt:lpstr>Converging Frameworks</vt:lpstr>
      <vt:lpstr>Slide 3</vt:lpstr>
      <vt:lpstr>Slide 4</vt:lpstr>
      <vt:lpstr>Major Functional Areas</vt:lpstr>
      <vt:lpstr>      Interconnect</vt:lpstr>
      <vt:lpstr>Remember?   Neurons &amp; synapses</vt:lpstr>
      <vt:lpstr>Electron Micrograph of a Real Neuron</vt:lpstr>
      <vt:lpstr>Approaches to neural modeling</vt:lpstr>
      <vt:lpstr>Detailed Neural Modeling</vt:lpstr>
      <vt:lpstr>The Cable Equation</vt:lpstr>
      <vt:lpstr>The Hodgkin-Huxley Model</vt:lpstr>
      <vt:lpstr>Leaky Integrator Neuron</vt:lpstr>
      <vt:lpstr>Leaky Integrator Model</vt:lpstr>
      <vt:lpstr>The "basic" biological neuron</vt:lpstr>
      <vt:lpstr>Vision, AI and ANNs</vt:lpstr>
      <vt:lpstr>Warren McCulloch and Walter Pitts (1943)</vt:lpstr>
      <vt:lpstr>Excitatory and Inhibitory Synapses</vt:lpstr>
      <vt:lpstr>From Logical Neurons to Finite Automata</vt:lpstr>
      <vt:lpstr>limitations of a single layer perceptron and linear separability problem</vt:lpstr>
      <vt:lpstr>Classifiers</vt:lpstr>
      <vt:lpstr>multi-layer perceptrons</vt:lpstr>
      <vt:lpstr>training a multilayer network</vt:lpstr>
      <vt:lpstr>training a multilayer network using Backpropogation</vt:lpstr>
      <vt:lpstr>Increasing the Realism of Neuron Models</vt:lpstr>
      <vt:lpstr>Hopfield Networks</vt:lpstr>
      <vt:lpstr>Hopfield Networks</vt:lpstr>
      <vt:lpstr>“Energy” of a Neural Network</vt:lpstr>
      <vt:lpstr>si: 0 to 1 transition</vt:lpstr>
      <vt:lpstr>si: 1 to 0 transition</vt:lpstr>
      <vt:lpstr>Minimizing Energy</vt:lpstr>
      <vt:lpstr>Associative Memories</vt:lpstr>
      <vt:lpstr>Associative memory with Hopfield nets</vt:lpstr>
      <vt:lpstr>Applications: Classification</vt:lpstr>
      <vt:lpstr>Applications: Modelling</vt:lpstr>
      <vt:lpstr>Applications: Forecasting</vt:lpstr>
      <vt:lpstr>Applications: Novelty Detection</vt:lpstr>
      <vt:lpstr>Example: face recognition</vt:lpstr>
      <vt:lpstr>Training</vt:lpstr>
      <vt:lpstr>Learning rate</vt:lpstr>
      <vt:lpstr>Testing / Evaluation</vt:lpstr>
      <vt:lpstr>Testing / Evaluation</vt:lpstr>
      <vt:lpstr>Capabilities and Limitations of Layered Networks</vt:lpstr>
      <vt:lpstr>Capabilities and Limitations of Layered Networks</vt:lpstr>
      <vt:lpstr>Capabilities and Limitations of Layered Networks</vt:lpstr>
      <vt:lpstr>Optimal Network Architectures</vt:lpstr>
      <vt:lpstr>For further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subject/>
  <dc:creator>Paolo Pirjanian</dc:creator>
  <cp:keywords/>
  <dc:description/>
  <cp:lastModifiedBy>Laurent Itti</cp:lastModifiedBy>
  <cp:revision>3</cp:revision>
  <dcterms:created xsi:type="dcterms:W3CDTF">2014-04-14T20:23:26Z</dcterms:created>
  <dcterms:modified xsi:type="dcterms:W3CDTF">2014-04-14T20:24:48Z</dcterms:modified>
</cp:coreProperties>
</file>