
<file path=[Content_Types].xml><?xml version="1.0" encoding="utf-8"?>
<Types xmlns="http://schemas.openxmlformats.org/package/2006/content-types">
  <Default Extension="bin" ContentType="application/vnd.openxmlformats-officedocument.presentationml.printerSettings"/>
  <Override PartName="/ppt/embeddings/oleObject24.bin" ContentType="application/vnd.openxmlformats-officedocument.oleObject"/>
  <Override PartName="/ppt/slides/slide14.xml" ContentType="application/vnd.openxmlformats-officedocument.presentationml.slide+xml"/>
  <Default Extension="rels" ContentType="application/vnd.openxmlformats-package.relationships+xml"/>
  <Override PartName="/ppt/embeddings/oleObject8.bin" ContentType="application/vnd.openxmlformats-officedocument.oleObject"/>
  <Override PartName="/ppt/embeddings/oleObject1.bin" ContentType="application/vnd.openxmlformats-officedocument.oleObject"/>
  <Override PartName="/ppt/embeddings/oleObject16.bin" ContentType="application/vnd.openxmlformats-officedocument.oleObject"/>
  <Default Extension="xml" ContentType="application/xml"/>
  <Override PartName="/ppt/tableStyles.xml" ContentType="application/vnd.openxmlformats-officedocument.presentationml.tableStyles+xml"/>
  <Override PartName="/ppt/slides/slide28.xml" ContentType="application/vnd.openxmlformats-officedocument.presentationml.slide+xml"/>
  <Override PartName="/ppt/embeddings/oleObject31.bin" ContentType="application/vnd.openxmlformats-officedocument.oleObject"/>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embeddings/oleObject23.bin" ContentType="application/vnd.openxmlformats-officedocument.oleObject"/>
  <Override PartName="/ppt/slides/slide13.xml" ContentType="application/vnd.openxmlformats-officedocument.presentationml.slide+xml"/>
  <Override PartName="/ppt/slideMasters/slideMaster1.xml" ContentType="application/vnd.openxmlformats-officedocument.presentationml.slideMaster+xml"/>
  <Override PartName="/ppt/embeddings/oleObject7.bin" ContentType="application/vnd.openxmlformats-officedocument.oleObject"/>
  <Override PartName="/docProps/core.xml" ContentType="application/vnd.openxmlformats-package.core-properties+xml"/>
  <Override PartName="/ppt/embeddings/oleObject15.bin" ContentType="application/vnd.openxmlformats-officedocument.oleObject"/>
  <Override PartName="/ppt/handoutMasters/handoutMaster1.xml" ContentType="application/vnd.openxmlformats-officedocument.presentationml.handoutMaster+xml"/>
  <Override PartName="/ppt/embeddings/oleObject37.bin" ContentType="application/vnd.openxmlformats-officedocument.oleObject"/>
  <Override PartName="/ppt/slides/slide27.xml" ContentType="application/vnd.openxmlformats-officedocument.presentationml.slide+xml"/>
  <Default Extension="vml" ContentType="application/vnd.openxmlformats-officedocument.vmlDrawing"/>
  <Override PartName="/ppt/embeddings/oleObject30.bin" ContentType="application/vnd.openxmlformats-officedocument.oleObject"/>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embeddings/oleObject29.bin" ContentType="application/vnd.openxmlformats-officedocument.oleObject"/>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embeddings/oleObject22.bin" ContentType="application/vnd.openxmlformats-officedocument.oleObject"/>
  <Override PartName="/ppt/embeddings/oleObject38.bin" ContentType="application/vnd.openxmlformats-officedocument.oleObject"/>
  <Override PartName="/ppt/slides/slide12.xml" ContentType="application/vnd.openxmlformats-officedocument.presentationml.slide+xml"/>
  <Override PartName="/ppt/embeddings/oleObject6.bin" ContentType="application/vnd.openxmlformats-officedocument.oleObject"/>
  <Override PartName="/ppt/embeddings/oleObject14.bin" ContentType="application/vnd.openxmlformats-officedocument.oleObject"/>
  <Override PartName="/ppt/presProps.xml" ContentType="application/vnd.openxmlformats-officedocument.presentationml.presProps+xml"/>
  <Override PartName="/ppt/embeddings/oleObject36.bin" ContentType="application/vnd.openxmlformats-officedocument.oleObject"/>
  <Override PartName="/ppt/slides/slide26.xml" ContentType="application/vnd.openxmlformats-officedocument.presentationml.slide+xml"/>
  <Override PartName="/ppt/slides/slide35.xml" ContentType="application/vnd.openxmlformats-officedocument.presentationml.slide+xml"/>
  <Override PartName="/ppt/embeddings/oleObject12.bin" ContentType="application/vnd.openxmlformats-officedocument.oleObject"/>
  <Override PartName="/ppt/slides/slide3.xml" ContentType="application/vnd.openxmlformats-officedocument.presentationml.slide+xml"/>
  <Override PartName="/ppt/embeddings/oleObject28.bin" ContentType="application/vnd.openxmlformats-officedocument.oleObject"/>
  <Override PartName="/ppt/slides/slide18.xml" ContentType="application/vnd.openxmlformats-officedocument.presentationml.slide+xml"/>
  <Override PartName="/ppt/slideLayouts/slideLayout3.xml" ContentType="application/vnd.openxmlformats-officedocument.presentationml.slideLayout+xml"/>
  <Override PartName="/ppt/embeddings/oleObject21.bin" ContentType="application/vnd.openxmlformats-officedocument.oleObject"/>
  <Override PartName="/ppt/slides/slide11.xml" ContentType="application/vnd.openxmlformats-officedocument.presentationml.slide+xml"/>
  <Override PartName="/ppt/embeddings/oleObject5.bin" ContentType="application/vnd.openxmlformats-officedocument.oleObject"/>
  <Override PartName="/ppt/embeddings/oleObject13.bin" ContentType="application/vnd.openxmlformats-officedocument.oleObject"/>
  <Override PartName="/ppt/embeddings/oleObject35.bin" ContentType="application/vnd.openxmlformats-officedocument.oleObject"/>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embeddings/oleObject11.bin" ContentType="application/vnd.openxmlformats-officedocument.oleObject"/>
  <Override PartName="/ppt/slides/slide2.xml" ContentType="application/vnd.openxmlformats-officedocument.presentationml.slide+xml"/>
  <Override PartName="/ppt/embeddings/oleObject27.bin" ContentType="application/vnd.openxmlformats-officedocument.oleObject"/>
  <Override PartName="/ppt/slideLayouts/slideLayout2.xml" ContentType="application/vnd.openxmlformats-officedocument.presentationml.slideLayout+xml"/>
  <Override PartName="/ppt/slides/slide17.xml" ContentType="application/vnd.openxmlformats-officedocument.presentationml.slide+xml"/>
  <Override PartName="/ppt/embeddings/oleObject20.bin" ContentType="application/vnd.openxmlformats-officedocument.oleObject"/>
  <Override PartName="/ppt/slides/slide10.xml" ContentType="application/vnd.openxmlformats-officedocument.presentationml.slide+xml"/>
  <Override PartName="/ppt/embeddings/oleObject4.bin" ContentType="application/vnd.openxmlformats-officedocument.oleObject"/>
  <Default Extension="wmf" ContentType="image/x-wmf"/>
  <Override PartName="/ppt/embeddings/oleObject19.bin" ContentType="application/vnd.openxmlformats-officedocument.oleObject"/>
  <Override PartName="/docProps/app.xml" ContentType="application/vnd.openxmlformats-officedocument.extended-properties+xml"/>
  <Override PartName="/ppt/theme/theme3.xml" ContentType="application/vnd.openxmlformats-officedocument.theme+xml"/>
  <Override PartName="/ppt/embeddings/oleObject34.bin" ContentType="application/vnd.openxmlformats-officedocument.oleObject"/>
  <Override PartName="/ppt/slideLayouts/slideLayout12.xml" ContentType="application/vnd.openxmlformats-officedocument.presentationml.slideLayout+xml"/>
  <Override PartName="/ppt/slides/slide24.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embeddings/oleObject10.bin" ContentType="application/vnd.openxmlformats-officedocument.oleObject"/>
  <Override PartName="/ppt/slides/slide1.xml" ContentType="application/vnd.openxmlformats-officedocument.presentationml.slide+xml"/>
  <Override PartName="/ppt/embeddings/oleObject26.bin" ContentType="application/vnd.openxmlformats-officedocument.oleObject"/>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embeddings/oleObject3.bin" ContentType="application/vnd.openxmlformats-officedocument.oleObject"/>
  <Override PartName="/ppt/embeddings/oleObject18.bin" ContentType="application/vnd.openxmlformats-officedocument.oleObject"/>
  <Override PartName="/ppt/theme/theme2.xml" ContentType="application/vnd.openxmlformats-officedocument.theme+xml"/>
  <Override PartName="/ppt/embeddings/oleObject33.bin" ContentType="application/vnd.openxmlformats-officedocument.oleObject"/>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embeddings/oleObject25.bin" ContentType="application/vnd.openxmlformats-officedocument.oleObject"/>
  <Override PartName="/ppt/notesMasters/notesMaster1.xml" ContentType="application/vnd.openxmlformats-officedocument.presentationml.notesMaster+xml"/>
  <Override PartName="/ppt/slides/slide15.xml" ContentType="application/vnd.openxmlformats-officedocument.presentationml.slide+xml"/>
  <Override PartName="/ppt/embeddings/oleObject9.bin" ContentType="application/vnd.openxmlformats-officedocument.oleObject"/>
  <Override PartName="/ppt/embeddings/oleObject2.bin" ContentType="application/vnd.openxmlformats-officedocument.oleObject"/>
  <Override PartName="/ppt/embeddings/oleObject17.bin" ContentType="application/vnd.openxmlformats-officedocument.oleObject"/>
  <Override PartName="/ppt/slides/slide29.xml" ContentType="application/vnd.openxmlformats-officedocument.presentationml.slide+xml"/>
  <Override PartName="/ppt/theme/theme1.xml" ContentType="application/vnd.openxmlformats-officedocument.theme+xml"/>
  <Override PartName="/ppt/embeddings/oleObject32.bin" ContentType="application/vnd.openxmlformats-officedocument.oleObject"/>
  <Override PartName="/ppt/slides/slide22.xml" ContentType="application/vnd.openxmlformats-officedocument.presentationml.slide+xml"/>
  <Override PartName="/ppt/slides/slide38.xml" ContentType="application/vnd.openxmlformats-officedocument.presentationml.slide+xml"/>
  <Default Extension="gif" ContentType="image/gif"/>
  <Override PartName="/ppt/slides/slide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9" r:id="rId1"/>
  </p:sldMasterIdLst>
  <p:notesMasterIdLst>
    <p:notesMasterId r:id="rId41"/>
  </p:notesMasterIdLst>
  <p:handoutMasterIdLst>
    <p:handoutMasterId r:id="rId42"/>
  </p:handoutMasterIdLst>
  <p:sldIdLst>
    <p:sldId id="256" r:id="rId2"/>
    <p:sldId id="286" r:id="rId3"/>
    <p:sldId id="257" r:id="rId4"/>
    <p:sldId id="258" r:id="rId5"/>
    <p:sldId id="259" r:id="rId6"/>
    <p:sldId id="260" r:id="rId7"/>
    <p:sldId id="287" r:id="rId8"/>
    <p:sldId id="261" r:id="rId9"/>
    <p:sldId id="291" r:id="rId10"/>
    <p:sldId id="262" r:id="rId11"/>
    <p:sldId id="263" r:id="rId12"/>
    <p:sldId id="264" r:id="rId13"/>
    <p:sldId id="265" r:id="rId14"/>
    <p:sldId id="266" r:id="rId15"/>
    <p:sldId id="295" r:id="rId16"/>
    <p:sldId id="292" r:id="rId17"/>
    <p:sldId id="293" r:id="rId18"/>
    <p:sldId id="267" r:id="rId19"/>
    <p:sldId id="269" r:id="rId20"/>
    <p:sldId id="268" r:id="rId21"/>
    <p:sldId id="270" r:id="rId22"/>
    <p:sldId id="294" r:id="rId23"/>
    <p:sldId id="271" r:id="rId24"/>
    <p:sldId id="272" r:id="rId25"/>
    <p:sldId id="273" r:id="rId26"/>
    <p:sldId id="274" r:id="rId27"/>
    <p:sldId id="275" r:id="rId28"/>
    <p:sldId id="276" r:id="rId29"/>
    <p:sldId id="277" r:id="rId30"/>
    <p:sldId id="279" r:id="rId31"/>
    <p:sldId id="280" r:id="rId32"/>
    <p:sldId id="281" r:id="rId33"/>
    <p:sldId id="282" r:id="rId34"/>
    <p:sldId id="283" r:id="rId35"/>
    <p:sldId id="284" r:id="rId36"/>
    <p:sldId id="288" r:id="rId37"/>
    <p:sldId id="289" r:id="rId38"/>
    <p:sldId id="290" r:id="rId39"/>
    <p:sldId id="285"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FF"/>
    <a:srgbClr val="FF0000"/>
    <a:srgbClr val="B2B2B2"/>
    <a:srgbClr val="C0C0C0"/>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26159" autoAdjust="0"/>
    <p:restoredTop sz="94660"/>
  </p:normalViewPr>
  <p:slideViewPr>
    <p:cSldViewPr>
      <p:cViewPr varScale="1">
        <p:scale>
          <a:sx n="165" d="100"/>
          <a:sy n="165" d="100"/>
        </p:scale>
        <p:origin x="-4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4" Type="http://schemas.openxmlformats.org/officeDocument/2006/relationships/image" Target="../media/image55.wmf"/><Relationship Id="rId1" Type="http://schemas.openxmlformats.org/officeDocument/2006/relationships/image" Target="../media/image52.wmf"/><Relationship Id="rId2"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4" Type="http://schemas.openxmlformats.org/officeDocument/2006/relationships/image" Target="../media/image64.wmf"/><Relationship Id="rId1" Type="http://schemas.openxmlformats.org/officeDocument/2006/relationships/image" Target="../media/image61.wmf"/><Relationship Id="rId2"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4" Type="http://schemas.openxmlformats.org/officeDocument/2006/relationships/image" Target="../media/image44.wmf"/><Relationship Id="rId1" Type="http://schemas.openxmlformats.org/officeDocument/2006/relationships/image" Target="../media/image41.wmf"/><Relationship Id="rId2"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51.wmf"/><Relationship Id="rId1" Type="http://schemas.openxmlformats.org/officeDocument/2006/relationships/image" Target="../media/image49.wmf"/><Relationship Id="rId2"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defTabSz="966788">
              <a:defRPr sz="1300" smtClean="0"/>
            </a:lvl1pPr>
          </a:lstStyle>
          <a:p>
            <a:pPr>
              <a:defRPr/>
            </a:pPr>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a:defRPr sz="1300" smtClean="0"/>
            </a:lvl1pPr>
          </a:lstStyle>
          <a:p>
            <a:pPr>
              <a:defRPr/>
            </a:pPr>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defTabSz="966788">
              <a:defRPr sz="1300" smtClean="0"/>
            </a:lvl1pPr>
          </a:lstStyle>
          <a:p>
            <a:pPr>
              <a:defRPr/>
            </a:pPr>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a:defRPr sz="1300" smtClean="0"/>
            </a:lvl1pPr>
          </a:lstStyle>
          <a:p>
            <a:pPr>
              <a:defRPr/>
            </a:pPr>
            <a:fld id="{B86D8E8A-FF13-41FC-B8A4-BD02998F950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29" tIns="48516" rIns="97029" bIns="48516" numCol="1" anchor="t" anchorCtr="0" compatLnSpc="1">
            <a:prstTxWarp prst="textNoShape">
              <a:avLst/>
            </a:prstTxWarp>
          </a:bodyPr>
          <a:lstStyle>
            <a:lvl1pPr defTabSz="969963">
              <a:defRPr sz="1300" smtClean="0"/>
            </a:lvl1pPr>
          </a:lstStyle>
          <a:p>
            <a:pPr>
              <a:defRPr/>
            </a:pPr>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29" tIns="48516" rIns="97029" bIns="48516" numCol="1" anchor="t" anchorCtr="0" compatLnSpc="1">
            <a:prstTxWarp prst="textNoShape">
              <a:avLst/>
            </a:prstTxWarp>
          </a:bodyPr>
          <a:lstStyle>
            <a:lvl1pPr algn="r" defTabSz="969963">
              <a:defRPr sz="1300" smtClean="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29" tIns="48516" rIns="97029" bIns="48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29" tIns="48516" rIns="97029" bIns="48516" numCol="1" anchor="b" anchorCtr="0" compatLnSpc="1">
            <a:prstTxWarp prst="textNoShape">
              <a:avLst/>
            </a:prstTxWarp>
          </a:bodyPr>
          <a:lstStyle>
            <a:lvl1pPr defTabSz="969963">
              <a:defRPr sz="1300" smtClean="0"/>
            </a:lvl1pPr>
          </a:lstStyle>
          <a:p>
            <a:pPr>
              <a:defRPr/>
            </a:pPr>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29" tIns="48516" rIns="97029" bIns="48516" numCol="1" anchor="b" anchorCtr="0" compatLnSpc="1">
            <a:prstTxWarp prst="textNoShape">
              <a:avLst/>
            </a:prstTxWarp>
          </a:bodyPr>
          <a:lstStyle>
            <a:lvl1pPr algn="r" defTabSz="969963">
              <a:defRPr sz="1300" smtClean="0"/>
            </a:lvl1pPr>
          </a:lstStyle>
          <a:p>
            <a:pPr>
              <a:defRPr/>
            </a:pPr>
            <a:fld id="{1C963FBD-13B8-42FA-95CB-23FC48BE0C4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smtClean="0">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smtClean="0">
                <a:solidFill>
                  <a:srgbClr val="5E574E"/>
                </a:solidFill>
              </a:defRPr>
            </a:lvl1pPr>
          </a:lstStyle>
          <a:p>
            <a:pPr>
              <a:defRPr/>
            </a:pPr>
            <a:r>
              <a:rPr lang="en-US" smtClean="0"/>
              <a:t>CS 561, Probability and Bayes</a:t>
            </a: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smtClean="0">
                <a:solidFill>
                  <a:srgbClr val="5E574E"/>
                </a:solidFill>
              </a:defRPr>
            </a:lvl1pPr>
          </a:lstStyle>
          <a:p>
            <a:pPr>
              <a:defRPr/>
            </a:pPr>
            <a:fld id="{CCC5932A-8830-4EDF-9546-5DA286DC8C1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D43F3F-EF38-49AB-BE4B-FD988D23FB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88782B-76FB-4CCD-8B64-C743CF09015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178800" cy="4762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ED775A-D35E-416C-B228-2ECD85842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322C51-5D80-48D4-8A4D-8AEBCFC63A6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B3BEAA-20CA-4111-8C9A-AEC03E1A84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38B818-F942-4C1B-B9A5-6F639795866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93889E-ED91-4AE7-8170-F067C75595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7CF1BF7-8EF9-43F3-B725-32FA76AA39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D8AE973-9A46-4B9E-83B7-23DD195F30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402848-3D10-4661-9466-C984285F86C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561, Probability and Bayes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68E99A-82BC-4B83-9446-EEAA73D6E3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431800" y="6229350"/>
            <a:ext cx="2159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smtClean="0">
                <a:solidFill>
                  <a:schemeClr val="bg2"/>
                </a:solidFill>
                <a:latin typeface="Arial" charset="0"/>
              </a:defRPr>
            </a:lvl1pPr>
          </a:lstStyle>
          <a:p>
            <a:pPr>
              <a:defRPr/>
            </a:pPr>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smtClean="0">
                <a:solidFill>
                  <a:schemeClr val="bg2"/>
                </a:solidFill>
                <a:latin typeface="Arial" charset="0"/>
              </a:defRPr>
            </a:lvl1pPr>
          </a:lstStyle>
          <a:p>
            <a:pPr>
              <a:defRPr/>
            </a:pPr>
            <a:r>
              <a:rPr lang="en-US" smtClean="0"/>
              <a:t>CS 561, Probability and Bayes</a:t>
            </a:r>
            <a:endParaRPr lang="en-US"/>
          </a:p>
        </p:txBody>
      </p:sp>
      <p:sp>
        <p:nvSpPr>
          <p:cNvPr id="2054"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smtClean="0">
                <a:solidFill>
                  <a:schemeClr val="bg2"/>
                </a:solidFill>
                <a:latin typeface="Arial" charset="0"/>
              </a:defRPr>
            </a:lvl1pPr>
          </a:lstStyle>
          <a:p>
            <a:pPr>
              <a:defRPr/>
            </a:pPr>
            <a:fld id="{7ECEED54-B58F-4DD9-A4F9-494B676E2813}" type="slidenum">
              <a:rPr lang="en-US"/>
              <a:pPr>
                <a:defRPr/>
              </a:pPr>
              <a:t>‹#›</a:t>
            </a:fld>
            <a:endParaRPr lang="en-US"/>
          </a:p>
        </p:txBody>
      </p:sp>
      <p:pic>
        <p:nvPicPr>
          <p:cNvPr id="12295" name="Picture 7" descr="paint"/>
          <p:cNvPicPr>
            <a:picLocks noChangeAspect="1" noChangeArrowheads="1"/>
          </p:cNvPicPr>
          <p:nvPr/>
        </p:nvPicPr>
        <p:blipFill>
          <a:blip r:embed="rId14">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elvetica" pitchFamily="34" charset="0"/>
        </a:defRPr>
      </a:lvl2pPr>
      <a:lvl3pPr algn="l" rtl="0" eaLnBrk="0" fontAlgn="base" hangingPunct="0">
        <a:spcBef>
          <a:spcPct val="0"/>
        </a:spcBef>
        <a:spcAft>
          <a:spcPct val="0"/>
        </a:spcAft>
        <a:defRPr kumimoji="1" sz="2400" b="1">
          <a:solidFill>
            <a:schemeClr val="tx2"/>
          </a:solidFill>
          <a:latin typeface="Helvetica" pitchFamily="34" charset="0"/>
        </a:defRPr>
      </a:lvl3pPr>
      <a:lvl4pPr algn="l" rtl="0" eaLnBrk="0" fontAlgn="base" hangingPunct="0">
        <a:spcBef>
          <a:spcPct val="0"/>
        </a:spcBef>
        <a:spcAft>
          <a:spcPct val="0"/>
        </a:spcAft>
        <a:defRPr kumimoji="1" sz="2400" b="1">
          <a:solidFill>
            <a:schemeClr val="tx2"/>
          </a:solidFill>
          <a:latin typeface="Helvetica" pitchFamily="34" charset="0"/>
        </a:defRPr>
      </a:lvl4pPr>
      <a:lvl5pPr algn="l" rtl="0" eaLnBrk="0" fontAlgn="base" hangingPunct="0">
        <a:spcBef>
          <a:spcPct val="0"/>
        </a:spcBef>
        <a:spcAft>
          <a:spcPct val="0"/>
        </a:spcAft>
        <a:defRPr kumimoji="1" sz="2400" b="1">
          <a:solidFill>
            <a:schemeClr val="tx2"/>
          </a:solidFill>
          <a:latin typeface="Helvetica" pitchFamily="34" charset="0"/>
        </a:defRPr>
      </a:lvl5pPr>
      <a:lvl6pPr marL="457200" algn="l" rtl="0" eaLnBrk="0" fontAlgn="base" hangingPunct="0">
        <a:spcBef>
          <a:spcPct val="0"/>
        </a:spcBef>
        <a:spcAft>
          <a:spcPct val="0"/>
        </a:spcAft>
        <a:defRPr kumimoji="1" sz="2400" b="1">
          <a:solidFill>
            <a:schemeClr val="tx2"/>
          </a:solidFill>
          <a:latin typeface="Helvetica" pitchFamily="34" charset="0"/>
        </a:defRPr>
      </a:lvl6pPr>
      <a:lvl7pPr marL="914400" algn="l" rtl="0" eaLnBrk="0" fontAlgn="base" hangingPunct="0">
        <a:spcBef>
          <a:spcPct val="0"/>
        </a:spcBef>
        <a:spcAft>
          <a:spcPct val="0"/>
        </a:spcAft>
        <a:defRPr kumimoji="1" sz="2400" b="1">
          <a:solidFill>
            <a:schemeClr val="tx2"/>
          </a:solidFill>
          <a:latin typeface="Helvetica" pitchFamily="34" charset="0"/>
        </a:defRPr>
      </a:lvl7pPr>
      <a:lvl8pPr marL="1371600" algn="l" rtl="0" eaLnBrk="0" fontAlgn="base" hangingPunct="0">
        <a:spcBef>
          <a:spcPct val="0"/>
        </a:spcBef>
        <a:spcAft>
          <a:spcPct val="0"/>
        </a:spcAft>
        <a:defRPr kumimoji="1" sz="2400" b="1">
          <a:solidFill>
            <a:schemeClr val="tx2"/>
          </a:solidFill>
          <a:latin typeface="Helvetica" pitchFamily="34" charset="0"/>
        </a:defRPr>
      </a:lvl8pPr>
      <a:lvl9pPr marL="1828800" algn="l" rtl="0" eaLnBrk="0" fontAlgn="base" hangingPunct="0">
        <a:spcBef>
          <a:spcPct val="0"/>
        </a:spcBef>
        <a:spcAft>
          <a:spcPct val="0"/>
        </a:spcAft>
        <a:defRPr kumimoji="1" sz="2400" b="1">
          <a:solidFill>
            <a:schemeClr val="tx2"/>
          </a:solidFill>
          <a:latin typeface="Helvetica" pitchFamily="34"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jpe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9.gif"/></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oleObject" Target="../embeddings/oleObject9.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oleObject" Target="../embeddings/oleObject10.bin"/><Relationship Id="rId5" Type="http://schemas.openxmlformats.org/officeDocument/2006/relationships/oleObject" Target="../embeddings/oleObject11.bin"/><Relationship Id="rId6" Type="http://schemas.openxmlformats.org/officeDocument/2006/relationships/oleObject" Target="../embeddings/oleObject12.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oleObject" Target="../embeddings/oleObject14.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oleObject" Target="../embeddings/oleObject16.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oleObject" Target="../embeddings/oleObject18.bin"/><Relationship Id="rId5" Type="http://schemas.openxmlformats.org/officeDocument/2006/relationships/oleObject" Target="../embeddings/oleObject19.bin"/><Relationship Id="rId6" Type="http://schemas.openxmlformats.org/officeDocument/2006/relationships/oleObject" Target="../embeddings/oleObject20.bin"/><Relationship Id="rId7" Type="http://schemas.openxmlformats.org/officeDocument/2006/relationships/image" Target="../media/image45.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oleObject" Target="../embeddings/oleObject21.bin"/><Relationship Id="rId5" Type="http://schemas.openxmlformats.org/officeDocument/2006/relationships/oleObject" Target="../embeddings/oleObject22.bin"/><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oleObject" Target="../embeddings/oleObject24.bin"/><Relationship Id="rId5" Type="http://schemas.openxmlformats.org/officeDocument/2006/relationships/oleObject" Target="../embeddings/oleObject25.bin"/><Relationship Id="rId6" Type="http://schemas.openxmlformats.org/officeDocument/2006/relationships/oleObject" Target="../embeddings/oleObject26.bin"/><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oleObject" Target="../embeddings/oleObject28.bin"/><Relationship Id="rId5" Type="http://schemas.openxmlformats.org/officeDocument/2006/relationships/oleObject" Target="../embeddings/oleObject29.bin"/><Relationship Id="rId6" Type="http://schemas.openxmlformats.org/officeDocument/2006/relationships/oleObject" Target="../embeddings/oleObject30.bin"/><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oleObject" Target="../embeddings/oleObject32.bin"/><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oleObject" Target="../embeddings/oleObject33.bin"/><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oleObject" Target="../embeddings/oleObject35.bin"/><Relationship Id="rId5" Type="http://schemas.openxmlformats.org/officeDocument/2006/relationships/oleObject" Target="../embeddings/oleObject36.bin"/><Relationship Id="rId6" Type="http://schemas.openxmlformats.org/officeDocument/2006/relationships/oleObject" Target="../embeddings/oleObject37.bin"/><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jpeg"/><Relationship Id="rId4" Type="http://schemas.openxmlformats.org/officeDocument/2006/relationships/oleObject" Target="../embeddings/oleObject38.bin"/><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 Id="rId3" Type="http://schemas.openxmlformats.org/officeDocument/2006/relationships/image" Target="../media/image6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robability_distribution" TargetMode="External"/><Relationship Id="rId3" Type="http://schemas.openxmlformats.org/officeDocument/2006/relationships/hyperlink" Target="http://mathworld.wolfram.com/NormalDistributio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t>CS 561, Probability and Bayes</a:t>
            </a:r>
            <a:endParaRPr lang="en-US" dirty="0"/>
          </a:p>
        </p:txBody>
      </p:sp>
      <p:sp>
        <p:nvSpPr>
          <p:cNvPr id="14339" name="Slide Number Placeholder 5"/>
          <p:cNvSpPr>
            <a:spLocks noGrp="1"/>
          </p:cNvSpPr>
          <p:nvPr>
            <p:ph type="sldNum" sz="quarter" idx="12"/>
          </p:nvPr>
        </p:nvSpPr>
        <p:spPr>
          <a:noFill/>
        </p:spPr>
        <p:txBody>
          <a:bodyPr/>
          <a:lstStyle/>
          <a:p>
            <a:fld id="{C737452A-1F94-47B6-AB03-B07A1673026C}" type="slidenum">
              <a:rPr lang="en-US"/>
              <a:pPr/>
              <a:t>1</a:t>
            </a:fld>
            <a:endParaRPr lang="en-US"/>
          </a:p>
        </p:txBody>
      </p:sp>
      <p:sp>
        <p:nvSpPr>
          <p:cNvPr id="14340" name="Rectangle 4"/>
          <p:cNvSpPr>
            <a:spLocks noGrp="1" noChangeArrowheads="1"/>
          </p:cNvSpPr>
          <p:nvPr>
            <p:ph type="title"/>
          </p:nvPr>
        </p:nvSpPr>
        <p:spPr>
          <a:xfrm>
            <a:off x="469900" y="304800"/>
            <a:ext cx="8369300" cy="685800"/>
          </a:xfrm>
        </p:spPr>
        <p:txBody>
          <a:bodyPr/>
          <a:lstStyle/>
          <a:p>
            <a:r>
              <a:rPr lang="en-US" smtClean="0"/>
              <a:t>Bayesian inference, Sampling and Probability Densities</a:t>
            </a:r>
          </a:p>
        </p:txBody>
      </p:sp>
      <p:sp>
        <p:nvSpPr>
          <p:cNvPr id="14341" name="Rectangle 5"/>
          <p:cNvSpPr>
            <a:spLocks noGrp="1" noChangeArrowheads="1"/>
          </p:cNvSpPr>
          <p:nvPr>
            <p:ph type="body" idx="1"/>
          </p:nvPr>
        </p:nvSpPr>
        <p:spPr/>
        <p:txBody>
          <a:bodyPr/>
          <a:lstStyle/>
          <a:p>
            <a:endParaRPr lang="en-US" dirty="0" smtClean="0"/>
          </a:p>
          <a:p>
            <a:endParaRPr lang="en-US" dirty="0" smtClean="0"/>
          </a:p>
          <a:p>
            <a:r>
              <a:rPr lang="en-US" dirty="0" smtClean="0"/>
              <a:t>Approximation of real world probabilities</a:t>
            </a:r>
          </a:p>
          <a:p>
            <a:r>
              <a:rPr lang="en-US" dirty="0" smtClean="0"/>
              <a:t>Sampling values from complex systems</a:t>
            </a:r>
          </a:p>
          <a:p>
            <a:r>
              <a:rPr lang="en-US" dirty="0" smtClean="0"/>
              <a:t>Common statistical distributions </a:t>
            </a:r>
          </a:p>
          <a:p>
            <a:r>
              <a:rPr lang="en-US" dirty="0" smtClean="0"/>
              <a:t>Linking back to Bayesian Inference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t>CS 561, Probability and Bayes</a:t>
            </a:r>
            <a:endParaRPr lang="en-US"/>
          </a:p>
        </p:txBody>
      </p:sp>
      <p:sp>
        <p:nvSpPr>
          <p:cNvPr id="20483" name="Slide Number Placeholder 5"/>
          <p:cNvSpPr>
            <a:spLocks noGrp="1"/>
          </p:cNvSpPr>
          <p:nvPr>
            <p:ph type="sldNum" sz="quarter" idx="12"/>
          </p:nvPr>
        </p:nvSpPr>
        <p:spPr>
          <a:noFill/>
        </p:spPr>
        <p:txBody>
          <a:bodyPr/>
          <a:lstStyle/>
          <a:p>
            <a:fld id="{61A0B571-E93F-4FE8-AE19-349C8528F344}" type="slidenum">
              <a:rPr lang="en-US"/>
              <a:pPr/>
              <a:t>10</a:t>
            </a:fld>
            <a:endParaRPr lang="en-US"/>
          </a:p>
        </p:txBody>
      </p:sp>
      <p:sp>
        <p:nvSpPr>
          <p:cNvPr id="20484" name="Rectangle 2"/>
          <p:cNvSpPr>
            <a:spLocks noGrp="1" noChangeArrowheads="1"/>
          </p:cNvSpPr>
          <p:nvPr>
            <p:ph type="title"/>
          </p:nvPr>
        </p:nvSpPr>
        <p:spPr/>
        <p:txBody>
          <a:bodyPr/>
          <a:lstStyle/>
          <a:p>
            <a:r>
              <a:rPr lang="en-US" smtClean="0"/>
              <a:t>Using Sampling and Bayesian Inference in AI</a:t>
            </a:r>
          </a:p>
        </p:txBody>
      </p:sp>
      <p:sp>
        <p:nvSpPr>
          <p:cNvPr id="20485" name="Rectangle 3"/>
          <p:cNvSpPr>
            <a:spLocks noGrp="1" noChangeArrowheads="1"/>
          </p:cNvSpPr>
          <p:nvPr>
            <p:ph type="body" idx="1"/>
          </p:nvPr>
        </p:nvSpPr>
        <p:spPr/>
        <p:txBody>
          <a:bodyPr/>
          <a:lstStyle/>
          <a:p>
            <a:r>
              <a:rPr lang="en-US" dirty="0" smtClean="0"/>
              <a:t>Sampling and probability density estimation are widely used throughout the natural sciences.</a:t>
            </a:r>
          </a:p>
          <a:p>
            <a:r>
              <a:rPr lang="en-US" dirty="0" smtClean="0"/>
              <a:t>What about AI?</a:t>
            </a:r>
          </a:p>
          <a:p>
            <a:pPr lvl="1"/>
            <a:r>
              <a:rPr lang="en-US" sz="1800" dirty="0" smtClean="0"/>
              <a:t>Machine Learning</a:t>
            </a:r>
          </a:p>
          <a:p>
            <a:pPr lvl="2"/>
            <a:r>
              <a:rPr lang="en-US" dirty="0" smtClean="0"/>
              <a:t>Back Propagation Neural Networks.</a:t>
            </a:r>
          </a:p>
          <a:p>
            <a:pPr lvl="1"/>
            <a:r>
              <a:rPr lang="en-US" sz="1800" dirty="0" smtClean="0"/>
              <a:t>Computer Vision</a:t>
            </a:r>
          </a:p>
          <a:p>
            <a:pPr lvl="2"/>
            <a:r>
              <a:rPr lang="en-US" dirty="0" smtClean="0"/>
              <a:t>Automatic feature learning and detection</a:t>
            </a:r>
          </a:p>
          <a:p>
            <a:pPr lvl="1"/>
            <a:r>
              <a:rPr lang="en-US" sz="1800" dirty="0" smtClean="0"/>
              <a:t>Robot Navigation</a:t>
            </a:r>
          </a:p>
          <a:p>
            <a:pPr lvl="2"/>
            <a:r>
              <a:rPr lang="en-US" dirty="0" smtClean="0"/>
              <a:t>Simultaneous Localization and Mapping </a:t>
            </a:r>
          </a:p>
          <a:p>
            <a:pPr lvl="1"/>
            <a:r>
              <a:rPr lang="en-US" sz="1800" dirty="0" smtClean="0"/>
              <a:t>Internet Tools</a:t>
            </a:r>
          </a:p>
          <a:p>
            <a:pPr lvl="2"/>
            <a:r>
              <a:rPr lang="en-US" dirty="0" smtClean="0"/>
              <a:t>Automatic Spam Filtering (Spam Assassin, </a:t>
            </a:r>
            <a:r>
              <a:rPr lang="en-US" dirty="0" err="1" smtClean="0"/>
              <a:t>MailGate</a:t>
            </a:r>
            <a:r>
              <a:rPr lang="en-US" dirty="0" smtClean="0"/>
              <a:t>)</a:t>
            </a:r>
          </a:p>
          <a:p>
            <a:pPr lvl="1"/>
            <a:r>
              <a:rPr lang="en-US" sz="1800" dirty="0" smtClean="0"/>
              <a:t>Operating Systems </a:t>
            </a:r>
          </a:p>
          <a:p>
            <a:pPr lvl="2"/>
            <a:r>
              <a:rPr lang="en-US" dirty="0" smtClean="0"/>
              <a:t>Learning user preferences</a:t>
            </a:r>
          </a:p>
        </p:txBody>
      </p:sp>
      <p:pic>
        <p:nvPicPr>
          <p:cNvPr id="20486" name="Picture 4"/>
          <p:cNvPicPr>
            <a:picLocks noChangeAspect="1" noChangeArrowheads="1"/>
          </p:cNvPicPr>
          <p:nvPr/>
        </p:nvPicPr>
        <p:blipFill>
          <a:blip r:embed="rId2"/>
          <a:srcRect/>
          <a:stretch>
            <a:fillRect/>
          </a:stretch>
        </p:blipFill>
        <p:spPr bwMode="auto">
          <a:xfrm>
            <a:off x="6096000" y="2209800"/>
            <a:ext cx="2743200" cy="2057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CS 561, Probability and Bayes</a:t>
            </a:r>
            <a:endParaRPr lang="en-US"/>
          </a:p>
        </p:txBody>
      </p:sp>
      <p:sp>
        <p:nvSpPr>
          <p:cNvPr id="21507" name="Slide Number Placeholder 5"/>
          <p:cNvSpPr>
            <a:spLocks noGrp="1"/>
          </p:cNvSpPr>
          <p:nvPr>
            <p:ph type="sldNum" sz="quarter" idx="12"/>
          </p:nvPr>
        </p:nvSpPr>
        <p:spPr>
          <a:noFill/>
        </p:spPr>
        <p:txBody>
          <a:bodyPr/>
          <a:lstStyle/>
          <a:p>
            <a:fld id="{63BEDE3B-EDA6-46A1-9A8C-9E6A408CA3AE}" type="slidenum">
              <a:rPr lang="en-US"/>
              <a:pPr/>
              <a:t>11</a:t>
            </a:fld>
            <a:endParaRPr lang="en-US"/>
          </a:p>
        </p:txBody>
      </p:sp>
      <p:sp>
        <p:nvSpPr>
          <p:cNvPr id="21508" name="Rectangle 2"/>
          <p:cNvSpPr>
            <a:spLocks noGrp="1" noChangeArrowheads="1"/>
          </p:cNvSpPr>
          <p:nvPr>
            <p:ph type="title"/>
          </p:nvPr>
        </p:nvSpPr>
        <p:spPr/>
        <p:txBody>
          <a:bodyPr/>
          <a:lstStyle/>
          <a:p>
            <a:r>
              <a:rPr lang="en-US" smtClean="0"/>
              <a:t>How do we make inferences from estimations</a:t>
            </a:r>
          </a:p>
        </p:txBody>
      </p:sp>
      <p:sp>
        <p:nvSpPr>
          <p:cNvPr id="21509" name="Rectangle 3"/>
          <p:cNvSpPr>
            <a:spLocks noGrp="1" noChangeArrowheads="1"/>
          </p:cNvSpPr>
          <p:nvPr>
            <p:ph type="body" idx="1"/>
          </p:nvPr>
        </p:nvSpPr>
        <p:spPr/>
        <p:txBody>
          <a:bodyPr/>
          <a:lstStyle/>
          <a:p>
            <a:r>
              <a:rPr lang="en-US" smtClean="0"/>
              <a:t>As mentioned, we will only </a:t>
            </a:r>
            <a:r>
              <a:rPr lang="en-US" i="1" smtClean="0"/>
              <a:t>estimate</a:t>
            </a:r>
            <a:r>
              <a:rPr lang="en-US" smtClean="0"/>
              <a:t> the probabilities</a:t>
            </a:r>
          </a:p>
          <a:p>
            <a:pPr lvl="1"/>
            <a:r>
              <a:rPr lang="en-US" sz="1800" smtClean="0"/>
              <a:t>To eliminate bias we must sample the world in some sort of rational manner (this can take some thought). </a:t>
            </a:r>
          </a:p>
          <a:p>
            <a:pPr lvl="1"/>
            <a:r>
              <a:rPr lang="en-US" sz="1800" smtClean="0"/>
              <a:t>To estimate the probabilities, we need to be able to fit the sampled results with some sort of revealing </a:t>
            </a:r>
            <a:r>
              <a:rPr lang="en-US" sz="1800" i="1" smtClean="0"/>
              <a:t>statistical model</a:t>
            </a:r>
            <a:r>
              <a:rPr lang="en-US" sz="1800" smtClean="0"/>
              <a:t> (there are many!).</a:t>
            </a:r>
          </a:p>
          <a:p>
            <a:pPr>
              <a:buFontTx/>
              <a:buNone/>
            </a:pPr>
            <a:endParaRPr lang="en-US" smtClean="0"/>
          </a:p>
          <a:p>
            <a:pPr lvl="1"/>
            <a:endParaRPr lang="en-US" sz="1800" smtClean="0"/>
          </a:p>
        </p:txBody>
      </p:sp>
      <p:pic>
        <p:nvPicPr>
          <p:cNvPr id="21510" name="Picture 4"/>
          <p:cNvPicPr>
            <a:picLocks noChangeAspect="1" noChangeArrowheads="1"/>
          </p:cNvPicPr>
          <p:nvPr/>
        </p:nvPicPr>
        <p:blipFill>
          <a:blip r:embed="rId2"/>
          <a:srcRect/>
          <a:stretch>
            <a:fillRect/>
          </a:stretch>
        </p:blipFill>
        <p:spPr bwMode="auto">
          <a:xfrm>
            <a:off x="838200" y="3048000"/>
            <a:ext cx="1939925" cy="3048000"/>
          </a:xfrm>
          <a:prstGeom prst="rect">
            <a:avLst/>
          </a:prstGeom>
          <a:noFill/>
          <a:ln w="9525">
            <a:noFill/>
            <a:miter lim="800000"/>
            <a:headEnd/>
            <a:tailEnd/>
          </a:ln>
        </p:spPr>
      </p:pic>
      <p:pic>
        <p:nvPicPr>
          <p:cNvPr id="21511" name="Picture 5"/>
          <p:cNvPicPr>
            <a:picLocks noChangeAspect="1" noChangeArrowheads="1"/>
          </p:cNvPicPr>
          <p:nvPr/>
        </p:nvPicPr>
        <p:blipFill>
          <a:blip r:embed="rId3"/>
          <a:srcRect/>
          <a:stretch>
            <a:fillRect/>
          </a:stretch>
        </p:blipFill>
        <p:spPr bwMode="auto">
          <a:xfrm>
            <a:off x="2971800" y="3276600"/>
            <a:ext cx="3124200" cy="2414588"/>
          </a:xfrm>
          <a:prstGeom prst="rect">
            <a:avLst/>
          </a:prstGeom>
          <a:noFill/>
          <a:ln w="9525">
            <a:noFill/>
            <a:miter lim="800000"/>
            <a:headEnd/>
            <a:tailEnd/>
          </a:ln>
        </p:spPr>
      </p:pic>
      <p:pic>
        <p:nvPicPr>
          <p:cNvPr id="21512" name="Picture 6"/>
          <p:cNvPicPr>
            <a:picLocks noChangeAspect="1" noChangeArrowheads="1"/>
          </p:cNvPicPr>
          <p:nvPr/>
        </p:nvPicPr>
        <p:blipFill>
          <a:blip r:embed="rId4"/>
          <a:srcRect/>
          <a:stretch>
            <a:fillRect/>
          </a:stretch>
        </p:blipFill>
        <p:spPr bwMode="auto">
          <a:xfrm>
            <a:off x="6324600" y="3276600"/>
            <a:ext cx="1933575" cy="25669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t>CS 561, Probability and Bayes</a:t>
            </a:r>
            <a:endParaRPr lang="en-US"/>
          </a:p>
        </p:txBody>
      </p:sp>
      <p:sp>
        <p:nvSpPr>
          <p:cNvPr id="22531" name="Slide Number Placeholder 5"/>
          <p:cNvSpPr>
            <a:spLocks noGrp="1"/>
          </p:cNvSpPr>
          <p:nvPr>
            <p:ph type="sldNum" sz="quarter" idx="12"/>
          </p:nvPr>
        </p:nvSpPr>
        <p:spPr>
          <a:noFill/>
        </p:spPr>
        <p:txBody>
          <a:bodyPr/>
          <a:lstStyle/>
          <a:p>
            <a:fld id="{B35E9D67-0AA6-4F2C-B23C-B538431B8091}" type="slidenum">
              <a:rPr lang="en-US"/>
              <a:pPr/>
              <a:t>12</a:t>
            </a:fld>
            <a:endParaRPr lang="en-US"/>
          </a:p>
        </p:txBody>
      </p:sp>
      <p:sp>
        <p:nvSpPr>
          <p:cNvPr id="22532" name="Rectangle 2"/>
          <p:cNvSpPr>
            <a:spLocks noGrp="1" noChangeArrowheads="1"/>
          </p:cNvSpPr>
          <p:nvPr>
            <p:ph type="title"/>
          </p:nvPr>
        </p:nvSpPr>
        <p:spPr/>
        <p:txBody>
          <a:bodyPr/>
          <a:lstStyle/>
          <a:p>
            <a:r>
              <a:rPr lang="en-US" smtClean="0"/>
              <a:t>Example Problem:</a:t>
            </a:r>
          </a:p>
        </p:txBody>
      </p:sp>
      <p:sp>
        <p:nvSpPr>
          <p:cNvPr id="22533" name="Rectangle 3"/>
          <p:cNvSpPr>
            <a:spLocks noGrp="1" noChangeArrowheads="1"/>
          </p:cNvSpPr>
          <p:nvPr>
            <p:ph type="body" idx="1"/>
          </p:nvPr>
        </p:nvSpPr>
        <p:spPr/>
        <p:txBody>
          <a:bodyPr/>
          <a:lstStyle/>
          <a:p>
            <a:r>
              <a:rPr lang="en-US" smtClean="0"/>
              <a:t>We own a local Discothèque for Smurfs, but we don’t want to admit Trolls since they can’t dance very well and often wind up clubbing some guest on the head. We want to train a robot to learn the difference between Trolls and Smurfs and eject any Trolls that try to enter the club.</a:t>
            </a:r>
          </a:p>
          <a:p>
            <a:r>
              <a:rPr lang="en-US" smtClean="0"/>
              <a:t>Trolls and Smurfs can look quite alike, but Trolls tend to be much taller. We will train our robot to measure each guests height and eject guests which are Trolls with greater probability than Smurfs given their height.  </a:t>
            </a:r>
          </a:p>
        </p:txBody>
      </p:sp>
      <p:pic>
        <p:nvPicPr>
          <p:cNvPr id="22534" name="Picture 4" descr="Z:\classes\cs561-TA\homework5\smurf2a.gif"/>
          <p:cNvPicPr>
            <a:picLocks noChangeAspect="1" noChangeArrowheads="1" noCrop="1"/>
          </p:cNvPicPr>
          <p:nvPr/>
        </p:nvPicPr>
        <p:blipFill>
          <a:blip r:embed="rId2"/>
          <a:srcRect/>
          <a:stretch>
            <a:fillRect/>
          </a:stretch>
        </p:blipFill>
        <p:spPr bwMode="auto">
          <a:xfrm>
            <a:off x="838200" y="4419600"/>
            <a:ext cx="1603375" cy="1905000"/>
          </a:xfrm>
          <a:prstGeom prst="rect">
            <a:avLst/>
          </a:prstGeom>
          <a:noFill/>
          <a:ln w="9525">
            <a:noFill/>
            <a:miter lim="800000"/>
            <a:headEnd/>
            <a:tailEnd/>
          </a:ln>
        </p:spPr>
      </p:pic>
      <p:pic>
        <p:nvPicPr>
          <p:cNvPr id="22535" name="Picture 5" descr="Z:\classes\cs561-TA\homework5\smurf6.gif"/>
          <p:cNvPicPr>
            <a:picLocks noChangeAspect="1" noChangeArrowheads="1" noCrop="1"/>
          </p:cNvPicPr>
          <p:nvPr/>
        </p:nvPicPr>
        <p:blipFill>
          <a:blip r:embed="rId3"/>
          <a:srcRect/>
          <a:stretch>
            <a:fillRect/>
          </a:stretch>
        </p:blipFill>
        <p:spPr bwMode="auto">
          <a:xfrm>
            <a:off x="2514600" y="4267200"/>
            <a:ext cx="1524000" cy="1292225"/>
          </a:xfrm>
          <a:prstGeom prst="rect">
            <a:avLst/>
          </a:prstGeom>
          <a:noFill/>
          <a:ln w="9525">
            <a:noFill/>
            <a:miter lim="800000"/>
            <a:headEnd/>
            <a:tailEnd/>
          </a:ln>
        </p:spPr>
      </p:pic>
      <p:pic>
        <p:nvPicPr>
          <p:cNvPr id="22536" name="Picture 6" descr="Z:\classes\cs561-TA\homework5\trollyellow.jpg"/>
          <p:cNvPicPr>
            <a:picLocks noChangeAspect="1" noChangeArrowheads="1"/>
          </p:cNvPicPr>
          <p:nvPr/>
        </p:nvPicPr>
        <p:blipFill>
          <a:blip r:embed="rId4"/>
          <a:srcRect/>
          <a:stretch>
            <a:fillRect/>
          </a:stretch>
        </p:blipFill>
        <p:spPr bwMode="auto">
          <a:xfrm>
            <a:off x="5105400" y="3962400"/>
            <a:ext cx="1905000" cy="1741488"/>
          </a:xfrm>
          <a:prstGeom prst="rect">
            <a:avLst/>
          </a:prstGeom>
          <a:noFill/>
          <a:ln w="9525">
            <a:noFill/>
            <a:miter lim="800000"/>
            <a:headEnd/>
            <a:tailEnd/>
          </a:ln>
        </p:spPr>
      </p:pic>
      <p:pic>
        <p:nvPicPr>
          <p:cNvPr id="22537" name="Picture 7" descr="Z:\classes\cs561-TA\homework5\troll.png"/>
          <p:cNvPicPr>
            <a:picLocks noChangeAspect="1" noChangeArrowheads="1"/>
          </p:cNvPicPr>
          <p:nvPr/>
        </p:nvPicPr>
        <p:blipFill>
          <a:blip r:embed="rId5"/>
          <a:srcRect/>
          <a:stretch>
            <a:fillRect/>
          </a:stretch>
        </p:blipFill>
        <p:spPr bwMode="auto">
          <a:xfrm>
            <a:off x="7086600" y="4038600"/>
            <a:ext cx="1438275" cy="203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t>CS 561, Probability and Bayes</a:t>
            </a:r>
            <a:endParaRPr lang="en-US"/>
          </a:p>
        </p:txBody>
      </p:sp>
      <p:sp>
        <p:nvSpPr>
          <p:cNvPr id="23555" name="Slide Number Placeholder 5"/>
          <p:cNvSpPr>
            <a:spLocks noGrp="1"/>
          </p:cNvSpPr>
          <p:nvPr>
            <p:ph type="sldNum" sz="quarter" idx="12"/>
          </p:nvPr>
        </p:nvSpPr>
        <p:spPr>
          <a:noFill/>
        </p:spPr>
        <p:txBody>
          <a:bodyPr/>
          <a:lstStyle/>
          <a:p>
            <a:fld id="{F12BDD42-9A63-47AA-BE00-350EF3B19E4D}" type="slidenum">
              <a:rPr lang="en-US"/>
              <a:pPr/>
              <a:t>13</a:t>
            </a:fld>
            <a:endParaRPr lang="en-US"/>
          </a:p>
        </p:txBody>
      </p:sp>
      <p:sp>
        <p:nvSpPr>
          <p:cNvPr id="23556" name="Rectangle 2"/>
          <p:cNvSpPr>
            <a:spLocks noGrp="1" noChangeArrowheads="1"/>
          </p:cNvSpPr>
          <p:nvPr>
            <p:ph type="title"/>
          </p:nvPr>
        </p:nvSpPr>
        <p:spPr/>
        <p:txBody>
          <a:bodyPr/>
          <a:lstStyle/>
          <a:p>
            <a:r>
              <a:rPr lang="en-US" smtClean="0"/>
              <a:t>Important things we need to discover</a:t>
            </a:r>
          </a:p>
        </p:txBody>
      </p:sp>
      <p:sp>
        <p:nvSpPr>
          <p:cNvPr id="23557" name="Rectangle 3"/>
          <p:cNvSpPr>
            <a:spLocks noGrp="1" noChangeArrowheads="1"/>
          </p:cNvSpPr>
          <p:nvPr>
            <p:ph type="body" idx="1"/>
          </p:nvPr>
        </p:nvSpPr>
        <p:spPr/>
        <p:txBody>
          <a:bodyPr/>
          <a:lstStyle/>
          <a:p>
            <a:r>
              <a:rPr lang="en-US" smtClean="0"/>
              <a:t>What height do we </a:t>
            </a:r>
            <a:r>
              <a:rPr lang="en-US" i="1" smtClean="0"/>
              <a:t>expect</a:t>
            </a:r>
            <a:r>
              <a:rPr lang="en-US" smtClean="0"/>
              <a:t> Smurfs or Trolls to be?</a:t>
            </a:r>
          </a:p>
          <a:p>
            <a:r>
              <a:rPr lang="en-US" smtClean="0"/>
              <a:t>How much </a:t>
            </a:r>
            <a:r>
              <a:rPr lang="en-US" i="1" smtClean="0"/>
              <a:t>error</a:t>
            </a:r>
            <a:r>
              <a:rPr lang="en-US" smtClean="0"/>
              <a:t> is there about our expectation?</a:t>
            </a:r>
          </a:p>
          <a:p>
            <a:r>
              <a:rPr lang="en-US" smtClean="0"/>
              <a:t>How best can we </a:t>
            </a:r>
            <a:r>
              <a:rPr lang="en-US" i="1" smtClean="0"/>
              <a:t>model</a:t>
            </a:r>
            <a:r>
              <a:rPr lang="en-US" smtClean="0"/>
              <a:t> our expectations?</a:t>
            </a:r>
          </a:p>
        </p:txBody>
      </p:sp>
      <p:pic>
        <p:nvPicPr>
          <p:cNvPr id="23558" name="Picture 5" descr="Z:\classes\cs561-TA\Bayes-Lecture\smurf-album.bmp"/>
          <p:cNvPicPr>
            <a:picLocks noChangeAspect="1" noChangeArrowheads="1"/>
          </p:cNvPicPr>
          <p:nvPr/>
        </p:nvPicPr>
        <p:blipFill>
          <a:blip r:embed="rId2"/>
          <a:srcRect/>
          <a:stretch>
            <a:fillRect/>
          </a:stretch>
        </p:blipFill>
        <p:spPr bwMode="auto">
          <a:xfrm>
            <a:off x="381000" y="3048000"/>
            <a:ext cx="2781300" cy="2870200"/>
          </a:xfrm>
          <a:prstGeom prst="rect">
            <a:avLst/>
          </a:prstGeom>
          <a:noFill/>
          <a:ln w="9525">
            <a:noFill/>
            <a:miter lim="800000"/>
            <a:headEnd/>
            <a:tailEnd/>
          </a:ln>
        </p:spPr>
      </p:pic>
      <p:pic>
        <p:nvPicPr>
          <p:cNvPr id="23559" name="Picture 6" descr="Z:\classes\cs561-TA\Bayes-Lecture\smurf.jpg"/>
          <p:cNvPicPr>
            <a:picLocks noChangeAspect="1" noChangeArrowheads="1"/>
          </p:cNvPicPr>
          <p:nvPr/>
        </p:nvPicPr>
        <p:blipFill>
          <a:blip r:embed="rId3"/>
          <a:srcRect/>
          <a:stretch>
            <a:fillRect/>
          </a:stretch>
        </p:blipFill>
        <p:spPr bwMode="auto">
          <a:xfrm>
            <a:off x="3352800" y="3048000"/>
            <a:ext cx="2422525" cy="2743200"/>
          </a:xfrm>
          <a:prstGeom prst="rect">
            <a:avLst/>
          </a:prstGeom>
          <a:noFill/>
          <a:ln w="9525">
            <a:noFill/>
            <a:miter lim="800000"/>
            <a:headEnd/>
            <a:tailEnd/>
          </a:ln>
        </p:spPr>
      </p:pic>
      <p:pic>
        <p:nvPicPr>
          <p:cNvPr id="23560" name="Picture 7"/>
          <p:cNvPicPr>
            <a:picLocks noChangeAspect="1" noChangeArrowheads="1"/>
          </p:cNvPicPr>
          <p:nvPr/>
        </p:nvPicPr>
        <p:blipFill>
          <a:blip r:embed="rId4"/>
          <a:srcRect/>
          <a:stretch>
            <a:fillRect/>
          </a:stretch>
        </p:blipFill>
        <p:spPr bwMode="auto">
          <a:xfrm>
            <a:off x="6477000" y="2819400"/>
            <a:ext cx="1905000" cy="1362075"/>
          </a:xfrm>
          <a:prstGeom prst="rect">
            <a:avLst/>
          </a:prstGeom>
          <a:noFill/>
          <a:ln w="9525">
            <a:noFill/>
            <a:miter lim="800000"/>
            <a:headEnd/>
            <a:tailEnd/>
          </a:ln>
        </p:spPr>
      </p:pic>
      <p:pic>
        <p:nvPicPr>
          <p:cNvPr id="23561" name="Picture 8"/>
          <p:cNvPicPr>
            <a:picLocks noChangeAspect="1" noChangeArrowheads="1"/>
          </p:cNvPicPr>
          <p:nvPr/>
        </p:nvPicPr>
        <p:blipFill>
          <a:blip r:embed="rId5"/>
          <a:srcRect/>
          <a:stretch>
            <a:fillRect/>
          </a:stretch>
        </p:blipFill>
        <p:spPr bwMode="auto">
          <a:xfrm>
            <a:off x="6629400" y="4267200"/>
            <a:ext cx="1552575" cy="18478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t>CS 561, Probability and Bayes</a:t>
            </a:r>
            <a:endParaRPr lang="en-US"/>
          </a:p>
        </p:txBody>
      </p:sp>
      <p:sp>
        <p:nvSpPr>
          <p:cNvPr id="24579" name="Slide Number Placeholder 5"/>
          <p:cNvSpPr>
            <a:spLocks noGrp="1"/>
          </p:cNvSpPr>
          <p:nvPr>
            <p:ph type="sldNum" sz="quarter" idx="12"/>
          </p:nvPr>
        </p:nvSpPr>
        <p:spPr>
          <a:noFill/>
        </p:spPr>
        <p:txBody>
          <a:bodyPr/>
          <a:lstStyle/>
          <a:p>
            <a:fld id="{BBABA707-DB7E-4303-BE16-C3FBA86A7370}" type="slidenum">
              <a:rPr lang="en-US"/>
              <a:pPr/>
              <a:t>14</a:t>
            </a:fld>
            <a:endParaRPr lang="en-US"/>
          </a:p>
        </p:txBody>
      </p:sp>
      <p:sp>
        <p:nvSpPr>
          <p:cNvPr id="24580" name="Rectangle 1026"/>
          <p:cNvSpPr>
            <a:spLocks noGrp="1" noChangeArrowheads="1"/>
          </p:cNvSpPr>
          <p:nvPr>
            <p:ph type="title"/>
          </p:nvPr>
        </p:nvSpPr>
        <p:spPr/>
        <p:txBody>
          <a:bodyPr/>
          <a:lstStyle/>
          <a:p>
            <a:r>
              <a:rPr lang="en-US" smtClean="0"/>
              <a:t>First thing, Take some </a:t>
            </a:r>
            <a:r>
              <a:rPr lang="en-US" i="1" smtClean="0"/>
              <a:t>unbiased</a:t>
            </a:r>
            <a:r>
              <a:rPr lang="en-US" smtClean="0"/>
              <a:t> samples:</a:t>
            </a:r>
          </a:p>
        </p:txBody>
      </p:sp>
      <p:graphicFrame>
        <p:nvGraphicFramePr>
          <p:cNvPr id="492591" name="Group 1071"/>
          <p:cNvGraphicFramePr>
            <a:graphicFrameLocks noGrp="1"/>
          </p:cNvGraphicFramePr>
          <p:nvPr>
            <p:ph type="tbl" idx="1"/>
          </p:nvPr>
        </p:nvGraphicFramePr>
        <p:xfrm>
          <a:off x="457200" y="1295400"/>
          <a:ext cx="8178800" cy="5070477"/>
        </p:xfrm>
        <a:graphic>
          <a:graphicData uri="http://schemas.openxmlformats.org/drawingml/2006/table">
            <a:tbl>
              <a:tblPr/>
              <a:tblGrid>
                <a:gridCol w="4089400"/>
                <a:gridCol w="4089400"/>
              </a:tblGrid>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0000FF"/>
                          </a:solidFill>
                          <a:effectLst/>
                          <a:latin typeface="Tahoma" pitchFamily="34" charset="0"/>
                        </a:rPr>
                        <a:t>Smurfs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FF0000"/>
                          </a:solidFill>
                          <a:effectLst/>
                          <a:latin typeface="Tahoma" pitchFamily="34" charset="0"/>
                        </a:rPr>
                        <a:t>Trolls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Probability Nomenclature</a:t>
            </a:r>
            <a:endParaRPr lang="en-US" dirty="0"/>
          </a:p>
        </p:txBody>
      </p:sp>
      <p:sp>
        <p:nvSpPr>
          <p:cNvPr id="3" name="Content Placeholder 2"/>
          <p:cNvSpPr>
            <a:spLocks noGrp="1"/>
          </p:cNvSpPr>
          <p:nvPr>
            <p:ph idx="1"/>
          </p:nvPr>
        </p:nvSpPr>
        <p:spPr/>
        <p:txBody>
          <a:bodyPr/>
          <a:lstStyle/>
          <a:p>
            <a:r>
              <a:rPr lang="en-US" dirty="0" smtClean="0"/>
              <a:t>P(x) – The probability of x.</a:t>
            </a:r>
          </a:p>
          <a:p>
            <a:pPr lvl="1"/>
            <a:r>
              <a:rPr lang="en-US" sz="2000" dirty="0" smtClean="0"/>
              <a:t>This is the simple no strings attached probability of x. </a:t>
            </a:r>
          </a:p>
          <a:p>
            <a:r>
              <a:rPr lang="en-US" dirty="0" smtClean="0"/>
              <a:t>p(x) – The probability of x from a function or distribution.</a:t>
            </a:r>
          </a:p>
          <a:p>
            <a:pPr lvl="1"/>
            <a:r>
              <a:rPr lang="en-US" sz="2000" dirty="0" smtClean="0"/>
              <a:t>This is the probability of x if we use a function to approximate it (as we will in a minute)</a:t>
            </a:r>
          </a:p>
          <a:p>
            <a:r>
              <a:rPr lang="en-US" dirty="0" smtClean="0"/>
              <a:t>p(</a:t>
            </a:r>
            <a:r>
              <a:rPr lang="en-US" dirty="0" err="1" smtClean="0"/>
              <a:t>x|j</a:t>
            </a:r>
            <a:r>
              <a:rPr lang="en-US" dirty="0" smtClean="0"/>
              <a:t>) – The probability of x given j.</a:t>
            </a:r>
          </a:p>
          <a:p>
            <a:pPr lvl="1"/>
            <a:r>
              <a:rPr lang="en-US" sz="2000" dirty="0" smtClean="0"/>
              <a:t>This is a conditional, what is the probability of x if we have j. For </a:t>
            </a:r>
            <a:r>
              <a:rPr lang="en-US" sz="2000" dirty="0" err="1" smtClean="0"/>
              <a:t>intance</a:t>
            </a:r>
            <a:r>
              <a:rPr lang="en-US" sz="2000" dirty="0" smtClean="0"/>
              <a:t>, p(</a:t>
            </a:r>
            <a:r>
              <a:rPr lang="en-US" sz="2000" dirty="0" err="1" smtClean="0"/>
              <a:t>rain|clear</a:t>
            </a:r>
            <a:r>
              <a:rPr lang="en-US" sz="2000" dirty="0" smtClean="0"/>
              <a:t> sky) is distinct from p(</a:t>
            </a:r>
            <a:r>
              <a:rPr lang="en-US" sz="2000" dirty="0" err="1" smtClean="0"/>
              <a:t>rain|cloudy</a:t>
            </a:r>
            <a:r>
              <a:rPr lang="en-US" sz="2000" dirty="0" smtClean="0"/>
              <a:t> sky).</a:t>
            </a:r>
          </a:p>
          <a:p>
            <a:r>
              <a:rPr lang="en-US" dirty="0" smtClean="0"/>
              <a:t>p(</a:t>
            </a:r>
            <a:r>
              <a:rPr lang="en-US" dirty="0" err="1" smtClean="0"/>
              <a:t>x|j,k</a:t>
            </a:r>
            <a:r>
              <a:rPr lang="en-US" dirty="0" smtClean="0"/>
              <a:t>) – The probability of x given </a:t>
            </a:r>
            <a:r>
              <a:rPr lang="en-US" i="1" dirty="0" smtClean="0"/>
              <a:t>both</a:t>
            </a:r>
            <a:r>
              <a:rPr lang="en-US" dirty="0" smtClean="0"/>
              <a:t> j and k.</a:t>
            </a:r>
          </a:p>
          <a:p>
            <a:pPr lvl="1"/>
            <a:r>
              <a:rPr lang="en-US" sz="2000" dirty="0" smtClean="0"/>
              <a:t>For instance what is the probability it will rain given that it is cloudy and the barometric pressure is high?</a:t>
            </a:r>
          </a:p>
          <a:p>
            <a:pPr lvl="1"/>
            <a:r>
              <a:rPr lang="en-US" sz="2000" dirty="0" smtClean="0"/>
              <a:t>p(</a:t>
            </a:r>
            <a:r>
              <a:rPr lang="en-US" sz="2000" dirty="0" err="1" smtClean="0"/>
              <a:t>rain|cloudy</a:t>
            </a:r>
            <a:r>
              <a:rPr lang="en-US" sz="2000" dirty="0" smtClean="0"/>
              <a:t> </a:t>
            </a:r>
            <a:r>
              <a:rPr lang="en-US" sz="2000" dirty="0" err="1" smtClean="0"/>
              <a:t>sky,high</a:t>
            </a:r>
            <a:r>
              <a:rPr lang="en-US" sz="2000" dirty="0" smtClean="0"/>
              <a:t> barometric pressure).</a:t>
            </a:r>
            <a:endParaRPr lang="en-US" sz="2000"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Bayes</a:t>
            </a:r>
            <a:r>
              <a:rPr lang="en-US" dirty="0" smtClean="0"/>
              <a:t> Formula – More Nomenclature</a:t>
            </a:r>
            <a:endParaRPr lang="en-US" dirty="0"/>
          </a:p>
        </p:txBody>
      </p:sp>
      <p:sp>
        <p:nvSpPr>
          <p:cNvPr id="3" name="Content Placeholder 2"/>
          <p:cNvSpPr>
            <a:spLocks noGrp="1"/>
          </p:cNvSpPr>
          <p:nvPr>
            <p:ph idx="1"/>
          </p:nvPr>
        </p:nvSpPr>
        <p:spPr/>
        <p:txBody>
          <a:bodyPr/>
          <a:lstStyle/>
          <a:p>
            <a:r>
              <a:rPr lang="en-US" sz="1800" dirty="0" err="1" smtClean="0"/>
              <a:t>Bayes</a:t>
            </a:r>
            <a:r>
              <a:rPr lang="en-US" sz="1800" dirty="0" smtClean="0"/>
              <a:t> formula is a synthesis of some basic things we can know about our samples:</a:t>
            </a:r>
          </a:p>
          <a:p>
            <a:pPr lvl="1"/>
            <a:r>
              <a:rPr lang="en-US" sz="1800" dirty="0" smtClean="0"/>
              <a:t>How likely are we to see a </a:t>
            </a:r>
            <a:r>
              <a:rPr lang="en-US" sz="1800" dirty="0" err="1" smtClean="0"/>
              <a:t>smurf</a:t>
            </a:r>
            <a:r>
              <a:rPr lang="en-US" sz="1800" dirty="0" smtClean="0"/>
              <a:t> </a:t>
            </a:r>
            <a:r>
              <a:rPr lang="en-US" sz="1800" i="1" dirty="0" smtClean="0"/>
              <a:t>regardless</a:t>
            </a:r>
            <a:r>
              <a:rPr lang="en-US" sz="1800" dirty="0" smtClean="0"/>
              <a:t> of its height. This is known as the </a:t>
            </a:r>
            <a:r>
              <a:rPr lang="en-US" sz="1800" b="1" dirty="0" smtClean="0"/>
              <a:t>prior probability </a:t>
            </a:r>
            <a:r>
              <a:rPr lang="en-US" sz="1800" dirty="0" smtClean="0"/>
              <a:t>written</a:t>
            </a:r>
            <a:r>
              <a:rPr lang="en-US" sz="1800" b="1" dirty="0" smtClean="0"/>
              <a:t> </a:t>
            </a:r>
            <a:r>
              <a:rPr lang="en-US" sz="1800" i="1" dirty="0" smtClean="0"/>
              <a:t>P(j) </a:t>
            </a:r>
            <a:r>
              <a:rPr lang="en-US" sz="1800" dirty="0" smtClean="0"/>
              <a:t>or in this case p(</a:t>
            </a:r>
            <a:r>
              <a:rPr lang="en-US" sz="1800" dirty="0" smtClean="0">
                <a:solidFill>
                  <a:srgbClr val="0000FF"/>
                </a:solidFill>
              </a:rPr>
              <a:t>Smurf</a:t>
            </a:r>
            <a:r>
              <a:rPr lang="en-US" sz="1800" dirty="0" smtClean="0"/>
              <a:t>)</a:t>
            </a:r>
            <a:r>
              <a:rPr lang="en-US" sz="1800" b="1" dirty="0" smtClean="0"/>
              <a:t>.</a:t>
            </a:r>
          </a:p>
          <a:p>
            <a:pPr lvl="1"/>
            <a:r>
              <a:rPr lang="en-US" sz="1800" dirty="0" smtClean="0"/>
              <a:t>What is the likelihood of observing a height for the population of Smurfs. That is, what is the P of some height conditional on it being a </a:t>
            </a:r>
            <a:r>
              <a:rPr lang="en-US" sz="1800" dirty="0" err="1" smtClean="0"/>
              <a:t>smurf</a:t>
            </a:r>
            <a:r>
              <a:rPr lang="en-US" sz="1800" dirty="0" smtClean="0"/>
              <a:t>. This is the class </a:t>
            </a:r>
            <a:r>
              <a:rPr lang="en-US" sz="1800" b="1" dirty="0" smtClean="0"/>
              <a:t>conditional probability </a:t>
            </a:r>
            <a:r>
              <a:rPr lang="en-US" sz="1800" dirty="0" smtClean="0"/>
              <a:t>written </a:t>
            </a:r>
            <a:r>
              <a:rPr lang="en-US" sz="1800" i="1" dirty="0" smtClean="0"/>
              <a:t>p(</a:t>
            </a:r>
            <a:r>
              <a:rPr lang="en-US" sz="1800" i="1" dirty="0" err="1" smtClean="0"/>
              <a:t>x|j</a:t>
            </a:r>
            <a:r>
              <a:rPr lang="en-US" sz="1800" i="1" dirty="0" smtClean="0"/>
              <a:t>) </a:t>
            </a:r>
            <a:r>
              <a:rPr lang="en-US" sz="1800" dirty="0" smtClean="0"/>
              <a:t>or in this case p(</a:t>
            </a:r>
            <a:r>
              <a:rPr lang="en-US" sz="1800" dirty="0" err="1" smtClean="0"/>
              <a:t>height|</a:t>
            </a:r>
            <a:r>
              <a:rPr lang="en-US" sz="1800" dirty="0" err="1" smtClean="0">
                <a:solidFill>
                  <a:srgbClr val="0000FF"/>
                </a:solidFill>
              </a:rPr>
              <a:t>Smurf</a:t>
            </a:r>
            <a:r>
              <a:rPr lang="en-US" sz="1800" dirty="0" smtClean="0"/>
              <a:t>).  </a:t>
            </a:r>
          </a:p>
          <a:p>
            <a:pPr lvl="1"/>
            <a:r>
              <a:rPr lang="en-US" sz="1800" dirty="0" smtClean="0"/>
              <a:t>The </a:t>
            </a:r>
            <a:r>
              <a:rPr lang="en-US" sz="1800" b="1" dirty="0" smtClean="0"/>
              <a:t>marginal probability </a:t>
            </a:r>
            <a:r>
              <a:rPr lang="en-US" sz="1800" dirty="0" smtClean="0"/>
              <a:t>is the </a:t>
            </a:r>
            <a:r>
              <a:rPr lang="en-US" sz="1800" dirty="0" err="1" smtClean="0"/>
              <a:t>normalizer</a:t>
            </a:r>
            <a:r>
              <a:rPr lang="en-US" sz="1800" dirty="0" smtClean="0"/>
              <a:t> P(height). This is the number of samples like this. E.g. how many samples are 2” tall.</a:t>
            </a:r>
          </a:p>
          <a:p>
            <a:pPr lvl="2"/>
            <a:r>
              <a:rPr lang="en-US" sz="1800" dirty="0" smtClean="0"/>
              <a:t>It should cause </a:t>
            </a:r>
            <a:r>
              <a:rPr lang="en-US" sz="1800" i="1" dirty="0" smtClean="0"/>
              <a:t>p(</a:t>
            </a:r>
            <a:r>
              <a:rPr lang="en-US" sz="1800" i="1" dirty="0" err="1" smtClean="0"/>
              <a:t>j|x</a:t>
            </a:r>
            <a:r>
              <a:rPr lang="en-US" sz="1800" i="1" dirty="0" smtClean="0"/>
              <a:t>) </a:t>
            </a:r>
            <a:r>
              <a:rPr lang="en-US" sz="1800" dirty="0" smtClean="0"/>
              <a:t>to range between 0 and 1.</a:t>
            </a:r>
          </a:p>
          <a:p>
            <a:pPr lvl="1"/>
            <a:r>
              <a:rPr lang="en-US" sz="2000" dirty="0" smtClean="0"/>
              <a:t>The solution is the p(</a:t>
            </a:r>
            <a:r>
              <a:rPr lang="en-US" sz="2000" dirty="0" err="1" smtClean="0">
                <a:solidFill>
                  <a:srgbClr val="0000FF"/>
                </a:solidFill>
              </a:rPr>
              <a:t>Smurf</a:t>
            </a:r>
            <a:r>
              <a:rPr lang="en-US" sz="2000" dirty="0" err="1" smtClean="0"/>
              <a:t>|height</a:t>
            </a:r>
            <a:r>
              <a:rPr lang="en-US" sz="2000" dirty="0" smtClean="0"/>
              <a:t>). This is what we want which is called the </a:t>
            </a:r>
            <a:r>
              <a:rPr lang="en-US" sz="2000" b="1" dirty="0" smtClean="0"/>
              <a:t>posterior probability</a:t>
            </a:r>
            <a:r>
              <a:rPr lang="en-US" sz="2000" dirty="0" smtClean="0"/>
              <a:t>. </a:t>
            </a:r>
          </a:p>
          <a:p>
            <a:pPr lvl="1"/>
            <a:endParaRPr lang="en-US" sz="2000"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16</a:t>
            </a:fld>
            <a:endParaRPr lang="en-US"/>
          </a:p>
        </p:txBody>
      </p:sp>
      <p:graphicFrame>
        <p:nvGraphicFramePr>
          <p:cNvPr id="45058" name="Object 1026"/>
          <p:cNvGraphicFramePr>
            <a:graphicFrameLocks noChangeAspect="1"/>
          </p:cNvGraphicFramePr>
          <p:nvPr/>
        </p:nvGraphicFramePr>
        <p:xfrm>
          <a:off x="2996609" y="5334000"/>
          <a:ext cx="3099391" cy="1066800"/>
        </p:xfrm>
        <a:graphic>
          <a:graphicData uri="http://schemas.openxmlformats.org/presentationml/2006/ole">
            <p:oleObj spid="_x0000_s45058" name="Equation" r:id="rId3" imgW="1434960" imgH="495000" progId="Equation.DSMT4">
              <p:embed/>
            </p:oleObj>
          </a:graphicData>
        </a:graphic>
      </p:graphicFrame>
      <p:sp>
        <p:nvSpPr>
          <p:cNvPr id="7" name="Right Arrow 6"/>
          <p:cNvSpPr/>
          <p:nvPr/>
        </p:nvSpPr>
        <p:spPr bwMode="auto">
          <a:xfrm>
            <a:off x="880533" y="5486400"/>
            <a:ext cx="1862667" cy="8382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ight Arrow 8"/>
          <p:cNvSpPr/>
          <p:nvPr/>
        </p:nvSpPr>
        <p:spPr bwMode="auto">
          <a:xfrm rot="10800000">
            <a:off x="6400800" y="5486400"/>
            <a:ext cx="1862667" cy="83820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will use </a:t>
            </a:r>
            <a:r>
              <a:rPr lang="en-US" dirty="0" err="1" smtClean="0"/>
              <a:t>Bayes</a:t>
            </a:r>
            <a:r>
              <a:rPr lang="en-US" dirty="0" smtClean="0"/>
              <a:t> formula:</a:t>
            </a:r>
            <a:endParaRPr lang="en-US" dirty="0"/>
          </a:p>
        </p:txBody>
      </p:sp>
      <p:sp>
        <p:nvSpPr>
          <p:cNvPr id="3" name="Content Placeholder 2"/>
          <p:cNvSpPr>
            <a:spLocks noGrp="1"/>
          </p:cNvSpPr>
          <p:nvPr>
            <p:ph idx="1"/>
          </p:nvPr>
        </p:nvSpPr>
        <p:spPr/>
        <p:txBody>
          <a:bodyPr/>
          <a:lstStyle/>
          <a:p>
            <a:r>
              <a:rPr lang="en-US" dirty="0" smtClean="0"/>
              <a:t>What we want is something like:</a:t>
            </a:r>
          </a:p>
          <a:p>
            <a:endParaRPr lang="en-US" dirty="0" smtClean="0"/>
          </a:p>
          <a:p>
            <a:endParaRPr lang="en-US" dirty="0" smtClean="0"/>
          </a:p>
          <a:p>
            <a:endParaRPr lang="en-US" dirty="0" smtClean="0"/>
          </a:p>
          <a:p>
            <a:endParaRPr lang="en-US" dirty="0" smtClean="0"/>
          </a:p>
          <a:p>
            <a:r>
              <a:rPr lang="en-US" dirty="0" smtClean="0"/>
              <a:t>This tells us that given a height we have measured, what is the probability of the observation being of a </a:t>
            </a:r>
            <a:r>
              <a:rPr lang="en-US" dirty="0" smtClean="0">
                <a:solidFill>
                  <a:srgbClr val="0000FF"/>
                </a:solidFill>
              </a:rPr>
              <a:t>Smurf</a:t>
            </a:r>
            <a:r>
              <a:rPr lang="en-US" dirty="0" smtClean="0"/>
              <a:t>. </a:t>
            </a:r>
          </a:p>
          <a:p>
            <a:r>
              <a:rPr lang="en-US" dirty="0" smtClean="0"/>
              <a:t>We will also compute the same thing for </a:t>
            </a:r>
            <a:r>
              <a:rPr lang="en-US" dirty="0" smtClean="0">
                <a:solidFill>
                  <a:srgbClr val="FF0000"/>
                </a:solidFill>
              </a:rPr>
              <a:t>Trolls</a:t>
            </a:r>
            <a:r>
              <a:rPr lang="en-US" dirty="0" smtClean="0"/>
              <a:t>. If the probability of an observation is higher for one than for the other, then we can make a classification.</a:t>
            </a:r>
          </a:p>
          <a:p>
            <a:pPr lvl="1"/>
            <a:r>
              <a:rPr lang="en-US" sz="2000" dirty="0" smtClean="0"/>
              <a:t>If p(</a:t>
            </a:r>
            <a:r>
              <a:rPr lang="en-US" sz="2000" dirty="0" err="1" smtClean="0">
                <a:solidFill>
                  <a:srgbClr val="0000FF"/>
                </a:solidFill>
              </a:rPr>
              <a:t>Smurf</a:t>
            </a:r>
            <a:r>
              <a:rPr lang="en-US" sz="2000" dirty="0" err="1" smtClean="0"/>
              <a:t>|height</a:t>
            </a:r>
            <a:r>
              <a:rPr lang="en-US" sz="2000" dirty="0" smtClean="0"/>
              <a:t>) &gt; p(</a:t>
            </a:r>
            <a:r>
              <a:rPr lang="en-US" sz="2000" dirty="0" err="1" smtClean="0">
                <a:solidFill>
                  <a:srgbClr val="FF0000"/>
                </a:solidFill>
              </a:rPr>
              <a:t>Troll</a:t>
            </a:r>
            <a:r>
              <a:rPr lang="en-US" sz="2000" dirty="0" err="1" smtClean="0"/>
              <a:t>|height</a:t>
            </a:r>
            <a:r>
              <a:rPr lang="en-US" sz="2000" dirty="0" smtClean="0"/>
              <a:t>) we have a </a:t>
            </a:r>
            <a:r>
              <a:rPr lang="en-US" sz="2000" dirty="0" smtClean="0">
                <a:solidFill>
                  <a:srgbClr val="0000FF"/>
                </a:solidFill>
              </a:rPr>
              <a:t>Smurf</a:t>
            </a:r>
            <a:r>
              <a:rPr lang="en-US" sz="2000" dirty="0" smtClean="0"/>
              <a:t>. </a:t>
            </a:r>
          </a:p>
          <a:p>
            <a:r>
              <a:rPr lang="en-US" dirty="0" smtClean="0"/>
              <a:t>Next… How to compute the odd sounding p(</a:t>
            </a:r>
            <a:r>
              <a:rPr lang="en-US" dirty="0" err="1" smtClean="0"/>
              <a:t>height|</a:t>
            </a:r>
            <a:r>
              <a:rPr lang="en-US" dirty="0" err="1" smtClean="0">
                <a:solidFill>
                  <a:srgbClr val="0000FF"/>
                </a:solidFill>
              </a:rPr>
              <a:t>Smurf</a:t>
            </a: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17</a:t>
            </a:fld>
            <a:endParaRPr lang="en-US"/>
          </a:p>
        </p:txBody>
      </p:sp>
      <p:graphicFrame>
        <p:nvGraphicFramePr>
          <p:cNvPr id="46082" name="Object 8"/>
          <p:cNvGraphicFramePr>
            <a:graphicFrameLocks noChangeAspect="1"/>
          </p:cNvGraphicFramePr>
          <p:nvPr/>
        </p:nvGraphicFramePr>
        <p:xfrm>
          <a:off x="1497013" y="1905000"/>
          <a:ext cx="4802187" cy="796925"/>
        </p:xfrm>
        <a:graphic>
          <a:graphicData uri="http://schemas.openxmlformats.org/presentationml/2006/ole">
            <p:oleObj spid="_x0000_s46082" name="Equation" r:id="rId3" imgW="2984400" imgH="49500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3" name="Footer Placeholder 4"/>
          <p:cNvSpPr>
            <a:spLocks noGrp="1"/>
          </p:cNvSpPr>
          <p:nvPr>
            <p:ph type="ftr" sz="quarter" idx="11"/>
          </p:nvPr>
        </p:nvSpPr>
        <p:spPr>
          <a:noFill/>
        </p:spPr>
        <p:txBody>
          <a:bodyPr/>
          <a:lstStyle/>
          <a:p>
            <a:r>
              <a:rPr lang="en-US" smtClean="0"/>
              <a:t>CS 561, Probability and Bayes</a:t>
            </a:r>
            <a:endParaRPr lang="en-US"/>
          </a:p>
        </p:txBody>
      </p:sp>
      <p:sp>
        <p:nvSpPr>
          <p:cNvPr id="1034" name="Slide Number Placeholder 5"/>
          <p:cNvSpPr>
            <a:spLocks noGrp="1"/>
          </p:cNvSpPr>
          <p:nvPr>
            <p:ph type="sldNum" sz="quarter" idx="12"/>
          </p:nvPr>
        </p:nvSpPr>
        <p:spPr>
          <a:noFill/>
        </p:spPr>
        <p:txBody>
          <a:bodyPr/>
          <a:lstStyle/>
          <a:p>
            <a:fld id="{399B1910-E7DD-4AB9-B023-99B590491592}" type="slidenum">
              <a:rPr lang="en-US"/>
              <a:pPr/>
              <a:t>18</a:t>
            </a:fld>
            <a:endParaRPr lang="en-US"/>
          </a:p>
        </p:txBody>
      </p:sp>
      <p:sp>
        <p:nvSpPr>
          <p:cNvPr id="1035" name="Rectangle 1026"/>
          <p:cNvSpPr>
            <a:spLocks noGrp="1" noChangeArrowheads="1"/>
          </p:cNvSpPr>
          <p:nvPr>
            <p:ph type="title"/>
          </p:nvPr>
        </p:nvSpPr>
        <p:spPr/>
        <p:txBody>
          <a:bodyPr/>
          <a:lstStyle/>
          <a:p>
            <a:r>
              <a:rPr lang="en-US" smtClean="0"/>
              <a:t>Compute the </a:t>
            </a:r>
            <a:r>
              <a:rPr lang="en-US" i="1" smtClean="0"/>
              <a:t>Expected</a:t>
            </a:r>
            <a:r>
              <a:rPr lang="en-US" smtClean="0"/>
              <a:t> Height</a:t>
            </a:r>
          </a:p>
        </p:txBody>
      </p:sp>
      <p:sp>
        <p:nvSpPr>
          <p:cNvPr id="1036" name="Rectangle 1027"/>
          <p:cNvSpPr>
            <a:spLocks noGrp="1" noChangeArrowheads="1"/>
          </p:cNvSpPr>
          <p:nvPr>
            <p:ph type="body" idx="1"/>
          </p:nvPr>
        </p:nvSpPr>
        <p:spPr/>
        <p:txBody>
          <a:bodyPr/>
          <a:lstStyle/>
          <a:p>
            <a:pPr>
              <a:lnSpc>
                <a:spcPct val="90000"/>
              </a:lnSpc>
            </a:pPr>
            <a:r>
              <a:rPr lang="en-US" sz="1800" b="1" smtClean="0"/>
              <a:t>Sample Mean</a:t>
            </a:r>
            <a:r>
              <a:rPr lang="en-US" sz="1800" smtClean="0"/>
              <a:t>     is an estimate of </a:t>
            </a:r>
            <a:r>
              <a:rPr lang="en-US" sz="2400" smtClean="0">
                <a:latin typeface="Symbol" pitchFamily="18" charset="2"/>
              </a:rPr>
              <a:t>m</a:t>
            </a:r>
            <a:r>
              <a:rPr lang="en-US" sz="1800" smtClean="0"/>
              <a:t> … which is an expectation of the actual value E(x)</a:t>
            </a:r>
          </a:p>
          <a:p>
            <a:pPr>
              <a:lnSpc>
                <a:spcPct val="90000"/>
              </a:lnSpc>
            </a:pPr>
            <a:r>
              <a:rPr lang="en-US" sz="1800" smtClean="0"/>
              <a:t>In general we can use    as an estimate of the expected height </a:t>
            </a:r>
            <a:r>
              <a:rPr lang="en-US" sz="1800" smtClean="0">
                <a:latin typeface="Symbol" pitchFamily="18" charset="2"/>
              </a:rPr>
              <a:t>m</a:t>
            </a:r>
            <a:r>
              <a:rPr lang="en-US" sz="1800" smtClean="0"/>
              <a:t>.</a:t>
            </a:r>
          </a:p>
          <a:p>
            <a:pPr>
              <a:lnSpc>
                <a:spcPct val="90000"/>
              </a:lnSpc>
            </a:pPr>
            <a:r>
              <a:rPr lang="en-US" sz="1800" smtClean="0"/>
              <a:t>  Is basically just the average of all the sample measurements</a:t>
            </a:r>
          </a:p>
          <a:p>
            <a:pPr>
              <a:lnSpc>
                <a:spcPct val="90000"/>
              </a:lnSpc>
            </a:pPr>
            <a:r>
              <a:rPr lang="en-US" sz="1800" smtClean="0"/>
              <a:t>  Is </a:t>
            </a:r>
            <a:r>
              <a:rPr lang="en-US" sz="1800" smtClean="0">
                <a:solidFill>
                  <a:srgbClr val="0000FF"/>
                </a:solidFill>
              </a:rPr>
              <a:t>BLUE – Best Linear Unbiased Estimator of </a:t>
            </a:r>
            <a:r>
              <a:rPr lang="en-US" sz="1800" smtClean="0">
                <a:solidFill>
                  <a:srgbClr val="0000FF"/>
                </a:solidFill>
                <a:latin typeface="Symbol" pitchFamily="18" charset="2"/>
              </a:rPr>
              <a:t>m</a:t>
            </a:r>
          </a:p>
          <a:p>
            <a:pPr>
              <a:lnSpc>
                <a:spcPct val="90000"/>
              </a:lnSpc>
            </a:pPr>
            <a:endParaRPr lang="en-US" sz="1800" smtClean="0">
              <a:solidFill>
                <a:srgbClr val="0000FF"/>
              </a:solidFill>
            </a:endParaRPr>
          </a:p>
          <a:p>
            <a:pPr>
              <a:lnSpc>
                <a:spcPct val="90000"/>
              </a:lnSpc>
            </a:pPr>
            <a:endParaRPr lang="en-US" sz="1800" smtClean="0">
              <a:solidFill>
                <a:srgbClr val="0000FF"/>
              </a:solidFill>
            </a:endParaRPr>
          </a:p>
          <a:p>
            <a:pPr>
              <a:lnSpc>
                <a:spcPct val="90000"/>
              </a:lnSpc>
            </a:pPr>
            <a:endParaRPr lang="en-US" sz="1800" smtClean="0">
              <a:solidFill>
                <a:srgbClr val="0000FF"/>
              </a:solidFill>
            </a:endParaRPr>
          </a:p>
          <a:p>
            <a:pPr>
              <a:lnSpc>
                <a:spcPct val="90000"/>
              </a:lnSpc>
            </a:pPr>
            <a:endParaRPr lang="en-US" sz="1800" smtClean="0">
              <a:solidFill>
                <a:srgbClr val="0000FF"/>
              </a:solidFill>
            </a:endParaRPr>
          </a:p>
          <a:p>
            <a:pPr>
              <a:lnSpc>
                <a:spcPct val="90000"/>
              </a:lnSpc>
            </a:pPr>
            <a:endParaRPr lang="en-US" sz="1800" smtClean="0">
              <a:solidFill>
                <a:srgbClr val="0000FF"/>
              </a:solidFill>
            </a:endParaRPr>
          </a:p>
          <a:p>
            <a:pPr>
              <a:lnSpc>
                <a:spcPct val="90000"/>
              </a:lnSpc>
            </a:pPr>
            <a:r>
              <a:rPr lang="en-US" sz="1800" smtClean="0"/>
              <a:t>However, keep in mind that if your model is non-linear or has an odd distribution, then </a:t>
            </a:r>
            <a:r>
              <a:rPr lang="en-US" sz="2400" smtClean="0">
                <a:latin typeface="Symbol" pitchFamily="18" charset="2"/>
              </a:rPr>
              <a:t>m</a:t>
            </a:r>
            <a:r>
              <a:rPr lang="en-US" sz="1800" smtClean="0"/>
              <a:t> may not be the best estimator!</a:t>
            </a:r>
          </a:p>
          <a:p>
            <a:pPr>
              <a:lnSpc>
                <a:spcPct val="90000"/>
              </a:lnSpc>
            </a:pPr>
            <a:r>
              <a:rPr lang="en-US" sz="1800" smtClean="0"/>
              <a:t>For Smurfs we estimate </a:t>
            </a:r>
            <a:r>
              <a:rPr lang="en-US" sz="2400" smtClean="0">
                <a:latin typeface="Symbol" pitchFamily="18" charset="2"/>
              </a:rPr>
              <a:t>m</a:t>
            </a:r>
            <a:r>
              <a:rPr lang="en-US" sz="1800" smtClean="0"/>
              <a:t> as     is </a:t>
            </a:r>
            <a:r>
              <a:rPr lang="en-US" sz="1800" smtClean="0">
                <a:solidFill>
                  <a:schemeClr val="bg2"/>
                </a:solidFill>
              </a:rPr>
              <a:t>1.925”</a:t>
            </a:r>
            <a:r>
              <a:rPr lang="en-US" sz="1800" smtClean="0"/>
              <a:t> and for Trolls it is </a:t>
            </a:r>
            <a:r>
              <a:rPr lang="en-US" sz="1800" smtClean="0">
                <a:solidFill>
                  <a:schemeClr val="bg2"/>
                </a:solidFill>
              </a:rPr>
              <a:t>3.15”</a:t>
            </a:r>
          </a:p>
          <a:p>
            <a:pPr>
              <a:lnSpc>
                <a:spcPct val="90000"/>
              </a:lnSpc>
            </a:pPr>
            <a:r>
              <a:rPr lang="en-US" sz="1800" smtClean="0"/>
              <a:t>As a note,      approaches </a:t>
            </a:r>
            <a:r>
              <a:rPr lang="en-US" sz="2400" smtClean="0">
                <a:latin typeface="Symbol" pitchFamily="18" charset="2"/>
              </a:rPr>
              <a:t>m</a:t>
            </a:r>
            <a:r>
              <a:rPr lang="en-US" sz="1800" smtClean="0"/>
              <a:t> as our sample size increases. Thus, </a:t>
            </a:r>
            <a:r>
              <a:rPr lang="en-US" sz="2400" smtClean="0">
                <a:latin typeface="Symbol" pitchFamily="18" charset="2"/>
              </a:rPr>
              <a:t>m</a:t>
            </a:r>
            <a:r>
              <a:rPr lang="en-US" sz="1800" smtClean="0"/>
              <a:t> is an expectation given that we can take infinite samples.</a:t>
            </a:r>
          </a:p>
          <a:p>
            <a:pPr>
              <a:lnSpc>
                <a:spcPct val="90000"/>
              </a:lnSpc>
            </a:pPr>
            <a:r>
              <a:rPr lang="en-US" sz="1800" smtClean="0"/>
              <a:t>As we take more samples, we can account for more error and have greater </a:t>
            </a:r>
            <a:r>
              <a:rPr lang="en-US" sz="1800" i="1" smtClean="0"/>
              <a:t>statistical power!</a:t>
            </a:r>
          </a:p>
        </p:txBody>
      </p:sp>
      <p:sp>
        <p:nvSpPr>
          <p:cNvPr id="1037" name="Rectangle 1029"/>
          <p:cNvSpPr>
            <a:spLocks noChangeArrowheads="1"/>
          </p:cNvSpPr>
          <p:nvPr/>
        </p:nvSpPr>
        <p:spPr bwMode="auto">
          <a:xfrm>
            <a:off x="4267200" y="3167063"/>
            <a:ext cx="9144000" cy="0"/>
          </a:xfrm>
          <a:prstGeom prst="rect">
            <a:avLst/>
          </a:prstGeom>
          <a:noFill/>
          <a:ln w="9525">
            <a:noFill/>
            <a:miter lim="800000"/>
            <a:headEnd/>
            <a:tailEnd/>
          </a:ln>
        </p:spPr>
        <p:txBody>
          <a:bodyPr>
            <a:spAutoFit/>
          </a:bodyPr>
          <a:lstStyle/>
          <a:p>
            <a:endParaRPr lang="en-US"/>
          </a:p>
        </p:txBody>
      </p:sp>
      <p:graphicFrame>
        <p:nvGraphicFramePr>
          <p:cNvPr id="1026" name="Object 2048"/>
          <p:cNvGraphicFramePr>
            <a:graphicFrameLocks noChangeAspect="1"/>
          </p:cNvGraphicFramePr>
          <p:nvPr/>
        </p:nvGraphicFramePr>
        <p:xfrm>
          <a:off x="2438400" y="2892425"/>
          <a:ext cx="3667125" cy="1374775"/>
        </p:xfrm>
        <a:graphic>
          <a:graphicData uri="http://schemas.openxmlformats.org/presentationml/2006/ole">
            <p:oleObj spid="_x0000_s1026" name="Equation" r:id="rId3" imgW="1396800" imgH="520560" progId="Equation.DSMT4">
              <p:embed/>
            </p:oleObj>
          </a:graphicData>
        </a:graphic>
      </p:graphicFrame>
      <p:graphicFrame>
        <p:nvGraphicFramePr>
          <p:cNvPr id="1027" name="Object 2049"/>
          <p:cNvGraphicFramePr>
            <a:graphicFrameLocks noChangeAspect="1"/>
          </p:cNvGraphicFramePr>
          <p:nvPr/>
        </p:nvGraphicFramePr>
        <p:xfrm>
          <a:off x="3846513" y="5029200"/>
          <a:ext cx="268287" cy="317500"/>
        </p:xfrm>
        <a:graphic>
          <a:graphicData uri="http://schemas.openxmlformats.org/presentationml/2006/ole">
            <p:oleObj spid="_x0000_s1027" name="Equation" r:id="rId4" imgW="139680" imgH="164880" progId="Equation.DSMT4">
              <p:embed/>
            </p:oleObj>
          </a:graphicData>
        </a:graphic>
      </p:graphicFrame>
      <p:graphicFrame>
        <p:nvGraphicFramePr>
          <p:cNvPr id="1028" name="Object 2050"/>
          <p:cNvGraphicFramePr>
            <a:graphicFrameLocks noChangeAspect="1"/>
          </p:cNvGraphicFramePr>
          <p:nvPr/>
        </p:nvGraphicFramePr>
        <p:xfrm>
          <a:off x="762000" y="2197100"/>
          <a:ext cx="268288" cy="317500"/>
        </p:xfrm>
        <a:graphic>
          <a:graphicData uri="http://schemas.openxmlformats.org/presentationml/2006/ole">
            <p:oleObj spid="_x0000_s1028" name="Equation" r:id="rId5" imgW="139680" imgH="164880" progId="Equation.DSMT4">
              <p:embed/>
            </p:oleObj>
          </a:graphicData>
        </a:graphic>
      </p:graphicFrame>
      <p:graphicFrame>
        <p:nvGraphicFramePr>
          <p:cNvPr id="1029" name="Object 2051"/>
          <p:cNvGraphicFramePr>
            <a:graphicFrameLocks noChangeAspect="1"/>
          </p:cNvGraphicFramePr>
          <p:nvPr/>
        </p:nvGraphicFramePr>
        <p:xfrm>
          <a:off x="2474913" y="1358900"/>
          <a:ext cx="268287" cy="317500"/>
        </p:xfrm>
        <a:graphic>
          <a:graphicData uri="http://schemas.openxmlformats.org/presentationml/2006/ole">
            <p:oleObj spid="_x0000_s1029" name="Equation" r:id="rId6" imgW="139680" imgH="164880" progId="Equation.DSMT4">
              <p:embed/>
            </p:oleObj>
          </a:graphicData>
        </a:graphic>
      </p:graphicFrame>
      <p:graphicFrame>
        <p:nvGraphicFramePr>
          <p:cNvPr id="1030" name="Object 2052"/>
          <p:cNvGraphicFramePr>
            <a:graphicFrameLocks noChangeAspect="1"/>
          </p:cNvGraphicFramePr>
          <p:nvPr/>
        </p:nvGraphicFramePr>
        <p:xfrm>
          <a:off x="1981200" y="5473700"/>
          <a:ext cx="268288" cy="317500"/>
        </p:xfrm>
        <a:graphic>
          <a:graphicData uri="http://schemas.openxmlformats.org/presentationml/2006/ole">
            <p:oleObj spid="_x0000_s1030" name="Equation" r:id="rId7" imgW="139680" imgH="164880" progId="Equation.DSMT4">
              <p:embed/>
            </p:oleObj>
          </a:graphicData>
        </a:graphic>
      </p:graphicFrame>
      <p:graphicFrame>
        <p:nvGraphicFramePr>
          <p:cNvPr id="1031" name="Object 2053"/>
          <p:cNvGraphicFramePr>
            <a:graphicFrameLocks noChangeAspect="1"/>
          </p:cNvGraphicFramePr>
          <p:nvPr/>
        </p:nvGraphicFramePr>
        <p:xfrm>
          <a:off x="762000" y="2501900"/>
          <a:ext cx="268288" cy="317500"/>
        </p:xfrm>
        <a:graphic>
          <a:graphicData uri="http://schemas.openxmlformats.org/presentationml/2006/ole">
            <p:oleObj spid="_x0000_s1031" name="Equation" r:id="rId8" imgW="139680" imgH="164880" progId="Equation.DSMT4">
              <p:embed/>
            </p:oleObj>
          </a:graphicData>
        </a:graphic>
      </p:graphicFrame>
      <p:graphicFrame>
        <p:nvGraphicFramePr>
          <p:cNvPr id="1032" name="Object 2054"/>
          <p:cNvGraphicFramePr>
            <a:graphicFrameLocks noChangeAspect="1"/>
          </p:cNvGraphicFramePr>
          <p:nvPr/>
        </p:nvGraphicFramePr>
        <p:xfrm>
          <a:off x="3160713" y="1905000"/>
          <a:ext cx="268287" cy="317500"/>
        </p:xfrm>
        <a:graphic>
          <a:graphicData uri="http://schemas.openxmlformats.org/presentationml/2006/ole">
            <p:oleObj spid="_x0000_s1032" name="Equation" r:id="rId9" imgW="139680" imgH="164880" progId="Equation.DSMT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t>CS 561, Probability and Bayes</a:t>
            </a:r>
            <a:endParaRPr lang="en-US"/>
          </a:p>
        </p:txBody>
      </p:sp>
      <p:sp>
        <p:nvSpPr>
          <p:cNvPr id="25603" name="Slide Number Placeholder 5"/>
          <p:cNvSpPr>
            <a:spLocks noGrp="1"/>
          </p:cNvSpPr>
          <p:nvPr>
            <p:ph type="sldNum" sz="quarter" idx="12"/>
          </p:nvPr>
        </p:nvSpPr>
        <p:spPr>
          <a:noFill/>
        </p:spPr>
        <p:txBody>
          <a:bodyPr/>
          <a:lstStyle/>
          <a:p>
            <a:fld id="{2FA4E1D1-9050-458B-8DB6-74241C68EAF4}" type="slidenum">
              <a:rPr lang="en-US"/>
              <a:pPr/>
              <a:t>19</a:t>
            </a:fld>
            <a:endParaRPr lang="en-US"/>
          </a:p>
        </p:txBody>
      </p:sp>
      <p:sp>
        <p:nvSpPr>
          <p:cNvPr id="25604" name="Rectangle 2"/>
          <p:cNvSpPr>
            <a:spLocks noGrp="1" noChangeArrowheads="1"/>
          </p:cNvSpPr>
          <p:nvPr>
            <p:ph type="title"/>
          </p:nvPr>
        </p:nvSpPr>
        <p:spPr>
          <a:xfrm>
            <a:off x="469900" y="228600"/>
            <a:ext cx="8374063" cy="704850"/>
          </a:xfrm>
        </p:spPr>
        <p:txBody>
          <a:bodyPr/>
          <a:lstStyle/>
          <a:p>
            <a:r>
              <a:rPr lang="en-US" dirty="0" smtClean="0"/>
              <a:t>What do we expect the error to be like?</a:t>
            </a:r>
          </a:p>
        </p:txBody>
      </p:sp>
      <p:sp>
        <p:nvSpPr>
          <p:cNvPr id="25605" name="Rectangle 3"/>
          <p:cNvSpPr>
            <a:spLocks noGrp="1" noChangeArrowheads="1"/>
          </p:cNvSpPr>
          <p:nvPr>
            <p:ph type="body" idx="1"/>
          </p:nvPr>
        </p:nvSpPr>
        <p:spPr>
          <a:xfrm>
            <a:off x="457200" y="1295400"/>
            <a:ext cx="8178800" cy="5105400"/>
          </a:xfrm>
        </p:spPr>
        <p:txBody>
          <a:bodyPr/>
          <a:lstStyle/>
          <a:p>
            <a:r>
              <a:rPr lang="en-US" sz="1800" dirty="0" smtClean="0"/>
              <a:t>Data is frequently distributed about the mean in a </a:t>
            </a:r>
            <a:r>
              <a:rPr lang="en-US" sz="1800" i="1" dirty="0" smtClean="0"/>
              <a:t>normal</a:t>
            </a:r>
            <a:r>
              <a:rPr lang="en-US" sz="1800" dirty="0" smtClean="0"/>
              <a:t> fashion. </a:t>
            </a:r>
          </a:p>
          <a:p>
            <a:r>
              <a:rPr lang="en-US" sz="1800" dirty="0" smtClean="0"/>
              <a:t>We can see this with a Binomial distribution:</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see that many randomized events in real life tend to distribute around the mean in a bell curve (Gaussian) like manner.</a:t>
            </a:r>
          </a:p>
          <a:p>
            <a:r>
              <a:rPr lang="en-US" sz="1800" dirty="0" smtClean="0"/>
              <a:t>That many things tend to distribute this way is known as the </a:t>
            </a:r>
            <a:r>
              <a:rPr lang="en-US" sz="1800" i="1" dirty="0" smtClean="0"/>
              <a:t>Central Limit Theorem.</a:t>
            </a:r>
          </a:p>
          <a:p>
            <a:r>
              <a:rPr lang="en-US" sz="1800" dirty="0" smtClean="0"/>
              <a:t>Picking a distribution is important. For instance, if we want to predict if its going to rain tomorrow we might use a Gamma distribution rather than a Normal distribution.</a:t>
            </a:r>
          </a:p>
        </p:txBody>
      </p:sp>
      <p:pic>
        <p:nvPicPr>
          <p:cNvPr id="25606" name="Picture 4" descr="Z:\classes\cs561-TA\Bayes-Lecture\binomial-1.bmp"/>
          <p:cNvPicPr>
            <a:picLocks noChangeAspect="1" noChangeArrowheads="1"/>
          </p:cNvPicPr>
          <p:nvPr/>
        </p:nvPicPr>
        <p:blipFill>
          <a:blip r:embed="rId2"/>
          <a:srcRect/>
          <a:stretch>
            <a:fillRect/>
          </a:stretch>
        </p:blipFill>
        <p:spPr bwMode="auto">
          <a:xfrm>
            <a:off x="152400" y="1966912"/>
            <a:ext cx="2895600" cy="2376488"/>
          </a:xfrm>
          <a:prstGeom prst="rect">
            <a:avLst/>
          </a:prstGeom>
          <a:noFill/>
          <a:ln w="9525">
            <a:noFill/>
            <a:miter lim="800000"/>
            <a:headEnd/>
            <a:tailEnd/>
          </a:ln>
        </p:spPr>
      </p:pic>
      <p:pic>
        <p:nvPicPr>
          <p:cNvPr id="25607" name="Picture 5" descr="Z:\classes\cs561-TA\Bayes-Lecture\binomial-2.bmp"/>
          <p:cNvPicPr>
            <a:picLocks noChangeAspect="1" noChangeArrowheads="1"/>
          </p:cNvPicPr>
          <p:nvPr/>
        </p:nvPicPr>
        <p:blipFill>
          <a:blip r:embed="rId3"/>
          <a:srcRect/>
          <a:stretch>
            <a:fillRect/>
          </a:stretch>
        </p:blipFill>
        <p:spPr bwMode="auto">
          <a:xfrm>
            <a:off x="3124200" y="1966912"/>
            <a:ext cx="2895600" cy="2374900"/>
          </a:xfrm>
          <a:prstGeom prst="rect">
            <a:avLst/>
          </a:prstGeom>
          <a:noFill/>
          <a:ln w="9525">
            <a:noFill/>
            <a:miter lim="800000"/>
            <a:headEnd/>
            <a:tailEnd/>
          </a:ln>
        </p:spPr>
      </p:pic>
      <p:pic>
        <p:nvPicPr>
          <p:cNvPr id="25608" name="Picture 6" descr="Z:\classes\cs561-TA\Bayes-Lecture\binomial-3.bmp"/>
          <p:cNvPicPr>
            <a:picLocks noChangeAspect="1" noChangeArrowheads="1"/>
          </p:cNvPicPr>
          <p:nvPr/>
        </p:nvPicPr>
        <p:blipFill>
          <a:blip r:embed="rId4"/>
          <a:srcRect/>
          <a:stretch>
            <a:fillRect/>
          </a:stretch>
        </p:blipFill>
        <p:spPr bwMode="auto">
          <a:xfrm>
            <a:off x="6096000" y="1966912"/>
            <a:ext cx="2895600" cy="2374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and AI</a:t>
            </a:r>
            <a:endParaRPr lang="en-US" dirty="0"/>
          </a:p>
        </p:txBody>
      </p:sp>
      <p:sp>
        <p:nvSpPr>
          <p:cNvPr id="3" name="Content Placeholder 2"/>
          <p:cNvSpPr>
            <a:spLocks noGrp="1"/>
          </p:cNvSpPr>
          <p:nvPr>
            <p:ph idx="1"/>
          </p:nvPr>
        </p:nvSpPr>
        <p:spPr>
          <a:xfrm>
            <a:off x="152400" y="1295400"/>
            <a:ext cx="6883400" cy="4762500"/>
          </a:xfrm>
        </p:spPr>
        <p:txBody>
          <a:bodyPr/>
          <a:lstStyle/>
          <a:p>
            <a:r>
              <a:rPr lang="en-US" dirty="0" smtClean="0"/>
              <a:t>Very often we have incomplete or noisy data</a:t>
            </a:r>
          </a:p>
          <a:p>
            <a:pPr lvl="1"/>
            <a:r>
              <a:rPr lang="en-US" sz="2000" dirty="0" smtClean="0"/>
              <a:t>If data is incomplete we might want to be able to infer what is missing</a:t>
            </a:r>
          </a:p>
          <a:p>
            <a:pPr lvl="2"/>
            <a:r>
              <a:rPr lang="en-US" sz="2000" b="1" dirty="0" smtClean="0"/>
              <a:t>Example: </a:t>
            </a:r>
            <a:r>
              <a:rPr lang="en-US" sz="2000" dirty="0" smtClean="0"/>
              <a:t>A robot is programmed to pick apples, but all apples do not look alike. Some are greenish and some are red. They have spots etc. However, humans can reliably recognize what an apple looks like without having seen every single apple in the world. </a:t>
            </a:r>
          </a:p>
          <a:p>
            <a:pPr lvl="2"/>
            <a:r>
              <a:rPr lang="en-US" sz="2000" b="1" dirty="0" smtClean="0"/>
              <a:t>Solution: </a:t>
            </a:r>
            <a:r>
              <a:rPr lang="en-US" sz="2000" dirty="0" smtClean="0"/>
              <a:t>sample examples of apples (exemplars) and make an inference of what all apples should look like. (</a:t>
            </a:r>
            <a:r>
              <a:rPr lang="en-US" sz="2000" i="1" dirty="0" smtClean="0"/>
              <a:t>easier said than done</a:t>
            </a:r>
            <a:r>
              <a:rPr lang="en-US" sz="2000" dirty="0" smtClean="0"/>
              <a:t>)</a:t>
            </a:r>
          </a:p>
          <a:p>
            <a:pPr lvl="1"/>
            <a:r>
              <a:rPr lang="en-US" sz="2000" dirty="0" smtClean="0"/>
              <a:t>Data can be noisy due to random interference</a:t>
            </a:r>
          </a:p>
          <a:p>
            <a:pPr lvl="2"/>
            <a:r>
              <a:rPr lang="en-US" sz="2000" dirty="0" smtClean="0"/>
              <a:t>A robot radio receiver also picks up static but needs to be able to tell the static from a real radio signal. </a:t>
            </a:r>
            <a:endParaRPr lang="en-US" sz="2000"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2</a:t>
            </a:fld>
            <a:endParaRPr lang="en-US"/>
          </a:p>
        </p:txBody>
      </p:sp>
      <p:pic>
        <p:nvPicPr>
          <p:cNvPr id="47106" name="Picture 2"/>
          <p:cNvPicPr>
            <a:picLocks noChangeAspect="1" noChangeArrowheads="1"/>
          </p:cNvPicPr>
          <p:nvPr/>
        </p:nvPicPr>
        <p:blipFill>
          <a:blip r:embed="rId2" cstate="print"/>
          <a:srcRect/>
          <a:stretch>
            <a:fillRect/>
          </a:stretch>
        </p:blipFill>
        <p:spPr bwMode="auto">
          <a:xfrm>
            <a:off x="7010400" y="2514600"/>
            <a:ext cx="1981200" cy="29718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2" name="Footer Placeholder 4"/>
          <p:cNvSpPr>
            <a:spLocks noGrp="1"/>
          </p:cNvSpPr>
          <p:nvPr>
            <p:ph type="ftr" sz="quarter" idx="11"/>
          </p:nvPr>
        </p:nvSpPr>
        <p:spPr>
          <a:noFill/>
        </p:spPr>
        <p:txBody>
          <a:bodyPr/>
          <a:lstStyle/>
          <a:p>
            <a:r>
              <a:rPr lang="en-US" smtClean="0"/>
              <a:t>CS 561, Probability and Bayes</a:t>
            </a:r>
            <a:endParaRPr lang="en-US"/>
          </a:p>
        </p:txBody>
      </p:sp>
      <p:sp>
        <p:nvSpPr>
          <p:cNvPr id="2053" name="Slide Number Placeholder 5"/>
          <p:cNvSpPr>
            <a:spLocks noGrp="1"/>
          </p:cNvSpPr>
          <p:nvPr>
            <p:ph type="sldNum" sz="quarter" idx="12"/>
          </p:nvPr>
        </p:nvSpPr>
        <p:spPr>
          <a:noFill/>
        </p:spPr>
        <p:txBody>
          <a:bodyPr/>
          <a:lstStyle/>
          <a:p>
            <a:fld id="{ED5A918F-B351-42F6-85A9-ED58C257DEE1}" type="slidenum">
              <a:rPr lang="en-US"/>
              <a:pPr/>
              <a:t>20</a:t>
            </a:fld>
            <a:endParaRPr lang="en-US"/>
          </a:p>
        </p:txBody>
      </p:sp>
      <p:sp>
        <p:nvSpPr>
          <p:cNvPr id="2054" name="Rectangle 2"/>
          <p:cNvSpPr>
            <a:spLocks noGrp="1" noChangeArrowheads="1"/>
          </p:cNvSpPr>
          <p:nvPr>
            <p:ph type="title"/>
          </p:nvPr>
        </p:nvSpPr>
        <p:spPr/>
        <p:txBody>
          <a:bodyPr/>
          <a:lstStyle/>
          <a:p>
            <a:r>
              <a:rPr lang="en-US" smtClean="0"/>
              <a:t>What do we expect the error to be like?</a:t>
            </a:r>
          </a:p>
        </p:txBody>
      </p:sp>
      <p:sp>
        <p:nvSpPr>
          <p:cNvPr id="2055" name="Rectangle 3"/>
          <p:cNvSpPr>
            <a:spLocks noGrp="1" noChangeArrowheads="1"/>
          </p:cNvSpPr>
          <p:nvPr>
            <p:ph type="body" idx="1"/>
          </p:nvPr>
        </p:nvSpPr>
        <p:spPr/>
        <p:txBody>
          <a:bodyPr/>
          <a:lstStyle/>
          <a:p>
            <a:r>
              <a:rPr lang="en-US" sz="1600" dirty="0" smtClean="0"/>
              <a:t>Many but </a:t>
            </a:r>
            <a:r>
              <a:rPr lang="en-US" sz="1600" b="1" dirty="0" smtClean="0"/>
              <a:t>not all</a:t>
            </a:r>
            <a:r>
              <a:rPr lang="en-US" sz="1600" dirty="0" smtClean="0"/>
              <a:t> sample distributions have a normal distribution about the mean </a:t>
            </a:r>
            <a:r>
              <a:rPr lang="en-US" sz="1600" dirty="0" smtClean="0">
                <a:latin typeface="Symbol" pitchFamily="18" charset="2"/>
              </a:rPr>
              <a:t>m</a:t>
            </a:r>
            <a:r>
              <a:rPr lang="en-US" sz="1600" dirty="0" smtClean="0"/>
              <a:t> . </a:t>
            </a:r>
          </a:p>
          <a:p>
            <a:pPr lvl="1"/>
            <a:r>
              <a:rPr lang="en-US" sz="1600" dirty="0" smtClean="0"/>
              <a:t>Other distributions include Poisson, Beta, Gamma, Boltzmann, Chi-Square, Cauchy, </a:t>
            </a:r>
            <a:r>
              <a:rPr lang="en-US" sz="1600" dirty="0" err="1" smtClean="0"/>
              <a:t>Dirichlet</a:t>
            </a:r>
            <a:r>
              <a:rPr lang="en-US" sz="1600" dirty="0" smtClean="0"/>
              <a:t> </a:t>
            </a:r>
            <a:r>
              <a:rPr lang="en-US" sz="1600" i="1" dirty="0" smtClean="0"/>
              <a:t>etc.</a:t>
            </a:r>
          </a:p>
          <a:p>
            <a:pPr lvl="1"/>
            <a:r>
              <a:rPr lang="en-US" sz="1600" dirty="0" smtClean="0"/>
              <a:t>Exponential so called </a:t>
            </a:r>
            <a:r>
              <a:rPr lang="en-US" sz="1600" i="1" dirty="0" smtClean="0"/>
              <a:t>Generalized Linear Distribution Functions </a:t>
            </a:r>
            <a:r>
              <a:rPr lang="en-US" sz="1600" dirty="0" smtClean="0"/>
              <a:t>are the most common in use. </a:t>
            </a:r>
          </a:p>
          <a:p>
            <a:r>
              <a:rPr lang="en-US" sz="1600" dirty="0" smtClean="0"/>
              <a:t>It is common and frequently fine to make this assumption. </a:t>
            </a:r>
          </a:p>
          <a:p>
            <a:r>
              <a:rPr lang="en-US" sz="1600" dirty="0" smtClean="0"/>
              <a:t>Look at your samples and make sure that it’s a reasonable assumption</a:t>
            </a:r>
          </a:p>
        </p:txBody>
      </p:sp>
      <p:pic>
        <p:nvPicPr>
          <p:cNvPr id="2056" name="Picture 4" descr="Z:\classes\cs561-TA\homework5\Gaussian-pdf.png"/>
          <p:cNvPicPr>
            <a:picLocks noChangeAspect="1" noChangeArrowheads="1"/>
          </p:cNvPicPr>
          <p:nvPr/>
        </p:nvPicPr>
        <p:blipFill>
          <a:blip r:embed="rId3"/>
          <a:srcRect/>
          <a:stretch>
            <a:fillRect/>
          </a:stretch>
        </p:blipFill>
        <p:spPr bwMode="auto">
          <a:xfrm>
            <a:off x="5029200" y="3852863"/>
            <a:ext cx="3886200" cy="2674937"/>
          </a:xfrm>
          <a:prstGeom prst="rect">
            <a:avLst/>
          </a:prstGeom>
          <a:noFill/>
          <a:ln w="9525">
            <a:noFill/>
            <a:miter lim="800000"/>
            <a:headEnd/>
            <a:tailEnd/>
          </a:ln>
        </p:spPr>
      </p:pic>
      <p:sp>
        <p:nvSpPr>
          <p:cNvPr id="2057" name="Rectangle 6"/>
          <p:cNvSpPr>
            <a:spLocks noChangeArrowheads="1"/>
          </p:cNvSpPr>
          <p:nvPr/>
        </p:nvSpPr>
        <p:spPr bwMode="auto">
          <a:xfrm>
            <a:off x="3886200" y="3195638"/>
            <a:ext cx="9144000" cy="0"/>
          </a:xfrm>
          <a:prstGeom prst="rect">
            <a:avLst/>
          </a:prstGeom>
          <a:noFill/>
          <a:ln w="9525">
            <a:noFill/>
            <a:miter lim="800000"/>
            <a:headEnd/>
            <a:tailEnd/>
          </a:ln>
        </p:spPr>
        <p:txBody>
          <a:bodyPr>
            <a:spAutoFit/>
          </a:bodyPr>
          <a:lstStyle/>
          <a:p>
            <a:endParaRPr lang="en-US"/>
          </a:p>
        </p:txBody>
      </p:sp>
      <p:sp>
        <p:nvSpPr>
          <p:cNvPr id="2058" name="Rectangle 7"/>
          <p:cNvSpPr>
            <a:spLocks noChangeArrowheads="1"/>
          </p:cNvSpPr>
          <p:nvPr/>
        </p:nvSpPr>
        <p:spPr bwMode="auto">
          <a:xfrm>
            <a:off x="4876800" y="4267200"/>
            <a:ext cx="376238" cy="1819275"/>
          </a:xfrm>
          <a:prstGeom prst="rect">
            <a:avLst/>
          </a:prstGeom>
          <a:solidFill>
            <a:schemeClr val="bg1"/>
          </a:solidFill>
          <a:ln w="9525">
            <a:noFill/>
            <a:miter lim="800000"/>
            <a:headEnd/>
            <a:tailEnd/>
          </a:ln>
        </p:spPr>
        <p:txBody>
          <a:bodyPr wrap="none" anchor="ctr"/>
          <a:lstStyle/>
          <a:p>
            <a:endParaRPr lang="en-US"/>
          </a:p>
        </p:txBody>
      </p:sp>
      <p:graphicFrame>
        <p:nvGraphicFramePr>
          <p:cNvPr id="2050" name="Object 0"/>
          <p:cNvGraphicFramePr>
            <a:graphicFrameLocks noChangeAspect="1"/>
          </p:cNvGraphicFramePr>
          <p:nvPr/>
        </p:nvGraphicFramePr>
        <p:xfrm>
          <a:off x="76200" y="4227513"/>
          <a:ext cx="3708401" cy="1057275"/>
        </p:xfrm>
        <a:graphic>
          <a:graphicData uri="http://schemas.openxmlformats.org/presentationml/2006/ole">
            <p:oleObj spid="_x0000_s2050" name="Equation" r:id="rId4" imgW="1726920" imgH="495000" progId="Equation.DSMT4">
              <p:embed/>
            </p:oleObj>
          </a:graphicData>
        </a:graphic>
      </p:graphicFrame>
      <p:sp>
        <p:nvSpPr>
          <p:cNvPr id="2059" name="Line 8"/>
          <p:cNvSpPr>
            <a:spLocks noChangeShapeType="1"/>
          </p:cNvSpPr>
          <p:nvPr/>
        </p:nvSpPr>
        <p:spPr bwMode="auto">
          <a:xfrm flipH="1" flipV="1">
            <a:off x="2514600" y="5257800"/>
            <a:ext cx="152400" cy="304800"/>
          </a:xfrm>
          <a:prstGeom prst="line">
            <a:avLst/>
          </a:prstGeom>
          <a:noFill/>
          <a:ln w="9525">
            <a:solidFill>
              <a:schemeClr val="bg2"/>
            </a:solidFill>
            <a:round/>
            <a:headEnd/>
            <a:tailEnd type="triangle" w="med" len="med"/>
          </a:ln>
        </p:spPr>
        <p:txBody>
          <a:bodyPr/>
          <a:lstStyle/>
          <a:p>
            <a:endParaRPr lang="en-US"/>
          </a:p>
        </p:txBody>
      </p:sp>
      <p:sp>
        <p:nvSpPr>
          <p:cNvPr id="2060" name="Text Box 9"/>
          <p:cNvSpPr txBox="1">
            <a:spLocks noChangeArrowheads="1"/>
          </p:cNvSpPr>
          <p:nvPr/>
        </p:nvSpPr>
        <p:spPr bwMode="auto">
          <a:xfrm>
            <a:off x="1347788" y="5562600"/>
            <a:ext cx="2690812" cy="336550"/>
          </a:xfrm>
          <a:prstGeom prst="rect">
            <a:avLst/>
          </a:prstGeom>
          <a:noFill/>
          <a:ln w="9525">
            <a:noFill/>
            <a:miter lim="800000"/>
            <a:headEnd/>
            <a:tailEnd/>
          </a:ln>
        </p:spPr>
        <p:txBody>
          <a:bodyPr wrap="none">
            <a:spAutoFit/>
          </a:bodyPr>
          <a:lstStyle/>
          <a:p>
            <a:r>
              <a:rPr lang="en-US" sz="1600" dirty="0"/>
              <a:t>What we need to estimate next</a:t>
            </a:r>
          </a:p>
        </p:txBody>
      </p:sp>
      <p:sp>
        <p:nvSpPr>
          <p:cNvPr id="2061" name="Rectangle 10"/>
          <p:cNvSpPr>
            <a:spLocks noChangeArrowheads="1"/>
          </p:cNvSpPr>
          <p:nvPr/>
        </p:nvSpPr>
        <p:spPr bwMode="auto">
          <a:xfrm>
            <a:off x="566738" y="3625850"/>
            <a:ext cx="2709862" cy="336550"/>
          </a:xfrm>
          <a:prstGeom prst="rect">
            <a:avLst/>
          </a:prstGeom>
          <a:noFill/>
          <a:ln w="9525">
            <a:noFill/>
            <a:miter lim="800000"/>
            <a:headEnd/>
            <a:tailEnd/>
          </a:ln>
        </p:spPr>
        <p:txBody>
          <a:bodyPr wrap="none">
            <a:spAutoFit/>
          </a:bodyPr>
          <a:lstStyle/>
          <a:p>
            <a:r>
              <a:rPr lang="en-US" sz="1600" dirty="0"/>
              <a:t>Gives us a probability estimate</a:t>
            </a:r>
          </a:p>
        </p:txBody>
      </p:sp>
      <p:sp>
        <p:nvSpPr>
          <p:cNvPr id="2062" name="Line 11"/>
          <p:cNvSpPr>
            <a:spLocks noChangeShapeType="1"/>
          </p:cNvSpPr>
          <p:nvPr/>
        </p:nvSpPr>
        <p:spPr bwMode="auto">
          <a:xfrm flipH="1">
            <a:off x="838200" y="3886200"/>
            <a:ext cx="914400" cy="685800"/>
          </a:xfrm>
          <a:prstGeom prst="line">
            <a:avLst/>
          </a:prstGeom>
          <a:noFill/>
          <a:ln w="9525">
            <a:solidFill>
              <a:schemeClr val="bg2"/>
            </a:solidFill>
            <a:round/>
            <a:headEnd/>
            <a:tailEnd type="triangle" w="med" len="med"/>
          </a:ln>
        </p:spPr>
        <p:txBody>
          <a:bodyPr/>
          <a:lstStyle/>
          <a:p>
            <a:endParaRPr lang="en-US"/>
          </a:p>
        </p:txBody>
      </p:sp>
      <p:graphicFrame>
        <p:nvGraphicFramePr>
          <p:cNvPr id="2051" name="Object 1"/>
          <p:cNvGraphicFramePr>
            <a:graphicFrameLocks noChangeAspect="1"/>
          </p:cNvGraphicFramePr>
          <p:nvPr/>
        </p:nvGraphicFramePr>
        <p:xfrm>
          <a:off x="4114800" y="5021263"/>
          <a:ext cx="1117600" cy="465137"/>
        </p:xfrm>
        <a:graphic>
          <a:graphicData uri="http://schemas.openxmlformats.org/presentationml/2006/ole">
            <p:oleObj spid="_x0000_s2051" name="Equation" r:id="rId5" imgW="672840" imgH="279360" progId="Equation.DSMT4">
              <p:embed/>
            </p:oleObj>
          </a:graphicData>
        </a:graphic>
      </p:graphicFrame>
      <p:sp>
        <p:nvSpPr>
          <p:cNvPr id="2063" name="Line 13"/>
          <p:cNvSpPr>
            <a:spLocks noChangeShapeType="1"/>
          </p:cNvSpPr>
          <p:nvPr/>
        </p:nvSpPr>
        <p:spPr bwMode="auto">
          <a:xfrm>
            <a:off x="1752600" y="3886200"/>
            <a:ext cx="2209800" cy="1371600"/>
          </a:xfrm>
          <a:prstGeom prst="line">
            <a:avLst/>
          </a:prstGeom>
          <a:noFill/>
          <a:ln w="9525">
            <a:solidFill>
              <a:schemeClr val="bg2"/>
            </a:solidFill>
            <a:round/>
            <a:headEnd/>
            <a:tailEnd type="triangle" w="med" len="med"/>
          </a:ln>
        </p:spPr>
        <p:txBody>
          <a:bodyPr/>
          <a:lstStyle/>
          <a:p>
            <a:endParaRPr lang="en-US"/>
          </a:p>
        </p:txBody>
      </p:sp>
      <p:sp>
        <p:nvSpPr>
          <p:cNvPr id="2064" name="Text Box 15"/>
          <p:cNvSpPr txBox="1">
            <a:spLocks noChangeArrowheads="1"/>
          </p:cNvSpPr>
          <p:nvPr/>
        </p:nvSpPr>
        <p:spPr bwMode="auto">
          <a:xfrm>
            <a:off x="1981200" y="3200400"/>
            <a:ext cx="5118100" cy="396875"/>
          </a:xfrm>
          <a:prstGeom prst="rect">
            <a:avLst/>
          </a:prstGeom>
          <a:noFill/>
          <a:ln w="9525">
            <a:noFill/>
            <a:miter lim="800000"/>
            <a:headEnd/>
            <a:tailEnd/>
          </a:ln>
        </p:spPr>
        <p:txBody>
          <a:bodyPr wrap="none">
            <a:spAutoFit/>
          </a:bodyPr>
          <a:lstStyle/>
          <a:p>
            <a:r>
              <a:rPr lang="en-US" sz="2000" b="1" dirty="0">
                <a:solidFill>
                  <a:schemeClr val="bg2"/>
                </a:solidFill>
              </a:rPr>
              <a:t>Gaussian Probability Density Function (PDF)</a:t>
            </a:r>
          </a:p>
        </p:txBody>
      </p:sp>
      <p:sp>
        <p:nvSpPr>
          <p:cNvPr id="2065" name="Text Box 16"/>
          <p:cNvSpPr txBox="1">
            <a:spLocks noChangeArrowheads="1"/>
          </p:cNvSpPr>
          <p:nvPr/>
        </p:nvSpPr>
        <p:spPr bwMode="auto">
          <a:xfrm>
            <a:off x="76200" y="6232525"/>
            <a:ext cx="3405188" cy="336550"/>
          </a:xfrm>
          <a:prstGeom prst="rect">
            <a:avLst/>
          </a:prstGeom>
          <a:noFill/>
          <a:ln w="9525">
            <a:noFill/>
            <a:miter lim="800000"/>
            <a:headEnd/>
            <a:tailEnd/>
          </a:ln>
        </p:spPr>
        <p:txBody>
          <a:bodyPr wrap="none">
            <a:spAutoFit/>
          </a:bodyPr>
          <a:lstStyle/>
          <a:p>
            <a:r>
              <a:rPr lang="en-US" sz="1600" dirty="0"/>
              <a:t>Lower case ‘p’ for probability densities</a:t>
            </a:r>
          </a:p>
        </p:txBody>
      </p:sp>
      <p:sp>
        <p:nvSpPr>
          <p:cNvPr id="2066" name="Line 18"/>
          <p:cNvSpPr>
            <a:spLocks noChangeShapeType="1"/>
          </p:cNvSpPr>
          <p:nvPr/>
        </p:nvSpPr>
        <p:spPr bwMode="auto">
          <a:xfrm flipV="1">
            <a:off x="228600" y="4953000"/>
            <a:ext cx="0" cy="1295400"/>
          </a:xfrm>
          <a:prstGeom prst="line">
            <a:avLst/>
          </a:prstGeom>
          <a:noFill/>
          <a:ln w="9525">
            <a:solidFill>
              <a:schemeClr val="bg2"/>
            </a:solidFill>
            <a:round/>
            <a:headEnd/>
            <a:tailEnd type="triangle" w="med" len="med"/>
          </a:ln>
        </p:spPr>
        <p:txBody>
          <a:bodyPr/>
          <a:lstStyle/>
          <a:p>
            <a:endParaRPr lang="en-US"/>
          </a:p>
        </p:txBody>
      </p:sp>
      <p:graphicFrame>
        <p:nvGraphicFramePr>
          <p:cNvPr id="19" name="Object 18"/>
          <p:cNvGraphicFramePr>
            <a:graphicFrameLocks noChangeAspect="1"/>
          </p:cNvGraphicFramePr>
          <p:nvPr/>
        </p:nvGraphicFramePr>
        <p:xfrm flipV="1">
          <a:off x="5715000" y="4114800"/>
          <a:ext cx="714375" cy="381000"/>
        </p:xfrm>
        <a:graphic>
          <a:graphicData uri="http://schemas.openxmlformats.org/presentationml/2006/ole">
            <p:oleObj spid="_x0000_s2052" name="Equation" r:id="rId6" imgW="380880" imgH="203040" progId="Equation.DSMT4">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6" name="Footer Placeholder 4"/>
          <p:cNvSpPr>
            <a:spLocks noGrp="1"/>
          </p:cNvSpPr>
          <p:nvPr>
            <p:ph type="ftr" sz="quarter" idx="11"/>
          </p:nvPr>
        </p:nvSpPr>
        <p:spPr>
          <a:noFill/>
        </p:spPr>
        <p:txBody>
          <a:bodyPr/>
          <a:lstStyle/>
          <a:p>
            <a:r>
              <a:rPr lang="en-US" smtClean="0"/>
              <a:t>CS 561, Probability and Bayes</a:t>
            </a:r>
            <a:endParaRPr lang="en-US"/>
          </a:p>
        </p:txBody>
      </p:sp>
      <p:sp>
        <p:nvSpPr>
          <p:cNvPr id="3077" name="Slide Number Placeholder 5"/>
          <p:cNvSpPr>
            <a:spLocks noGrp="1"/>
          </p:cNvSpPr>
          <p:nvPr>
            <p:ph type="sldNum" sz="quarter" idx="12"/>
          </p:nvPr>
        </p:nvSpPr>
        <p:spPr>
          <a:noFill/>
        </p:spPr>
        <p:txBody>
          <a:bodyPr/>
          <a:lstStyle/>
          <a:p>
            <a:fld id="{E5AD7290-9BAD-4ACF-A457-00483F90C54A}" type="slidenum">
              <a:rPr lang="en-US"/>
              <a:pPr/>
              <a:t>21</a:t>
            </a:fld>
            <a:endParaRPr lang="en-US"/>
          </a:p>
        </p:txBody>
      </p:sp>
      <p:sp>
        <p:nvSpPr>
          <p:cNvPr id="3078" name="Rectangle 2"/>
          <p:cNvSpPr>
            <a:spLocks noGrp="1" noChangeArrowheads="1"/>
          </p:cNvSpPr>
          <p:nvPr>
            <p:ph type="title"/>
          </p:nvPr>
        </p:nvSpPr>
        <p:spPr/>
        <p:txBody>
          <a:bodyPr/>
          <a:lstStyle/>
          <a:p>
            <a:r>
              <a:rPr lang="en-US" dirty="0" smtClean="0"/>
              <a:t>Estimating the error</a:t>
            </a:r>
          </a:p>
        </p:txBody>
      </p:sp>
      <p:sp>
        <p:nvSpPr>
          <p:cNvPr id="3079" name="Rectangle 3"/>
          <p:cNvSpPr>
            <a:spLocks noGrp="1" noChangeArrowheads="1"/>
          </p:cNvSpPr>
          <p:nvPr>
            <p:ph type="body" idx="1"/>
          </p:nvPr>
        </p:nvSpPr>
        <p:spPr/>
        <p:txBody>
          <a:bodyPr/>
          <a:lstStyle/>
          <a:p>
            <a:pPr>
              <a:lnSpc>
                <a:spcPct val="90000"/>
              </a:lnSpc>
            </a:pPr>
            <a:r>
              <a:rPr lang="en-US" b="1" dirty="0" smtClean="0"/>
              <a:t>Sample Variance</a:t>
            </a:r>
            <a:r>
              <a:rPr lang="en-US" i="1" dirty="0" smtClean="0"/>
              <a:t> S</a:t>
            </a:r>
            <a:r>
              <a:rPr lang="en-US" dirty="0" smtClean="0"/>
              <a:t> is an estimate of </a:t>
            </a:r>
            <a:r>
              <a:rPr lang="en-US" sz="2400" dirty="0" smtClean="0">
                <a:latin typeface="Symbol" pitchFamily="18" charset="2"/>
              </a:rPr>
              <a:t>s</a:t>
            </a:r>
            <a:r>
              <a:rPr lang="en-US" sz="2400" dirty="0" smtClean="0"/>
              <a:t> </a:t>
            </a:r>
            <a:r>
              <a:rPr lang="en-US" dirty="0" smtClean="0"/>
              <a:t>… which is the expected error </a:t>
            </a:r>
          </a:p>
          <a:p>
            <a:pPr>
              <a:lnSpc>
                <a:spcPct val="90000"/>
              </a:lnSpc>
            </a:pPr>
            <a:r>
              <a:rPr lang="en-US" dirty="0" smtClean="0"/>
              <a:t>By estimating the error we can get our probability distribution and estimate the probability p(</a:t>
            </a:r>
            <a:r>
              <a:rPr lang="en-US" dirty="0" err="1" smtClean="0"/>
              <a:t>x|</a:t>
            </a:r>
            <a:r>
              <a:rPr lang="en-US" sz="2400" dirty="0" err="1" smtClean="0">
                <a:latin typeface="Symbol" pitchFamily="18" charset="2"/>
              </a:rPr>
              <a:t>m,s</a:t>
            </a:r>
            <a:r>
              <a:rPr lang="en-US" dirty="0" smtClean="0"/>
              <a:t>)</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This estimate is commonly known as the </a:t>
            </a:r>
            <a:r>
              <a:rPr lang="en-US" i="1" dirty="0" smtClean="0"/>
              <a:t>Standard Deviation</a:t>
            </a:r>
          </a:p>
          <a:p>
            <a:pPr>
              <a:lnSpc>
                <a:spcPct val="90000"/>
              </a:lnSpc>
            </a:pPr>
            <a:r>
              <a:rPr lang="en-US" dirty="0" smtClean="0"/>
              <a:t>It is a measure of </a:t>
            </a:r>
            <a:r>
              <a:rPr lang="en-US" i="1" dirty="0" smtClean="0"/>
              <a:t>variance</a:t>
            </a:r>
            <a:r>
              <a:rPr lang="en-US" dirty="0" smtClean="0"/>
              <a:t> about the mean</a:t>
            </a:r>
          </a:p>
          <a:p>
            <a:pPr>
              <a:lnSpc>
                <a:spcPct val="90000"/>
              </a:lnSpc>
            </a:pPr>
            <a:r>
              <a:rPr lang="en-US" dirty="0" smtClean="0"/>
              <a:t>Again, as we get more unbiased samples, then </a:t>
            </a:r>
            <a:r>
              <a:rPr lang="en-US" i="1" dirty="0" smtClean="0"/>
              <a:t>S</a:t>
            </a:r>
            <a:r>
              <a:rPr lang="en-US" dirty="0" smtClean="0"/>
              <a:t> tends to approach </a:t>
            </a:r>
            <a:r>
              <a:rPr lang="en-US" sz="2400" dirty="0" smtClean="0">
                <a:latin typeface="Symbol" pitchFamily="18" charset="2"/>
              </a:rPr>
              <a:t>s</a:t>
            </a:r>
          </a:p>
          <a:p>
            <a:pPr lvl="1">
              <a:lnSpc>
                <a:spcPct val="90000"/>
              </a:lnSpc>
            </a:pPr>
            <a:r>
              <a:rPr lang="en-US" sz="1800" dirty="0" smtClean="0"/>
              <a:t>Thus, we tend to increase the amount of </a:t>
            </a:r>
            <a:r>
              <a:rPr lang="en-US" sz="1800" i="1" dirty="0" smtClean="0"/>
              <a:t>error accounted for</a:t>
            </a:r>
            <a:r>
              <a:rPr lang="en-US" sz="1800" dirty="0" smtClean="0"/>
              <a:t> and reduce the amount of </a:t>
            </a:r>
            <a:r>
              <a:rPr lang="en-US" sz="1800" i="1" dirty="0" smtClean="0"/>
              <a:t>error not accounted for</a:t>
            </a:r>
            <a:r>
              <a:rPr lang="en-US" sz="1800" dirty="0" smtClean="0"/>
              <a:t> with larger sample sizes</a:t>
            </a:r>
          </a:p>
          <a:p>
            <a:pPr lvl="1">
              <a:lnSpc>
                <a:spcPct val="90000"/>
              </a:lnSpc>
            </a:pPr>
            <a:r>
              <a:rPr lang="en-US" sz="1800" dirty="0" smtClean="0"/>
              <a:t>Note: If we have a strong bias, more samples may not help!</a:t>
            </a:r>
          </a:p>
          <a:p>
            <a:pPr>
              <a:lnSpc>
                <a:spcPct val="90000"/>
              </a:lnSpc>
            </a:pPr>
            <a:endParaRPr lang="en-US" dirty="0" smtClean="0"/>
          </a:p>
        </p:txBody>
      </p:sp>
      <p:sp>
        <p:nvSpPr>
          <p:cNvPr id="3080" name="Rectangle 5"/>
          <p:cNvSpPr>
            <a:spLocks noChangeArrowheads="1"/>
          </p:cNvSpPr>
          <p:nvPr/>
        </p:nvSpPr>
        <p:spPr bwMode="auto">
          <a:xfrm>
            <a:off x="4052888" y="3186113"/>
            <a:ext cx="9144000" cy="0"/>
          </a:xfrm>
          <a:prstGeom prst="rect">
            <a:avLst/>
          </a:prstGeom>
          <a:noFill/>
          <a:ln w="9525">
            <a:noFill/>
            <a:miter lim="800000"/>
            <a:headEnd/>
            <a:tailEnd/>
          </a:ln>
        </p:spPr>
        <p:txBody>
          <a:bodyPr>
            <a:spAutoFit/>
          </a:bodyPr>
          <a:lstStyle/>
          <a:p>
            <a:endParaRPr lang="en-US"/>
          </a:p>
        </p:txBody>
      </p:sp>
      <p:graphicFrame>
        <p:nvGraphicFramePr>
          <p:cNvPr id="3074" name="Object 1024"/>
          <p:cNvGraphicFramePr>
            <a:graphicFrameLocks noChangeAspect="1"/>
          </p:cNvGraphicFramePr>
          <p:nvPr/>
        </p:nvGraphicFramePr>
        <p:xfrm>
          <a:off x="2743200" y="2751138"/>
          <a:ext cx="3048000" cy="1135062"/>
        </p:xfrm>
        <a:graphic>
          <a:graphicData uri="http://schemas.openxmlformats.org/presentationml/2006/ole">
            <p:oleObj spid="_x0000_s3074" name="Equation" r:id="rId3" imgW="1307880" imgH="482400" progId="Equation.DSMT4">
              <p:embed/>
            </p:oleObj>
          </a:graphicData>
        </a:graphic>
      </p:graphicFrame>
      <p:graphicFrame>
        <p:nvGraphicFramePr>
          <p:cNvPr id="3075" name="Object 1025"/>
          <p:cNvGraphicFramePr>
            <a:graphicFrameLocks noChangeAspect="1"/>
          </p:cNvGraphicFramePr>
          <p:nvPr/>
        </p:nvGraphicFramePr>
        <p:xfrm>
          <a:off x="5791200" y="4279900"/>
          <a:ext cx="1981200" cy="444500"/>
        </p:xfrm>
        <a:graphic>
          <a:graphicData uri="http://schemas.openxmlformats.org/presentationml/2006/ole">
            <p:oleObj spid="_x0000_s3075" name="Equation" r:id="rId4" imgW="1015920" imgH="228600" progId="Equation.DSMT4">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interpret the Gaussian function?</a:t>
            </a:r>
            <a:endParaRPr lang="en-US" dirty="0"/>
          </a:p>
        </p:txBody>
      </p:sp>
      <p:sp>
        <p:nvSpPr>
          <p:cNvPr id="3" name="Content Placeholder 2"/>
          <p:cNvSpPr>
            <a:spLocks noGrp="1"/>
          </p:cNvSpPr>
          <p:nvPr>
            <p:ph idx="1"/>
          </p:nvPr>
        </p:nvSpPr>
        <p:spPr/>
        <p:txBody>
          <a:bodyPr/>
          <a:lstStyle/>
          <a:p>
            <a:r>
              <a:rPr lang="en-US" dirty="0" smtClean="0"/>
              <a:t>(1) We are computing:</a:t>
            </a:r>
          </a:p>
          <a:p>
            <a:endParaRPr lang="en-US" dirty="0" smtClean="0"/>
          </a:p>
          <a:p>
            <a:pPr>
              <a:buNone/>
            </a:pPr>
            <a:endParaRPr lang="en-US" dirty="0" smtClean="0"/>
          </a:p>
          <a:p>
            <a:r>
              <a:rPr lang="en-US" dirty="0" smtClean="0"/>
              <a:t>(2) But it doesn’t totally look like what we want:</a:t>
            </a:r>
          </a:p>
          <a:p>
            <a:endParaRPr lang="en-US" dirty="0" smtClean="0"/>
          </a:p>
          <a:p>
            <a:endParaRPr lang="en-US" dirty="0" smtClean="0"/>
          </a:p>
          <a:p>
            <a:r>
              <a:rPr lang="en-US" dirty="0" smtClean="0"/>
              <a:t>We interpret the function we computed as: the probability of measuring a height given known properties of Smurf heights.</a:t>
            </a:r>
          </a:p>
          <a:p>
            <a:r>
              <a:rPr lang="en-US" dirty="0" smtClean="0"/>
              <a:t>Thus (1) is a model for (2) where the </a:t>
            </a:r>
            <a:r>
              <a:rPr lang="en-US" sz="2800" dirty="0" smtClean="0">
                <a:latin typeface="Symbol" pitchFamily="18" charset="2"/>
              </a:rPr>
              <a:t>s</a:t>
            </a:r>
            <a:r>
              <a:rPr lang="en-US" dirty="0" smtClean="0"/>
              <a:t> and</a:t>
            </a:r>
            <a:r>
              <a:rPr lang="en-US" dirty="0" smtClean="0">
                <a:latin typeface="Symbol" pitchFamily="18" charset="2"/>
              </a:rPr>
              <a:t> </a:t>
            </a:r>
            <a:r>
              <a:rPr lang="en-US" sz="2800" dirty="0" smtClean="0">
                <a:latin typeface="Symbol" pitchFamily="18" charset="2"/>
              </a:rPr>
              <a:t>m</a:t>
            </a:r>
            <a:r>
              <a:rPr lang="en-US" dirty="0" smtClean="0"/>
              <a:t> can be thought of as Smurf population properties we can observe and model. </a:t>
            </a:r>
          </a:p>
          <a:p>
            <a:pPr lvl="1"/>
            <a:r>
              <a:rPr lang="en-US" sz="2000" dirty="0" smtClean="0"/>
              <a:t>We might conceptualize (2) as</a:t>
            </a:r>
          </a:p>
          <a:p>
            <a:pPr lvl="2"/>
            <a:r>
              <a:rPr lang="en-US" sz="2000" dirty="0" smtClean="0"/>
              <a:t>p(</a:t>
            </a:r>
            <a:r>
              <a:rPr lang="en-US" sz="2000" dirty="0" err="1" smtClean="0"/>
              <a:t>height|</a:t>
            </a:r>
            <a:r>
              <a:rPr lang="en-US" sz="2000" dirty="0" err="1" smtClean="0">
                <a:solidFill>
                  <a:srgbClr val="0000FF"/>
                </a:solidFill>
              </a:rPr>
              <a:t>Smurf</a:t>
            </a:r>
            <a:r>
              <a:rPr lang="en-US" sz="2000" dirty="0" smtClean="0"/>
              <a:t> population properties)</a:t>
            </a:r>
            <a:endParaRPr lang="en-US" sz="2000"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22</a:t>
            </a:fld>
            <a:endParaRPr lang="en-US"/>
          </a:p>
        </p:txBody>
      </p:sp>
      <p:graphicFrame>
        <p:nvGraphicFramePr>
          <p:cNvPr id="47106" name="Object 1"/>
          <p:cNvGraphicFramePr>
            <a:graphicFrameLocks noChangeAspect="1"/>
          </p:cNvGraphicFramePr>
          <p:nvPr/>
        </p:nvGraphicFramePr>
        <p:xfrm>
          <a:off x="1371600" y="1752600"/>
          <a:ext cx="1219200" cy="507423"/>
        </p:xfrm>
        <a:graphic>
          <a:graphicData uri="http://schemas.openxmlformats.org/presentationml/2006/ole">
            <p:oleObj spid="_x0000_s47106" name="Equation" r:id="rId3" imgW="672840" imgH="279360" progId="Equation.DSMT4">
              <p:embed/>
            </p:oleObj>
          </a:graphicData>
        </a:graphic>
      </p:graphicFrame>
      <p:graphicFrame>
        <p:nvGraphicFramePr>
          <p:cNvPr id="47108" name="Object 1"/>
          <p:cNvGraphicFramePr>
            <a:graphicFrameLocks noChangeAspect="1"/>
          </p:cNvGraphicFramePr>
          <p:nvPr/>
        </p:nvGraphicFramePr>
        <p:xfrm>
          <a:off x="1308100" y="2819400"/>
          <a:ext cx="1855788" cy="465138"/>
        </p:xfrm>
        <a:graphic>
          <a:graphicData uri="http://schemas.openxmlformats.org/presentationml/2006/ole">
            <p:oleObj spid="_x0000_s47108" name="Equation" r:id="rId4" imgW="1117440" imgH="279360" progId="Equation.DSMT4">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2" name="Footer Placeholder 4"/>
          <p:cNvSpPr>
            <a:spLocks noGrp="1"/>
          </p:cNvSpPr>
          <p:nvPr>
            <p:ph type="ftr" sz="quarter" idx="11"/>
          </p:nvPr>
        </p:nvSpPr>
        <p:spPr>
          <a:noFill/>
        </p:spPr>
        <p:txBody>
          <a:bodyPr/>
          <a:lstStyle/>
          <a:p>
            <a:r>
              <a:rPr lang="en-US" smtClean="0"/>
              <a:t>CS 561, Probability and Bayes</a:t>
            </a:r>
            <a:endParaRPr lang="en-US"/>
          </a:p>
        </p:txBody>
      </p:sp>
      <p:sp>
        <p:nvSpPr>
          <p:cNvPr id="4103" name="Slide Number Placeholder 5"/>
          <p:cNvSpPr>
            <a:spLocks noGrp="1"/>
          </p:cNvSpPr>
          <p:nvPr>
            <p:ph type="sldNum" sz="quarter" idx="12"/>
          </p:nvPr>
        </p:nvSpPr>
        <p:spPr>
          <a:noFill/>
        </p:spPr>
        <p:txBody>
          <a:bodyPr/>
          <a:lstStyle/>
          <a:p>
            <a:fld id="{8BBF9810-EA27-4432-95F9-0F7B7A3E7883}" type="slidenum">
              <a:rPr lang="en-US"/>
              <a:pPr/>
              <a:t>23</a:t>
            </a:fld>
            <a:endParaRPr lang="en-US"/>
          </a:p>
        </p:txBody>
      </p:sp>
      <p:sp>
        <p:nvSpPr>
          <p:cNvPr id="4104" name="Rectangle 2"/>
          <p:cNvSpPr>
            <a:spLocks noGrp="1" noChangeArrowheads="1"/>
          </p:cNvSpPr>
          <p:nvPr>
            <p:ph type="title"/>
          </p:nvPr>
        </p:nvSpPr>
        <p:spPr/>
        <p:txBody>
          <a:bodyPr/>
          <a:lstStyle/>
          <a:p>
            <a:r>
              <a:rPr lang="en-US" smtClean="0"/>
              <a:t>Lets Compute This Puppy!</a:t>
            </a:r>
          </a:p>
        </p:txBody>
      </p:sp>
      <p:sp>
        <p:nvSpPr>
          <p:cNvPr id="4105" name="Rectangle 3"/>
          <p:cNvSpPr>
            <a:spLocks noGrp="1" noChangeArrowheads="1"/>
          </p:cNvSpPr>
          <p:nvPr>
            <p:ph type="body" idx="1"/>
          </p:nvPr>
        </p:nvSpPr>
        <p:spPr/>
        <p:txBody>
          <a:bodyPr/>
          <a:lstStyle/>
          <a:p>
            <a:r>
              <a:rPr lang="en-US" smtClean="0"/>
              <a:t>First we compute the mean (average), what height we </a:t>
            </a:r>
            <a:r>
              <a:rPr lang="en-US" i="1" smtClean="0"/>
              <a:t>expect</a:t>
            </a:r>
            <a:r>
              <a:rPr lang="en-US" smtClean="0"/>
              <a:t> Smurfs and Trolls to be:</a:t>
            </a:r>
          </a:p>
          <a:p>
            <a:endParaRPr lang="en-US" smtClean="0"/>
          </a:p>
          <a:p>
            <a:endParaRPr lang="en-US" smtClean="0"/>
          </a:p>
          <a:p>
            <a:endParaRPr lang="en-US" smtClean="0"/>
          </a:p>
          <a:p>
            <a:r>
              <a:rPr lang="en-US" smtClean="0"/>
              <a:t>Then we compute the standard deviations and estimate the </a:t>
            </a:r>
            <a:r>
              <a:rPr lang="en-US" i="1" smtClean="0"/>
              <a:t>expected</a:t>
            </a:r>
            <a:r>
              <a:rPr lang="en-US" smtClean="0"/>
              <a:t> error</a:t>
            </a:r>
          </a:p>
        </p:txBody>
      </p:sp>
      <p:sp>
        <p:nvSpPr>
          <p:cNvPr id="4106" name="Rectangle 5"/>
          <p:cNvSpPr>
            <a:spLocks noChangeArrowheads="1"/>
          </p:cNvSpPr>
          <p:nvPr/>
        </p:nvSpPr>
        <p:spPr bwMode="auto">
          <a:xfrm>
            <a:off x="3700463" y="3138488"/>
            <a:ext cx="9144000" cy="0"/>
          </a:xfrm>
          <a:prstGeom prst="rect">
            <a:avLst/>
          </a:prstGeom>
          <a:noFill/>
          <a:ln w="9525">
            <a:noFill/>
            <a:miter lim="800000"/>
            <a:headEnd/>
            <a:tailEnd/>
          </a:ln>
        </p:spPr>
        <p:txBody>
          <a:bodyPr>
            <a:spAutoFit/>
          </a:bodyPr>
          <a:lstStyle/>
          <a:p>
            <a:endParaRPr lang="en-US"/>
          </a:p>
        </p:txBody>
      </p:sp>
      <p:graphicFrame>
        <p:nvGraphicFramePr>
          <p:cNvPr id="4098" name="Object 1024"/>
          <p:cNvGraphicFramePr>
            <a:graphicFrameLocks noChangeAspect="1"/>
          </p:cNvGraphicFramePr>
          <p:nvPr/>
        </p:nvGraphicFramePr>
        <p:xfrm>
          <a:off x="1498600" y="2057400"/>
          <a:ext cx="2852738" cy="950913"/>
        </p:xfrm>
        <a:graphic>
          <a:graphicData uri="http://schemas.openxmlformats.org/presentationml/2006/ole">
            <p:oleObj spid="_x0000_s4098" name="Equation" r:id="rId3" imgW="1739880" imgH="583920" progId="Equation.DSMT4">
              <p:embed/>
            </p:oleObj>
          </a:graphicData>
        </a:graphic>
      </p:graphicFrame>
      <p:sp>
        <p:nvSpPr>
          <p:cNvPr id="4107" name="Rectangle 7"/>
          <p:cNvSpPr>
            <a:spLocks noChangeArrowheads="1"/>
          </p:cNvSpPr>
          <p:nvPr/>
        </p:nvSpPr>
        <p:spPr bwMode="auto">
          <a:xfrm>
            <a:off x="3795713" y="3148013"/>
            <a:ext cx="9144000" cy="0"/>
          </a:xfrm>
          <a:prstGeom prst="rect">
            <a:avLst/>
          </a:prstGeom>
          <a:noFill/>
          <a:ln w="9525">
            <a:noFill/>
            <a:miter lim="800000"/>
            <a:headEnd/>
            <a:tailEnd/>
          </a:ln>
        </p:spPr>
        <p:txBody>
          <a:bodyPr>
            <a:spAutoFit/>
          </a:bodyPr>
          <a:lstStyle/>
          <a:p>
            <a:endParaRPr lang="en-US"/>
          </a:p>
        </p:txBody>
      </p:sp>
      <p:graphicFrame>
        <p:nvGraphicFramePr>
          <p:cNvPr id="4099" name="Object 1025"/>
          <p:cNvGraphicFramePr>
            <a:graphicFrameLocks noChangeAspect="1"/>
          </p:cNvGraphicFramePr>
          <p:nvPr/>
        </p:nvGraphicFramePr>
        <p:xfrm>
          <a:off x="4775200" y="2057400"/>
          <a:ext cx="2540000" cy="919163"/>
        </p:xfrm>
        <a:graphic>
          <a:graphicData uri="http://schemas.openxmlformats.org/presentationml/2006/ole">
            <p:oleObj spid="_x0000_s4099" name="Equation" r:id="rId4" imgW="1549080" imgH="558720" progId="Equation.DSMT4">
              <p:embed/>
            </p:oleObj>
          </a:graphicData>
        </a:graphic>
      </p:graphicFrame>
      <p:sp>
        <p:nvSpPr>
          <p:cNvPr id="4108" name="Rectangle 9"/>
          <p:cNvSpPr>
            <a:spLocks noChangeArrowheads="1"/>
          </p:cNvSpPr>
          <p:nvPr/>
        </p:nvSpPr>
        <p:spPr bwMode="auto">
          <a:xfrm>
            <a:off x="3414713" y="3162300"/>
            <a:ext cx="9144000" cy="0"/>
          </a:xfrm>
          <a:prstGeom prst="rect">
            <a:avLst/>
          </a:prstGeom>
          <a:noFill/>
          <a:ln w="9525">
            <a:noFill/>
            <a:miter lim="800000"/>
            <a:headEnd/>
            <a:tailEnd/>
          </a:ln>
        </p:spPr>
        <p:txBody>
          <a:bodyPr>
            <a:spAutoFit/>
          </a:bodyPr>
          <a:lstStyle/>
          <a:p>
            <a:endParaRPr lang="en-US"/>
          </a:p>
        </p:txBody>
      </p:sp>
      <p:graphicFrame>
        <p:nvGraphicFramePr>
          <p:cNvPr id="4100" name="Object 1026"/>
          <p:cNvGraphicFramePr>
            <a:graphicFrameLocks noChangeAspect="1"/>
          </p:cNvGraphicFramePr>
          <p:nvPr/>
        </p:nvGraphicFramePr>
        <p:xfrm>
          <a:off x="914400" y="3740150"/>
          <a:ext cx="3609975" cy="831850"/>
        </p:xfrm>
        <a:graphic>
          <a:graphicData uri="http://schemas.openxmlformats.org/presentationml/2006/ole">
            <p:oleObj spid="_x0000_s4100" name="Equation" r:id="rId5" imgW="2311200" imgH="533160" progId="Equation.DSMT4">
              <p:embed/>
            </p:oleObj>
          </a:graphicData>
        </a:graphic>
      </p:graphicFrame>
      <p:sp>
        <p:nvSpPr>
          <p:cNvPr id="4109" name="Rectangle 11"/>
          <p:cNvSpPr>
            <a:spLocks noChangeArrowheads="1"/>
          </p:cNvSpPr>
          <p:nvPr/>
        </p:nvSpPr>
        <p:spPr bwMode="auto">
          <a:xfrm>
            <a:off x="3543300" y="3181350"/>
            <a:ext cx="9144000" cy="0"/>
          </a:xfrm>
          <a:prstGeom prst="rect">
            <a:avLst/>
          </a:prstGeom>
          <a:noFill/>
          <a:ln w="9525">
            <a:noFill/>
            <a:miter lim="800000"/>
            <a:headEnd/>
            <a:tailEnd/>
          </a:ln>
        </p:spPr>
        <p:txBody>
          <a:bodyPr>
            <a:spAutoFit/>
          </a:bodyPr>
          <a:lstStyle/>
          <a:p>
            <a:endParaRPr lang="en-US"/>
          </a:p>
        </p:txBody>
      </p:sp>
      <p:graphicFrame>
        <p:nvGraphicFramePr>
          <p:cNvPr id="4101" name="Object 1027"/>
          <p:cNvGraphicFramePr>
            <a:graphicFrameLocks noChangeAspect="1"/>
          </p:cNvGraphicFramePr>
          <p:nvPr/>
        </p:nvGraphicFramePr>
        <p:xfrm>
          <a:off x="4800600" y="3740150"/>
          <a:ext cx="3211513" cy="773113"/>
        </p:xfrm>
        <a:graphic>
          <a:graphicData uri="http://schemas.openxmlformats.org/presentationml/2006/ole">
            <p:oleObj spid="_x0000_s4101" name="Equation" r:id="rId6" imgW="2057400" imgH="495000" progId="Equation.DSMT4">
              <p:embed/>
            </p:oleObj>
          </a:graphicData>
        </a:graphic>
      </p:graphicFrame>
      <p:pic>
        <p:nvPicPr>
          <p:cNvPr id="4110" name="Picture 12" descr="Z:\classes\cs561-TA\Bayes-Lecture\main.gif"/>
          <p:cNvPicPr>
            <a:picLocks noChangeAspect="1" noChangeArrowheads="1"/>
          </p:cNvPicPr>
          <p:nvPr/>
        </p:nvPicPr>
        <p:blipFill>
          <a:blip r:embed="rId7"/>
          <a:srcRect/>
          <a:stretch>
            <a:fillRect/>
          </a:stretch>
        </p:blipFill>
        <p:spPr bwMode="auto">
          <a:xfrm>
            <a:off x="457200" y="4724400"/>
            <a:ext cx="1676400" cy="16700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Footer Placeholder 4"/>
          <p:cNvSpPr>
            <a:spLocks noGrp="1"/>
          </p:cNvSpPr>
          <p:nvPr>
            <p:ph type="ftr" sz="quarter" idx="11"/>
          </p:nvPr>
        </p:nvSpPr>
        <p:spPr>
          <a:noFill/>
        </p:spPr>
        <p:txBody>
          <a:bodyPr/>
          <a:lstStyle/>
          <a:p>
            <a:r>
              <a:rPr lang="en-US" smtClean="0"/>
              <a:t>CS 561, Probability and Bayes</a:t>
            </a:r>
            <a:endParaRPr lang="en-US"/>
          </a:p>
        </p:txBody>
      </p:sp>
      <p:sp>
        <p:nvSpPr>
          <p:cNvPr id="5125" name="Slide Number Placeholder 5"/>
          <p:cNvSpPr>
            <a:spLocks noGrp="1"/>
          </p:cNvSpPr>
          <p:nvPr>
            <p:ph type="sldNum" sz="quarter" idx="12"/>
          </p:nvPr>
        </p:nvSpPr>
        <p:spPr>
          <a:noFill/>
        </p:spPr>
        <p:txBody>
          <a:bodyPr/>
          <a:lstStyle/>
          <a:p>
            <a:fld id="{4AF4CBE0-F2DC-45D5-9D95-57184E7A2222}" type="slidenum">
              <a:rPr lang="en-US"/>
              <a:pPr/>
              <a:t>24</a:t>
            </a:fld>
            <a:endParaRPr lang="en-US"/>
          </a:p>
        </p:txBody>
      </p:sp>
      <p:pic>
        <p:nvPicPr>
          <p:cNvPr id="5126" name="Picture 17" descr="Z:\classes\cs561-TA\Bayes-Lecture\smurfs-trolls.bmp"/>
          <p:cNvPicPr>
            <a:picLocks noChangeAspect="1" noChangeArrowheads="1"/>
          </p:cNvPicPr>
          <p:nvPr/>
        </p:nvPicPr>
        <p:blipFill>
          <a:blip r:embed="rId3"/>
          <a:srcRect/>
          <a:stretch>
            <a:fillRect/>
          </a:stretch>
        </p:blipFill>
        <p:spPr bwMode="auto">
          <a:xfrm>
            <a:off x="2362200" y="3344863"/>
            <a:ext cx="5029200" cy="2763837"/>
          </a:xfrm>
          <a:prstGeom prst="rect">
            <a:avLst/>
          </a:prstGeom>
          <a:noFill/>
          <a:ln w="9525">
            <a:noFill/>
            <a:miter lim="800000"/>
            <a:headEnd/>
            <a:tailEnd/>
          </a:ln>
        </p:spPr>
      </p:pic>
      <p:sp>
        <p:nvSpPr>
          <p:cNvPr id="5127" name="Rectangle 2"/>
          <p:cNvSpPr>
            <a:spLocks noGrp="1" noChangeArrowheads="1"/>
          </p:cNvSpPr>
          <p:nvPr>
            <p:ph type="title"/>
          </p:nvPr>
        </p:nvSpPr>
        <p:spPr/>
        <p:txBody>
          <a:bodyPr/>
          <a:lstStyle/>
          <a:p>
            <a:r>
              <a:rPr lang="en-US" smtClean="0"/>
              <a:t>We are now starting to see the picture</a:t>
            </a:r>
          </a:p>
        </p:txBody>
      </p:sp>
      <p:sp>
        <p:nvSpPr>
          <p:cNvPr id="5128" name="Rectangle 3"/>
          <p:cNvSpPr>
            <a:spLocks noGrp="1" noChangeArrowheads="1"/>
          </p:cNvSpPr>
          <p:nvPr>
            <p:ph type="body" idx="1"/>
          </p:nvPr>
        </p:nvSpPr>
        <p:spPr/>
        <p:txBody>
          <a:bodyPr/>
          <a:lstStyle/>
          <a:p>
            <a:r>
              <a:rPr lang="en-US" dirty="0" smtClean="0"/>
              <a:t>For each class we compute a class </a:t>
            </a:r>
            <a:r>
              <a:rPr lang="en-US" b="1" dirty="0" smtClean="0"/>
              <a:t>conditional probability</a:t>
            </a:r>
            <a:r>
              <a:rPr lang="en-US" dirty="0" smtClean="0"/>
              <a:t>:</a:t>
            </a:r>
          </a:p>
          <a:p>
            <a:endParaRPr lang="en-US" dirty="0" smtClean="0"/>
          </a:p>
          <a:p>
            <a:endParaRPr lang="en-US" dirty="0" smtClean="0"/>
          </a:p>
          <a:p>
            <a:endParaRPr lang="en-US" dirty="0" smtClean="0"/>
          </a:p>
          <a:p>
            <a:r>
              <a:rPr lang="en-US" dirty="0" smtClean="0"/>
              <a:t>We can now get a picture of our probability distribution:</a:t>
            </a:r>
          </a:p>
        </p:txBody>
      </p:sp>
      <p:sp>
        <p:nvSpPr>
          <p:cNvPr id="5129" name="Rectangle 5"/>
          <p:cNvSpPr>
            <a:spLocks noChangeArrowheads="1"/>
          </p:cNvSpPr>
          <p:nvPr/>
        </p:nvSpPr>
        <p:spPr bwMode="auto">
          <a:xfrm>
            <a:off x="3167063" y="3124200"/>
            <a:ext cx="9144000" cy="0"/>
          </a:xfrm>
          <a:prstGeom prst="rect">
            <a:avLst/>
          </a:prstGeom>
          <a:noFill/>
          <a:ln w="9525">
            <a:noFill/>
            <a:miter lim="800000"/>
            <a:headEnd/>
            <a:tailEnd/>
          </a:ln>
        </p:spPr>
        <p:txBody>
          <a:bodyPr>
            <a:spAutoFit/>
          </a:bodyPr>
          <a:lstStyle/>
          <a:p>
            <a:endParaRPr lang="en-US"/>
          </a:p>
        </p:txBody>
      </p:sp>
      <p:graphicFrame>
        <p:nvGraphicFramePr>
          <p:cNvPr id="5122" name="Object 0"/>
          <p:cNvGraphicFramePr>
            <a:graphicFrameLocks noChangeAspect="1"/>
          </p:cNvGraphicFramePr>
          <p:nvPr/>
        </p:nvGraphicFramePr>
        <p:xfrm>
          <a:off x="428625" y="1752600"/>
          <a:ext cx="4392613" cy="939800"/>
        </p:xfrm>
        <a:graphic>
          <a:graphicData uri="http://schemas.openxmlformats.org/presentationml/2006/ole">
            <p:oleObj spid="_x0000_s5122" name="Equation" r:id="rId4" imgW="2844720" imgH="609480" progId="Equation.DSMT4">
              <p:embed/>
            </p:oleObj>
          </a:graphicData>
        </a:graphic>
      </p:graphicFrame>
      <p:sp>
        <p:nvSpPr>
          <p:cNvPr id="5130" name="Rectangle 7"/>
          <p:cNvSpPr>
            <a:spLocks noChangeArrowheads="1"/>
          </p:cNvSpPr>
          <p:nvPr/>
        </p:nvSpPr>
        <p:spPr bwMode="auto">
          <a:xfrm>
            <a:off x="3290888" y="3157538"/>
            <a:ext cx="9144000" cy="0"/>
          </a:xfrm>
          <a:prstGeom prst="rect">
            <a:avLst/>
          </a:prstGeom>
          <a:noFill/>
          <a:ln w="9525">
            <a:noFill/>
            <a:miter lim="800000"/>
            <a:headEnd/>
            <a:tailEnd/>
          </a:ln>
        </p:spPr>
        <p:txBody>
          <a:bodyPr>
            <a:spAutoFit/>
          </a:bodyPr>
          <a:lstStyle/>
          <a:p>
            <a:endParaRPr lang="en-US"/>
          </a:p>
        </p:txBody>
      </p:sp>
      <p:graphicFrame>
        <p:nvGraphicFramePr>
          <p:cNvPr id="5123" name="Object 1"/>
          <p:cNvGraphicFramePr>
            <a:graphicFrameLocks noChangeAspect="1"/>
          </p:cNvGraphicFramePr>
          <p:nvPr/>
        </p:nvGraphicFramePr>
        <p:xfrm>
          <a:off x="4838700" y="1820863"/>
          <a:ext cx="4025900" cy="855662"/>
        </p:xfrm>
        <a:graphic>
          <a:graphicData uri="http://schemas.openxmlformats.org/presentationml/2006/ole">
            <p:oleObj spid="_x0000_s5123" name="Equation" r:id="rId5" imgW="2616120" imgH="558720" progId="Equation.DSMT4">
              <p:embed/>
            </p:oleObj>
          </a:graphicData>
        </a:graphic>
      </p:graphicFrame>
      <p:sp>
        <p:nvSpPr>
          <p:cNvPr id="5131" name="Text Box 9"/>
          <p:cNvSpPr txBox="1">
            <a:spLocks noChangeArrowheads="1"/>
          </p:cNvSpPr>
          <p:nvPr/>
        </p:nvSpPr>
        <p:spPr bwMode="auto">
          <a:xfrm>
            <a:off x="4572000" y="6019800"/>
            <a:ext cx="1012825" cy="457200"/>
          </a:xfrm>
          <a:prstGeom prst="rect">
            <a:avLst/>
          </a:prstGeom>
          <a:noFill/>
          <a:ln w="9525">
            <a:noFill/>
            <a:miter lim="800000"/>
            <a:headEnd/>
            <a:tailEnd/>
          </a:ln>
        </p:spPr>
        <p:txBody>
          <a:bodyPr wrap="none">
            <a:spAutoFit/>
          </a:bodyPr>
          <a:lstStyle/>
          <a:p>
            <a:r>
              <a:rPr lang="en-US"/>
              <a:t>Height</a:t>
            </a:r>
          </a:p>
        </p:txBody>
      </p:sp>
      <p:sp>
        <p:nvSpPr>
          <p:cNvPr id="5132" name="Text Box 10"/>
          <p:cNvSpPr txBox="1">
            <a:spLocks noChangeArrowheads="1"/>
          </p:cNvSpPr>
          <p:nvPr/>
        </p:nvSpPr>
        <p:spPr bwMode="auto">
          <a:xfrm rot="-5400000">
            <a:off x="962025" y="4386263"/>
            <a:ext cx="2339975" cy="457200"/>
          </a:xfrm>
          <a:prstGeom prst="rect">
            <a:avLst/>
          </a:prstGeom>
          <a:noFill/>
          <a:ln w="9525">
            <a:noFill/>
            <a:miter lim="800000"/>
            <a:headEnd/>
            <a:tailEnd/>
          </a:ln>
        </p:spPr>
        <p:txBody>
          <a:bodyPr wrap="none">
            <a:spAutoFit/>
          </a:bodyPr>
          <a:lstStyle/>
          <a:p>
            <a:r>
              <a:rPr lang="en-US"/>
              <a:t>p(height|creature)</a:t>
            </a:r>
          </a:p>
        </p:txBody>
      </p:sp>
      <p:sp>
        <p:nvSpPr>
          <p:cNvPr id="5133" name="Line 11"/>
          <p:cNvSpPr>
            <a:spLocks noChangeShapeType="1"/>
          </p:cNvSpPr>
          <p:nvPr/>
        </p:nvSpPr>
        <p:spPr bwMode="auto">
          <a:xfrm flipH="1">
            <a:off x="6172200" y="5029200"/>
            <a:ext cx="1752600" cy="0"/>
          </a:xfrm>
          <a:prstGeom prst="line">
            <a:avLst/>
          </a:prstGeom>
          <a:noFill/>
          <a:ln w="9525">
            <a:solidFill>
              <a:srgbClr val="FF0000"/>
            </a:solidFill>
            <a:round/>
            <a:headEnd/>
            <a:tailEnd type="triangle" w="med" len="med"/>
          </a:ln>
        </p:spPr>
        <p:txBody>
          <a:bodyPr/>
          <a:lstStyle/>
          <a:p>
            <a:endParaRPr lang="en-US"/>
          </a:p>
        </p:txBody>
      </p:sp>
      <p:sp>
        <p:nvSpPr>
          <p:cNvPr id="5134" name="Line 12"/>
          <p:cNvSpPr>
            <a:spLocks noChangeShapeType="1"/>
          </p:cNvSpPr>
          <p:nvPr/>
        </p:nvSpPr>
        <p:spPr bwMode="auto">
          <a:xfrm>
            <a:off x="7924800" y="2514600"/>
            <a:ext cx="0" cy="2514600"/>
          </a:xfrm>
          <a:prstGeom prst="line">
            <a:avLst/>
          </a:prstGeom>
          <a:noFill/>
          <a:ln w="9525">
            <a:solidFill>
              <a:srgbClr val="FF0000"/>
            </a:solidFill>
            <a:round/>
            <a:headEnd/>
            <a:tailEnd/>
          </a:ln>
        </p:spPr>
        <p:txBody>
          <a:bodyPr/>
          <a:lstStyle/>
          <a:p>
            <a:endParaRPr lang="en-US"/>
          </a:p>
        </p:txBody>
      </p:sp>
      <p:sp>
        <p:nvSpPr>
          <p:cNvPr id="5135" name="Line 13"/>
          <p:cNvSpPr>
            <a:spLocks noChangeShapeType="1"/>
          </p:cNvSpPr>
          <p:nvPr/>
        </p:nvSpPr>
        <p:spPr bwMode="auto">
          <a:xfrm>
            <a:off x="228600" y="4267200"/>
            <a:ext cx="5181600" cy="0"/>
          </a:xfrm>
          <a:prstGeom prst="line">
            <a:avLst/>
          </a:prstGeom>
          <a:noFill/>
          <a:ln w="9525">
            <a:solidFill>
              <a:srgbClr val="0000FF"/>
            </a:solidFill>
            <a:round/>
            <a:headEnd/>
            <a:tailEnd type="triangle" w="med" len="med"/>
          </a:ln>
        </p:spPr>
        <p:txBody>
          <a:bodyPr/>
          <a:lstStyle/>
          <a:p>
            <a:endParaRPr lang="en-US"/>
          </a:p>
        </p:txBody>
      </p:sp>
      <p:sp>
        <p:nvSpPr>
          <p:cNvPr id="5136" name="Line 14"/>
          <p:cNvSpPr>
            <a:spLocks noChangeShapeType="1"/>
          </p:cNvSpPr>
          <p:nvPr/>
        </p:nvSpPr>
        <p:spPr bwMode="auto">
          <a:xfrm flipV="1">
            <a:off x="228600" y="2286000"/>
            <a:ext cx="0" cy="1981200"/>
          </a:xfrm>
          <a:prstGeom prst="line">
            <a:avLst/>
          </a:prstGeom>
          <a:noFill/>
          <a:ln w="9525">
            <a:solidFill>
              <a:srgbClr val="0000FF"/>
            </a:solidFill>
            <a:round/>
            <a:headEnd/>
            <a:tailEnd/>
          </a:ln>
        </p:spPr>
        <p:txBody>
          <a:bodyPr/>
          <a:lstStyle/>
          <a:p>
            <a:endParaRPr lang="en-US"/>
          </a:p>
        </p:txBody>
      </p:sp>
      <p:sp>
        <p:nvSpPr>
          <p:cNvPr id="5137" name="Line 15"/>
          <p:cNvSpPr>
            <a:spLocks noChangeShapeType="1"/>
          </p:cNvSpPr>
          <p:nvPr/>
        </p:nvSpPr>
        <p:spPr bwMode="auto">
          <a:xfrm flipH="1">
            <a:off x="228600" y="2286000"/>
            <a:ext cx="228600" cy="0"/>
          </a:xfrm>
          <a:prstGeom prst="line">
            <a:avLst/>
          </a:prstGeom>
          <a:noFill/>
          <a:ln w="9525">
            <a:solidFill>
              <a:srgbClr val="0000FF"/>
            </a:solidFill>
            <a:round/>
            <a:headEnd/>
            <a:tailEnd/>
          </a:ln>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50" name="Footer Placeholder 4"/>
          <p:cNvSpPr>
            <a:spLocks noGrp="1"/>
          </p:cNvSpPr>
          <p:nvPr>
            <p:ph type="ftr" sz="quarter" idx="11"/>
          </p:nvPr>
        </p:nvSpPr>
        <p:spPr>
          <a:noFill/>
        </p:spPr>
        <p:txBody>
          <a:bodyPr/>
          <a:lstStyle/>
          <a:p>
            <a:r>
              <a:rPr lang="en-US" smtClean="0"/>
              <a:t>CS 561, Probability and Bayes</a:t>
            </a:r>
            <a:endParaRPr lang="en-US"/>
          </a:p>
        </p:txBody>
      </p:sp>
      <p:sp>
        <p:nvSpPr>
          <p:cNvPr id="6151" name="Slide Number Placeholder 5"/>
          <p:cNvSpPr>
            <a:spLocks noGrp="1"/>
          </p:cNvSpPr>
          <p:nvPr>
            <p:ph type="sldNum" sz="quarter" idx="12"/>
          </p:nvPr>
        </p:nvSpPr>
        <p:spPr>
          <a:noFill/>
        </p:spPr>
        <p:txBody>
          <a:bodyPr/>
          <a:lstStyle/>
          <a:p>
            <a:fld id="{66CAE711-24D5-43E2-898C-71698A68C96B}" type="slidenum">
              <a:rPr lang="en-US"/>
              <a:pPr/>
              <a:t>25</a:t>
            </a:fld>
            <a:endParaRPr lang="en-US"/>
          </a:p>
        </p:txBody>
      </p:sp>
      <p:sp>
        <p:nvSpPr>
          <p:cNvPr id="6152" name="Rectangle 2"/>
          <p:cNvSpPr>
            <a:spLocks noGrp="1" noChangeArrowheads="1"/>
          </p:cNvSpPr>
          <p:nvPr>
            <p:ph type="title"/>
          </p:nvPr>
        </p:nvSpPr>
        <p:spPr/>
        <p:txBody>
          <a:bodyPr/>
          <a:lstStyle/>
          <a:p>
            <a:r>
              <a:rPr lang="en-US" smtClean="0"/>
              <a:t>We can now start to fit into the Bayesian Framework</a:t>
            </a:r>
          </a:p>
        </p:txBody>
      </p:sp>
      <p:sp>
        <p:nvSpPr>
          <p:cNvPr id="6153" name="Rectangle 3"/>
          <p:cNvSpPr>
            <a:spLocks noGrp="1" noChangeArrowheads="1"/>
          </p:cNvSpPr>
          <p:nvPr>
            <p:ph type="body" idx="1"/>
          </p:nvPr>
        </p:nvSpPr>
        <p:spPr>
          <a:xfrm>
            <a:off x="457200" y="1295400"/>
            <a:ext cx="8178800" cy="5181600"/>
          </a:xfrm>
        </p:spPr>
        <p:txBody>
          <a:bodyPr/>
          <a:lstStyle/>
          <a:p>
            <a:pPr>
              <a:lnSpc>
                <a:spcPct val="90000"/>
              </a:lnSpc>
            </a:pPr>
            <a:r>
              <a:rPr lang="en-US" dirty="0" smtClean="0"/>
              <a:t>We compute the </a:t>
            </a:r>
            <a:r>
              <a:rPr lang="en-US" i="1" dirty="0" smtClean="0"/>
              <a:t>prior probability</a:t>
            </a:r>
            <a:r>
              <a:rPr lang="en-US" dirty="0" smtClean="0"/>
              <a:t> we have observed:</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We are starting to see that we have many of the Bayesian parts:</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The Prior probability adjusts the outcome to favor the creature more commonly observed</a:t>
            </a:r>
          </a:p>
          <a:p>
            <a:pPr>
              <a:lnSpc>
                <a:spcPct val="90000"/>
              </a:lnSpc>
            </a:pPr>
            <a:r>
              <a:rPr lang="en-US" dirty="0" smtClean="0"/>
              <a:t>It can be thought of as a weight of sorts</a:t>
            </a:r>
          </a:p>
          <a:p>
            <a:pPr>
              <a:lnSpc>
                <a:spcPct val="90000"/>
              </a:lnSpc>
            </a:pPr>
            <a:r>
              <a:rPr lang="en-US" dirty="0" smtClean="0"/>
              <a:t>In this case, its just the number of Smurfs or Trolls observed divided by the total observed population</a:t>
            </a:r>
          </a:p>
          <a:p>
            <a:pPr>
              <a:lnSpc>
                <a:spcPct val="90000"/>
              </a:lnSpc>
            </a:pPr>
            <a:r>
              <a:rPr lang="en-US" dirty="0" smtClean="0"/>
              <a:t>If we count too many Smurfs than is representative of the population, this becomes a bias!</a:t>
            </a:r>
          </a:p>
          <a:p>
            <a:pPr>
              <a:lnSpc>
                <a:spcPct val="90000"/>
              </a:lnSpc>
            </a:pPr>
            <a:endParaRPr lang="en-US" dirty="0" smtClean="0"/>
          </a:p>
        </p:txBody>
      </p:sp>
      <p:sp>
        <p:nvSpPr>
          <p:cNvPr id="6154" name="Rectangle 5"/>
          <p:cNvSpPr>
            <a:spLocks noChangeArrowheads="1"/>
          </p:cNvSpPr>
          <p:nvPr/>
        </p:nvSpPr>
        <p:spPr bwMode="auto">
          <a:xfrm>
            <a:off x="3757613" y="3195638"/>
            <a:ext cx="9144000" cy="0"/>
          </a:xfrm>
          <a:prstGeom prst="rect">
            <a:avLst/>
          </a:prstGeom>
          <a:noFill/>
          <a:ln w="9525">
            <a:noFill/>
            <a:miter lim="800000"/>
            <a:headEnd/>
            <a:tailEnd/>
          </a:ln>
        </p:spPr>
        <p:txBody>
          <a:bodyPr>
            <a:spAutoFit/>
          </a:bodyPr>
          <a:lstStyle/>
          <a:p>
            <a:endParaRPr lang="en-US"/>
          </a:p>
        </p:txBody>
      </p:sp>
      <p:graphicFrame>
        <p:nvGraphicFramePr>
          <p:cNvPr id="6146" name="Object 1024"/>
          <p:cNvGraphicFramePr>
            <a:graphicFrameLocks noChangeAspect="1"/>
          </p:cNvGraphicFramePr>
          <p:nvPr/>
        </p:nvGraphicFramePr>
        <p:xfrm>
          <a:off x="1219200" y="1752600"/>
          <a:ext cx="3200400" cy="917575"/>
        </p:xfrm>
        <a:graphic>
          <a:graphicData uri="http://schemas.openxmlformats.org/presentationml/2006/ole">
            <p:oleObj spid="_x0000_s6146" name="Equation" r:id="rId3" imgW="1625400" imgH="469800" progId="Equation.DSMT4">
              <p:embed/>
            </p:oleObj>
          </a:graphicData>
        </a:graphic>
      </p:graphicFrame>
      <p:sp>
        <p:nvSpPr>
          <p:cNvPr id="6155" name="Rectangle 7"/>
          <p:cNvSpPr>
            <a:spLocks noChangeArrowheads="1"/>
          </p:cNvSpPr>
          <p:nvPr/>
        </p:nvSpPr>
        <p:spPr bwMode="auto">
          <a:xfrm>
            <a:off x="3814763" y="3205163"/>
            <a:ext cx="9144000" cy="0"/>
          </a:xfrm>
          <a:prstGeom prst="rect">
            <a:avLst/>
          </a:prstGeom>
          <a:noFill/>
          <a:ln w="9525">
            <a:noFill/>
            <a:miter lim="800000"/>
            <a:headEnd/>
            <a:tailEnd/>
          </a:ln>
        </p:spPr>
        <p:txBody>
          <a:bodyPr>
            <a:spAutoFit/>
          </a:bodyPr>
          <a:lstStyle/>
          <a:p>
            <a:endParaRPr lang="en-US"/>
          </a:p>
        </p:txBody>
      </p:sp>
      <p:graphicFrame>
        <p:nvGraphicFramePr>
          <p:cNvPr id="6147" name="Object 1025"/>
          <p:cNvGraphicFramePr>
            <a:graphicFrameLocks noChangeAspect="1"/>
          </p:cNvGraphicFramePr>
          <p:nvPr/>
        </p:nvGraphicFramePr>
        <p:xfrm>
          <a:off x="4724400" y="1787525"/>
          <a:ext cx="2973388" cy="879475"/>
        </p:xfrm>
        <a:graphic>
          <a:graphicData uri="http://schemas.openxmlformats.org/presentationml/2006/ole">
            <p:oleObj spid="_x0000_s6147" name="Equation" r:id="rId4" imgW="1511280" imgH="444240" progId="Equation.DSMT4">
              <p:embed/>
            </p:oleObj>
          </a:graphicData>
        </a:graphic>
      </p:graphicFrame>
      <p:sp>
        <p:nvSpPr>
          <p:cNvPr id="6156" name="Rectangle 9"/>
          <p:cNvSpPr>
            <a:spLocks noChangeArrowheads="1"/>
          </p:cNvSpPr>
          <p:nvPr/>
        </p:nvSpPr>
        <p:spPr bwMode="auto">
          <a:xfrm>
            <a:off x="3852863" y="3181350"/>
            <a:ext cx="9144000" cy="0"/>
          </a:xfrm>
          <a:prstGeom prst="rect">
            <a:avLst/>
          </a:prstGeom>
          <a:noFill/>
          <a:ln w="9525">
            <a:noFill/>
            <a:miter lim="800000"/>
            <a:headEnd/>
            <a:tailEnd/>
          </a:ln>
        </p:spPr>
        <p:txBody>
          <a:bodyPr>
            <a:spAutoFit/>
          </a:bodyPr>
          <a:lstStyle/>
          <a:p>
            <a:endParaRPr lang="en-US"/>
          </a:p>
        </p:txBody>
      </p:sp>
      <p:graphicFrame>
        <p:nvGraphicFramePr>
          <p:cNvPr id="6148" name="Object 1026"/>
          <p:cNvGraphicFramePr>
            <a:graphicFrameLocks noChangeAspect="1"/>
          </p:cNvGraphicFramePr>
          <p:nvPr/>
        </p:nvGraphicFramePr>
        <p:xfrm>
          <a:off x="4038600" y="3352800"/>
          <a:ext cx="2776538" cy="955675"/>
        </p:xfrm>
        <a:graphic>
          <a:graphicData uri="http://schemas.openxmlformats.org/presentationml/2006/ole">
            <p:oleObj spid="_x0000_s6148" name="Equation" r:id="rId5" imgW="1434960" imgH="495000" progId="Equation.DSMT4">
              <p:embed/>
            </p:oleObj>
          </a:graphicData>
        </a:graphic>
      </p:graphicFrame>
      <p:sp>
        <p:nvSpPr>
          <p:cNvPr id="6157" name="Text Box 10"/>
          <p:cNvSpPr txBox="1">
            <a:spLocks noChangeArrowheads="1"/>
          </p:cNvSpPr>
          <p:nvPr/>
        </p:nvSpPr>
        <p:spPr bwMode="auto">
          <a:xfrm>
            <a:off x="2514600" y="3048000"/>
            <a:ext cx="2270125" cy="304800"/>
          </a:xfrm>
          <a:prstGeom prst="rect">
            <a:avLst/>
          </a:prstGeom>
          <a:noFill/>
          <a:ln w="9525">
            <a:noFill/>
            <a:miter lim="800000"/>
            <a:headEnd/>
            <a:tailEnd/>
          </a:ln>
        </p:spPr>
        <p:txBody>
          <a:bodyPr wrap="none">
            <a:spAutoFit/>
          </a:bodyPr>
          <a:lstStyle/>
          <a:p>
            <a:r>
              <a:rPr lang="en-US" sz="1400"/>
              <a:t>We Computed this last frame</a:t>
            </a:r>
          </a:p>
        </p:txBody>
      </p:sp>
      <p:sp>
        <p:nvSpPr>
          <p:cNvPr id="6158" name="Line 11"/>
          <p:cNvSpPr>
            <a:spLocks noChangeShapeType="1"/>
          </p:cNvSpPr>
          <p:nvPr/>
        </p:nvSpPr>
        <p:spPr bwMode="auto">
          <a:xfrm>
            <a:off x="3810000" y="3276600"/>
            <a:ext cx="1447800" cy="228600"/>
          </a:xfrm>
          <a:prstGeom prst="line">
            <a:avLst/>
          </a:prstGeom>
          <a:noFill/>
          <a:ln w="9525">
            <a:solidFill>
              <a:schemeClr val="bg2"/>
            </a:solidFill>
            <a:round/>
            <a:headEnd/>
            <a:tailEnd type="triangle" w="med" len="med"/>
          </a:ln>
        </p:spPr>
        <p:txBody>
          <a:bodyPr/>
          <a:lstStyle/>
          <a:p>
            <a:endParaRPr lang="en-US"/>
          </a:p>
        </p:txBody>
      </p:sp>
      <p:sp>
        <p:nvSpPr>
          <p:cNvPr id="6159" name="Line 12"/>
          <p:cNvSpPr>
            <a:spLocks noChangeShapeType="1"/>
          </p:cNvSpPr>
          <p:nvPr/>
        </p:nvSpPr>
        <p:spPr bwMode="auto">
          <a:xfrm flipH="1">
            <a:off x="6934200" y="3657600"/>
            <a:ext cx="1600200" cy="0"/>
          </a:xfrm>
          <a:prstGeom prst="line">
            <a:avLst/>
          </a:prstGeom>
          <a:noFill/>
          <a:ln w="9525">
            <a:pattFill prst="narVert">
              <a:fgClr>
                <a:srgbClr val="0000CC"/>
              </a:fgClr>
              <a:bgClr>
                <a:srgbClr val="FF0000"/>
              </a:bgClr>
            </a:pattFill>
            <a:round/>
            <a:headEnd/>
            <a:tailEnd type="triangle" w="med" len="med"/>
          </a:ln>
        </p:spPr>
        <p:txBody>
          <a:bodyPr/>
          <a:lstStyle/>
          <a:p>
            <a:endParaRPr lang="en-US"/>
          </a:p>
        </p:txBody>
      </p:sp>
      <p:sp>
        <p:nvSpPr>
          <p:cNvPr id="6160" name="Line 13"/>
          <p:cNvSpPr>
            <a:spLocks noChangeShapeType="1"/>
          </p:cNvSpPr>
          <p:nvPr/>
        </p:nvSpPr>
        <p:spPr bwMode="auto">
          <a:xfrm flipV="1">
            <a:off x="8534400" y="2209800"/>
            <a:ext cx="0" cy="1447800"/>
          </a:xfrm>
          <a:prstGeom prst="line">
            <a:avLst/>
          </a:prstGeom>
          <a:noFill/>
          <a:ln w="9525">
            <a:pattFill prst="narHorz">
              <a:fgClr>
                <a:srgbClr val="0000CC"/>
              </a:fgClr>
              <a:bgClr>
                <a:srgbClr val="FF0000"/>
              </a:bgClr>
            </a:pattFill>
            <a:round/>
            <a:headEnd/>
            <a:tailEnd/>
          </a:ln>
        </p:spPr>
        <p:txBody>
          <a:bodyPr/>
          <a:lstStyle/>
          <a:p>
            <a:endParaRPr lang="en-US"/>
          </a:p>
        </p:txBody>
      </p:sp>
      <p:sp>
        <p:nvSpPr>
          <p:cNvPr id="6161" name="Line 14"/>
          <p:cNvSpPr>
            <a:spLocks noChangeShapeType="1"/>
          </p:cNvSpPr>
          <p:nvPr/>
        </p:nvSpPr>
        <p:spPr bwMode="auto">
          <a:xfrm>
            <a:off x="7772400" y="2209800"/>
            <a:ext cx="762000" cy="0"/>
          </a:xfrm>
          <a:prstGeom prst="line">
            <a:avLst/>
          </a:prstGeom>
          <a:noFill/>
          <a:ln w="9525">
            <a:pattFill prst="narVert">
              <a:fgClr>
                <a:srgbClr val="0000CC"/>
              </a:fgClr>
              <a:bgClr>
                <a:srgbClr val="FF0000"/>
              </a:bgClr>
            </a:pattFill>
            <a:round/>
            <a:headEnd/>
            <a:tailEnd/>
          </a:ln>
        </p:spPr>
        <p:txBody>
          <a:bodyPr/>
          <a:lstStyle/>
          <a:p>
            <a:endParaRPr lang="en-US"/>
          </a:p>
        </p:txBody>
      </p:sp>
      <p:sp>
        <p:nvSpPr>
          <p:cNvPr id="6162" name="Text Box 16"/>
          <p:cNvSpPr txBox="1">
            <a:spLocks noChangeArrowheads="1"/>
          </p:cNvSpPr>
          <p:nvPr/>
        </p:nvSpPr>
        <p:spPr bwMode="auto">
          <a:xfrm>
            <a:off x="6781800" y="3276600"/>
            <a:ext cx="1741488" cy="304800"/>
          </a:xfrm>
          <a:prstGeom prst="rect">
            <a:avLst/>
          </a:prstGeom>
          <a:noFill/>
          <a:ln w="9525">
            <a:noFill/>
            <a:miter lim="800000"/>
            <a:headEnd/>
            <a:tailEnd/>
          </a:ln>
        </p:spPr>
        <p:txBody>
          <a:bodyPr wrap="none">
            <a:spAutoFit/>
          </a:bodyPr>
          <a:lstStyle/>
          <a:p>
            <a:r>
              <a:rPr lang="en-US" sz="1400"/>
              <a:t>Now we compute this</a:t>
            </a:r>
          </a:p>
        </p:txBody>
      </p:sp>
      <p:graphicFrame>
        <p:nvGraphicFramePr>
          <p:cNvPr id="6149" name="Object 1027"/>
          <p:cNvGraphicFramePr>
            <a:graphicFrameLocks noChangeAspect="1"/>
          </p:cNvGraphicFramePr>
          <p:nvPr/>
        </p:nvGraphicFramePr>
        <p:xfrm>
          <a:off x="152400" y="3540125"/>
          <a:ext cx="3429000" cy="650875"/>
        </p:xfrm>
        <a:graphic>
          <a:graphicData uri="http://schemas.openxmlformats.org/presentationml/2006/ole">
            <p:oleObj spid="_x0000_s6149" name="Equation" r:id="rId6" imgW="2209680" imgH="419040" progId="Equation.DSMT4">
              <p:embed/>
            </p:oleObj>
          </a:graphicData>
        </a:graphic>
      </p:graphicFrame>
      <p:sp>
        <p:nvSpPr>
          <p:cNvPr id="6163" name="Line 18"/>
          <p:cNvSpPr>
            <a:spLocks noChangeShapeType="1"/>
          </p:cNvSpPr>
          <p:nvPr/>
        </p:nvSpPr>
        <p:spPr bwMode="auto">
          <a:xfrm>
            <a:off x="3581400" y="3844925"/>
            <a:ext cx="457200" cy="0"/>
          </a:xfrm>
          <a:prstGeom prst="line">
            <a:avLst/>
          </a:prstGeom>
          <a:noFill/>
          <a:ln w="38100">
            <a:solidFill>
              <a:srgbClr val="C0C0C0"/>
            </a:solidFill>
            <a:round/>
            <a:headEnd/>
            <a:tailEnd type="triangle" w="med" len="med"/>
          </a:ln>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4" name="Footer Placeholder 4"/>
          <p:cNvSpPr>
            <a:spLocks noGrp="1"/>
          </p:cNvSpPr>
          <p:nvPr>
            <p:ph type="ftr" sz="quarter" idx="11"/>
          </p:nvPr>
        </p:nvSpPr>
        <p:spPr>
          <a:noFill/>
        </p:spPr>
        <p:txBody>
          <a:bodyPr/>
          <a:lstStyle/>
          <a:p>
            <a:r>
              <a:rPr lang="en-US" smtClean="0"/>
              <a:t>CS 561, Probability and Bayes</a:t>
            </a:r>
            <a:endParaRPr lang="en-US"/>
          </a:p>
        </p:txBody>
      </p:sp>
      <p:sp>
        <p:nvSpPr>
          <p:cNvPr id="7175" name="Slide Number Placeholder 5"/>
          <p:cNvSpPr>
            <a:spLocks noGrp="1"/>
          </p:cNvSpPr>
          <p:nvPr>
            <p:ph type="sldNum" sz="quarter" idx="12"/>
          </p:nvPr>
        </p:nvSpPr>
        <p:spPr>
          <a:noFill/>
        </p:spPr>
        <p:txBody>
          <a:bodyPr/>
          <a:lstStyle/>
          <a:p>
            <a:fld id="{2E098C8D-444C-44F2-A478-AA1A01E5A8C3}" type="slidenum">
              <a:rPr lang="en-US"/>
              <a:pPr/>
              <a:t>26</a:t>
            </a:fld>
            <a:endParaRPr lang="en-US"/>
          </a:p>
        </p:txBody>
      </p:sp>
      <p:sp>
        <p:nvSpPr>
          <p:cNvPr id="7176" name="Rectangle 2"/>
          <p:cNvSpPr>
            <a:spLocks noGrp="1" noChangeArrowheads="1"/>
          </p:cNvSpPr>
          <p:nvPr>
            <p:ph type="title"/>
          </p:nvPr>
        </p:nvSpPr>
        <p:spPr/>
        <p:txBody>
          <a:bodyPr/>
          <a:lstStyle/>
          <a:p>
            <a:r>
              <a:rPr lang="en-US" smtClean="0"/>
              <a:t>Finishing it up…</a:t>
            </a:r>
          </a:p>
        </p:txBody>
      </p:sp>
      <p:sp>
        <p:nvSpPr>
          <p:cNvPr id="7177" name="Rectangle 3"/>
          <p:cNvSpPr>
            <a:spLocks noGrp="1" noChangeArrowheads="1"/>
          </p:cNvSpPr>
          <p:nvPr>
            <p:ph type="body" idx="1"/>
          </p:nvPr>
        </p:nvSpPr>
        <p:spPr/>
        <p:txBody>
          <a:bodyPr/>
          <a:lstStyle/>
          <a:p>
            <a:r>
              <a:rPr lang="en-US" smtClean="0"/>
              <a:t>We compute the marginal probability which is designed to normalize our probabilities:</a:t>
            </a:r>
          </a:p>
          <a:p>
            <a:endParaRPr lang="en-US" smtClean="0"/>
          </a:p>
          <a:p>
            <a:endParaRPr lang="en-US" smtClean="0"/>
          </a:p>
          <a:p>
            <a:endParaRPr lang="en-US" smtClean="0"/>
          </a:p>
          <a:p>
            <a:r>
              <a:rPr lang="en-US" smtClean="0"/>
              <a:t>Which for Smurfs and Trolls is:</a:t>
            </a:r>
            <a:br>
              <a:rPr lang="en-US" smtClean="0"/>
            </a:br>
            <a:endParaRPr lang="en-US" smtClean="0"/>
          </a:p>
          <a:p>
            <a:endParaRPr lang="en-US" smtClean="0"/>
          </a:p>
          <a:p>
            <a:r>
              <a:rPr lang="en-US" smtClean="0"/>
              <a:t>NOW… We can then ask questions like, what is the probability we have some creature given that its height is 2”?</a:t>
            </a:r>
          </a:p>
        </p:txBody>
      </p:sp>
      <p:sp>
        <p:nvSpPr>
          <p:cNvPr id="7178" name="Rectangle 5"/>
          <p:cNvSpPr>
            <a:spLocks noChangeArrowheads="1"/>
          </p:cNvSpPr>
          <p:nvPr/>
        </p:nvSpPr>
        <p:spPr bwMode="auto">
          <a:xfrm>
            <a:off x="3843338" y="3205163"/>
            <a:ext cx="9144000" cy="0"/>
          </a:xfrm>
          <a:prstGeom prst="rect">
            <a:avLst/>
          </a:prstGeom>
          <a:noFill/>
          <a:ln w="9525">
            <a:noFill/>
            <a:miter lim="800000"/>
            <a:headEnd/>
            <a:tailEnd/>
          </a:ln>
        </p:spPr>
        <p:txBody>
          <a:bodyPr>
            <a:spAutoFit/>
          </a:bodyPr>
          <a:lstStyle/>
          <a:p>
            <a:endParaRPr lang="en-US"/>
          </a:p>
        </p:txBody>
      </p:sp>
      <p:graphicFrame>
        <p:nvGraphicFramePr>
          <p:cNvPr id="7170" name="Object 4"/>
          <p:cNvGraphicFramePr>
            <a:graphicFrameLocks noChangeAspect="1"/>
          </p:cNvGraphicFramePr>
          <p:nvPr/>
        </p:nvGraphicFramePr>
        <p:xfrm>
          <a:off x="3035300" y="2057400"/>
          <a:ext cx="3073400" cy="936625"/>
        </p:xfrm>
        <a:graphic>
          <a:graphicData uri="http://schemas.openxmlformats.org/presentationml/2006/ole">
            <p:oleObj spid="_x0000_s7170" name="Equation" r:id="rId3" imgW="1473120" imgH="444240" progId="Equation.DSMT4">
              <p:embed/>
            </p:oleObj>
          </a:graphicData>
        </a:graphic>
      </p:graphicFrame>
      <p:sp>
        <p:nvSpPr>
          <p:cNvPr id="7179" name="Rectangle 7"/>
          <p:cNvSpPr>
            <a:spLocks noChangeArrowheads="1"/>
          </p:cNvSpPr>
          <p:nvPr/>
        </p:nvSpPr>
        <p:spPr bwMode="auto">
          <a:xfrm>
            <a:off x="2514600" y="3290888"/>
            <a:ext cx="9144000" cy="0"/>
          </a:xfrm>
          <a:prstGeom prst="rect">
            <a:avLst/>
          </a:prstGeom>
          <a:noFill/>
          <a:ln w="9525">
            <a:noFill/>
            <a:miter lim="800000"/>
            <a:headEnd/>
            <a:tailEnd/>
          </a:ln>
        </p:spPr>
        <p:txBody>
          <a:bodyPr>
            <a:spAutoFit/>
          </a:bodyPr>
          <a:lstStyle/>
          <a:p>
            <a:endParaRPr lang="en-US"/>
          </a:p>
        </p:txBody>
      </p:sp>
      <p:graphicFrame>
        <p:nvGraphicFramePr>
          <p:cNvPr id="7171" name="Object 6"/>
          <p:cNvGraphicFramePr>
            <a:graphicFrameLocks noChangeAspect="1"/>
          </p:cNvGraphicFramePr>
          <p:nvPr/>
        </p:nvGraphicFramePr>
        <p:xfrm>
          <a:off x="674688" y="3505200"/>
          <a:ext cx="7720012" cy="515938"/>
        </p:xfrm>
        <a:graphic>
          <a:graphicData uri="http://schemas.openxmlformats.org/presentationml/2006/ole">
            <p:oleObj spid="_x0000_s7171" name="Equation" r:id="rId4" imgW="4127400" imgH="279360" progId="Equation.DSMT4">
              <p:embed/>
            </p:oleObj>
          </a:graphicData>
        </a:graphic>
      </p:graphicFrame>
      <p:sp>
        <p:nvSpPr>
          <p:cNvPr id="7180" name="Rectangle 9"/>
          <p:cNvSpPr>
            <a:spLocks noChangeArrowheads="1"/>
          </p:cNvSpPr>
          <p:nvPr/>
        </p:nvSpPr>
        <p:spPr bwMode="auto">
          <a:xfrm>
            <a:off x="3333750" y="3181350"/>
            <a:ext cx="9144000" cy="0"/>
          </a:xfrm>
          <a:prstGeom prst="rect">
            <a:avLst/>
          </a:prstGeom>
          <a:noFill/>
          <a:ln w="9525">
            <a:noFill/>
            <a:miter lim="800000"/>
            <a:headEnd/>
            <a:tailEnd/>
          </a:ln>
        </p:spPr>
        <p:txBody>
          <a:bodyPr>
            <a:spAutoFit/>
          </a:bodyPr>
          <a:lstStyle/>
          <a:p>
            <a:endParaRPr lang="en-US"/>
          </a:p>
        </p:txBody>
      </p:sp>
      <p:graphicFrame>
        <p:nvGraphicFramePr>
          <p:cNvPr id="7172" name="Object 8"/>
          <p:cNvGraphicFramePr>
            <a:graphicFrameLocks noChangeAspect="1"/>
          </p:cNvGraphicFramePr>
          <p:nvPr/>
        </p:nvGraphicFramePr>
        <p:xfrm>
          <a:off x="711200" y="5146675"/>
          <a:ext cx="3984625" cy="796925"/>
        </p:xfrm>
        <a:graphic>
          <a:graphicData uri="http://schemas.openxmlformats.org/presentationml/2006/ole">
            <p:oleObj spid="_x0000_s7172" name="Equation" r:id="rId5" imgW="2476440" imgH="495000" progId="Equation.DSMT4">
              <p:embed/>
            </p:oleObj>
          </a:graphicData>
        </a:graphic>
      </p:graphicFrame>
      <p:sp>
        <p:nvSpPr>
          <p:cNvPr id="7181" name="Rectangle 11"/>
          <p:cNvSpPr>
            <a:spLocks noChangeArrowheads="1"/>
          </p:cNvSpPr>
          <p:nvPr/>
        </p:nvSpPr>
        <p:spPr bwMode="auto">
          <a:xfrm>
            <a:off x="3509963" y="3181350"/>
            <a:ext cx="9144000" cy="0"/>
          </a:xfrm>
          <a:prstGeom prst="rect">
            <a:avLst/>
          </a:prstGeom>
          <a:noFill/>
          <a:ln w="9525">
            <a:noFill/>
            <a:miter lim="800000"/>
            <a:headEnd/>
            <a:tailEnd/>
          </a:ln>
        </p:spPr>
        <p:txBody>
          <a:bodyPr>
            <a:spAutoFit/>
          </a:bodyPr>
          <a:lstStyle/>
          <a:p>
            <a:endParaRPr lang="en-US"/>
          </a:p>
        </p:txBody>
      </p:sp>
      <p:graphicFrame>
        <p:nvGraphicFramePr>
          <p:cNvPr id="7173" name="Object 10"/>
          <p:cNvGraphicFramePr>
            <a:graphicFrameLocks noChangeAspect="1"/>
          </p:cNvGraphicFramePr>
          <p:nvPr/>
        </p:nvGraphicFramePr>
        <p:xfrm>
          <a:off x="4876800" y="5108575"/>
          <a:ext cx="3440113" cy="796925"/>
        </p:xfrm>
        <a:graphic>
          <a:graphicData uri="http://schemas.openxmlformats.org/presentationml/2006/ole">
            <p:oleObj spid="_x0000_s7173" name="Equation" r:id="rId6" imgW="2133360" imgH="495000"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smtClean="0"/>
              <a:t>CS 561, Probability and Bayes</a:t>
            </a:r>
            <a:endParaRPr lang="en-US"/>
          </a:p>
        </p:txBody>
      </p:sp>
      <p:sp>
        <p:nvSpPr>
          <p:cNvPr id="26627" name="Slide Number Placeholder 5"/>
          <p:cNvSpPr>
            <a:spLocks noGrp="1"/>
          </p:cNvSpPr>
          <p:nvPr>
            <p:ph type="sldNum" sz="quarter" idx="12"/>
          </p:nvPr>
        </p:nvSpPr>
        <p:spPr>
          <a:noFill/>
        </p:spPr>
        <p:txBody>
          <a:bodyPr/>
          <a:lstStyle/>
          <a:p>
            <a:fld id="{3110BF59-035C-4511-8E45-11E49A0D0D15}" type="slidenum">
              <a:rPr lang="en-US"/>
              <a:pPr/>
              <a:t>27</a:t>
            </a:fld>
            <a:endParaRPr lang="en-US"/>
          </a:p>
        </p:txBody>
      </p:sp>
      <p:pic>
        <p:nvPicPr>
          <p:cNvPr id="26628" name="Picture 11" descr="Z:\classes\cs561-TA\Bayes-Lecture\smurfs-trolls.bmp"/>
          <p:cNvPicPr>
            <a:picLocks noChangeAspect="1" noChangeArrowheads="1"/>
          </p:cNvPicPr>
          <p:nvPr/>
        </p:nvPicPr>
        <p:blipFill>
          <a:blip r:embed="rId2"/>
          <a:srcRect/>
          <a:stretch>
            <a:fillRect/>
          </a:stretch>
        </p:blipFill>
        <p:spPr bwMode="auto">
          <a:xfrm>
            <a:off x="1600200" y="2743200"/>
            <a:ext cx="5983288" cy="3289300"/>
          </a:xfrm>
          <a:prstGeom prst="rect">
            <a:avLst/>
          </a:prstGeom>
          <a:noFill/>
          <a:ln w="9525">
            <a:noFill/>
            <a:miter lim="800000"/>
            <a:headEnd/>
            <a:tailEnd/>
          </a:ln>
        </p:spPr>
      </p:pic>
      <p:sp>
        <p:nvSpPr>
          <p:cNvPr id="26629" name="Rectangle 2"/>
          <p:cNvSpPr>
            <a:spLocks noGrp="1" noChangeArrowheads="1"/>
          </p:cNvSpPr>
          <p:nvPr>
            <p:ph type="title"/>
          </p:nvPr>
        </p:nvSpPr>
        <p:spPr/>
        <p:txBody>
          <a:bodyPr/>
          <a:lstStyle/>
          <a:p>
            <a:r>
              <a:rPr lang="en-US" dirty="0" smtClean="0"/>
              <a:t>Now how do we classify?</a:t>
            </a:r>
          </a:p>
        </p:txBody>
      </p:sp>
      <p:sp>
        <p:nvSpPr>
          <p:cNvPr id="26630" name="Rectangle 3"/>
          <p:cNvSpPr>
            <a:spLocks noGrp="1" noChangeArrowheads="1"/>
          </p:cNvSpPr>
          <p:nvPr>
            <p:ph type="body" idx="1"/>
          </p:nvPr>
        </p:nvSpPr>
        <p:spPr>
          <a:xfrm>
            <a:off x="457200" y="1219200"/>
            <a:ext cx="8178800" cy="4762500"/>
          </a:xfrm>
        </p:spPr>
        <p:txBody>
          <a:bodyPr/>
          <a:lstStyle/>
          <a:p>
            <a:r>
              <a:rPr lang="en-US" dirty="0" smtClean="0"/>
              <a:t>One simple way is to just break the probability where the probability of a class is the greatest – </a:t>
            </a:r>
            <a:r>
              <a:rPr lang="en-US" b="1" dirty="0" smtClean="0"/>
              <a:t>Decision Boundary</a:t>
            </a:r>
          </a:p>
          <a:p>
            <a:r>
              <a:rPr lang="en-US" dirty="0" smtClean="0"/>
              <a:t>Note: It may break in several places, not just one!</a:t>
            </a:r>
          </a:p>
        </p:txBody>
      </p:sp>
      <p:sp>
        <p:nvSpPr>
          <p:cNvPr id="26631" name="Line 5"/>
          <p:cNvSpPr>
            <a:spLocks noChangeShapeType="1"/>
          </p:cNvSpPr>
          <p:nvPr/>
        </p:nvSpPr>
        <p:spPr bwMode="auto">
          <a:xfrm flipV="1">
            <a:off x="5638800" y="2286000"/>
            <a:ext cx="0" cy="3505200"/>
          </a:xfrm>
          <a:prstGeom prst="line">
            <a:avLst/>
          </a:prstGeom>
          <a:noFill/>
          <a:ln w="28575">
            <a:solidFill>
              <a:schemeClr val="tx1"/>
            </a:solidFill>
            <a:round/>
            <a:headEnd/>
            <a:tailEnd/>
          </a:ln>
        </p:spPr>
        <p:txBody>
          <a:bodyPr/>
          <a:lstStyle/>
          <a:p>
            <a:endParaRPr lang="en-US"/>
          </a:p>
        </p:txBody>
      </p:sp>
      <p:sp>
        <p:nvSpPr>
          <p:cNvPr id="26632" name="Text Box 6"/>
          <p:cNvSpPr txBox="1">
            <a:spLocks noChangeArrowheads="1"/>
          </p:cNvSpPr>
          <p:nvPr/>
        </p:nvSpPr>
        <p:spPr bwMode="auto">
          <a:xfrm>
            <a:off x="4343400" y="5984875"/>
            <a:ext cx="1012825" cy="457200"/>
          </a:xfrm>
          <a:prstGeom prst="rect">
            <a:avLst/>
          </a:prstGeom>
          <a:noFill/>
          <a:ln w="9525">
            <a:noFill/>
            <a:miter lim="800000"/>
            <a:headEnd/>
            <a:tailEnd/>
          </a:ln>
        </p:spPr>
        <p:txBody>
          <a:bodyPr wrap="none">
            <a:spAutoFit/>
          </a:bodyPr>
          <a:lstStyle/>
          <a:p>
            <a:r>
              <a:rPr lang="en-US"/>
              <a:t>Height</a:t>
            </a:r>
          </a:p>
        </p:txBody>
      </p:sp>
      <p:sp>
        <p:nvSpPr>
          <p:cNvPr id="26633" name="Text Box 7"/>
          <p:cNvSpPr txBox="1">
            <a:spLocks noChangeArrowheads="1"/>
          </p:cNvSpPr>
          <p:nvPr/>
        </p:nvSpPr>
        <p:spPr bwMode="auto">
          <a:xfrm>
            <a:off x="2363788" y="2209800"/>
            <a:ext cx="1065212" cy="457200"/>
          </a:xfrm>
          <a:prstGeom prst="rect">
            <a:avLst/>
          </a:prstGeom>
          <a:noFill/>
          <a:ln w="9525">
            <a:noFill/>
            <a:miter lim="800000"/>
            <a:headEnd/>
            <a:tailEnd/>
          </a:ln>
        </p:spPr>
        <p:txBody>
          <a:bodyPr wrap="none">
            <a:spAutoFit/>
          </a:bodyPr>
          <a:lstStyle/>
          <a:p>
            <a:r>
              <a:rPr lang="en-US"/>
              <a:t>Smurfs</a:t>
            </a:r>
          </a:p>
        </p:txBody>
      </p:sp>
      <p:sp>
        <p:nvSpPr>
          <p:cNvPr id="26634" name="Text Box 8"/>
          <p:cNvSpPr txBox="1">
            <a:spLocks noChangeArrowheads="1"/>
          </p:cNvSpPr>
          <p:nvPr/>
        </p:nvSpPr>
        <p:spPr bwMode="auto">
          <a:xfrm>
            <a:off x="6251575" y="2209800"/>
            <a:ext cx="911225" cy="457200"/>
          </a:xfrm>
          <a:prstGeom prst="rect">
            <a:avLst/>
          </a:prstGeom>
          <a:noFill/>
          <a:ln w="9525">
            <a:noFill/>
            <a:miter lim="800000"/>
            <a:headEnd/>
            <a:tailEnd/>
          </a:ln>
        </p:spPr>
        <p:txBody>
          <a:bodyPr wrap="none">
            <a:spAutoFit/>
          </a:bodyPr>
          <a:lstStyle/>
          <a:p>
            <a:r>
              <a:rPr lang="en-US"/>
              <a:t>Trolls</a:t>
            </a:r>
          </a:p>
        </p:txBody>
      </p:sp>
      <p:sp>
        <p:nvSpPr>
          <p:cNvPr id="26635" name="Line 9"/>
          <p:cNvSpPr>
            <a:spLocks noChangeShapeType="1"/>
          </p:cNvSpPr>
          <p:nvPr/>
        </p:nvSpPr>
        <p:spPr bwMode="auto">
          <a:xfrm>
            <a:off x="3352800" y="2438400"/>
            <a:ext cx="2286000" cy="0"/>
          </a:xfrm>
          <a:prstGeom prst="line">
            <a:avLst/>
          </a:prstGeom>
          <a:noFill/>
          <a:ln w="28575">
            <a:solidFill>
              <a:srgbClr val="0000FF"/>
            </a:solidFill>
            <a:round/>
            <a:headEnd/>
            <a:tailEnd type="triangle" w="med" len="med"/>
          </a:ln>
        </p:spPr>
        <p:txBody>
          <a:bodyPr/>
          <a:lstStyle/>
          <a:p>
            <a:endParaRPr lang="en-US"/>
          </a:p>
        </p:txBody>
      </p:sp>
      <p:sp>
        <p:nvSpPr>
          <p:cNvPr id="26636" name="Line 10"/>
          <p:cNvSpPr>
            <a:spLocks noChangeShapeType="1"/>
          </p:cNvSpPr>
          <p:nvPr/>
        </p:nvSpPr>
        <p:spPr bwMode="auto">
          <a:xfrm flipH="1">
            <a:off x="5638800" y="2438400"/>
            <a:ext cx="685800" cy="0"/>
          </a:xfrm>
          <a:prstGeom prst="line">
            <a:avLst/>
          </a:prstGeom>
          <a:noFill/>
          <a:ln w="28575">
            <a:solidFill>
              <a:srgbClr val="FF0000"/>
            </a:solidFill>
            <a:round/>
            <a:headEnd/>
            <a:tailEnd type="triangle" w="med" len="med"/>
          </a:ln>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6" name="Footer Placeholder 4"/>
          <p:cNvSpPr>
            <a:spLocks noGrp="1"/>
          </p:cNvSpPr>
          <p:nvPr>
            <p:ph type="ftr" sz="quarter" idx="11"/>
          </p:nvPr>
        </p:nvSpPr>
        <p:spPr>
          <a:noFill/>
        </p:spPr>
        <p:txBody>
          <a:bodyPr/>
          <a:lstStyle/>
          <a:p>
            <a:r>
              <a:rPr lang="en-US" smtClean="0"/>
              <a:t>CS 561, Probability and Bayes</a:t>
            </a:r>
            <a:endParaRPr lang="en-US"/>
          </a:p>
        </p:txBody>
      </p:sp>
      <p:sp>
        <p:nvSpPr>
          <p:cNvPr id="8197" name="Slide Number Placeholder 5"/>
          <p:cNvSpPr>
            <a:spLocks noGrp="1"/>
          </p:cNvSpPr>
          <p:nvPr>
            <p:ph type="sldNum" sz="quarter" idx="12"/>
          </p:nvPr>
        </p:nvSpPr>
        <p:spPr>
          <a:noFill/>
        </p:spPr>
        <p:txBody>
          <a:bodyPr/>
          <a:lstStyle/>
          <a:p>
            <a:fld id="{989BC0E6-EA36-490B-8A23-6081C6EFB2F0}" type="slidenum">
              <a:rPr lang="en-US"/>
              <a:pPr/>
              <a:t>28</a:t>
            </a:fld>
            <a:endParaRPr lang="en-US"/>
          </a:p>
        </p:txBody>
      </p:sp>
      <p:sp>
        <p:nvSpPr>
          <p:cNvPr id="8198" name="Rectangle 2"/>
          <p:cNvSpPr>
            <a:spLocks noGrp="1" noChangeArrowheads="1"/>
          </p:cNvSpPr>
          <p:nvPr>
            <p:ph type="title"/>
          </p:nvPr>
        </p:nvSpPr>
        <p:spPr/>
        <p:txBody>
          <a:bodyPr/>
          <a:lstStyle/>
          <a:p>
            <a:r>
              <a:rPr lang="en-US" smtClean="0"/>
              <a:t>Thus a simple way is….</a:t>
            </a:r>
          </a:p>
        </p:txBody>
      </p:sp>
      <p:sp>
        <p:nvSpPr>
          <p:cNvPr id="8199" name="Rectangle 3"/>
          <p:cNvSpPr>
            <a:spLocks noGrp="1" noChangeArrowheads="1"/>
          </p:cNvSpPr>
          <p:nvPr>
            <p:ph type="body" idx="1"/>
          </p:nvPr>
        </p:nvSpPr>
        <p:spPr/>
        <p:txBody>
          <a:bodyPr/>
          <a:lstStyle/>
          <a:p>
            <a:r>
              <a:rPr lang="en-US" smtClean="0"/>
              <a:t>If</a:t>
            </a:r>
          </a:p>
          <a:p>
            <a:endParaRPr lang="en-US" smtClean="0"/>
          </a:p>
          <a:p>
            <a:endParaRPr lang="en-US" smtClean="0"/>
          </a:p>
          <a:p>
            <a:r>
              <a:rPr lang="en-US" smtClean="0"/>
              <a:t>Then we are observing a </a:t>
            </a:r>
            <a:r>
              <a:rPr lang="en-US" smtClean="0">
                <a:solidFill>
                  <a:srgbClr val="FF0000"/>
                </a:solidFill>
              </a:rPr>
              <a:t>Troll</a:t>
            </a:r>
          </a:p>
          <a:p>
            <a:r>
              <a:rPr lang="en-US" smtClean="0"/>
              <a:t>Else </a:t>
            </a:r>
          </a:p>
          <a:p>
            <a:endParaRPr lang="en-US" smtClean="0"/>
          </a:p>
          <a:p>
            <a:endParaRPr lang="en-US" smtClean="0"/>
          </a:p>
          <a:p>
            <a:r>
              <a:rPr lang="en-US" smtClean="0"/>
              <a:t>Then we are observing a </a:t>
            </a:r>
            <a:r>
              <a:rPr lang="en-US" smtClean="0">
                <a:solidFill>
                  <a:srgbClr val="0000FF"/>
                </a:solidFill>
              </a:rPr>
              <a:t>Smurf</a:t>
            </a:r>
          </a:p>
          <a:p>
            <a:r>
              <a:rPr lang="en-US" smtClean="0">
                <a:solidFill>
                  <a:schemeClr val="tx2"/>
                </a:solidFill>
              </a:rPr>
              <a:t>However, how do we guard against our robot ejecting a tall</a:t>
            </a:r>
            <a:r>
              <a:rPr lang="en-US" smtClean="0">
                <a:solidFill>
                  <a:srgbClr val="0000FF"/>
                </a:solidFill>
              </a:rPr>
              <a:t> Smurf?</a:t>
            </a:r>
          </a:p>
        </p:txBody>
      </p:sp>
      <p:sp>
        <p:nvSpPr>
          <p:cNvPr id="8200" name="Rectangle 5"/>
          <p:cNvSpPr>
            <a:spLocks noChangeArrowheads="1"/>
          </p:cNvSpPr>
          <p:nvPr/>
        </p:nvSpPr>
        <p:spPr bwMode="auto">
          <a:xfrm>
            <a:off x="3786188" y="3290888"/>
            <a:ext cx="9144000" cy="0"/>
          </a:xfrm>
          <a:prstGeom prst="rect">
            <a:avLst/>
          </a:prstGeom>
          <a:noFill/>
          <a:ln w="9525">
            <a:noFill/>
            <a:miter lim="800000"/>
            <a:headEnd/>
            <a:tailEnd/>
          </a:ln>
        </p:spPr>
        <p:txBody>
          <a:bodyPr>
            <a:spAutoFit/>
          </a:bodyPr>
          <a:lstStyle/>
          <a:p>
            <a:endParaRPr lang="en-US"/>
          </a:p>
        </p:txBody>
      </p:sp>
      <p:graphicFrame>
        <p:nvGraphicFramePr>
          <p:cNvPr id="8194" name="Object 4"/>
          <p:cNvGraphicFramePr>
            <a:graphicFrameLocks noChangeAspect="1"/>
          </p:cNvGraphicFramePr>
          <p:nvPr/>
        </p:nvGraphicFramePr>
        <p:xfrm>
          <a:off x="914400" y="1676400"/>
          <a:ext cx="4213225" cy="741363"/>
        </p:xfrm>
        <a:graphic>
          <a:graphicData uri="http://schemas.openxmlformats.org/presentationml/2006/ole">
            <p:oleObj spid="_x0000_s8194" name="Equation" r:id="rId3" imgW="1574640" imgH="279360" progId="Equation.DSMT4">
              <p:embed/>
            </p:oleObj>
          </a:graphicData>
        </a:graphic>
      </p:graphicFrame>
      <p:sp>
        <p:nvSpPr>
          <p:cNvPr id="8201" name="Rectangle 7"/>
          <p:cNvSpPr>
            <a:spLocks noChangeArrowheads="1"/>
          </p:cNvSpPr>
          <p:nvPr/>
        </p:nvSpPr>
        <p:spPr bwMode="auto">
          <a:xfrm>
            <a:off x="3790950" y="3290888"/>
            <a:ext cx="9144000" cy="0"/>
          </a:xfrm>
          <a:prstGeom prst="rect">
            <a:avLst/>
          </a:prstGeom>
          <a:noFill/>
          <a:ln w="9525">
            <a:noFill/>
            <a:miter lim="800000"/>
            <a:headEnd/>
            <a:tailEnd/>
          </a:ln>
        </p:spPr>
        <p:txBody>
          <a:bodyPr>
            <a:spAutoFit/>
          </a:bodyPr>
          <a:lstStyle/>
          <a:p>
            <a:endParaRPr lang="en-US"/>
          </a:p>
        </p:txBody>
      </p:sp>
      <p:graphicFrame>
        <p:nvGraphicFramePr>
          <p:cNvPr id="8195" name="Object 6"/>
          <p:cNvGraphicFramePr>
            <a:graphicFrameLocks noChangeAspect="1"/>
          </p:cNvGraphicFramePr>
          <p:nvPr/>
        </p:nvGraphicFramePr>
        <p:xfrm>
          <a:off x="898525" y="3124200"/>
          <a:ext cx="4224338" cy="741363"/>
        </p:xfrm>
        <a:graphic>
          <a:graphicData uri="http://schemas.openxmlformats.org/presentationml/2006/ole">
            <p:oleObj spid="_x0000_s8195" name="Equation" r:id="rId4" imgW="1574640" imgH="279360" progId="Equation.DSMT4">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t>CS 561, Probability and Bayes</a:t>
            </a:r>
            <a:endParaRPr lang="en-US"/>
          </a:p>
        </p:txBody>
      </p:sp>
      <p:sp>
        <p:nvSpPr>
          <p:cNvPr id="27651" name="Slide Number Placeholder 5"/>
          <p:cNvSpPr>
            <a:spLocks noGrp="1"/>
          </p:cNvSpPr>
          <p:nvPr>
            <p:ph type="sldNum" sz="quarter" idx="12"/>
          </p:nvPr>
        </p:nvSpPr>
        <p:spPr>
          <a:noFill/>
        </p:spPr>
        <p:txBody>
          <a:bodyPr/>
          <a:lstStyle/>
          <a:p>
            <a:fld id="{A3F6E904-1F07-4B60-AB6D-5A24D82E1719}" type="slidenum">
              <a:rPr lang="en-US"/>
              <a:pPr/>
              <a:t>29</a:t>
            </a:fld>
            <a:endParaRPr lang="en-US"/>
          </a:p>
        </p:txBody>
      </p:sp>
      <p:pic>
        <p:nvPicPr>
          <p:cNvPr id="27652" name="Picture 14" descr="Z:\classes\cs561-TA\Bayes-Lecture\smurfs-trolls.bmp"/>
          <p:cNvPicPr>
            <a:picLocks noChangeAspect="1" noChangeArrowheads="1"/>
          </p:cNvPicPr>
          <p:nvPr/>
        </p:nvPicPr>
        <p:blipFill>
          <a:blip r:embed="rId2"/>
          <a:srcRect/>
          <a:stretch>
            <a:fillRect/>
          </a:stretch>
        </p:blipFill>
        <p:spPr bwMode="auto">
          <a:xfrm>
            <a:off x="457200" y="2743200"/>
            <a:ext cx="5983288" cy="3289300"/>
          </a:xfrm>
          <a:prstGeom prst="rect">
            <a:avLst/>
          </a:prstGeom>
          <a:noFill/>
          <a:ln w="9525">
            <a:noFill/>
            <a:miter lim="800000"/>
            <a:headEnd/>
            <a:tailEnd/>
          </a:ln>
        </p:spPr>
      </p:pic>
      <p:sp>
        <p:nvSpPr>
          <p:cNvPr id="27653" name="Rectangle 2"/>
          <p:cNvSpPr>
            <a:spLocks noGrp="1" noChangeArrowheads="1"/>
          </p:cNvSpPr>
          <p:nvPr>
            <p:ph type="title"/>
          </p:nvPr>
        </p:nvSpPr>
        <p:spPr/>
        <p:txBody>
          <a:bodyPr/>
          <a:lstStyle/>
          <a:p>
            <a:r>
              <a:rPr lang="en-US" smtClean="0"/>
              <a:t>What happens now?</a:t>
            </a:r>
          </a:p>
        </p:txBody>
      </p:sp>
      <p:sp>
        <p:nvSpPr>
          <p:cNvPr id="27654" name="Rectangle 3"/>
          <p:cNvSpPr>
            <a:spLocks noGrp="1" noChangeArrowheads="1"/>
          </p:cNvSpPr>
          <p:nvPr>
            <p:ph type="body" idx="1"/>
          </p:nvPr>
        </p:nvSpPr>
        <p:spPr/>
        <p:txBody>
          <a:bodyPr/>
          <a:lstStyle/>
          <a:p>
            <a:r>
              <a:rPr lang="en-US" smtClean="0"/>
              <a:t>If we eject a Smurf or Troll based on strict probability, we might create problems…</a:t>
            </a:r>
          </a:p>
        </p:txBody>
      </p:sp>
      <p:sp>
        <p:nvSpPr>
          <p:cNvPr id="27655" name="Line 5"/>
          <p:cNvSpPr>
            <a:spLocks noChangeShapeType="1"/>
          </p:cNvSpPr>
          <p:nvPr/>
        </p:nvSpPr>
        <p:spPr bwMode="auto">
          <a:xfrm flipV="1">
            <a:off x="4495800" y="2286000"/>
            <a:ext cx="0" cy="3505200"/>
          </a:xfrm>
          <a:prstGeom prst="line">
            <a:avLst/>
          </a:prstGeom>
          <a:noFill/>
          <a:ln w="28575">
            <a:solidFill>
              <a:schemeClr val="tx1"/>
            </a:solidFill>
            <a:round/>
            <a:headEnd/>
            <a:tailEnd/>
          </a:ln>
        </p:spPr>
        <p:txBody>
          <a:bodyPr/>
          <a:lstStyle/>
          <a:p>
            <a:endParaRPr lang="en-US"/>
          </a:p>
        </p:txBody>
      </p:sp>
      <p:sp>
        <p:nvSpPr>
          <p:cNvPr id="27656" name="Text Box 6"/>
          <p:cNvSpPr txBox="1">
            <a:spLocks noChangeArrowheads="1"/>
          </p:cNvSpPr>
          <p:nvPr/>
        </p:nvSpPr>
        <p:spPr bwMode="auto">
          <a:xfrm>
            <a:off x="3178175" y="5984875"/>
            <a:ext cx="1012825" cy="457200"/>
          </a:xfrm>
          <a:prstGeom prst="rect">
            <a:avLst/>
          </a:prstGeom>
          <a:noFill/>
          <a:ln w="9525">
            <a:noFill/>
            <a:miter lim="800000"/>
            <a:headEnd/>
            <a:tailEnd/>
          </a:ln>
        </p:spPr>
        <p:txBody>
          <a:bodyPr wrap="none">
            <a:spAutoFit/>
          </a:bodyPr>
          <a:lstStyle/>
          <a:p>
            <a:r>
              <a:rPr lang="en-US"/>
              <a:t>Height</a:t>
            </a:r>
          </a:p>
        </p:txBody>
      </p:sp>
      <p:sp>
        <p:nvSpPr>
          <p:cNvPr id="27657" name="Text Box 7"/>
          <p:cNvSpPr txBox="1">
            <a:spLocks noChangeArrowheads="1"/>
          </p:cNvSpPr>
          <p:nvPr/>
        </p:nvSpPr>
        <p:spPr bwMode="auto">
          <a:xfrm>
            <a:off x="1220788" y="2209800"/>
            <a:ext cx="1065212" cy="457200"/>
          </a:xfrm>
          <a:prstGeom prst="rect">
            <a:avLst/>
          </a:prstGeom>
          <a:noFill/>
          <a:ln w="9525">
            <a:noFill/>
            <a:miter lim="800000"/>
            <a:headEnd/>
            <a:tailEnd/>
          </a:ln>
        </p:spPr>
        <p:txBody>
          <a:bodyPr wrap="none">
            <a:spAutoFit/>
          </a:bodyPr>
          <a:lstStyle/>
          <a:p>
            <a:r>
              <a:rPr lang="en-US"/>
              <a:t>Smurfs</a:t>
            </a:r>
          </a:p>
        </p:txBody>
      </p:sp>
      <p:sp>
        <p:nvSpPr>
          <p:cNvPr id="27658" name="Text Box 8"/>
          <p:cNvSpPr txBox="1">
            <a:spLocks noChangeArrowheads="1"/>
          </p:cNvSpPr>
          <p:nvPr/>
        </p:nvSpPr>
        <p:spPr bwMode="auto">
          <a:xfrm>
            <a:off x="5108575" y="2209800"/>
            <a:ext cx="911225" cy="457200"/>
          </a:xfrm>
          <a:prstGeom prst="rect">
            <a:avLst/>
          </a:prstGeom>
          <a:noFill/>
          <a:ln w="9525">
            <a:noFill/>
            <a:miter lim="800000"/>
            <a:headEnd/>
            <a:tailEnd/>
          </a:ln>
        </p:spPr>
        <p:txBody>
          <a:bodyPr wrap="none">
            <a:spAutoFit/>
          </a:bodyPr>
          <a:lstStyle/>
          <a:p>
            <a:r>
              <a:rPr lang="en-US"/>
              <a:t>Trolls</a:t>
            </a:r>
          </a:p>
        </p:txBody>
      </p:sp>
      <p:sp>
        <p:nvSpPr>
          <p:cNvPr id="27659" name="Line 9"/>
          <p:cNvSpPr>
            <a:spLocks noChangeShapeType="1"/>
          </p:cNvSpPr>
          <p:nvPr/>
        </p:nvSpPr>
        <p:spPr bwMode="auto">
          <a:xfrm>
            <a:off x="2209800" y="2438400"/>
            <a:ext cx="2286000" cy="0"/>
          </a:xfrm>
          <a:prstGeom prst="line">
            <a:avLst/>
          </a:prstGeom>
          <a:noFill/>
          <a:ln w="28575">
            <a:solidFill>
              <a:srgbClr val="0000FF"/>
            </a:solidFill>
            <a:round/>
            <a:headEnd/>
            <a:tailEnd type="triangle" w="med" len="med"/>
          </a:ln>
        </p:spPr>
        <p:txBody>
          <a:bodyPr/>
          <a:lstStyle/>
          <a:p>
            <a:endParaRPr lang="en-US"/>
          </a:p>
        </p:txBody>
      </p:sp>
      <p:sp>
        <p:nvSpPr>
          <p:cNvPr id="27660" name="Line 10"/>
          <p:cNvSpPr>
            <a:spLocks noChangeShapeType="1"/>
          </p:cNvSpPr>
          <p:nvPr/>
        </p:nvSpPr>
        <p:spPr bwMode="auto">
          <a:xfrm flipH="1">
            <a:off x="4495800" y="2438400"/>
            <a:ext cx="685800" cy="0"/>
          </a:xfrm>
          <a:prstGeom prst="line">
            <a:avLst/>
          </a:prstGeom>
          <a:noFill/>
          <a:ln w="28575">
            <a:solidFill>
              <a:srgbClr val="FF0000"/>
            </a:solidFill>
            <a:round/>
            <a:headEnd/>
            <a:tailEnd type="triangle" w="med" len="med"/>
          </a:ln>
        </p:spPr>
        <p:txBody>
          <a:bodyPr/>
          <a:lstStyle/>
          <a:p>
            <a:endParaRPr lang="en-US"/>
          </a:p>
        </p:txBody>
      </p:sp>
      <p:sp>
        <p:nvSpPr>
          <p:cNvPr id="27661" name="Line 12"/>
          <p:cNvSpPr>
            <a:spLocks noChangeShapeType="1"/>
          </p:cNvSpPr>
          <p:nvPr/>
        </p:nvSpPr>
        <p:spPr bwMode="auto">
          <a:xfrm flipH="1">
            <a:off x="4648200" y="4038600"/>
            <a:ext cx="2133600" cy="1295400"/>
          </a:xfrm>
          <a:prstGeom prst="line">
            <a:avLst/>
          </a:prstGeom>
          <a:noFill/>
          <a:ln w="9525">
            <a:solidFill>
              <a:schemeClr val="tx1"/>
            </a:solidFill>
            <a:round/>
            <a:headEnd/>
            <a:tailEnd type="triangle" w="med" len="med"/>
          </a:ln>
        </p:spPr>
        <p:txBody>
          <a:bodyPr/>
          <a:lstStyle/>
          <a:p>
            <a:endParaRPr lang="en-US"/>
          </a:p>
        </p:txBody>
      </p:sp>
      <p:sp>
        <p:nvSpPr>
          <p:cNvPr id="27662" name="Text Box 13"/>
          <p:cNvSpPr txBox="1">
            <a:spLocks noChangeArrowheads="1"/>
          </p:cNvSpPr>
          <p:nvPr/>
        </p:nvSpPr>
        <p:spPr bwMode="auto">
          <a:xfrm>
            <a:off x="6553200" y="2546350"/>
            <a:ext cx="2571750" cy="1552575"/>
          </a:xfrm>
          <a:prstGeom prst="rect">
            <a:avLst/>
          </a:prstGeom>
          <a:noFill/>
          <a:ln w="9525">
            <a:noFill/>
            <a:miter lim="800000"/>
            <a:headEnd/>
            <a:tailEnd/>
          </a:ln>
        </p:spPr>
        <p:txBody>
          <a:bodyPr wrap="none">
            <a:spAutoFit/>
          </a:bodyPr>
          <a:lstStyle/>
          <a:p>
            <a:r>
              <a:rPr lang="en-US"/>
              <a:t>We are ejecting</a:t>
            </a:r>
          </a:p>
          <a:p>
            <a:r>
              <a:rPr lang="en-US"/>
              <a:t>Some % of Smurfs </a:t>
            </a:r>
          </a:p>
          <a:p>
            <a:r>
              <a:rPr lang="en-US"/>
              <a:t>Taller than approx.</a:t>
            </a:r>
          </a:p>
          <a:p>
            <a:r>
              <a:rPr lang="en-US"/>
              <a:t>2.4”</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t>CS 561, Probability and Bayes</a:t>
            </a:r>
            <a:endParaRPr lang="en-US"/>
          </a:p>
        </p:txBody>
      </p:sp>
      <p:sp>
        <p:nvSpPr>
          <p:cNvPr id="15363" name="Slide Number Placeholder 5"/>
          <p:cNvSpPr>
            <a:spLocks noGrp="1"/>
          </p:cNvSpPr>
          <p:nvPr>
            <p:ph type="sldNum" sz="quarter" idx="12"/>
          </p:nvPr>
        </p:nvSpPr>
        <p:spPr>
          <a:noFill/>
        </p:spPr>
        <p:txBody>
          <a:bodyPr/>
          <a:lstStyle/>
          <a:p>
            <a:fld id="{37701486-6BF7-4A40-A2F3-57D0348D9316}" type="slidenum">
              <a:rPr lang="en-US"/>
              <a:pPr/>
              <a:t>3</a:t>
            </a:fld>
            <a:endParaRPr lang="en-US"/>
          </a:p>
        </p:txBody>
      </p:sp>
      <p:sp>
        <p:nvSpPr>
          <p:cNvPr id="15364" name="Rectangle 2"/>
          <p:cNvSpPr>
            <a:spLocks noGrp="1" noChangeArrowheads="1"/>
          </p:cNvSpPr>
          <p:nvPr>
            <p:ph type="title"/>
          </p:nvPr>
        </p:nvSpPr>
        <p:spPr/>
        <p:txBody>
          <a:bodyPr/>
          <a:lstStyle/>
          <a:p>
            <a:r>
              <a:rPr lang="en-US" smtClean="0"/>
              <a:t>We want to use probabilities in Bayesian networks, but how do we </a:t>
            </a:r>
            <a:r>
              <a:rPr lang="en-US" i="1" smtClean="0"/>
              <a:t>know</a:t>
            </a:r>
            <a:r>
              <a:rPr lang="en-US" smtClean="0"/>
              <a:t> the probabilities?</a:t>
            </a:r>
          </a:p>
        </p:txBody>
      </p:sp>
      <p:sp>
        <p:nvSpPr>
          <p:cNvPr id="15365" name="Rectangle 3"/>
          <p:cNvSpPr>
            <a:spLocks noGrp="1" noChangeArrowheads="1"/>
          </p:cNvSpPr>
          <p:nvPr>
            <p:ph type="body" idx="1"/>
          </p:nvPr>
        </p:nvSpPr>
        <p:spPr/>
        <p:txBody>
          <a:bodyPr/>
          <a:lstStyle/>
          <a:p>
            <a:r>
              <a:rPr lang="en-US" smtClean="0"/>
              <a:t>In closed systems and games probabilities are derived computationally.</a:t>
            </a:r>
          </a:p>
          <a:p>
            <a:pPr lvl="1"/>
            <a:r>
              <a:rPr lang="en-US" sz="1800" smtClean="0"/>
              <a:t>For instance, we know, based on a closed set of rules what the likelihood of drawing 21 in blackjack is given your current hand</a:t>
            </a:r>
          </a:p>
          <a:p>
            <a:r>
              <a:rPr lang="en-US" smtClean="0"/>
              <a:t>What about partially observable systems?</a:t>
            </a:r>
          </a:p>
          <a:p>
            <a:pPr lvl="1"/>
            <a:r>
              <a:rPr lang="en-US" sz="1800" smtClean="0"/>
              <a:t>How do we derive the likelihood that is should rain tomorrow given that ol’ Granny Clampett’s knee hurts?</a:t>
            </a:r>
          </a:p>
        </p:txBody>
      </p:sp>
      <p:pic>
        <p:nvPicPr>
          <p:cNvPr id="15366" name="Picture 4"/>
          <p:cNvPicPr>
            <a:picLocks noChangeAspect="1" noChangeArrowheads="1"/>
          </p:cNvPicPr>
          <p:nvPr/>
        </p:nvPicPr>
        <p:blipFill>
          <a:blip r:embed="rId2"/>
          <a:srcRect/>
          <a:stretch>
            <a:fillRect/>
          </a:stretch>
        </p:blipFill>
        <p:spPr bwMode="auto">
          <a:xfrm>
            <a:off x="2400300" y="3733800"/>
            <a:ext cx="1619250" cy="2514600"/>
          </a:xfrm>
          <a:prstGeom prst="rect">
            <a:avLst/>
          </a:prstGeom>
          <a:noFill/>
          <a:ln w="9525">
            <a:noFill/>
            <a:miter lim="800000"/>
            <a:headEnd/>
            <a:tailEnd/>
          </a:ln>
        </p:spPr>
      </p:pic>
      <p:sp>
        <p:nvSpPr>
          <p:cNvPr id="15367" name="Line 6"/>
          <p:cNvSpPr>
            <a:spLocks noChangeShapeType="1"/>
          </p:cNvSpPr>
          <p:nvPr/>
        </p:nvSpPr>
        <p:spPr bwMode="auto">
          <a:xfrm>
            <a:off x="4114800" y="4876800"/>
            <a:ext cx="1295400" cy="0"/>
          </a:xfrm>
          <a:prstGeom prst="line">
            <a:avLst/>
          </a:prstGeom>
          <a:noFill/>
          <a:ln w="57150">
            <a:solidFill>
              <a:schemeClr val="tx1"/>
            </a:solidFill>
            <a:round/>
            <a:headEnd/>
            <a:tailEnd type="triangle" w="med" len="med"/>
          </a:ln>
        </p:spPr>
        <p:txBody>
          <a:bodyPr/>
          <a:lstStyle/>
          <a:p>
            <a:endParaRPr lang="en-US"/>
          </a:p>
        </p:txBody>
      </p:sp>
      <p:sp>
        <p:nvSpPr>
          <p:cNvPr id="15368" name="Text Box 7"/>
          <p:cNvSpPr txBox="1">
            <a:spLocks noChangeArrowheads="1"/>
          </p:cNvSpPr>
          <p:nvPr/>
        </p:nvSpPr>
        <p:spPr bwMode="auto">
          <a:xfrm>
            <a:off x="4191000" y="4343400"/>
            <a:ext cx="1168400" cy="457200"/>
          </a:xfrm>
          <a:prstGeom prst="rect">
            <a:avLst/>
          </a:prstGeom>
          <a:noFill/>
          <a:ln w="9525">
            <a:noFill/>
            <a:miter lim="800000"/>
            <a:headEnd/>
            <a:tailEnd/>
          </a:ln>
        </p:spPr>
        <p:txBody>
          <a:bodyPr wrap="none">
            <a:spAutoFit/>
          </a:bodyPr>
          <a:lstStyle/>
          <a:p>
            <a:r>
              <a:rPr lang="en-US"/>
              <a:t>P(x) = ?</a:t>
            </a:r>
          </a:p>
        </p:txBody>
      </p:sp>
      <p:pic>
        <p:nvPicPr>
          <p:cNvPr id="15369" name="Picture 8" descr="Z:\classes\cs561-TA\Bayes-Lecture\rain.gif"/>
          <p:cNvPicPr>
            <a:picLocks noChangeAspect="1" noChangeArrowheads="1"/>
          </p:cNvPicPr>
          <p:nvPr/>
        </p:nvPicPr>
        <p:blipFill>
          <a:blip r:embed="rId3"/>
          <a:srcRect/>
          <a:stretch>
            <a:fillRect/>
          </a:stretch>
        </p:blipFill>
        <p:spPr bwMode="auto">
          <a:xfrm>
            <a:off x="5562600" y="3276600"/>
            <a:ext cx="1714500" cy="315436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smtClean="0"/>
              <a:t>CS 561, Probability and Bayes</a:t>
            </a:r>
            <a:endParaRPr lang="en-US"/>
          </a:p>
        </p:txBody>
      </p:sp>
      <p:sp>
        <p:nvSpPr>
          <p:cNvPr id="28675" name="Slide Number Placeholder 5"/>
          <p:cNvSpPr>
            <a:spLocks noGrp="1"/>
          </p:cNvSpPr>
          <p:nvPr>
            <p:ph type="sldNum" sz="quarter" idx="12"/>
          </p:nvPr>
        </p:nvSpPr>
        <p:spPr>
          <a:noFill/>
        </p:spPr>
        <p:txBody>
          <a:bodyPr/>
          <a:lstStyle/>
          <a:p>
            <a:fld id="{8F5ACE9E-6144-4437-ABE8-F9E6F71AF74B}" type="slidenum">
              <a:rPr lang="en-US"/>
              <a:pPr/>
              <a:t>30</a:t>
            </a:fld>
            <a:endParaRPr lang="en-US"/>
          </a:p>
        </p:txBody>
      </p:sp>
      <p:sp>
        <p:nvSpPr>
          <p:cNvPr id="28676" name="Rectangle 2"/>
          <p:cNvSpPr>
            <a:spLocks noGrp="1" noChangeArrowheads="1"/>
          </p:cNvSpPr>
          <p:nvPr>
            <p:ph type="title"/>
          </p:nvPr>
        </p:nvSpPr>
        <p:spPr/>
        <p:txBody>
          <a:bodyPr/>
          <a:lstStyle/>
          <a:p>
            <a:r>
              <a:rPr lang="en-US" smtClean="0"/>
              <a:t>We falsely identify a Smurf as a Troll!!!</a:t>
            </a:r>
          </a:p>
        </p:txBody>
      </p:sp>
      <p:graphicFrame>
        <p:nvGraphicFramePr>
          <p:cNvPr id="505859" name="Group 3"/>
          <p:cNvGraphicFramePr>
            <a:graphicFrameLocks noGrp="1"/>
          </p:cNvGraphicFramePr>
          <p:nvPr>
            <p:ph type="tbl" idx="1"/>
          </p:nvPr>
        </p:nvGraphicFramePr>
        <p:xfrm>
          <a:off x="457200" y="1295400"/>
          <a:ext cx="8178800" cy="5070477"/>
        </p:xfrm>
        <a:graphic>
          <a:graphicData uri="http://schemas.openxmlformats.org/drawingml/2006/table">
            <a:tbl>
              <a:tblPr/>
              <a:tblGrid>
                <a:gridCol w="4089400"/>
                <a:gridCol w="4089400"/>
              </a:tblGrid>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0000FF"/>
                          </a:solidFill>
                          <a:effectLst/>
                          <a:latin typeface="Tahoma" pitchFamily="34" charset="0"/>
                        </a:rPr>
                        <a:t>Smurfs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FF0000"/>
                          </a:solidFill>
                          <a:effectLst/>
                          <a:latin typeface="Tahoma" pitchFamily="34" charset="0"/>
                        </a:rPr>
                        <a:t>Trolls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0000FF"/>
                          </a:solidFill>
                          <a:effectLst/>
                          <a:latin typeface="Tahoma"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FF0000"/>
                          </a:solidFill>
                          <a:effectLst/>
                          <a:latin typeface="Tahoma" pitchFamily="34" charset="0"/>
                        </a:rPr>
                        <a:t>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rgbClr val="0000FF"/>
                          </a:solidFill>
                          <a:effectLst/>
                          <a:latin typeface="Tahoma"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1.75”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2.25”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17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a:noFill/>
        </p:spPr>
        <p:txBody>
          <a:bodyPr/>
          <a:lstStyle/>
          <a:p>
            <a:r>
              <a:rPr lang="en-US" smtClean="0"/>
              <a:t>CS 561, Probability and Bayes</a:t>
            </a:r>
            <a:endParaRPr lang="en-US"/>
          </a:p>
        </p:txBody>
      </p:sp>
      <p:sp>
        <p:nvSpPr>
          <p:cNvPr id="9220" name="Slide Number Placeholder 5"/>
          <p:cNvSpPr>
            <a:spLocks noGrp="1"/>
          </p:cNvSpPr>
          <p:nvPr>
            <p:ph type="sldNum" sz="quarter" idx="12"/>
          </p:nvPr>
        </p:nvSpPr>
        <p:spPr>
          <a:noFill/>
        </p:spPr>
        <p:txBody>
          <a:bodyPr/>
          <a:lstStyle/>
          <a:p>
            <a:fld id="{7C749693-930E-4C99-BC02-3F4D65642005}" type="slidenum">
              <a:rPr lang="en-US"/>
              <a:pPr/>
              <a:t>31</a:t>
            </a:fld>
            <a:endParaRPr lang="en-US"/>
          </a:p>
        </p:txBody>
      </p:sp>
      <p:pic>
        <p:nvPicPr>
          <p:cNvPr id="9221" name="Picture 16" descr="Z:\classes\cs561-TA\Bayes-Lecture\smurfs-trolls-FP2.bmp"/>
          <p:cNvPicPr>
            <a:picLocks noChangeAspect="1" noChangeArrowheads="1"/>
          </p:cNvPicPr>
          <p:nvPr/>
        </p:nvPicPr>
        <p:blipFill>
          <a:blip r:embed="rId3"/>
          <a:srcRect/>
          <a:stretch>
            <a:fillRect/>
          </a:stretch>
        </p:blipFill>
        <p:spPr bwMode="auto">
          <a:xfrm>
            <a:off x="2590800" y="4114800"/>
            <a:ext cx="4191000" cy="2303463"/>
          </a:xfrm>
          <a:prstGeom prst="rect">
            <a:avLst/>
          </a:prstGeom>
          <a:noFill/>
          <a:ln w="9525">
            <a:noFill/>
            <a:miter lim="800000"/>
            <a:headEnd/>
            <a:tailEnd/>
          </a:ln>
        </p:spPr>
      </p:pic>
      <p:sp>
        <p:nvSpPr>
          <p:cNvPr id="9222" name="Rectangle 2"/>
          <p:cNvSpPr>
            <a:spLocks noGrp="1" noChangeArrowheads="1"/>
          </p:cNvSpPr>
          <p:nvPr>
            <p:ph type="title"/>
          </p:nvPr>
        </p:nvSpPr>
        <p:spPr/>
        <p:txBody>
          <a:bodyPr/>
          <a:lstStyle/>
          <a:p>
            <a:r>
              <a:rPr lang="en-US" smtClean="0"/>
              <a:t>False Positives and False Negatives</a:t>
            </a:r>
          </a:p>
        </p:txBody>
      </p:sp>
      <p:sp>
        <p:nvSpPr>
          <p:cNvPr id="9223" name="Rectangle 3"/>
          <p:cNvSpPr>
            <a:spLocks noGrp="1" noChangeArrowheads="1"/>
          </p:cNvSpPr>
          <p:nvPr>
            <p:ph type="body" idx="1"/>
          </p:nvPr>
        </p:nvSpPr>
        <p:spPr/>
        <p:txBody>
          <a:bodyPr/>
          <a:lstStyle/>
          <a:p>
            <a:r>
              <a:rPr lang="en-US" sz="1400" smtClean="0"/>
              <a:t>If our robot is set to detect trolls, then we have one false positive match for a troll and two false negative matches for Trolls in this example.</a:t>
            </a:r>
          </a:p>
          <a:p>
            <a:pPr lvl="1"/>
            <a:r>
              <a:rPr lang="en-US" sz="1400" smtClean="0"/>
              <a:t>False negative and false positive errors are sometimes referred to respectively as </a:t>
            </a:r>
            <a:r>
              <a:rPr lang="en-US" sz="1400" i="1" smtClean="0"/>
              <a:t>type 1</a:t>
            </a:r>
            <a:r>
              <a:rPr lang="en-US" sz="1400" smtClean="0"/>
              <a:t> and </a:t>
            </a:r>
            <a:r>
              <a:rPr lang="en-US" sz="1400" i="1" smtClean="0"/>
              <a:t>type 2</a:t>
            </a:r>
            <a:r>
              <a:rPr lang="en-US" sz="1400" smtClean="0"/>
              <a:t> errors</a:t>
            </a:r>
          </a:p>
          <a:p>
            <a:r>
              <a:rPr lang="en-US" sz="1400" smtClean="0"/>
              <a:t>We can estimate the rate of false positives by </a:t>
            </a:r>
            <a:r>
              <a:rPr lang="en-US" sz="1400" i="1" smtClean="0"/>
              <a:t>integrating</a:t>
            </a:r>
            <a:r>
              <a:rPr lang="en-US" sz="1400" smtClean="0"/>
              <a:t> the area on the other side of the decision boundary. </a:t>
            </a:r>
          </a:p>
          <a:p>
            <a:r>
              <a:rPr lang="en-US" sz="1400" smtClean="0"/>
              <a:t>This is known as the </a:t>
            </a:r>
            <a:r>
              <a:rPr lang="en-US" sz="1400" i="1" smtClean="0"/>
              <a:t>Error Function</a:t>
            </a:r>
            <a:r>
              <a:rPr lang="en-US" sz="1400" smtClean="0"/>
              <a:t> and is erfc() in C language. </a:t>
            </a:r>
          </a:p>
          <a:p>
            <a:r>
              <a:rPr lang="en-US" sz="1400" smtClean="0"/>
              <a:t>Note: Gaussian Integrals are a </a:t>
            </a:r>
            <a:r>
              <a:rPr lang="en-US" sz="1400" i="1" smtClean="0"/>
              <a:t>tad</a:t>
            </a:r>
            <a:r>
              <a:rPr lang="en-US" sz="1400" smtClean="0"/>
              <a:t> messy.</a:t>
            </a:r>
            <a:r>
              <a:rPr lang="en-US" smtClean="0"/>
              <a:t>  </a:t>
            </a:r>
          </a:p>
        </p:txBody>
      </p:sp>
      <p:sp>
        <p:nvSpPr>
          <p:cNvPr id="9224" name="Line 5"/>
          <p:cNvSpPr>
            <a:spLocks noChangeShapeType="1"/>
          </p:cNvSpPr>
          <p:nvPr/>
        </p:nvSpPr>
        <p:spPr bwMode="auto">
          <a:xfrm flipV="1">
            <a:off x="5410200" y="4114800"/>
            <a:ext cx="0" cy="2209800"/>
          </a:xfrm>
          <a:prstGeom prst="line">
            <a:avLst/>
          </a:prstGeom>
          <a:noFill/>
          <a:ln w="28575">
            <a:solidFill>
              <a:schemeClr val="tx1"/>
            </a:solidFill>
            <a:round/>
            <a:headEnd/>
            <a:tailEnd/>
          </a:ln>
        </p:spPr>
        <p:txBody>
          <a:bodyPr/>
          <a:lstStyle/>
          <a:p>
            <a:endParaRPr lang="en-US"/>
          </a:p>
        </p:txBody>
      </p:sp>
      <p:sp>
        <p:nvSpPr>
          <p:cNvPr id="9225" name="Line 13"/>
          <p:cNvSpPr>
            <a:spLocks noChangeShapeType="1"/>
          </p:cNvSpPr>
          <p:nvPr/>
        </p:nvSpPr>
        <p:spPr bwMode="auto">
          <a:xfrm flipH="1">
            <a:off x="5486400" y="4724400"/>
            <a:ext cx="1905000" cy="1143000"/>
          </a:xfrm>
          <a:prstGeom prst="line">
            <a:avLst/>
          </a:prstGeom>
          <a:noFill/>
          <a:ln w="9525">
            <a:solidFill>
              <a:schemeClr val="tx1"/>
            </a:solidFill>
            <a:round/>
            <a:headEnd/>
            <a:tailEnd type="triangle" w="med" len="med"/>
          </a:ln>
        </p:spPr>
        <p:txBody>
          <a:bodyPr/>
          <a:lstStyle/>
          <a:p>
            <a:endParaRPr lang="en-US"/>
          </a:p>
        </p:txBody>
      </p:sp>
      <p:sp>
        <p:nvSpPr>
          <p:cNvPr id="9226" name="Text Box 14"/>
          <p:cNvSpPr txBox="1">
            <a:spLocks noChangeArrowheads="1"/>
          </p:cNvSpPr>
          <p:nvPr/>
        </p:nvSpPr>
        <p:spPr bwMode="auto">
          <a:xfrm>
            <a:off x="7026275" y="3975100"/>
            <a:ext cx="1889125" cy="825500"/>
          </a:xfrm>
          <a:prstGeom prst="rect">
            <a:avLst/>
          </a:prstGeom>
          <a:noFill/>
          <a:ln w="9525">
            <a:noFill/>
            <a:miter lim="800000"/>
            <a:headEnd/>
            <a:tailEnd/>
          </a:ln>
        </p:spPr>
        <p:txBody>
          <a:bodyPr wrap="none">
            <a:spAutoFit/>
          </a:bodyPr>
          <a:lstStyle/>
          <a:p>
            <a:r>
              <a:rPr lang="en-US" sz="1600">
                <a:solidFill>
                  <a:srgbClr val="0000FF"/>
                </a:solidFill>
              </a:rPr>
              <a:t>Smurfs</a:t>
            </a:r>
            <a:r>
              <a:rPr lang="en-US" sz="1600"/>
              <a:t> we </a:t>
            </a:r>
            <a:r>
              <a:rPr lang="en-US" sz="1600" i="1"/>
              <a:t>expect</a:t>
            </a:r>
            <a:r>
              <a:rPr lang="en-US" sz="1600"/>
              <a:t> to</a:t>
            </a:r>
          </a:p>
          <a:p>
            <a:r>
              <a:rPr lang="en-US" sz="1600"/>
              <a:t>Be falsely identified </a:t>
            </a:r>
          </a:p>
          <a:p>
            <a:r>
              <a:rPr lang="en-US" sz="1600"/>
              <a:t>As </a:t>
            </a:r>
            <a:r>
              <a:rPr lang="en-US" sz="1600">
                <a:solidFill>
                  <a:srgbClr val="FF0000"/>
                </a:solidFill>
              </a:rPr>
              <a:t>Trolls</a:t>
            </a:r>
            <a:endParaRPr lang="en-US" sz="1600"/>
          </a:p>
        </p:txBody>
      </p:sp>
      <p:graphicFrame>
        <p:nvGraphicFramePr>
          <p:cNvPr id="9218" name="Object 0"/>
          <p:cNvGraphicFramePr>
            <a:graphicFrameLocks noChangeAspect="1"/>
          </p:cNvGraphicFramePr>
          <p:nvPr/>
        </p:nvGraphicFramePr>
        <p:xfrm>
          <a:off x="663575" y="3319463"/>
          <a:ext cx="7232650" cy="719137"/>
        </p:xfrm>
        <a:graphic>
          <a:graphicData uri="http://schemas.openxmlformats.org/presentationml/2006/ole">
            <p:oleObj spid="_x0000_s9218" name="Equation" r:id="rId4" imgW="4089240" imgH="406080" progId="Equation.DSMT4">
              <p:embed/>
            </p:oleObj>
          </a:graphicData>
        </a:graphic>
      </p:graphicFrame>
      <p:sp>
        <p:nvSpPr>
          <p:cNvPr id="9227" name="Line 17"/>
          <p:cNvSpPr>
            <a:spLocks noChangeShapeType="1"/>
          </p:cNvSpPr>
          <p:nvPr/>
        </p:nvSpPr>
        <p:spPr bwMode="auto">
          <a:xfrm>
            <a:off x="381000" y="6019800"/>
            <a:ext cx="4800600" cy="0"/>
          </a:xfrm>
          <a:prstGeom prst="line">
            <a:avLst/>
          </a:prstGeom>
          <a:noFill/>
          <a:ln w="9525">
            <a:solidFill>
              <a:schemeClr val="tx1"/>
            </a:solidFill>
            <a:round/>
            <a:headEnd/>
            <a:tailEnd type="triangle" w="med" len="med"/>
          </a:ln>
        </p:spPr>
        <p:txBody>
          <a:bodyPr/>
          <a:lstStyle/>
          <a:p>
            <a:endParaRPr lang="en-US"/>
          </a:p>
        </p:txBody>
      </p:sp>
      <p:sp>
        <p:nvSpPr>
          <p:cNvPr id="9228" name="Line 18"/>
          <p:cNvSpPr>
            <a:spLocks noChangeShapeType="1"/>
          </p:cNvSpPr>
          <p:nvPr/>
        </p:nvSpPr>
        <p:spPr bwMode="auto">
          <a:xfrm>
            <a:off x="381000" y="3505200"/>
            <a:ext cx="0" cy="2514600"/>
          </a:xfrm>
          <a:prstGeom prst="line">
            <a:avLst/>
          </a:prstGeom>
          <a:noFill/>
          <a:ln w="9525">
            <a:solidFill>
              <a:schemeClr val="tx1"/>
            </a:solidFill>
            <a:round/>
            <a:headEnd/>
            <a:tailEnd/>
          </a:ln>
        </p:spPr>
        <p:txBody>
          <a:bodyPr/>
          <a:lstStyle/>
          <a:p>
            <a:endParaRPr lang="en-US"/>
          </a:p>
        </p:txBody>
      </p:sp>
      <p:sp>
        <p:nvSpPr>
          <p:cNvPr id="9229" name="Text Box 19"/>
          <p:cNvSpPr txBox="1">
            <a:spLocks noChangeArrowheads="1"/>
          </p:cNvSpPr>
          <p:nvPr/>
        </p:nvSpPr>
        <p:spPr bwMode="auto">
          <a:xfrm>
            <a:off x="685800" y="4419600"/>
            <a:ext cx="1889125" cy="825500"/>
          </a:xfrm>
          <a:prstGeom prst="rect">
            <a:avLst/>
          </a:prstGeom>
          <a:noFill/>
          <a:ln w="9525">
            <a:noFill/>
            <a:miter lim="800000"/>
            <a:headEnd/>
            <a:tailEnd/>
          </a:ln>
        </p:spPr>
        <p:txBody>
          <a:bodyPr wrap="none">
            <a:spAutoFit/>
          </a:bodyPr>
          <a:lstStyle/>
          <a:p>
            <a:r>
              <a:rPr lang="en-US" sz="1600">
                <a:solidFill>
                  <a:srgbClr val="FF0000"/>
                </a:solidFill>
              </a:rPr>
              <a:t>Trolls</a:t>
            </a:r>
            <a:r>
              <a:rPr lang="en-US" sz="1600"/>
              <a:t> we </a:t>
            </a:r>
            <a:r>
              <a:rPr lang="en-US" sz="1600" i="1"/>
              <a:t>expect</a:t>
            </a:r>
            <a:r>
              <a:rPr lang="en-US" sz="1600"/>
              <a:t> to</a:t>
            </a:r>
          </a:p>
          <a:p>
            <a:r>
              <a:rPr lang="en-US" sz="1600"/>
              <a:t>Be falsely identified </a:t>
            </a:r>
          </a:p>
          <a:p>
            <a:r>
              <a:rPr lang="en-US" sz="1600"/>
              <a:t>As </a:t>
            </a:r>
            <a:r>
              <a:rPr lang="en-US" sz="1600">
                <a:solidFill>
                  <a:srgbClr val="0000FF"/>
                </a:solidFill>
              </a:rPr>
              <a:t>Smurfs</a:t>
            </a:r>
          </a:p>
        </p:txBody>
      </p:sp>
      <p:sp>
        <p:nvSpPr>
          <p:cNvPr id="9230" name="Line 20"/>
          <p:cNvSpPr>
            <a:spLocks noChangeShapeType="1"/>
          </p:cNvSpPr>
          <p:nvPr/>
        </p:nvSpPr>
        <p:spPr bwMode="auto">
          <a:xfrm>
            <a:off x="1981200" y="5029200"/>
            <a:ext cx="3276600" cy="762000"/>
          </a:xfrm>
          <a:prstGeom prst="line">
            <a:avLst/>
          </a:prstGeom>
          <a:noFill/>
          <a:ln w="9525">
            <a:solidFill>
              <a:schemeClr val="tx1"/>
            </a:solidFill>
            <a:round/>
            <a:headEnd/>
            <a:tailEnd type="triangle" w="med" len="med"/>
          </a:ln>
        </p:spPr>
        <p:txBody>
          <a:bodyPr/>
          <a:lstStyle/>
          <a:p>
            <a:endParaRPr lang="en-US"/>
          </a:p>
        </p:txBody>
      </p:sp>
      <p:sp>
        <p:nvSpPr>
          <p:cNvPr id="9231" name="Line 21"/>
          <p:cNvSpPr>
            <a:spLocks noChangeShapeType="1"/>
          </p:cNvSpPr>
          <p:nvPr/>
        </p:nvSpPr>
        <p:spPr bwMode="auto">
          <a:xfrm flipH="1">
            <a:off x="381000" y="3505200"/>
            <a:ext cx="2286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CS 561, Probability and Bayes</a:t>
            </a:r>
            <a:endParaRPr lang="en-US"/>
          </a:p>
        </p:txBody>
      </p:sp>
      <p:sp>
        <p:nvSpPr>
          <p:cNvPr id="29699" name="Slide Number Placeholder 5"/>
          <p:cNvSpPr>
            <a:spLocks noGrp="1"/>
          </p:cNvSpPr>
          <p:nvPr>
            <p:ph type="sldNum" sz="quarter" idx="12"/>
          </p:nvPr>
        </p:nvSpPr>
        <p:spPr>
          <a:noFill/>
        </p:spPr>
        <p:txBody>
          <a:bodyPr/>
          <a:lstStyle/>
          <a:p>
            <a:fld id="{02FA5148-90AD-4427-89E0-FB5AC8E4BDBF}" type="slidenum">
              <a:rPr lang="en-US"/>
              <a:pPr/>
              <a:t>32</a:t>
            </a:fld>
            <a:endParaRPr lang="en-US"/>
          </a:p>
        </p:txBody>
      </p:sp>
      <p:pic>
        <p:nvPicPr>
          <p:cNvPr id="29700" name="Picture 14" descr="Z:\classes\cs561-TA\Bayes-Lecture\smurfs-trolls-FP3.bmp"/>
          <p:cNvPicPr>
            <a:picLocks noChangeAspect="1" noChangeArrowheads="1"/>
          </p:cNvPicPr>
          <p:nvPr/>
        </p:nvPicPr>
        <p:blipFill>
          <a:blip r:embed="rId2"/>
          <a:srcRect/>
          <a:stretch>
            <a:fillRect/>
          </a:stretch>
        </p:blipFill>
        <p:spPr bwMode="auto">
          <a:xfrm>
            <a:off x="2133600" y="2716213"/>
            <a:ext cx="4648200" cy="2555875"/>
          </a:xfrm>
          <a:prstGeom prst="rect">
            <a:avLst/>
          </a:prstGeom>
          <a:noFill/>
          <a:ln w="9525">
            <a:noFill/>
            <a:miter lim="800000"/>
            <a:headEnd/>
            <a:tailEnd/>
          </a:ln>
        </p:spPr>
      </p:pic>
      <p:sp>
        <p:nvSpPr>
          <p:cNvPr id="29701" name="Rectangle 2"/>
          <p:cNvSpPr>
            <a:spLocks noGrp="1" noChangeArrowheads="1"/>
          </p:cNvSpPr>
          <p:nvPr>
            <p:ph type="title"/>
          </p:nvPr>
        </p:nvSpPr>
        <p:spPr/>
        <p:txBody>
          <a:bodyPr/>
          <a:lstStyle/>
          <a:p>
            <a:r>
              <a:rPr lang="en-US" smtClean="0"/>
              <a:t>Alternatively we can minimize risk</a:t>
            </a:r>
          </a:p>
        </p:txBody>
      </p:sp>
      <p:sp>
        <p:nvSpPr>
          <p:cNvPr id="29702" name="Rectangle 3"/>
          <p:cNvSpPr>
            <a:spLocks noGrp="1" noChangeArrowheads="1"/>
          </p:cNvSpPr>
          <p:nvPr>
            <p:ph type="body" idx="1"/>
          </p:nvPr>
        </p:nvSpPr>
        <p:spPr/>
        <p:txBody>
          <a:bodyPr/>
          <a:lstStyle/>
          <a:p>
            <a:r>
              <a:rPr lang="en-US" dirty="0" smtClean="0"/>
              <a:t>We may decide that the risk/cost of angering Smurfs we kick out is greater than the risk/cost of letting in a few extra pesky Trolls</a:t>
            </a:r>
          </a:p>
          <a:p>
            <a:r>
              <a:rPr lang="en-US" dirty="0" smtClean="0"/>
              <a:t>Thus, we decrease false positive error at the cost of increasing total error</a:t>
            </a:r>
          </a:p>
          <a:p>
            <a:pPr>
              <a:buFontTx/>
              <a:buNone/>
            </a:pPr>
            <a:r>
              <a:rPr lang="en-US" dirty="0" smtClean="0"/>
              <a:t> </a:t>
            </a:r>
          </a:p>
        </p:txBody>
      </p:sp>
      <p:sp>
        <p:nvSpPr>
          <p:cNvPr id="29703" name="Line 5"/>
          <p:cNvSpPr>
            <a:spLocks noChangeShapeType="1"/>
          </p:cNvSpPr>
          <p:nvPr/>
        </p:nvSpPr>
        <p:spPr bwMode="auto">
          <a:xfrm flipV="1">
            <a:off x="5257800" y="2743200"/>
            <a:ext cx="0" cy="2286000"/>
          </a:xfrm>
          <a:prstGeom prst="line">
            <a:avLst/>
          </a:prstGeom>
          <a:noFill/>
          <a:ln w="28575" cap="rnd">
            <a:solidFill>
              <a:schemeClr val="tx1"/>
            </a:solidFill>
            <a:prstDash val="sysDot"/>
            <a:round/>
            <a:headEnd/>
            <a:tailEnd/>
          </a:ln>
        </p:spPr>
        <p:txBody>
          <a:bodyPr/>
          <a:lstStyle/>
          <a:p>
            <a:endParaRPr lang="en-US"/>
          </a:p>
        </p:txBody>
      </p:sp>
      <p:sp>
        <p:nvSpPr>
          <p:cNvPr id="29704" name="Line 6"/>
          <p:cNvSpPr>
            <a:spLocks noChangeShapeType="1"/>
          </p:cNvSpPr>
          <p:nvPr/>
        </p:nvSpPr>
        <p:spPr bwMode="auto">
          <a:xfrm flipH="1">
            <a:off x="5562600" y="3429000"/>
            <a:ext cx="1828800" cy="1600200"/>
          </a:xfrm>
          <a:prstGeom prst="line">
            <a:avLst/>
          </a:prstGeom>
          <a:noFill/>
          <a:ln w="9525">
            <a:solidFill>
              <a:schemeClr val="tx1"/>
            </a:solidFill>
            <a:round/>
            <a:headEnd/>
            <a:tailEnd type="triangle" w="med" len="med"/>
          </a:ln>
        </p:spPr>
        <p:txBody>
          <a:bodyPr/>
          <a:lstStyle/>
          <a:p>
            <a:endParaRPr lang="en-US"/>
          </a:p>
        </p:txBody>
      </p:sp>
      <p:sp>
        <p:nvSpPr>
          <p:cNvPr id="29705" name="Text Box 7"/>
          <p:cNvSpPr txBox="1">
            <a:spLocks noChangeArrowheads="1"/>
          </p:cNvSpPr>
          <p:nvPr/>
        </p:nvSpPr>
        <p:spPr bwMode="auto">
          <a:xfrm>
            <a:off x="6858000" y="2590800"/>
            <a:ext cx="1889125" cy="825500"/>
          </a:xfrm>
          <a:prstGeom prst="rect">
            <a:avLst/>
          </a:prstGeom>
          <a:noFill/>
          <a:ln w="9525">
            <a:noFill/>
            <a:miter lim="800000"/>
            <a:headEnd/>
            <a:tailEnd/>
          </a:ln>
        </p:spPr>
        <p:txBody>
          <a:bodyPr wrap="none">
            <a:spAutoFit/>
          </a:bodyPr>
          <a:lstStyle/>
          <a:p>
            <a:r>
              <a:rPr lang="en-US" sz="1600">
                <a:solidFill>
                  <a:srgbClr val="0000FF"/>
                </a:solidFill>
              </a:rPr>
              <a:t>Smurfs</a:t>
            </a:r>
            <a:r>
              <a:rPr lang="en-US" sz="1600"/>
              <a:t> we </a:t>
            </a:r>
            <a:r>
              <a:rPr lang="en-US" sz="1600" i="1"/>
              <a:t>expect</a:t>
            </a:r>
            <a:r>
              <a:rPr lang="en-US" sz="1600"/>
              <a:t> to</a:t>
            </a:r>
          </a:p>
          <a:p>
            <a:r>
              <a:rPr lang="en-US" sz="1600"/>
              <a:t>Be falsely identified </a:t>
            </a:r>
          </a:p>
          <a:p>
            <a:r>
              <a:rPr lang="en-US" sz="1600"/>
              <a:t>As </a:t>
            </a:r>
            <a:r>
              <a:rPr lang="en-US" sz="1600">
                <a:solidFill>
                  <a:srgbClr val="FF0000"/>
                </a:solidFill>
              </a:rPr>
              <a:t>Trolls</a:t>
            </a:r>
            <a:endParaRPr lang="en-US" sz="1600"/>
          </a:p>
        </p:txBody>
      </p:sp>
      <p:sp>
        <p:nvSpPr>
          <p:cNvPr id="29706" name="Text Box 8"/>
          <p:cNvSpPr txBox="1">
            <a:spLocks noChangeArrowheads="1"/>
          </p:cNvSpPr>
          <p:nvPr/>
        </p:nvSpPr>
        <p:spPr bwMode="auto">
          <a:xfrm>
            <a:off x="304800" y="2971800"/>
            <a:ext cx="1889125" cy="825500"/>
          </a:xfrm>
          <a:prstGeom prst="rect">
            <a:avLst/>
          </a:prstGeom>
          <a:noFill/>
          <a:ln w="9525">
            <a:noFill/>
            <a:miter lim="800000"/>
            <a:headEnd/>
            <a:tailEnd/>
          </a:ln>
        </p:spPr>
        <p:txBody>
          <a:bodyPr wrap="none">
            <a:spAutoFit/>
          </a:bodyPr>
          <a:lstStyle/>
          <a:p>
            <a:r>
              <a:rPr lang="en-US" sz="1600">
                <a:solidFill>
                  <a:srgbClr val="FF0000"/>
                </a:solidFill>
              </a:rPr>
              <a:t>Trolls</a:t>
            </a:r>
            <a:r>
              <a:rPr lang="en-US" sz="1600"/>
              <a:t> we </a:t>
            </a:r>
            <a:r>
              <a:rPr lang="en-US" sz="1600" i="1"/>
              <a:t>expect</a:t>
            </a:r>
            <a:r>
              <a:rPr lang="en-US" sz="1600"/>
              <a:t> to</a:t>
            </a:r>
          </a:p>
          <a:p>
            <a:r>
              <a:rPr lang="en-US" sz="1600"/>
              <a:t>Be falsely identified </a:t>
            </a:r>
          </a:p>
          <a:p>
            <a:r>
              <a:rPr lang="en-US" sz="1600"/>
              <a:t>As </a:t>
            </a:r>
            <a:r>
              <a:rPr lang="en-US" sz="1600">
                <a:solidFill>
                  <a:srgbClr val="0000FF"/>
                </a:solidFill>
              </a:rPr>
              <a:t>Smurfs</a:t>
            </a:r>
          </a:p>
        </p:txBody>
      </p:sp>
      <p:sp>
        <p:nvSpPr>
          <p:cNvPr id="29707" name="Line 9"/>
          <p:cNvSpPr>
            <a:spLocks noChangeShapeType="1"/>
          </p:cNvSpPr>
          <p:nvPr/>
        </p:nvSpPr>
        <p:spPr bwMode="auto">
          <a:xfrm>
            <a:off x="1600200" y="3581400"/>
            <a:ext cx="3505200" cy="914400"/>
          </a:xfrm>
          <a:prstGeom prst="line">
            <a:avLst/>
          </a:prstGeom>
          <a:noFill/>
          <a:ln w="9525">
            <a:solidFill>
              <a:schemeClr val="tx1"/>
            </a:solidFill>
            <a:round/>
            <a:headEnd/>
            <a:tailEnd type="triangle" w="med" len="med"/>
          </a:ln>
        </p:spPr>
        <p:txBody>
          <a:bodyPr/>
          <a:lstStyle/>
          <a:p>
            <a:endParaRPr lang="en-US"/>
          </a:p>
        </p:txBody>
      </p:sp>
      <p:sp>
        <p:nvSpPr>
          <p:cNvPr id="29708" name="Line 10"/>
          <p:cNvSpPr>
            <a:spLocks noChangeShapeType="1"/>
          </p:cNvSpPr>
          <p:nvPr/>
        </p:nvSpPr>
        <p:spPr bwMode="auto">
          <a:xfrm flipV="1">
            <a:off x="5486400" y="2743200"/>
            <a:ext cx="0" cy="2362200"/>
          </a:xfrm>
          <a:prstGeom prst="line">
            <a:avLst/>
          </a:prstGeom>
          <a:noFill/>
          <a:ln w="28575">
            <a:solidFill>
              <a:schemeClr val="tx1"/>
            </a:solidFill>
            <a:round/>
            <a:headEnd/>
            <a:tailEnd/>
          </a:ln>
        </p:spPr>
        <p:txBody>
          <a:bodyPr/>
          <a:lstStyle/>
          <a:p>
            <a:endParaRPr lang="en-US"/>
          </a:p>
        </p:txBody>
      </p:sp>
      <p:sp>
        <p:nvSpPr>
          <p:cNvPr id="29709" name="Line 11"/>
          <p:cNvSpPr>
            <a:spLocks noChangeShapeType="1"/>
          </p:cNvSpPr>
          <p:nvPr/>
        </p:nvSpPr>
        <p:spPr bwMode="auto">
          <a:xfrm>
            <a:off x="5257800" y="2895600"/>
            <a:ext cx="228600" cy="0"/>
          </a:xfrm>
          <a:prstGeom prst="line">
            <a:avLst/>
          </a:prstGeom>
          <a:noFill/>
          <a:ln w="9525">
            <a:solidFill>
              <a:schemeClr val="tx1"/>
            </a:solidFill>
            <a:round/>
            <a:headEnd/>
            <a:tailEnd type="triangle" w="med" len="med"/>
          </a:ln>
        </p:spPr>
        <p:txBody>
          <a:bodyPr/>
          <a:lstStyle/>
          <a:p>
            <a:endParaRPr lang="en-US"/>
          </a:p>
        </p:txBody>
      </p:sp>
      <p:sp>
        <p:nvSpPr>
          <p:cNvPr id="29710" name="Line 12"/>
          <p:cNvSpPr>
            <a:spLocks noChangeShapeType="1"/>
          </p:cNvSpPr>
          <p:nvPr/>
        </p:nvSpPr>
        <p:spPr bwMode="auto">
          <a:xfrm>
            <a:off x="5257800" y="3733800"/>
            <a:ext cx="228600" cy="0"/>
          </a:xfrm>
          <a:prstGeom prst="line">
            <a:avLst/>
          </a:prstGeom>
          <a:noFill/>
          <a:ln w="9525">
            <a:solidFill>
              <a:schemeClr val="tx1"/>
            </a:solidFill>
            <a:round/>
            <a:headEnd/>
            <a:tailEnd type="triangle" w="med" len="med"/>
          </a:ln>
        </p:spPr>
        <p:txBody>
          <a:bodyPr/>
          <a:lstStyle/>
          <a:p>
            <a:endParaRPr lang="en-US"/>
          </a:p>
        </p:txBody>
      </p:sp>
      <p:sp>
        <p:nvSpPr>
          <p:cNvPr id="29711" name="Line 13"/>
          <p:cNvSpPr>
            <a:spLocks noChangeShapeType="1"/>
          </p:cNvSpPr>
          <p:nvPr/>
        </p:nvSpPr>
        <p:spPr bwMode="auto">
          <a:xfrm>
            <a:off x="5257800" y="4648200"/>
            <a:ext cx="228600" cy="0"/>
          </a:xfrm>
          <a:prstGeom prst="line">
            <a:avLst/>
          </a:prstGeom>
          <a:noFill/>
          <a:ln w="9525">
            <a:solidFill>
              <a:schemeClr val="tx1"/>
            </a:solidFill>
            <a:round/>
            <a:headEnd/>
            <a:tailEnd type="triangle" w="med" len="med"/>
          </a:ln>
        </p:spPr>
        <p:txBody>
          <a:bodyPr/>
          <a:lstStyle/>
          <a:p>
            <a:endParaRPr lang="en-US"/>
          </a:p>
        </p:txBody>
      </p:sp>
      <p:sp>
        <p:nvSpPr>
          <p:cNvPr id="29712" name="Text Box 15"/>
          <p:cNvSpPr txBox="1">
            <a:spLocks noChangeArrowheads="1"/>
          </p:cNvSpPr>
          <p:nvPr/>
        </p:nvSpPr>
        <p:spPr bwMode="auto">
          <a:xfrm>
            <a:off x="533400" y="5334000"/>
            <a:ext cx="8324850" cy="1200150"/>
          </a:xfrm>
          <a:prstGeom prst="rect">
            <a:avLst/>
          </a:prstGeom>
          <a:noFill/>
          <a:ln w="9525">
            <a:noFill/>
            <a:miter lim="800000"/>
            <a:headEnd/>
            <a:tailEnd/>
          </a:ln>
        </p:spPr>
        <p:txBody>
          <a:bodyPr>
            <a:spAutoFit/>
          </a:bodyPr>
          <a:lstStyle/>
          <a:p>
            <a:pPr>
              <a:lnSpc>
                <a:spcPct val="90000"/>
              </a:lnSpc>
              <a:spcBef>
                <a:spcPct val="20000"/>
              </a:spcBef>
              <a:buClr>
                <a:schemeClr val="tx1"/>
              </a:buClr>
            </a:pPr>
            <a:r>
              <a:rPr kumimoji="1" lang="en-US" sz="1800">
                <a:latin typeface="Tahoma" pitchFamily="34" charset="0"/>
              </a:rPr>
              <a:t>We can do this by either somewhat arbitrarily setting a direct desired probability of false positives that is acceptable </a:t>
            </a:r>
            <a:r>
              <a:rPr kumimoji="1" lang="en-US" sz="1800" i="1">
                <a:latin typeface="Tahoma" pitchFamily="34" charset="0"/>
              </a:rPr>
              <a:t>or</a:t>
            </a:r>
            <a:r>
              <a:rPr kumimoji="1" lang="en-US" sz="1800">
                <a:latin typeface="Tahoma" pitchFamily="34" charset="0"/>
              </a:rPr>
              <a:t> by defining costs and penalties that reduce the loss we expect from false positives</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6" name="Footer Placeholder 4"/>
          <p:cNvSpPr>
            <a:spLocks noGrp="1"/>
          </p:cNvSpPr>
          <p:nvPr>
            <p:ph type="ftr" sz="quarter" idx="11"/>
          </p:nvPr>
        </p:nvSpPr>
        <p:spPr>
          <a:noFill/>
        </p:spPr>
        <p:txBody>
          <a:bodyPr/>
          <a:lstStyle/>
          <a:p>
            <a:r>
              <a:rPr lang="en-US" smtClean="0"/>
              <a:t>CS 561, Probability and Bayes</a:t>
            </a:r>
            <a:endParaRPr lang="en-US"/>
          </a:p>
        </p:txBody>
      </p:sp>
      <p:sp>
        <p:nvSpPr>
          <p:cNvPr id="10247" name="Slide Number Placeholder 5"/>
          <p:cNvSpPr>
            <a:spLocks noGrp="1"/>
          </p:cNvSpPr>
          <p:nvPr>
            <p:ph type="sldNum" sz="quarter" idx="12"/>
          </p:nvPr>
        </p:nvSpPr>
        <p:spPr>
          <a:noFill/>
        </p:spPr>
        <p:txBody>
          <a:bodyPr/>
          <a:lstStyle/>
          <a:p>
            <a:fld id="{F6C2B0C0-82B4-47E2-8292-206DBA38C2F5}" type="slidenum">
              <a:rPr lang="en-US"/>
              <a:pPr/>
              <a:t>33</a:t>
            </a:fld>
            <a:endParaRPr lang="en-US"/>
          </a:p>
        </p:txBody>
      </p:sp>
      <p:sp>
        <p:nvSpPr>
          <p:cNvPr id="10248" name="Rectangle 2"/>
          <p:cNvSpPr>
            <a:spLocks noGrp="1" noChangeArrowheads="1"/>
          </p:cNvSpPr>
          <p:nvPr>
            <p:ph type="title"/>
          </p:nvPr>
        </p:nvSpPr>
        <p:spPr/>
        <p:txBody>
          <a:bodyPr/>
          <a:lstStyle/>
          <a:p>
            <a:r>
              <a:rPr lang="en-US" smtClean="0"/>
              <a:t>Minimizing Risk cont’ </a:t>
            </a:r>
          </a:p>
        </p:txBody>
      </p:sp>
      <p:sp>
        <p:nvSpPr>
          <p:cNvPr id="10249" name="Rectangle 3"/>
          <p:cNvSpPr>
            <a:spLocks noGrp="1" noChangeArrowheads="1"/>
          </p:cNvSpPr>
          <p:nvPr>
            <p:ph type="body" idx="1"/>
          </p:nvPr>
        </p:nvSpPr>
        <p:spPr/>
        <p:txBody>
          <a:bodyPr/>
          <a:lstStyle/>
          <a:p>
            <a:r>
              <a:rPr lang="en-US" smtClean="0"/>
              <a:t>We can define a risk as:</a:t>
            </a:r>
          </a:p>
          <a:p>
            <a:endParaRPr lang="en-US" smtClean="0"/>
          </a:p>
          <a:p>
            <a:endParaRPr lang="en-US" smtClean="0"/>
          </a:p>
          <a:p>
            <a:r>
              <a:rPr lang="en-US" smtClean="0"/>
              <a:t>Or in our example were we have risk of ejecting too many Smurfs</a:t>
            </a:r>
          </a:p>
          <a:p>
            <a:endParaRPr lang="en-US" smtClean="0"/>
          </a:p>
          <a:p>
            <a:endParaRPr lang="en-US" smtClean="0"/>
          </a:p>
          <a:p>
            <a:r>
              <a:rPr lang="en-US" smtClean="0"/>
              <a:t>We would compute </a:t>
            </a:r>
            <a:r>
              <a:rPr lang="en-US" i="1" smtClean="0"/>
              <a:t>L</a:t>
            </a:r>
            <a:r>
              <a:rPr lang="en-US" smtClean="0"/>
              <a:t> as some loss, perhaps by hand</a:t>
            </a:r>
          </a:p>
          <a:p>
            <a:r>
              <a:rPr lang="en-US" smtClean="0"/>
              <a:t>Overall expected loss would then be:</a:t>
            </a:r>
          </a:p>
          <a:p>
            <a:endParaRPr lang="en-US" smtClean="0"/>
          </a:p>
          <a:p>
            <a:endParaRPr lang="en-US" smtClean="0"/>
          </a:p>
          <a:p>
            <a:r>
              <a:rPr lang="en-US" smtClean="0"/>
              <a:t>Which gives us new decision boundaries:</a:t>
            </a:r>
          </a:p>
          <a:p>
            <a:endParaRPr lang="en-US" smtClean="0"/>
          </a:p>
        </p:txBody>
      </p:sp>
      <p:graphicFrame>
        <p:nvGraphicFramePr>
          <p:cNvPr id="10242" name="Object 4"/>
          <p:cNvGraphicFramePr>
            <a:graphicFrameLocks noChangeAspect="1"/>
          </p:cNvGraphicFramePr>
          <p:nvPr/>
        </p:nvGraphicFramePr>
        <p:xfrm>
          <a:off x="2124075" y="1752600"/>
          <a:ext cx="2457450" cy="693738"/>
        </p:xfrm>
        <a:graphic>
          <a:graphicData uri="http://schemas.openxmlformats.org/presentationml/2006/ole">
            <p:oleObj spid="_x0000_s10242" name="Equation" r:id="rId3" imgW="1574640" imgH="444240" progId="Equation.DSMT4">
              <p:embed/>
            </p:oleObj>
          </a:graphicData>
        </a:graphic>
      </p:graphicFrame>
      <p:graphicFrame>
        <p:nvGraphicFramePr>
          <p:cNvPr id="10243" name="Object 5"/>
          <p:cNvGraphicFramePr>
            <a:graphicFrameLocks noChangeAspect="1"/>
          </p:cNvGraphicFramePr>
          <p:nvPr/>
        </p:nvGraphicFramePr>
        <p:xfrm>
          <a:off x="2093913" y="2828925"/>
          <a:ext cx="4699000" cy="674688"/>
        </p:xfrm>
        <a:graphic>
          <a:graphicData uri="http://schemas.openxmlformats.org/presentationml/2006/ole">
            <p:oleObj spid="_x0000_s10243" name="Equation" r:id="rId4" imgW="3009600" imgH="431640" progId="Equation.DSMT4">
              <p:embed/>
            </p:oleObj>
          </a:graphicData>
        </a:graphic>
      </p:graphicFrame>
      <p:graphicFrame>
        <p:nvGraphicFramePr>
          <p:cNvPr id="10244" name="Object 6"/>
          <p:cNvGraphicFramePr>
            <a:graphicFrameLocks noChangeAspect="1"/>
          </p:cNvGraphicFramePr>
          <p:nvPr/>
        </p:nvGraphicFramePr>
        <p:xfrm>
          <a:off x="2133600" y="4267200"/>
          <a:ext cx="1566863" cy="674688"/>
        </p:xfrm>
        <a:graphic>
          <a:graphicData uri="http://schemas.openxmlformats.org/presentationml/2006/ole">
            <p:oleObj spid="_x0000_s10244" name="Equation" r:id="rId5" imgW="1002960" imgH="431640" progId="Equation.DSMT4">
              <p:embed/>
            </p:oleObj>
          </a:graphicData>
        </a:graphic>
      </p:graphicFrame>
      <p:graphicFrame>
        <p:nvGraphicFramePr>
          <p:cNvPr id="10245" name="Object 7"/>
          <p:cNvGraphicFramePr>
            <a:graphicFrameLocks noChangeAspect="1"/>
          </p:cNvGraphicFramePr>
          <p:nvPr/>
        </p:nvGraphicFramePr>
        <p:xfrm>
          <a:off x="2133600" y="5345113"/>
          <a:ext cx="4206875" cy="674687"/>
        </p:xfrm>
        <a:graphic>
          <a:graphicData uri="http://schemas.openxmlformats.org/presentationml/2006/ole">
            <p:oleObj spid="_x0000_s10245" name="Equation" r:id="rId6" imgW="2692080" imgH="431640"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p:spPr>
        <p:txBody>
          <a:bodyPr/>
          <a:lstStyle/>
          <a:p>
            <a:r>
              <a:rPr lang="en-US" smtClean="0"/>
              <a:t>CS 561, Probability and Bayes</a:t>
            </a:r>
            <a:endParaRPr lang="en-US"/>
          </a:p>
        </p:txBody>
      </p:sp>
      <p:sp>
        <p:nvSpPr>
          <p:cNvPr id="11268" name="Slide Number Placeholder 5"/>
          <p:cNvSpPr>
            <a:spLocks noGrp="1"/>
          </p:cNvSpPr>
          <p:nvPr>
            <p:ph type="sldNum" sz="quarter" idx="12"/>
          </p:nvPr>
        </p:nvSpPr>
        <p:spPr>
          <a:noFill/>
        </p:spPr>
        <p:txBody>
          <a:bodyPr/>
          <a:lstStyle/>
          <a:p>
            <a:fld id="{58F85EF1-1215-45C3-9137-AFF4B9D439AF}" type="slidenum">
              <a:rPr lang="en-US"/>
              <a:pPr/>
              <a:t>34</a:t>
            </a:fld>
            <a:endParaRPr lang="en-US"/>
          </a:p>
        </p:txBody>
      </p:sp>
      <p:sp>
        <p:nvSpPr>
          <p:cNvPr id="11269" name="Rectangle 2"/>
          <p:cNvSpPr>
            <a:spLocks noGrp="1" noChangeArrowheads="1"/>
          </p:cNvSpPr>
          <p:nvPr>
            <p:ph type="title"/>
          </p:nvPr>
        </p:nvSpPr>
        <p:spPr/>
        <p:txBody>
          <a:bodyPr/>
          <a:lstStyle/>
          <a:p>
            <a:r>
              <a:rPr lang="en-US" smtClean="0"/>
              <a:t>Adding Classes and Dimensions</a:t>
            </a:r>
          </a:p>
        </p:txBody>
      </p:sp>
      <p:sp>
        <p:nvSpPr>
          <p:cNvPr id="11270" name="Rectangle 3"/>
          <p:cNvSpPr>
            <a:spLocks noGrp="1" noChangeArrowheads="1"/>
          </p:cNvSpPr>
          <p:nvPr>
            <p:ph type="body" idx="1"/>
          </p:nvPr>
        </p:nvSpPr>
        <p:spPr/>
        <p:txBody>
          <a:bodyPr/>
          <a:lstStyle/>
          <a:p>
            <a:r>
              <a:rPr lang="en-US" sz="1800" smtClean="0"/>
              <a:t>We can do all of this for many classes not just two.</a:t>
            </a:r>
          </a:p>
          <a:p>
            <a:r>
              <a:rPr lang="en-US" sz="1800" smtClean="0"/>
              <a:t>All of this still holds if we add a third or forth class of creatures. We can still create decision boundaries.</a:t>
            </a:r>
          </a:p>
          <a:p>
            <a:r>
              <a:rPr lang="en-US" sz="1800" smtClean="0"/>
              <a:t>We can also add additional features to track off of. For instance, we could add nose size etc.</a:t>
            </a:r>
          </a:p>
          <a:p>
            <a:r>
              <a:rPr lang="en-US" sz="1800" smtClean="0"/>
              <a:t>By adding additional features, we can also measure how they interact</a:t>
            </a:r>
            <a:r>
              <a:rPr lang="en-US" smtClean="0"/>
              <a:t>. </a:t>
            </a:r>
          </a:p>
        </p:txBody>
      </p:sp>
      <p:pic>
        <p:nvPicPr>
          <p:cNvPr id="11271" name="Picture 4" descr="Z:\classes\cs561-TA\homework5\randgen.jpg"/>
          <p:cNvPicPr>
            <a:picLocks noChangeAspect="1" noChangeArrowheads="1"/>
          </p:cNvPicPr>
          <p:nvPr/>
        </p:nvPicPr>
        <p:blipFill>
          <a:blip r:embed="rId3"/>
          <a:srcRect/>
          <a:stretch>
            <a:fillRect/>
          </a:stretch>
        </p:blipFill>
        <p:spPr bwMode="auto">
          <a:xfrm>
            <a:off x="533400" y="3276600"/>
            <a:ext cx="4267200" cy="3200400"/>
          </a:xfrm>
          <a:prstGeom prst="rect">
            <a:avLst/>
          </a:prstGeom>
          <a:noFill/>
          <a:ln w="9525">
            <a:noFill/>
            <a:miter lim="800000"/>
            <a:headEnd/>
            <a:tailEnd/>
          </a:ln>
        </p:spPr>
      </p:pic>
      <p:graphicFrame>
        <p:nvGraphicFramePr>
          <p:cNvPr id="11266" name="Object 5"/>
          <p:cNvGraphicFramePr>
            <a:graphicFrameLocks noChangeAspect="1"/>
          </p:cNvGraphicFramePr>
          <p:nvPr/>
        </p:nvGraphicFramePr>
        <p:xfrm>
          <a:off x="5181600" y="3276600"/>
          <a:ext cx="3454400" cy="3087688"/>
        </p:xfrm>
        <a:graphic>
          <a:graphicData uri="http://schemas.openxmlformats.org/presentationml/2006/ole">
            <p:oleObj spid="_x0000_s11266" name="Image" r:id="rId4" imgW="4673016" imgH="4177778" progId="">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smtClean="0"/>
              <a:t>CS 561, Probability and Bayes</a:t>
            </a:r>
            <a:endParaRPr lang="en-US"/>
          </a:p>
        </p:txBody>
      </p:sp>
      <p:sp>
        <p:nvSpPr>
          <p:cNvPr id="30723" name="Slide Number Placeholder 5"/>
          <p:cNvSpPr>
            <a:spLocks noGrp="1"/>
          </p:cNvSpPr>
          <p:nvPr>
            <p:ph type="sldNum" sz="quarter" idx="12"/>
          </p:nvPr>
        </p:nvSpPr>
        <p:spPr>
          <a:noFill/>
        </p:spPr>
        <p:txBody>
          <a:bodyPr/>
          <a:lstStyle/>
          <a:p>
            <a:fld id="{26A78642-94E3-4756-9835-4B4B96E059F7}" type="slidenum">
              <a:rPr lang="en-US"/>
              <a:pPr/>
              <a:t>35</a:t>
            </a:fld>
            <a:endParaRPr lang="en-US"/>
          </a:p>
        </p:txBody>
      </p:sp>
      <p:sp>
        <p:nvSpPr>
          <p:cNvPr id="30724" name="Rectangle 2"/>
          <p:cNvSpPr>
            <a:spLocks noGrp="1" noChangeArrowheads="1"/>
          </p:cNvSpPr>
          <p:nvPr>
            <p:ph type="title"/>
          </p:nvPr>
        </p:nvSpPr>
        <p:spPr/>
        <p:txBody>
          <a:bodyPr/>
          <a:lstStyle/>
          <a:p>
            <a:r>
              <a:rPr lang="en-US" smtClean="0"/>
              <a:t>Notes on Validation</a:t>
            </a:r>
          </a:p>
        </p:txBody>
      </p:sp>
      <p:sp>
        <p:nvSpPr>
          <p:cNvPr id="30725" name="Rectangle 3"/>
          <p:cNvSpPr>
            <a:spLocks noGrp="1" noChangeArrowheads="1"/>
          </p:cNvSpPr>
          <p:nvPr>
            <p:ph type="body" idx="1"/>
          </p:nvPr>
        </p:nvSpPr>
        <p:spPr/>
        <p:txBody>
          <a:bodyPr/>
          <a:lstStyle/>
          <a:p>
            <a:r>
              <a:rPr lang="en-US" dirty="0" smtClean="0"/>
              <a:t>After training your solution needs to be validated.</a:t>
            </a:r>
          </a:p>
          <a:p>
            <a:r>
              <a:rPr lang="en-US" dirty="0" smtClean="0"/>
              <a:t>This helps to ensure that your solution will </a:t>
            </a:r>
            <a:r>
              <a:rPr lang="en-US" i="1" dirty="0" smtClean="0"/>
              <a:t>generalize</a:t>
            </a:r>
            <a:r>
              <a:rPr lang="en-US" dirty="0" smtClean="0"/>
              <a:t> in the real world	 </a:t>
            </a:r>
          </a:p>
          <a:p>
            <a:r>
              <a:rPr lang="en-US" dirty="0" smtClean="0"/>
              <a:t>To do this, you need to have a validation set of samples</a:t>
            </a:r>
          </a:p>
          <a:p>
            <a:r>
              <a:rPr lang="en-US" dirty="0" smtClean="0"/>
              <a:t>A common simple solution is to break all your samples into two groups (sometimes three)</a:t>
            </a:r>
          </a:p>
          <a:p>
            <a:pPr lvl="1"/>
            <a:r>
              <a:rPr lang="en-US" sz="1800" b="1" dirty="0" smtClean="0"/>
              <a:t>Training set</a:t>
            </a:r>
            <a:r>
              <a:rPr lang="en-US" sz="1800" dirty="0" smtClean="0"/>
              <a:t> which you use to teach the system with</a:t>
            </a:r>
          </a:p>
          <a:p>
            <a:pPr lvl="1"/>
            <a:r>
              <a:rPr lang="en-US" sz="1800" b="1" dirty="0" smtClean="0"/>
              <a:t>Testing set</a:t>
            </a:r>
            <a:r>
              <a:rPr lang="en-US" sz="1800" dirty="0" smtClean="0"/>
              <a:t> which you use to check that the your solution is general and that the computer didn’t just memorize a specific solution</a:t>
            </a:r>
          </a:p>
          <a:p>
            <a:pPr lvl="1"/>
            <a:r>
              <a:rPr lang="en-US" sz="1800" b="1" dirty="0" smtClean="0"/>
              <a:t>Validation Set</a:t>
            </a:r>
            <a:r>
              <a:rPr lang="en-US" sz="1800" dirty="0" smtClean="0"/>
              <a:t> which is sometimes just your testing set. This is used as a final third set if needed for statistical rigor.</a:t>
            </a:r>
          </a:p>
          <a:p>
            <a:r>
              <a:rPr lang="en-US" dirty="0" smtClean="0"/>
              <a:t>In some types of training you can use other methods such as </a:t>
            </a:r>
            <a:r>
              <a:rPr lang="en-US" i="1" dirty="0" smtClean="0"/>
              <a:t>leave one out validation</a:t>
            </a:r>
            <a:r>
              <a:rPr lang="en-US" dirty="0" smtClean="0"/>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other probability distributions</a:t>
            </a:r>
            <a:endParaRPr lang="en-US" dirty="0"/>
          </a:p>
        </p:txBody>
      </p:sp>
      <p:sp>
        <p:nvSpPr>
          <p:cNvPr id="3" name="Content Placeholder 2"/>
          <p:cNvSpPr>
            <a:spLocks noGrp="1"/>
          </p:cNvSpPr>
          <p:nvPr>
            <p:ph idx="1"/>
          </p:nvPr>
        </p:nvSpPr>
        <p:spPr>
          <a:xfrm>
            <a:off x="457200" y="1295400"/>
            <a:ext cx="4876800" cy="2057400"/>
          </a:xfrm>
        </p:spPr>
        <p:txBody>
          <a:bodyPr/>
          <a:lstStyle/>
          <a:p>
            <a:r>
              <a:rPr lang="en-US" dirty="0" smtClean="0"/>
              <a:t>Gamma Probability Distribution – Given that an event has been observed, what is the expected waiting time until it is observed again.</a:t>
            </a:r>
          </a:p>
          <a:p>
            <a:r>
              <a:rPr lang="en-US" dirty="0" smtClean="0"/>
              <a:t>Predict weather, market activity, call center loads etc.  </a:t>
            </a:r>
            <a:endParaRPr lang="en-US"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dirty="0"/>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36</a:t>
            </a:fld>
            <a:endParaRPr lang="en-US"/>
          </a:p>
        </p:txBody>
      </p:sp>
      <p:pic>
        <p:nvPicPr>
          <p:cNvPr id="48132" name="Picture 4"/>
          <p:cNvPicPr>
            <a:picLocks noChangeAspect="1" noChangeArrowheads="1"/>
          </p:cNvPicPr>
          <p:nvPr/>
        </p:nvPicPr>
        <p:blipFill>
          <a:blip r:embed="rId2" cstate="print"/>
          <a:srcRect/>
          <a:stretch>
            <a:fillRect/>
          </a:stretch>
        </p:blipFill>
        <p:spPr bwMode="auto">
          <a:xfrm>
            <a:off x="5562600" y="1371600"/>
            <a:ext cx="2819400" cy="2114550"/>
          </a:xfrm>
          <a:prstGeom prst="rect">
            <a:avLst/>
          </a:prstGeom>
          <a:noFill/>
          <a:ln w="9525">
            <a:noFill/>
            <a:miter lim="800000"/>
            <a:headEnd/>
            <a:tailEnd/>
          </a:ln>
          <a:effectLst/>
        </p:spPr>
      </p:pic>
      <p:pic>
        <p:nvPicPr>
          <p:cNvPr id="48133" name="Picture 5"/>
          <p:cNvPicPr>
            <a:picLocks noChangeAspect="1" noChangeArrowheads="1"/>
          </p:cNvPicPr>
          <p:nvPr/>
        </p:nvPicPr>
        <p:blipFill>
          <a:blip r:embed="rId3"/>
          <a:srcRect/>
          <a:stretch>
            <a:fillRect/>
          </a:stretch>
        </p:blipFill>
        <p:spPr bwMode="auto">
          <a:xfrm>
            <a:off x="5562600" y="3838671"/>
            <a:ext cx="2971800" cy="2562129"/>
          </a:xfrm>
          <a:prstGeom prst="rect">
            <a:avLst/>
          </a:prstGeom>
          <a:noFill/>
          <a:ln w="9525">
            <a:noFill/>
            <a:miter lim="800000"/>
            <a:headEnd/>
            <a:tailEnd/>
          </a:ln>
          <a:effectLst/>
        </p:spPr>
      </p:pic>
      <p:sp>
        <p:nvSpPr>
          <p:cNvPr id="10" name="Content Placeholder 2"/>
          <p:cNvSpPr txBox="1">
            <a:spLocks/>
          </p:cNvSpPr>
          <p:nvPr/>
        </p:nvSpPr>
        <p:spPr bwMode="auto">
          <a:xfrm>
            <a:off x="457200" y="3733800"/>
            <a:ext cx="4876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Tx/>
              <a:buFontTx/>
              <a:buChar char="•"/>
              <a:tabLst/>
              <a:defRPr/>
            </a:pPr>
            <a:r>
              <a:rPr kumimoji="1" lang="en-US" sz="2000" b="0" i="0" u="none" strike="noStrike" kern="0" cap="none" spc="0" normalizeH="0" baseline="0" noProof="0" dirty="0" err="1" smtClean="0">
                <a:ln>
                  <a:noFill/>
                </a:ln>
                <a:solidFill>
                  <a:schemeClr val="tx1"/>
                </a:solidFill>
                <a:effectLst/>
                <a:uLnTx/>
                <a:uFillTx/>
                <a:latin typeface="+mn-lt"/>
                <a:ea typeface="+mn-ea"/>
                <a:cs typeface="+mn-cs"/>
              </a:rPr>
              <a:t>Dirichlet</a:t>
            </a:r>
            <a:r>
              <a:rPr kumimoji="1" lang="en-US" sz="2000" b="0" i="0" u="none" strike="noStrike" kern="0" cap="none" spc="0" normalizeH="0" baseline="0" noProof="0" dirty="0" smtClean="0">
                <a:ln>
                  <a:noFill/>
                </a:ln>
                <a:solidFill>
                  <a:schemeClr val="tx1"/>
                </a:solidFill>
                <a:effectLst/>
                <a:uLnTx/>
                <a:uFillTx/>
                <a:latin typeface="+mn-lt"/>
                <a:ea typeface="+mn-ea"/>
                <a:cs typeface="+mn-cs"/>
              </a:rPr>
              <a:t> Probability</a:t>
            </a:r>
            <a:r>
              <a:rPr kumimoji="1" lang="en-US" sz="2000" b="0" i="0" u="none" strike="noStrike" kern="0" cap="none" spc="0" normalizeH="0" noProof="0" dirty="0" smtClean="0">
                <a:ln>
                  <a:noFill/>
                </a:ln>
                <a:solidFill>
                  <a:schemeClr val="tx1"/>
                </a:solidFill>
                <a:effectLst/>
                <a:uLnTx/>
                <a:uFillTx/>
                <a:latin typeface="+mn-lt"/>
                <a:ea typeface="+mn-ea"/>
                <a:cs typeface="+mn-cs"/>
              </a:rPr>
              <a:t> Distribution – What is the probability for several mutually exclusive observations.</a:t>
            </a:r>
          </a:p>
          <a:p>
            <a:pPr marL="342900" marR="0" lvl="0" indent="-342900" algn="l" defTabSz="914400" rtl="0" eaLnBrk="0" fontAlgn="base" latinLnBrk="0" hangingPunct="0">
              <a:lnSpc>
                <a:spcPct val="100000"/>
              </a:lnSpc>
              <a:spcBef>
                <a:spcPct val="20000"/>
              </a:spcBef>
              <a:spcAft>
                <a:spcPct val="0"/>
              </a:spcAft>
              <a:buClr>
                <a:schemeClr val="tx1"/>
              </a:buClr>
              <a:buSzTx/>
              <a:buFontTx/>
              <a:buChar char="•"/>
              <a:tabLst/>
              <a:defRPr/>
            </a:pPr>
            <a:r>
              <a:rPr kumimoji="1" lang="en-US" sz="2000" kern="0" dirty="0" smtClean="0">
                <a:latin typeface="+mn-lt"/>
              </a:rPr>
              <a:t>Give the expected length of the cuts from equal sized bits of strings.</a:t>
            </a:r>
          </a:p>
          <a:p>
            <a:pPr marL="342900" marR="0" lvl="0" indent="-342900" algn="l" defTabSz="914400" rtl="0" eaLnBrk="0" fontAlgn="base" latinLnBrk="0" hangingPunct="0">
              <a:lnSpc>
                <a:spcPct val="100000"/>
              </a:lnSpc>
              <a:spcBef>
                <a:spcPct val="20000"/>
              </a:spcBef>
              <a:spcAft>
                <a:spcPct val="0"/>
              </a:spcAft>
              <a:buClr>
                <a:schemeClr val="tx1"/>
              </a:buClr>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cs typeface="+mn-cs"/>
              </a:rPr>
              <a:t>The distribution is bounded</a:t>
            </a:r>
            <a:r>
              <a:rPr kumimoji="1" lang="en-US" sz="2000" b="0" i="0" u="none" strike="noStrike" kern="0" cap="none" spc="0" normalizeH="0" noProof="0" dirty="0" smtClean="0">
                <a:ln>
                  <a:noFill/>
                </a:ln>
                <a:solidFill>
                  <a:schemeClr val="tx1"/>
                </a:solidFill>
                <a:effectLst/>
                <a:uLnTx/>
                <a:uFillTx/>
                <a:latin typeface="+mn-lt"/>
                <a:ea typeface="+mn-ea"/>
                <a:cs typeface="+mn-cs"/>
              </a:rPr>
              <a:t> by a simplex.</a:t>
            </a: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cxnSp>
        <p:nvCxnSpPr>
          <p:cNvPr id="12" name="Straight Connector 11"/>
          <p:cNvCxnSpPr/>
          <p:nvPr/>
        </p:nvCxnSpPr>
        <p:spPr bwMode="auto">
          <a:xfrm>
            <a:off x="381000" y="3657600"/>
            <a:ext cx="8382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Probabilities</a:t>
            </a:r>
            <a:endParaRPr lang="en-US" dirty="0"/>
          </a:p>
        </p:txBody>
      </p:sp>
      <p:sp>
        <p:nvSpPr>
          <p:cNvPr id="3" name="Content Placeholder 2"/>
          <p:cNvSpPr>
            <a:spLocks noGrp="1"/>
          </p:cNvSpPr>
          <p:nvPr>
            <p:ph idx="1"/>
          </p:nvPr>
        </p:nvSpPr>
        <p:spPr/>
        <p:txBody>
          <a:bodyPr/>
          <a:lstStyle/>
          <a:p>
            <a:r>
              <a:rPr lang="en-US" sz="1800" dirty="0" smtClean="0"/>
              <a:t>Different probabilities can be chained together to create a stronger predictor.</a:t>
            </a:r>
          </a:p>
          <a:p>
            <a:r>
              <a:rPr lang="en-US" sz="1800" dirty="0" smtClean="0"/>
              <a:t>Some probabilities are </a:t>
            </a:r>
            <a:r>
              <a:rPr lang="en-US" sz="1800" b="1" dirty="0" smtClean="0"/>
              <a:t>dependant</a:t>
            </a:r>
            <a:r>
              <a:rPr lang="en-US" sz="1800" dirty="0" smtClean="0"/>
              <a:t>, that is the probability of an observation or event is effected by the probability of another event.</a:t>
            </a:r>
          </a:p>
          <a:p>
            <a:pPr lvl="1"/>
            <a:r>
              <a:rPr lang="en-US" sz="1800" dirty="0" smtClean="0"/>
              <a:t>The probability of a burglar alarm is partially dependant on a burglar entering a building, but other things can set it off.</a:t>
            </a:r>
          </a:p>
          <a:p>
            <a:pPr lvl="1"/>
            <a:r>
              <a:rPr lang="en-US" sz="1800" dirty="0" smtClean="0"/>
              <a:t>The P of the alarm sounding is derived from the P of other events such as the P of a burglar and the P that the burglar will set off the alarm.</a:t>
            </a:r>
          </a:p>
          <a:p>
            <a:pPr lvl="1"/>
            <a:r>
              <a:rPr lang="en-US" sz="1800" dirty="0" smtClean="0"/>
              <a:t>Dependence can be referred to in many ways depending on its nature:</a:t>
            </a:r>
          </a:p>
          <a:p>
            <a:pPr lvl="2"/>
            <a:r>
              <a:rPr lang="en-US" sz="1800" dirty="0" smtClean="0"/>
              <a:t>Covariance, correlation, joint events</a:t>
            </a:r>
          </a:p>
          <a:p>
            <a:r>
              <a:rPr lang="en-US" sz="1800" dirty="0" smtClean="0"/>
              <a:t>Many probabilities are </a:t>
            </a:r>
            <a:r>
              <a:rPr lang="en-US" sz="1800" b="1" dirty="0" smtClean="0"/>
              <a:t>independent</a:t>
            </a:r>
            <a:r>
              <a:rPr lang="en-US" sz="1800" dirty="0" smtClean="0"/>
              <a:t>, one observation is treated as unrelated to another. </a:t>
            </a:r>
          </a:p>
          <a:p>
            <a:pPr lvl="1"/>
            <a:r>
              <a:rPr lang="en-US" sz="1800" dirty="0" smtClean="0"/>
              <a:t>The probability that George Bush dances the Charleston is independent of the probability that I will sneeze.  </a:t>
            </a:r>
          </a:p>
          <a:p>
            <a:pPr lvl="1"/>
            <a:r>
              <a:rPr lang="en-US" sz="1800" dirty="0" smtClean="0"/>
              <a:t>It is frequently convenient to treat observations as independent if their dependence is very weak in order to make computation easier.  </a:t>
            </a:r>
            <a:endParaRPr lang="en-US" sz="1800"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Probabilities</a:t>
            </a:r>
            <a:endParaRPr lang="en-US" dirty="0"/>
          </a:p>
        </p:txBody>
      </p:sp>
      <p:sp>
        <p:nvSpPr>
          <p:cNvPr id="3" name="Content Placeholder 2"/>
          <p:cNvSpPr>
            <a:spLocks noGrp="1"/>
          </p:cNvSpPr>
          <p:nvPr>
            <p:ph idx="1"/>
          </p:nvPr>
        </p:nvSpPr>
        <p:spPr/>
        <p:txBody>
          <a:bodyPr/>
          <a:lstStyle/>
          <a:p>
            <a:r>
              <a:rPr lang="en-US" dirty="0" smtClean="0"/>
              <a:t>Probabilities can be dependant on themselves.</a:t>
            </a:r>
          </a:p>
          <a:p>
            <a:pPr lvl="1"/>
            <a:r>
              <a:rPr lang="en-US" sz="2000" dirty="0" smtClean="0"/>
              <a:t>The probability of an observation is dependant on having observed it before.</a:t>
            </a:r>
          </a:p>
          <a:p>
            <a:pPr lvl="1"/>
            <a:r>
              <a:rPr lang="en-US" sz="2000" dirty="0" smtClean="0"/>
              <a:t>The probability that I will observe a cough is dependant on whether I just observed a cough earlier. For instance, if I have a cold I will observe many more coughs than otherwise.</a:t>
            </a:r>
          </a:p>
          <a:p>
            <a:pPr lvl="1"/>
            <a:r>
              <a:rPr lang="en-US" sz="2000" dirty="0" smtClean="0"/>
              <a:t>This is known as a </a:t>
            </a:r>
            <a:r>
              <a:rPr lang="en-US" sz="2000" b="1" dirty="0" smtClean="0"/>
              <a:t>conjugate prior </a:t>
            </a:r>
            <a:r>
              <a:rPr lang="en-US" sz="2000" dirty="0" smtClean="0"/>
              <a:t>– the posterior probability in one step is the prior probability in another step.</a:t>
            </a:r>
          </a:p>
          <a:p>
            <a:endParaRPr lang="en-US" dirty="0" smtClean="0"/>
          </a:p>
          <a:p>
            <a:pPr lvl="1"/>
            <a:endParaRPr lang="en-US"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smtClean="0"/>
              <a:t>CS 561, Probability and Bayes</a:t>
            </a:r>
            <a:endParaRPr lang="en-US"/>
          </a:p>
        </p:txBody>
      </p:sp>
      <p:sp>
        <p:nvSpPr>
          <p:cNvPr id="31747" name="Slide Number Placeholder 5"/>
          <p:cNvSpPr>
            <a:spLocks noGrp="1"/>
          </p:cNvSpPr>
          <p:nvPr>
            <p:ph type="sldNum" sz="quarter" idx="12"/>
          </p:nvPr>
        </p:nvSpPr>
        <p:spPr>
          <a:noFill/>
        </p:spPr>
        <p:txBody>
          <a:bodyPr/>
          <a:lstStyle/>
          <a:p>
            <a:fld id="{5231C902-DB6F-4F6A-91C2-FD5E7B9EF75C}" type="slidenum">
              <a:rPr lang="en-US"/>
              <a:pPr/>
              <a:t>39</a:t>
            </a:fld>
            <a:endParaRPr lang="en-US"/>
          </a:p>
        </p:txBody>
      </p:sp>
      <p:sp>
        <p:nvSpPr>
          <p:cNvPr id="31748" name="Rectangle 2"/>
          <p:cNvSpPr>
            <a:spLocks noGrp="1" noChangeArrowheads="1"/>
          </p:cNvSpPr>
          <p:nvPr>
            <p:ph type="title"/>
          </p:nvPr>
        </p:nvSpPr>
        <p:spPr/>
        <p:txBody>
          <a:bodyPr/>
          <a:lstStyle/>
          <a:p>
            <a:r>
              <a:rPr lang="en-US" smtClean="0"/>
              <a:t>Further References</a:t>
            </a:r>
          </a:p>
        </p:txBody>
      </p:sp>
      <p:sp>
        <p:nvSpPr>
          <p:cNvPr id="31749" name="Rectangle 3"/>
          <p:cNvSpPr>
            <a:spLocks noGrp="1" noChangeArrowheads="1"/>
          </p:cNvSpPr>
          <p:nvPr>
            <p:ph type="body" idx="1"/>
          </p:nvPr>
        </p:nvSpPr>
        <p:spPr/>
        <p:txBody>
          <a:bodyPr/>
          <a:lstStyle/>
          <a:p>
            <a:r>
              <a:rPr lang="en-US" smtClean="0"/>
              <a:t>Christopher M. Bishop (1995) </a:t>
            </a:r>
            <a:r>
              <a:rPr lang="en-US" i="1" smtClean="0"/>
              <a:t>Neural Networks for Pattern Recognition</a:t>
            </a:r>
            <a:r>
              <a:rPr lang="en-US" smtClean="0"/>
              <a:t>, Oxford University Press</a:t>
            </a:r>
          </a:p>
          <a:p>
            <a:r>
              <a:rPr lang="en-US" smtClean="0"/>
              <a:t>William L. Hays (1991) </a:t>
            </a:r>
            <a:r>
              <a:rPr lang="en-US" i="1" smtClean="0"/>
              <a:t>Statistics </a:t>
            </a:r>
            <a:r>
              <a:rPr lang="en-US" smtClean="0"/>
              <a:t>(5</a:t>
            </a:r>
            <a:r>
              <a:rPr lang="en-US" baseline="30000" smtClean="0"/>
              <a:t>th</a:t>
            </a:r>
            <a:r>
              <a:rPr lang="en-US" smtClean="0"/>
              <a:t> Ed),  Harcourt Brace College Publishers</a:t>
            </a:r>
          </a:p>
          <a:p>
            <a:r>
              <a:rPr lang="en-US" smtClean="0"/>
              <a:t>Wikipedia, Probability Distribution, </a:t>
            </a:r>
            <a:r>
              <a:rPr lang="en-US" smtClean="0">
                <a:hlinkClick r:id="rId2"/>
              </a:rPr>
              <a:t>http://en.wikipedia.org/wiki/Probability_distribution</a:t>
            </a:r>
            <a:endParaRPr lang="en-US" smtClean="0"/>
          </a:p>
          <a:p>
            <a:r>
              <a:rPr lang="en-US" smtClean="0"/>
              <a:t>Mathworld, Normal Distribution, </a:t>
            </a:r>
            <a:r>
              <a:rPr lang="en-US" smtClean="0">
                <a:hlinkClick r:id="rId3"/>
              </a:rPr>
              <a:t>http://mathworld.wolfram.com/NormalDistribution.html</a:t>
            </a:r>
            <a:endParaRPr lang="en-US" smtClean="0"/>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t>CS 561, Probability and Bayes</a:t>
            </a:r>
            <a:endParaRPr lang="en-US"/>
          </a:p>
        </p:txBody>
      </p:sp>
      <p:sp>
        <p:nvSpPr>
          <p:cNvPr id="16387" name="Slide Number Placeholder 5"/>
          <p:cNvSpPr>
            <a:spLocks noGrp="1"/>
          </p:cNvSpPr>
          <p:nvPr>
            <p:ph type="sldNum" sz="quarter" idx="12"/>
          </p:nvPr>
        </p:nvSpPr>
        <p:spPr>
          <a:noFill/>
        </p:spPr>
        <p:txBody>
          <a:bodyPr/>
          <a:lstStyle/>
          <a:p>
            <a:fld id="{4FF8C364-B998-4061-BE4B-4C4BEA69AC2C}" type="slidenum">
              <a:rPr lang="en-US"/>
              <a:pPr/>
              <a:t>4</a:t>
            </a:fld>
            <a:endParaRPr lang="en-US"/>
          </a:p>
        </p:txBody>
      </p:sp>
      <p:sp>
        <p:nvSpPr>
          <p:cNvPr id="16388" name="Rectangle 2"/>
          <p:cNvSpPr>
            <a:spLocks noGrp="1" noChangeArrowheads="1"/>
          </p:cNvSpPr>
          <p:nvPr>
            <p:ph type="title"/>
          </p:nvPr>
        </p:nvSpPr>
        <p:spPr/>
        <p:txBody>
          <a:bodyPr/>
          <a:lstStyle/>
          <a:p>
            <a:r>
              <a:rPr lang="en-US" dirty="0" smtClean="0"/>
              <a:t>It may not be viable to </a:t>
            </a:r>
            <a:r>
              <a:rPr lang="en-US" i="1" dirty="0" smtClean="0"/>
              <a:t>know</a:t>
            </a:r>
            <a:r>
              <a:rPr lang="en-US" dirty="0" smtClean="0"/>
              <a:t> the actual probabilities of events but we can </a:t>
            </a:r>
            <a:r>
              <a:rPr lang="en-US" i="1" dirty="0" smtClean="0"/>
              <a:t>estimate</a:t>
            </a:r>
            <a:r>
              <a:rPr lang="en-US" dirty="0" smtClean="0"/>
              <a:t> them </a:t>
            </a:r>
          </a:p>
        </p:txBody>
      </p:sp>
      <p:sp>
        <p:nvSpPr>
          <p:cNvPr id="16389" name="Rectangle 3"/>
          <p:cNvSpPr>
            <a:spLocks noGrp="1" noChangeArrowheads="1"/>
          </p:cNvSpPr>
          <p:nvPr>
            <p:ph type="body" idx="1"/>
          </p:nvPr>
        </p:nvSpPr>
        <p:spPr/>
        <p:txBody>
          <a:bodyPr/>
          <a:lstStyle/>
          <a:p>
            <a:r>
              <a:rPr lang="en-US" dirty="0" smtClean="0"/>
              <a:t>It may be too expensive, difficult or time consuming to find the actual probabilities.</a:t>
            </a:r>
          </a:p>
          <a:p>
            <a:pPr lvl="1"/>
            <a:r>
              <a:rPr lang="en-US" sz="1800" dirty="0" smtClean="0"/>
              <a:t>What is the actual probability that if you see a duck, it’s white? </a:t>
            </a:r>
          </a:p>
          <a:p>
            <a:pPr lvl="1"/>
            <a:r>
              <a:rPr lang="en-US" sz="1800" dirty="0" smtClean="0"/>
              <a:t>We would need to round up every duck in the world and count them???</a:t>
            </a:r>
          </a:p>
          <a:p>
            <a:r>
              <a:rPr lang="en-US" dirty="0" smtClean="0"/>
              <a:t>It may realistically be impossible to know the actual probabilities</a:t>
            </a:r>
          </a:p>
          <a:p>
            <a:pPr lvl="1"/>
            <a:r>
              <a:rPr lang="en-US" sz="1800" dirty="0" smtClean="0"/>
              <a:t>What is the probability that if a cell has chromosome Z then it will become cancerous?</a:t>
            </a:r>
          </a:p>
          <a:p>
            <a:pPr lvl="1"/>
            <a:r>
              <a:rPr lang="en-US" sz="1800" dirty="0" smtClean="0"/>
              <a:t>Future work on in biology may be able to model cells well enough to answer this question as if it is a fully observable system, but not today.</a:t>
            </a:r>
          </a:p>
        </p:txBody>
      </p:sp>
      <p:pic>
        <p:nvPicPr>
          <p:cNvPr id="16390" name="Picture 5"/>
          <p:cNvPicPr>
            <a:picLocks noChangeAspect="1" noChangeArrowheads="1"/>
          </p:cNvPicPr>
          <p:nvPr/>
        </p:nvPicPr>
        <p:blipFill>
          <a:blip r:embed="rId2"/>
          <a:srcRect/>
          <a:stretch>
            <a:fillRect/>
          </a:stretch>
        </p:blipFill>
        <p:spPr bwMode="auto">
          <a:xfrm>
            <a:off x="914400" y="4267200"/>
            <a:ext cx="1905000" cy="2133600"/>
          </a:xfrm>
          <a:prstGeom prst="rect">
            <a:avLst/>
          </a:prstGeom>
          <a:noFill/>
          <a:ln w="9525">
            <a:noFill/>
            <a:miter lim="800000"/>
            <a:headEnd/>
            <a:tailEnd/>
          </a:ln>
        </p:spPr>
      </p:pic>
      <p:pic>
        <p:nvPicPr>
          <p:cNvPr id="16391" name="Picture 6"/>
          <p:cNvPicPr>
            <a:picLocks noChangeAspect="1" noChangeArrowheads="1"/>
          </p:cNvPicPr>
          <p:nvPr/>
        </p:nvPicPr>
        <p:blipFill>
          <a:blip r:embed="rId3"/>
          <a:srcRect/>
          <a:stretch>
            <a:fillRect/>
          </a:stretch>
        </p:blipFill>
        <p:spPr bwMode="auto">
          <a:xfrm>
            <a:off x="3276600" y="4362450"/>
            <a:ext cx="2590800" cy="1943100"/>
          </a:xfrm>
          <a:prstGeom prst="rect">
            <a:avLst/>
          </a:prstGeom>
          <a:noFill/>
          <a:ln w="9525">
            <a:noFill/>
            <a:miter lim="800000"/>
            <a:headEnd/>
            <a:tailEnd/>
          </a:ln>
        </p:spPr>
      </p:pic>
      <p:pic>
        <p:nvPicPr>
          <p:cNvPr id="16392" name="Picture 7"/>
          <p:cNvPicPr>
            <a:picLocks noChangeAspect="1" noChangeArrowheads="1"/>
          </p:cNvPicPr>
          <p:nvPr/>
        </p:nvPicPr>
        <p:blipFill>
          <a:blip r:embed="rId4"/>
          <a:srcRect/>
          <a:stretch>
            <a:fillRect/>
          </a:stretch>
        </p:blipFill>
        <p:spPr bwMode="auto">
          <a:xfrm>
            <a:off x="6172200" y="4267200"/>
            <a:ext cx="2438400" cy="2025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t>CS 561, Probability and Bayes</a:t>
            </a:r>
            <a:endParaRPr lang="en-US"/>
          </a:p>
        </p:txBody>
      </p:sp>
      <p:sp>
        <p:nvSpPr>
          <p:cNvPr id="17411" name="Slide Number Placeholder 5"/>
          <p:cNvSpPr>
            <a:spLocks noGrp="1"/>
          </p:cNvSpPr>
          <p:nvPr>
            <p:ph type="sldNum" sz="quarter" idx="12"/>
          </p:nvPr>
        </p:nvSpPr>
        <p:spPr>
          <a:noFill/>
        </p:spPr>
        <p:txBody>
          <a:bodyPr/>
          <a:lstStyle/>
          <a:p>
            <a:fld id="{C359F92D-BABE-44AF-9854-4E9AED4DC991}" type="slidenum">
              <a:rPr lang="en-US"/>
              <a:pPr/>
              <a:t>5</a:t>
            </a:fld>
            <a:endParaRPr lang="en-US"/>
          </a:p>
        </p:txBody>
      </p:sp>
      <p:sp>
        <p:nvSpPr>
          <p:cNvPr id="17412" name="Rectangle 2"/>
          <p:cNvSpPr>
            <a:spLocks noGrp="1" noChangeArrowheads="1"/>
          </p:cNvSpPr>
          <p:nvPr>
            <p:ph type="title"/>
          </p:nvPr>
        </p:nvSpPr>
        <p:spPr/>
        <p:txBody>
          <a:bodyPr/>
          <a:lstStyle/>
          <a:p>
            <a:r>
              <a:rPr lang="en-US" smtClean="0"/>
              <a:t>A new solution, with some new problems…</a:t>
            </a:r>
          </a:p>
        </p:txBody>
      </p:sp>
      <p:sp>
        <p:nvSpPr>
          <p:cNvPr id="17413" name="Rectangle 3"/>
          <p:cNvSpPr>
            <a:spLocks noGrp="1" noChangeArrowheads="1"/>
          </p:cNvSpPr>
          <p:nvPr>
            <p:ph type="body" idx="1"/>
          </p:nvPr>
        </p:nvSpPr>
        <p:spPr/>
        <p:txBody>
          <a:bodyPr/>
          <a:lstStyle/>
          <a:p>
            <a:r>
              <a:rPr lang="en-US" sz="1800" dirty="0" smtClean="0"/>
              <a:t>Estimate the probability by taking samples….</a:t>
            </a:r>
          </a:p>
          <a:p>
            <a:pPr lvl="1"/>
            <a:r>
              <a:rPr lang="en-US" sz="1600" dirty="0" smtClean="0"/>
              <a:t>Randomly select 100 ducks and count how many are white</a:t>
            </a:r>
          </a:p>
          <a:p>
            <a:pPr lvl="1"/>
            <a:r>
              <a:rPr lang="en-US" sz="1600" dirty="0" smtClean="0"/>
              <a:t>Grow 100 cells of chromosome Z and 100 </a:t>
            </a:r>
            <a:r>
              <a:rPr lang="en-US" sz="1600" i="1" dirty="0" smtClean="0"/>
              <a:t>control</a:t>
            </a:r>
            <a:r>
              <a:rPr lang="en-US" sz="1600" dirty="0" smtClean="0"/>
              <a:t> cells and compare</a:t>
            </a:r>
          </a:p>
          <a:p>
            <a:r>
              <a:rPr lang="en-US" sz="1800" dirty="0" smtClean="0"/>
              <a:t>New Solution</a:t>
            </a:r>
          </a:p>
          <a:p>
            <a:pPr lvl="1"/>
            <a:r>
              <a:rPr lang="en-US" sz="1600" dirty="0" smtClean="0"/>
              <a:t>We only need to take samples or readings to estimate the true probabilities of events and relationships.</a:t>
            </a:r>
          </a:p>
          <a:p>
            <a:pPr lvl="1"/>
            <a:r>
              <a:rPr lang="en-US" sz="1600" dirty="0" smtClean="0"/>
              <a:t>This is cheap and anyone can do it.</a:t>
            </a:r>
          </a:p>
          <a:p>
            <a:r>
              <a:rPr lang="en-US" sz="1800" dirty="0" smtClean="0"/>
              <a:t>New Problems</a:t>
            </a:r>
          </a:p>
          <a:p>
            <a:pPr lvl="1"/>
            <a:r>
              <a:rPr lang="en-US" sz="1600" dirty="0" smtClean="0"/>
              <a:t>We can introduce (frequently unknowingly) </a:t>
            </a:r>
            <a:r>
              <a:rPr lang="en-US" sz="1600" i="1" dirty="0" smtClean="0"/>
              <a:t>bias</a:t>
            </a:r>
            <a:r>
              <a:rPr lang="en-US" sz="1600" dirty="0" smtClean="0"/>
              <a:t> we do not want.</a:t>
            </a:r>
          </a:p>
          <a:p>
            <a:pPr lvl="1"/>
            <a:r>
              <a:rPr lang="en-US" sz="1600" dirty="0" smtClean="0"/>
              <a:t>We have to deal with error which we frequently cannot find the source of.</a:t>
            </a:r>
          </a:p>
          <a:p>
            <a:endParaRPr lang="en-US" sz="1800" dirty="0" smtClean="0"/>
          </a:p>
        </p:txBody>
      </p:sp>
      <p:pic>
        <p:nvPicPr>
          <p:cNvPr id="17414" name="Picture 4"/>
          <p:cNvPicPr>
            <a:picLocks noChangeAspect="1" noChangeArrowheads="1"/>
          </p:cNvPicPr>
          <p:nvPr/>
        </p:nvPicPr>
        <p:blipFill>
          <a:blip r:embed="rId2" cstate="print"/>
          <a:srcRect/>
          <a:stretch>
            <a:fillRect/>
          </a:stretch>
        </p:blipFill>
        <p:spPr bwMode="auto">
          <a:xfrm>
            <a:off x="1676400" y="4800600"/>
            <a:ext cx="1838325" cy="1524000"/>
          </a:xfrm>
          <a:prstGeom prst="rect">
            <a:avLst/>
          </a:prstGeom>
          <a:noFill/>
          <a:ln w="9525">
            <a:noFill/>
            <a:miter lim="800000"/>
            <a:headEnd/>
            <a:tailEnd/>
          </a:ln>
        </p:spPr>
      </p:pic>
      <p:pic>
        <p:nvPicPr>
          <p:cNvPr id="17415" name="Picture 5"/>
          <p:cNvPicPr>
            <a:picLocks noChangeAspect="1" noChangeArrowheads="1"/>
          </p:cNvPicPr>
          <p:nvPr/>
        </p:nvPicPr>
        <p:blipFill>
          <a:blip r:embed="rId3" cstate="print"/>
          <a:srcRect/>
          <a:stretch>
            <a:fillRect/>
          </a:stretch>
        </p:blipFill>
        <p:spPr bwMode="auto">
          <a:xfrm>
            <a:off x="3657600" y="4800600"/>
            <a:ext cx="2286000" cy="1524000"/>
          </a:xfrm>
          <a:prstGeom prst="rect">
            <a:avLst/>
          </a:prstGeom>
          <a:noFill/>
          <a:ln w="9525">
            <a:noFill/>
            <a:miter lim="800000"/>
            <a:headEnd/>
            <a:tailEnd/>
          </a:ln>
        </p:spPr>
      </p:pic>
      <p:pic>
        <p:nvPicPr>
          <p:cNvPr id="17416" name="Picture 6"/>
          <p:cNvPicPr>
            <a:picLocks noChangeAspect="1" noChangeArrowheads="1"/>
          </p:cNvPicPr>
          <p:nvPr/>
        </p:nvPicPr>
        <p:blipFill>
          <a:blip r:embed="rId4"/>
          <a:srcRect/>
          <a:stretch>
            <a:fillRect/>
          </a:stretch>
        </p:blipFill>
        <p:spPr bwMode="auto">
          <a:xfrm>
            <a:off x="6096000" y="4838700"/>
            <a:ext cx="1981200" cy="14859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t>CS 561, Probability and Bayes</a:t>
            </a:r>
            <a:endParaRPr lang="en-US"/>
          </a:p>
        </p:txBody>
      </p:sp>
      <p:sp>
        <p:nvSpPr>
          <p:cNvPr id="18435" name="Slide Number Placeholder 5"/>
          <p:cNvSpPr>
            <a:spLocks noGrp="1"/>
          </p:cNvSpPr>
          <p:nvPr>
            <p:ph type="sldNum" sz="quarter" idx="12"/>
          </p:nvPr>
        </p:nvSpPr>
        <p:spPr>
          <a:noFill/>
        </p:spPr>
        <p:txBody>
          <a:bodyPr/>
          <a:lstStyle/>
          <a:p>
            <a:fld id="{E4E3CCFB-9A1B-4D35-A706-AAAD163B518D}" type="slidenum">
              <a:rPr lang="en-US"/>
              <a:pPr/>
              <a:t>6</a:t>
            </a:fld>
            <a:endParaRPr lang="en-US"/>
          </a:p>
        </p:txBody>
      </p:sp>
      <p:sp>
        <p:nvSpPr>
          <p:cNvPr id="18436" name="Rectangle 2"/>
          <p:cNvSpPr>
            <a:spLocks noGrp="1" noChangeArrowheads="1"/>
          </p:cNvSpPr>
          <p:nvPr>
            <p:ph type="title"/>
          </p:nvPr>
        </p:nvSpPr>
        <p:spPr/>
        <p:txBody>
          <a:bodyPr/>
          <a:lstStyle/>
          <a:p>
            <a:r>
              <a:rPr lang="en-US" smtClean="0"/>
              <a:t>What is Bias?</a:t>
            </a:r>
          </a:p>
        </p:txBody>
      </p:sp>
      <p:sp>
        <p:nvSpPr>
          <p:cNvPr id="18437" name="Rectangle 3"/>
          <p:cNvSpPr>
            <a:spLocks noGrp="1" noChangeArrowheads="1"/>
          </p:cNvSpPr>
          <p:nvPr>
            <p:ph type="body" idx="1"/>
          </p:nvPr>
        </p:nvSpPr>
        <p:spPr/>
        <p:txBody>
          <a:bodyPr/>
          <a:lstStyle/>
          <a:p>
            <a:r>
              <a:rPr lang="en-US" dirty="0" smtClean="0"/>
              <a:t>Bias is in general anything which will skew your results such that the probabilities you derive are more erroneous than they should otherwise be.</a:t>
            </a:r>
          </a:p>
          <a:p>
            <a:pPr lvl="1"/>
            <a:r>
              <a:rPr lang="en-US" sz="1800" dirty="0" smtClean="0"/>
              <a:t>You decide to only sample ducks at the park only on Sundays, but it turns out that Mallards (which are green-</a:t>
            </a:r>
            <a:r>
              <a:rPr lang="en-US" sz="1800" dirty="0" err="1" smtClean="0"/>
              <a:t>ish</a:t>
            </a:r>
            <a:r>
              <a:rPr lang="en-US" sz="1800" dirty="0" smtClean="0"/>
              <a:t>) are devout and are at Mass. Thus, your sample is biased away from green.</a:t>
            </a:r>
          </a:p>
          <a:p>
            <a:pPr lvl="1"/>
            <a:r>
              <a:rPr lang="en-US" sz="1800" dirty="0" smtClean="0"/>
              <a:t>One of your duck counters is color blind (you can see where this goes)</a:t>
            </a:r>
          </a:p>
          <a:p>
            <a:pPr lvl="1"/>
            <a:r>
              <a:rPr lang="en-US" sz="1800" dirty="0" smtClean="0"/>
              <a:t>You make incorrect assumptions in your mathematical computations (we will cover this a little, but it’s an advanced topic)  </a:t>
            </a:r>
          </a:p>
          <a:p>
            <a:pPr lvl="1"/>
            <a:r>
              <a:rPr lang="en-US" sz="1800" dirty="0" smtClean="0"/>
              <a:t>Etc </a:t>
            </a:r>
            <a:r>
              <a:rPr lang="en-US" sz="1800" dirty="0" err="1" smtClean="0"/>
              <a:t>etc</a:t>
            </a:r>
            <a:r>
              <a:rPr lang="en-US" sz="1800" dirty="0" smtClean="0"/>
              <a:t> </a:t>
            </a:r>
            <a:r>
              <a:rPr lang="en-US" sz="1800" dirty="0" err="1" smtClean="0"/>
              <a:t>etc</a:t>
            </a:r>
            <a:endParaRPr lang="en-US" sz="1800" dirty="0" smtClean="0"/>
          </a:p>
        </p:txBody>
      </p:sp>
      <p:pic>
        <p:nvPicPr>
          <p:cNvPr id="18438" name="Picture 4"/>
          <p:cNvPicPr>
            <a:picLocks noChangeAspect="1" noChangeArrowheads="1"/>
          </p:cNvPicPr>
          <p:nvPr/>
        </p:nvPicPr>
        <p:blipFill>
          <a:blip r:embed="rId2"/>
          <a:srcRect/>
          <a:stretch>
            <a:fillRect/>
          </a:stretch>
        </p:blipFill>
        <p:spPr bwMode="auto">
          <a:xfrm>
            <a:off x="762000" y="4502150"/>
            <a:ext cx="2400300" cy="1784350"/>
          </a:xfrm>
          <a:prstGeom prst="rect">
            <a:avLst/>
          </a:prstGeom>
          <a:noFill/>
          <a:ln w="9525">
            <a:noFill/>
            <a:miter lim="800000"/>
            <a:headEnd/>
            <a:tailEnd/>
          </a:ln>
        </p:spPr>
      </p:pic>
      <p:pic>
        <p:nvPicPr>
          <p:cNvPr id="18439" name="Picture 5"/>
          <p:cNvPicPr>
            <a:picLocks noChangeAspect="1" noChangeArrowheads="1"/>
          </p:cNvPicPr>
          <p:nvPr/>
        </p:nvPicPr>
        <p:blipFill>
          <a:blip r:embed="rId3"/>
          <a:srcRect/>
          <a:stretch>
            <a:fillRect/>
          </a:stretch>
        </p:blipFill>
        <p:spPr bwMode="auto">
          <a:xfrm>
            <a:off x="3429000" y="4502150"/>
            <a:ext cx="2362200" cy="1822450"/>
          </a:xfrm>
          <a:prstGeom prst="rect">
            <a:avLst/>
          </a:prstGeom>
          <a:noFill/>
          <a:ln w="9525">
            <a:noFill/>
            <a:miter lim="800000"/>
            <a:headEnd/>
            <a:tailEnd/>
          </a:ln>
        </p:spPr>
      </p:pic>
      <p:pic>
        <p:nvPicPr>
          <p:cNvPr id="18440" name="Picture 7"/>
          <p:cNvPicPr>
            <a:picLocks noChangeAspect="1" noChangeArrowheads="1"/>
          </p:cNvPicPr>
          <p:nvPr/>
        </p:nvPicPr>
        <p:blipFill>
          <a:blip r:embed="rId4"/>
          <a:srcRect/>
          <a:stretch>
            <a:fillRect/>
          </a:stretch>
        </p:blipFill>
        <p:spPr bwMode="auto">
          <a:xfrm>
            <a:off x="6096000" y="4502150"/>
            <a:ext cx="2514600" cy="17700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Bias Example</a:t>
            </a:r>
            <a:endParaRPr lang="en-US" dirty="0"/>
          </a:p>
        </p:txBody>
      </p:sp>
      <p:sp>
        <p:nvSpPr>
          <p:cNvPr id="3" name="Content Placeholder 2"/>
          <p:cNvSpPr>
            <a:spLocks noGrp="1"/>
          </p:cNvSpPr>
          <p:nvPr>
            <p:ph idx="1"/>
          </p:nvPr>
        </p:nvSpPr>
        <p:spPr/>
        <p:txBody>
          <a:bodyPr/>
          <a:lstStyle/>
          <a:p>
            <a:r>
              <a:rPr lang="en-US" dirty="0" smtClean="0"/>
              <a:t>The news media wants to be able to call elections before all the votes are counted. </a:t>
            </a:r>
          </a:p>
          <a:p>
            <a:r>
              <a:rPr lang="en-US" dirty="0" smtClean="0"/>
              <a:t>To do this, they use exit polls.</a:t>
            </a:r>
          </a:p>
          <a:p>
            <a:pPr lvl="1"/>
            <a:r>
              <a:rPr lang="en-US" sz="2000" dirty="0" smtClean="0"/>
              <a:t>As a voter leaves the poll, ask the voter who they voted for.</a:t>
            </a:r>
          </a:p>
          <a:p>
            <a:r>
              <a:rPr lang="en-US" dirty="0" smtClean="0"/>
              <a:t>Well Known Problem: Democrats are more likely to respond to pollsters so exit polls naturally skew towards the democratic candidate.</a:t>
            </a:r>
          </a:p>
          <a:p>
            <a:r>
              <a:rPr lang="en-US" dirty="0" smtClean="0"/>
              <a:t>Possible Solutions:</a:t>
            </a:r>
          </a:p>
          <a:p>
            <a:pPr lvl="1"/>
            <a:r>
              <a:rPr lang="en-US" sz="2000" b="1" dirty="0" smtClean="0"/>
              <a:t>Change Sampling Method </a:t>
            </a:r>
            <a:r>
              <a:rPr lang="en-US" sz="2000" dirty="0" smtClean="0"/>
              <a:t>- Pick pollsters who have better luck getting republicans to take polls. Older women for instance have more luck at getting people to take polls. </a:t>
            </a:r>
          </a:p>
          <a:p>
            <a:pPr lvl="1"/>
            <a:r>
              <a:rPr lang="en-US" sz="2000" b="1" dirty="0" smtClean="0"/>
              <a:t>Change Analysis </a:t>
            </a:r>
            <a:r>
              <a:rPr lang="en-US" sz="2000" dirty="0" smtClean="0"/>
              <a:t>- Figure out if the bias is predictable by looking at past election errors and compensate mathematically.</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dirty="0"/>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t>CS 561, Probability and Bayes</a:t>
            </a:r>
            <a:endParaRPr lang="en-US"/>
          </a:p>
        </p:txBody>
      </p:sp>
      <p:sp>
        <p:nvSpPr>
          <p:cNvPr id="19459" name="Slide Number Placeholder 5"/>
          <p:cNvSpPr>
            <a:spLocks noGrp="1"/>
          </p:cNvSpPr>
          <p:nvPr>
            <p:ph type="sldNum" sz="quarter" idx="12"/>
          </p:nvPr>
        </p:nvSpPr>
        <p:spPr>
          <a:noFill/>
        </p:spPr>
        <p:txBody>
          <a:bodyPr/>
          <a:lstStyle/>
          <a:p>
            <a:fld id="{A3230BDF-5726-43CF-ABB6-761D93ED39E0}" type="slidenum">
              <a:rPr lang="en-US"/>
              <a:pPr/>
              <a:t>8</a:t>
            </a:fld>
            <a:endParaRPr lang="en-US"/>
          </a:p>
        </p:txBody>
      </p:sp>
      <p:sp>
        <p:nvSpPr>
          <p:cNvPr id="19460" name="Rectangle 2"/>
          <p:cNvSpPr>
            <a:spLocks noGrp="1" noChangeArrowheads="1"/>
          </p:cNvSpPr>
          <p:nvPr>
            <p:ph type="title"/>
          </p:nvPr>
        </p:nvSpPr>
        <p:spPr/>
        <p:txBody>
          <a:bodyPr/>
          <a:lstStyle/>
          <a:p>
            <a:r>
              <a:rPr lang="en-US" smtClean="0"/>
              <a:t>What is error?</a:t>
            </a:r>
          </a:p>
        </p:txBody>
      </p:sp>
      <p:sp>
        <p:nvSpPr>
          <p:cNvPr id="19461" name="Rectangle 3"/>
          <p:cNvSpPr>
            <a:spLocks noGrp="1" noChangeArrowheads="1"/>
          </p:cNvSpPr>
          <p:nvPr>
            <p:ph type="body" idx="1"/>
          </p:nvPr>
        </p:nvSpPr>
        <p:spPr/>
        <p:txBody>
          <a:bodyPr/>
          <a:lstStyle/>
          <a:p>
            <a:pPr>
              <a:lnSpc>
                <a:spcPct val="90000"/>
              </a:lnSpc>
            </a:pPr>
            <a:r>
              <a:rPr lang="en-US" smtClean="0"/>
              <a:t>Error is in general a measure of a sample measurements tendency to be different than what you expect it to be</a:t>
            </a:r>
          </a:p>
          <a:p>
            <a:pPr lvl="1">
              <a:lnSpc>
                <a:spcPct val="90000"/>
              </a:lnSpc>
            </a:pPr>
            <a:r>
              <a:rPr lang="en-US" sz="1800" smtClean="0"/>
              <a:t>In your first sample, 75 out of 100 ducks are white. You might then expect that if you sample 100 more ducks, 75 should be white. If on the other hand, only 60 ducks are white in the second sampling, then you have an error of 15 ducks.</a:t>
            </a:r>
          </a:p>
          <a:p>
            <a:pPr lvl="1">
              <a:lnSpc>
                <a:spcPct val="90000"/>
              </a:lnSpc>
            </a:pPr>
            <a:r>
              <a:rPr lang="en-US" sz="1800" smtClean="0"/>
              <a:t>What happened to make the first count different than the second count? How can you account for the 15 duck discrepancy?</a:t>
            </a:r>
          </a:p>
          <a:p>
            <a:pPr lvl="1">
              <a:lnSpc>
                <a:spcPct val="90000"/>
              </a:lnSpc>
            </a:pPr>
            <a:r>
              <a:rPr lang="en-US" sz="1800" smtClean="0"/>
              <a:t>If you take a sample of ducks, can you give some estimate of what you should expect the error to be in future samples?</a:t>
            </a:r>
          </a:p>
          <a:p>
            <a:pPr lvl="2">
              <a:lnSpc>
                <a:spcPct val="90000"/>
              </a:lnSpc>
            </a:pPr>
            <a:r>
              <a:rPr lang="en-US" smtClean="0"/>
              <a:t>For each sample of ducks, it would be nice for instance to say that with a 95% probability you should count 75 ducks +/- 6 </a:t>
            </a:r>
          </a:p>
          <a:p>
            <a:pPr>
              <a:lnSpc>
                <a:spcPct val="90000"/>
              </a:lnSpc>
            </a:pPr>
            <a:r>
              <a:rPr lang="en-US" smtClean="0"/>
              <a:t>Error is in general composed of three parts:</a:t>
            </a:r>
          </a:p>
          <a:p>
            <a:pPr lvl="1">
              <a:lnSpc>
                <a:spcPct val="90000"/>
              </a:lnSpc>
            </a:pPr>
            <a:r>
              <a:rPr lang="en-US" sz="1800" smtClean="0"/>
              <a:t>Error accounted for</a:t>
            </a:r>
          </a:p>
          <a:p>
            <a:pPr lvl="1">
              <a:lnSpc>
                <a:spcPct val="90000"/>
              </a:lnSpc>
            </a:pPr>
            <a:r>
              <a:rPr lang="en-US" sz="1800" smtClean="0"/>
              <a:t>Error not accounted for</a:t>
            </a:r>
          </a:p>
          <a:p>
            <a:pPr lvl="1">
              <a:lnSpc>
                <a:spcPct val="90000"/>
              </a:lnSpc>
            </a:pPr>
            <a:r>
              <a:rPr lang="en-US" sz="1800" smtClean="0"/>
              <a:t>Bias</a:t>
            </a:r>
          </a:p>
        </p:txBody>
      </p:sp>
      <p:pic>
        <p:nvPicPr>
          <p:cNvPr id="19462" name="Picture 4"/>
          <p:cNvPicPr>
            <a:picLocks noChangeAspect="1" noChangeArrowheads="1"/>
          </p:cNvPicPr>
          <p:nvPr/>
        </p:nvPicPr>
        <p:blipFill>
          <a:blip r:embed="rId2"/>
          <a:srcRect/>
          <a:stretch>
            <a:fillRect/>
          </a:stretch>
        </p:blipFill>
        <p:spPr bwMode="auto">
          <a:xfrm>
            <a:off x="6324600" y="4724400"/>
            <a:ext cx="1905000" cy="1800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can be estimated</a:t>
            </a:r>
            <a:endParaRPr lang="en-US" dirty="0"/>
          </a:p>
        </p:txBody>
      </p:sp>
      <p:sp>
        <p:nvSpPr>
          <p:cNvPr id="3" name="Content Placeholder 2"/>
          <p:cNvSpPr>
            <a:spLocks noGrp="1"/>
          </p:cNvSpPr>
          <p:nvPr>
            <p:ph idx="1"/>
          </p:nvPr>
        </p:nvSpPr>
        <p:spPr/>
        <p:txBody>
          <a:bodyPr/>
          <a:lstStyle/>
          <a:p>
            <a:r>
              <a:rPr lang="en-US" dirty="0" smtClean="0"/>
              <a:t>After one takes several measurements, one has a mean value for the measurements.</a:t>
            </a:r>
          </a:p>
          <a:p>
            <a:pPr lvl="1"/>
            <a:r>
              <a:rPr lang="en-US" sz="2000" dirty="0" smtClean="0"/>
              <a:t>The </a:t>
            </a:r>
            <a:r>
              <a:rPr lang="en-US" sz="2000" b="1" dirty="0" smtClean="0"/>
              <a:t>mean</a:t>
            </a:r>
            <a:r>
              <a:rPr lang="en-US" sz="2000" dirty="0" smtClean="0"/>
              <a:t> value is a type of </a:t>
            </a:r>
            <a:r>
              <a:rPr lang="en-US" sz="2000" b="1" dirty="0" smtClean="0"/>
              <a:t>expected value – </a:t>
            </a:r>
            <a:r>
              <a:rPr lang="en-US" sz="2000" dirty="0" smtClean="0"/>
              <a:t>it’s the value we expect to encounter with future measurements. </a:t>
            </a:r>
          </a:p>
          <a:p>
            <a:r>
              <a:rPr lang="en-US" dirty="0" smtClean="0"/>
              <a:t>The tendency of measures to be different than what one expects them to be is called the error.</a:t>
            </a:r>
          </a:p>
          <a:p>
            <a:r>
              <a:rPr lang="en-US" dirty="0" smtClean="0"/>
              <a:t>Error can be measured or accounted for in many ways depending on what processes one assumes to be causing the error.</a:t>
            </a:r>
          </a:p>
          <a:p>
            <a:pPr lvl="1"/>
            <a:r>
              <a:rPr lang="en-US" sz="2000" dirty="0" smtClean="0"/>
              <a:t>There are many standard ways for measuring error, but if you know something about how your data behaves and it does not fit within the paradigm of a typical model, you should think about using something else.</a:t>
            </a:r>
          </a:p>
          <a:p>
            <a:r>
              <a:rPr lang="en-US" dirty="0" smtClean="0"/>
              <a:t>A common way to account for error is with the notion of </a:t>
            </a:r>
            <a:r>
              <a:rPr lang="en-US" b="1" dirty="0" smtClean="0"/>
              <a:t>Variance</a:t>
            </a:r>
            <a:r>
              <a:rPr lang="en-US" dirty="0" smtClean="0"/>
              <a:t> and the </a:t>
            </a:r>
            <a:r>
              <a:rPr lang="en-US" b="1" dirty="0" smtClean="0"/>
              <a:t>Standard Deviation</a:t>
            </a:r>
            <a:r>
              <a:rPr lang="en-US" dirty="0" smtClean="0"/>
              <a:t>. </a:t>
            </a:r>
          </a:p>
        </p:txBody>
      </p:sp>
      <p:sp>
        <p:nvSpPr>
          <p:cNvPr id="4" name="Footer Placeholder 3"/>
          <p:cNvSpPr>
            <a:spLocks noGrp="1"/>
          </p:cNvSpPr>
          <p:nvPr>
            <p:ph type="ftr" sz="quarter" idx="11"/>
          </p:nvPr>
        </p:nvSpPr>
        <p:spPr/>
        <p:txBody>
          <a:bodyPr/>
          <a:lstStyle/>
          <a:p>
            <a:pPr>
              <a:defRPr/>
            </a:pPr>
            <a:r>
              <a:rPr lang="en-US" smtClean="0"/>
              <a:t>CS 561, Probability and Bayes</a:t>
            </a:r>
            <a:endParaRPr lang="en-US"/>
          </a:p>
        </p:txBody>
      </p:sp>
      <p:sp>
        <p:nvSpPr>
          <p:cNvPr id="5" name="Slide Number Placeholder 4"/>
          <p:cNvSpPr>
            <a:spLocks noGrp="1"/>
          </p:cNvSpPr>
          <p:nvPr>
            <p:ph type="sldNum" sz="quarter" idx="12"/>
          </p:nvPr>
        </p:nvSpPr>
        <p:spPr/>
        <p:txBody>
          <a:bodyPr/>
          <a:lstStyle/>
          <a:p>
            <a:pPr>
              <a:defRPr/>
            </a:pPr>
            <a:fld id="{51322C51-5D80-48D4-8A4D-8AEBCFC63A69}"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4855</TotalTime>
  <Words>3857</Words>
  <Application>Microsoft Macintosh PowerPoint</Application>
  <PresentationFormat>On-screen Show (4:3)</PresentationFormat>
  <Paragraphs>441</Paragraphs>
  <Slides>39</Slides>
  <Notes>0</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AI-Class</vt:lpstr>
      <vt:lpstr>Equation</vt:lpstr>
      <vt:lpstr>Image</vt:lpstr>
      <vt:lpstr>Bayesian inference, Sampling and Probability Densities</vt:lpstr>
      <vt:lpstr>Probabilities and AI</vt:lpstr>
      <vt:lpstr>We want to use probabilities in Bayesian networks, but how do we know the probabilities?</vt:lpstr>
      <vt:lpstr>It may not be viable to know the actual probabilities of events but we can estimate them </vt:lpstr>
      <vt:lpstr>A new solution, with some new problems…</vt:lpstr>
      <vt:lpstr>What is Bias?</vt:lpstr>
      <vt:lpstr>Real World Bias Example</vt:lpstr>
      <vt:lpstr>What is error?</vt:lpstr>
      <vt:lpstr>Error can be estimated</vt:lpstr>
      <vt:lpstr>Using Sampling and Bayesian Inference in AI</vt:lpstr>
      <vt:lpstr>How do we make inferences from estimations</vt:lpstr>
      <vt:lpstr>Example Problem:</vt:lpstr>
      <vt:lpstr>Important things we need to discover</vt:lpstr>
      <vt:lpstr>First thing, Take some unbiased samples:</vt:lpstr>
      <vt:lpstr>A Little Probability Nomenclature</vt:lpstr>
      <vt:lpstr>Using Bayes Formula – More Nomenclature</vt:lpstr>
      <vt:lpstr>How we will use Bayes formula:</vt:lpstr>
      <vt:lpstr>Compute the Expected Height</vt:lpstr>
      <vt:lpstr>What do we expect the error to be like?</vt:lpstr>
      <vt:lpstr>What do we expect the error to be like?</vt:lpstr>
      <vt:lpstr>Estimating the error</vt:lpstr>
      <vt:lpstr>How to interpret the Gaussian function?</vt:lpstr>
      <vt:lpstr>Lets Compute This Puppy!</vt:lpstr>
      <vt:lpstr>We are now starting to see the picture</vt:lpstr>
      <vt:lpstr>We can now start to fit into the Bayesian Framework</vt:lpstr>
      <vt:lpstr>Finishing it up…</vt:lpstr>
      <vt:lpstr>Now how do we classify?</vt:lpstr>
      <vt:lpstr>Thus a simple way is….</vt:lpstr>
      <vt:lpstr>What happens now?</vt:lpstr>
      <vt:lpstr>We falsely identify a Smurf as a Troll!!!</vt:lpstr>
      <vt:lpstr>False Positives and False Negatives</vt:lpstr>
      <vt:lpstr>Alternatively we can minimize risk</vt:lpstr>
      <vt:lpstr>Minimizing Risk cont’ </vt:lpstr>
      <vt:lpstr>Adding Classes and Dimensions</vt:lpstr>
      <vt:lpstr>Notes on Validation</vt:lpstr>
      <vt:lpstr>Examples of other probability distributions</vt:lpstr>
      <vt:lpstr>Joint Probabilities</vt:lpstr>
      <vt:lpstr>Joint Probabilities</vt:lpstr>
      <vt:lpstr>Further References</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309</cp:revision>
  <cp:lastPrinted>1999-10-01T01:17:42Z</cp:lastPrinted>
  <dcterms:created xsi:type="dcterms:W3CDTF">2014-04-21T17:31:15Z</dcterms:created>
  <dcterms:modified xsi:type="dcterms:W3CDTF">2014-04-21T17:34:42Z</dcterms:modified>
</cp:coreProperties>
</file>