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34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99" r:id="rId22"/>
    <p:sldId id="300" r:id="rId23"/>
    <p:sldId id="276" r:id="rId24"/>
    <p:sldId id="301" r:id="rId25"/>
    <p:sldId id="302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 type="screen4x3"/>
  <p:notesSz cx="7008813" cy="9294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  <a:srgbClr val="B2B2B2"/>
    <a:srgbClr val="C0C0C0"/>
    <a:srgbClr val="DDDDDD"/>
    <a:srgbClr val="33CC33"/>
    <a:srgbClr val="0066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82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8" tIns="46574" rIns="93148" bIns="4657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fld id="{16D5DAB2-B35D-D34D-A330-5EBA145B5F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701675"/>
            <a:ext cx="4679950" cy="3509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45000"/>
            <a:ext cx="5141912" cy="413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defTabSz="935038">
              <a:defRPr sz="13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10625"/>
            <a:ext cx="3038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22" tIns="46762" rIns="93522" bIns="46762" numCol="1" anchor="b" anchorCtr="0" compatLnSpc="1">
            <a:prstTxWarp prst="textNoShape">
              <a:avLst/>
            </a:prstTxWarp>
          </a:bodyPr>
          <a:lstStyle>
            <a:lvl1pPr algn="r" defTabSz="935038">
              <a:defRPr sz="1300"/>
            </a:lvl1pPr>
          </a:lstStyle>
          <a:p>
            <a:fld id="{14E2DD35-E8B3-044C-962C-C7951D58A9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6D1B2582-98E5-9048-9F39-81107D502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4F9C30-280B-9A47-8E8B-0CB1F9FEC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447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9817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53C150-F05D-3243-A9DA-E702A3C73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DF2BC4-D04F-9249-B136-F64990EB1A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D9B328-5144-CB40-A9AE-965C7D0EA8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295400"/>
            <a:ext cx="401320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926A15-3F9E-644D-9E8A-8D0221A08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7E21E8-E425-404C-A640-7B8D466310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7D4E9-CADD-FD40-B4B2-476051A14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8CA1B7-3FE7-4F46-BA20-DB717E4901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6E0A9D-F54A-1E4F-B12A-7FC81A08D5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A217BB-3B46-F64E-B6C0-A9AF38E87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8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788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CF24AEAA-F41F-EC48-A944-DE4089624B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91122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6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-"/>
        <a:defRPr kumimoji="1"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2503AB-9AD8-2B44-8856-F1BBD2A5ABEA}" type="slidenum">
              <a:rPr lang="en-US"/>
              <a:pPr/>
              <a:t>1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Uncertainty</a:t>
            </a:r>
          </a:p>
          <a:p>
            <a:r>
              <a:rPr lang="en-US"/>
              <a:t>Probability</a:t>
            </a:r>
          </a:p>
          <a:p>
            <a:r>
              <a:rPr lang="en-US"/>
              <a:t>Syntax</a:t>
            </a:r>
          </a:p>
          <a:p>
            <a:r>
              <a:rPr lang="en-US"/>
              <a:t>Semantics</a:t>
            </a:r>
          </a:p>
          <a:p>
            <a:r>
              <a:rPr lang="en-US"/>
              <a:t>Inference rules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635749-6AC4-4B46-B658-4398B59A59E5}" type="slidenum">
              <a:rPr lang="en-US"/>
              <a:pPr/>
              <a:t>10</a:t>
            </a:fld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pic>
        <p:nvPicPr>
          <p:cNvPr id="24581" name="Picture 5" descr="slide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219200"/>
            <a:ext cx="88487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F32E3-EA19-B141-8907-343FB4DC15C6}" type="slidenum">
              <a:rPr lang="en-US"/>
              <a:pPr/>
              <a:t>11</a:t>
            </a:fld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rule</a:t>
            </a:r>
          </a:p>
        </p:txBody>
      </p:sp>
      <p:pic>
        <p:nvPicPr>
          <p:cNvPr id="25604" name="Picture 5" descr="slide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92238"/>
            <a:ext cx="6953250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DEA9D-B47B-E745-8908-8A82DA04E447}" type="slidenum">
              <a:rPr lang="en-US"/>
              <a:pPr/>
              <a:t>12</a:t>
            </a:fld>
            <a:endParaRPr lang="en-US"/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pic>
        <p:nvPicPr>
          <p:cNvPr id="26629" name="Picture 4" descr="slide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124825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EBFCF6-5919-1342-8302-85CA29123C8B}" type="slidenum">
              <a:rPr lang="en-US"/>
              <a:pPr/>
              <a:t>13</a:t>
            </a:fld>
            <a:endParaRPr lang="en-US"/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Conditioning</a:t>
            </a:r>
          </a:p>
        </p:txBody>
      </p:sp>
      <p:pic>
        <p:nvPicPr>
          <p:cNvPr id="27653" name="Picture 4" descr="slide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524000"/>
            <a:ext cx="84296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61A97A-E9D0-AC4B-BB14-20FBD4B16C93}" type="slidenum">
              <a:rPr lang="en-US"/>
              <a:pPr/>
              <a:t>14</a:t>
            </a:fld>
            <a:endParaRPr lang="en-US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joint distributions</a:t>
            </a:r>
          </a:p>
        </p:txBody>
      </p:sp>
      <p:pic>
        <p:nvPicPr>
          <p:cNvPr id="28676" name="Picture 4" descr="slide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649413"/>
            <a:ext cx="8486775" cy="463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431010-48EE-4447-85B3-628C87F23403}" type="slidenum">
              <a:rPr lang="en-US"/>
              <a:pPr/>
              <a:t>15</a:t>
            </a:fld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joint distribution</a:t>
            </a:r>
          </a:p>
        </p:txBody>
      </p:sp>
      <p:pic>
        <p:nvPicPr>
          <p:cNvPr id="29701" name="Picture 4" descr="slide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28750"/>
            <a:ext cx="8624888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12C667-29F9-AC46-97C8-8EACB373B8BD}" type="slidenum">
              <a:rPr lang="en-US"/>
              <a:pPr/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from joint distributions</a:t>
            </a:r>
          </a:p>
        </p:txBody>
      </p:sp>
      <p:pic>
        <p:nvPicPr>
          <p:cNvPr id="30725" name="Picture 4" descr="slide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5800" cy="536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191000" y="2514600"/>
            <a:ext cx="533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AB4DC-7101-B04F-9A8A-04A21B103508}" type="slidenum">
              <a:rPr lang="en-US"/>
              <a:pPr/>
              <a:t>17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Assume the full joint distribution: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			    toothache		  </a:t>
            </a:r>
            <a:r>
              <a:rPr lang="en-US">
                <a:sym typeface="Symbol" charset="2"/>
              </a:rPr>
              <a:t>toothache</a:t>
            </a:r>
            <a:endParaRPr lang="en-US"/>
          </a:p>
          <a:p>
            <a:pPr>
              <a:buFontTx/>
              <a:buNone/>
            </a:pPr>
            <a:r>
              <a:rPr lang="en-US"/>
              <a:t>			catch	 </a:t>
            </a:r>
            <a:r>
              <a:rPr lang="en-US">
                <a:sym typeface="Symbol" charset="2"/>
              </a:rPr>
              <a:t></a:t>
            </a:r>
            <a:r>
              <a:rPr lang="en-US"/>
              <a:t>catch		catch	 </a:t>
            </a:r>
            <a:r>
              <a:rPr lang="en-US">
                <a:sym typeface="Symbol" charset="2"/>
              </a:rPr>
              <a:t></a:t>
            </a:r>
            <a:r>
              <a:rPr lang="en-US"/>
              <a:t>catch</a:t>
            </a:r>
          </a:p>
          <a:p>
            <a:pPr>
              <a:buFontTx/>
              <a:buNone/>
            </a:pPr>
            <a:r>
              <a:rPr lang="en-US"/>
              <a:t>	cavity	0.108	  0.012		0.072	  0.008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>
                <a:sym typeface="Symbol" charset="2"/>
              </a:rPr>
              <a:t></a:t>
            </a:r>
            <a:r>
              <a:rPr lang="en-US"/>
              <a:t>cavity	0.016	  0.064		0.144	  0.576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Y=Cavity: we want to know whether we have a cavity</a:t>
            </a:r>
          </a:p>
          <a:p>
            <a:pPr>
              <a:buFontTx/>
              <a:buNone/>
            </a:pPr>
            <a:r>
              <a:rPr lang="en-US"/>
              <a:t>E=Toothache: we know we have a toothache</a:t>
            </a:r>
          </a:p>
          <a:p>
            <a:pPr>
              <a:buFontTx/>
              <a:buNone/>
            </a:pPr>
            <a:r>
              <a:rPr lang="en-US"/>
              <a:t>H=Catch: we don’t know whether probe would catch or not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P(Y|e) = </a:t>
            </a:r>
            <a:r>
              <a:rPr lang="el-GR">
                <a:latin typeface="MS Gothic" pitchFamily="49" charset="-128"/>
                <a:ea typeface="MS Gothic" pitchFamily="49" charset="-128"/>
                <a:cs typeface="MS Gothic" pitchFamily="49" charset="-128"/>
              </a:rPr>
              <a:t>α</a:t>
            </a:r>
            <a:r>
              <a:rPr lang="en-US"/>
              <a:t> P(Y, e) = </a:t>
            </a:r>
            <a:r>
              <a:rPr lang="el-GR">
                <a:latin typeface="MS Gothic" pitchFamily="49" charset="-128"/>
                <a:ea typeface="MS Gothic" pitchFamily="49" charset="-128"/>
                <a:cs typeface="MS Gothic" pitchFamily="49" charset="-128"/>
              </a:rPr>
              <a:t>α </a:t>
            </a:r>
            <a:r>
              <a:rPr lang="el-GR" sz="2800">
                <a:ea typeface="Tahoma" charset="0"/>
                <a:cs typeface="Tahoma" charset="0"/>
              </a:rPr>
              <a:t>Σ</a:t>
            </a:r>
            <a:r>
              <a:rPr lang="en-US">
                <a:ea typeface="Tahoma" charset="0"/>
                <a:cs typeface="Tahoma" charset="0"/>
              </a:rPr>
              <a:t> </a:t>
            </a:r>
            <a:r>
              <a:rPr lang="en-US"/>
              <a:t>P(Y, e, h) 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838200" y="27432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2057400" y="2057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3352800" y="5791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ahoma" charset="0"/>
              </a:rPr>
              <a:t>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776607-AF6E-004C-BC09-926DE41DBD46}" type="slidenum">
              <a:rPr lang="en-US"/>
              <a:pPr/>
              <a:t>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Belief networks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Conditional independence</a:t>
            </a:r>
          </a:p>
          <a:p>
            <a:r>
              <a:rPr lang="en-US"/>
              <a:t>Syntax and semantics</a:t>
            </a:r>
          </a:p>
          <a:p>
            <a:r>
              <a:rPr lang="en-US"/>
              <a:t>Exact inference</a:t>
            </a:r>
          </a:p>
          <a:p>
            <a:r>
              <a:rPr lang="en-US"/>
              <a:t>Approximate inference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223DA-A34F-434E-9C21-E9DFC2139D73}" type="slidenum">
              <a:rPr lang="en-US"/>
              <a:pPr/>
              <a:t>19</a:t>
            </a:fld>
            <a:endParaRPr lang="en-US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Independence</a:t>
            </a:r>
          </a:p>
        </p:txBody>
      </p:sp>
      <p:pic>
        <p:nvPicPr>
          <p:cNvPr id="16388" name="Picture 5" descr="chap15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728788"/>
            <a:ext cx="82010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6AD58-607C-2A45-9F00-5592B7AD8FE3}" type="slidenum">
              <a:rPr lang="en-US"/>
              <a:pPr/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Uncertainty</a:t>
            </a:r>
          </a:p>
        </p:txBody>
      </p:sp>
      <p:pic>
        <p:nvPicPr>
          <p:cNvPr id="16389" name="Picture 4" descr="slide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8913"/>
            <a:ext cx="8153400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FA3E5-918A-7748-9837-F8EC6EA409E0}" type="slidenum">
              <a:rPr lang="en-US"/>
              <a:pPr/>
              <a:t>20</a:t>
            </a:fld>
            <a:endParaRPr lang="en-US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independence</a:t>
            </a:r>
          </a:p>
        </p:txBody>
      </p:sp>
      <p:pic>
        <p:nvPicPr>
          <p:cNvPr id="17412" name="Picture 5" descr="chap15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47825"/>
            <a:ext cx="88868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oothache.gif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9065" y="1260566"/>
            <a:ext cx="3180735" cy="4225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Conditional Independence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561,  Belief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9A4EB-D1B9-AE4E-81DB-EC6C1A59AEB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3352800" y="1676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Cavity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6400" y="3581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Toothache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4953000" y="3581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Catch</a:t>
            </a:r>
          </a:p>
        </p:txBody>
      </p:sp>
      <p:cxnSp>
        <p:nvCxnSpPr>
          <p:cNvPr id="9" name="Straight Arrow Connector 8"/>
          <p:cNvCxnSpPr>
            <a:cxnSpLocks noChangeShapeType="1"/>
            <a:endCxn id="0" idx="0"/>
          </p:cNvCxnSpPr>
          <p:nvPr/>
        </p:nvCxnSpPr>
        <p:spPr bwMode="auto">
          <a:xfrm rot="10800000" flipV="1">
            <a:off x="2819400" y="2590800"/>
            <a:ext cx="1676400" cy="9906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  <a:stCxn id="0" idx="2"/>
            <a:endCxn id="0" idx="0"/>
          </p:cNvCxnSpPr>
          <p:nvPr/>
        </p:nvCxnSpPr>
        <p:spPr bwMode="auto">
          <a:xfrm rot="16200000" flipH="1">
            <a:off x="4800600" y="2286000"/>
            <a:ext cx="990600" cy="16002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295400" y="2133600"/>
            <a:ext cx="2057400" cy="1588"/>
          </a:xfrm>
          <a:prstGeom prst="straightConnector1">
            <a:avLst/>
          </a:prstGeom>
          <a:noFill/>
          <a:ln w="38100">
            <a:solidFill>
              <a:srgbClr val="604878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42901" y="3086100"/>
            <a:ext cx="1905000" cy="3175"/>
          </a:xfrm>
          <a:prstGeom prst="line">
            <a:avLst/>
          </a:prstGeom>
          <a:noFill/>
          <a:ln w="38100">
            <a:solidFill>
              <a:srgbClr val="604878"/>
            </a:solidFill>
            <a:round/>
            <a:headEnd/>
            <a:tailEnd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1295400" y="4038600"/>
            <a:ext cx="381000" cy="1588"/>
          </a:xfrm>
          <a:prstGeom prst="line">
            <a:avLst/>
          </a:prstGeom>
          <a:noFill/>
          <a:ln w="38100">
            <a:solidFill>
              <a:srgbClr val="604878"/>
            </a:solidFill>
            <a:round/>
            <a:headEnd/>
            <a:tailEnd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21" name="&quot;No&quot; Symbol 20"/>
          <p:cNvSpPr/>
          <p:nvPr/>
        </p:nvSpPr>
        <p:spPr>
          <a:xfrm>
            <a:off x="990600" y="2743200"/>
            <a:ext cx="609600" cy="6096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962400" y="4038600"/>
            <a:ext cx="990600" cy="1588"/>
          </a:xfrm>
          <a:prstGeom prst="straightConnector1">
            <a:avLst/>
          </a:prstGeom>
          <a:noFill/>
          <a:ln w="38100">
            <a:solidFill>
              <a:srgbClr val="604878"/>
            </a:solidFill>
            <a:round/>
            <a:headEnd type="arrow" w="med" len="med"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24" name="&quot;No&quot; Symbol 23"/>
          <p:cNvSpPr/>
          <p:nvPr/>
        </p:nvSpPr>
        <p:spPr>
          <a:xfrm>
            <a:off x="4191000" y="3810000"/>
            <a:ext cx="533400" cy="5334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363" name="TextBox 24"/>
          <p:cNvSpPr txBox="1">
            <a:spLocks noChangeArrowheads="1"/>
          </p:cNvSpPr>
          <p:nvPr/>
        </p:nvSpPr>
        <p:spPr bwMode="auto">
          <a:xfrm>
            <a:off x="533400" y="54864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/>
              <a:t>Other interactions may exist, but they are either insignificant, unknown or irrelevant. We leave them out.</a:t>
            </a:r>
          </a:p>
        </p:txBody>
      </p: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5400000">
            <a:off x="6019801" y="2819400"/>
            <a:ext cx="1524000" cy="3175"/>
          </a:xfrm>
          <a:prstGeom prst="straightConnector1">
            <a:avLst/>
          </a:prstGeom>
          <a:noFill/>
          <a:ln w="38100">
            <a:solidFill>
              <a:srgbClr val="604878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28" name="&quot;No&quot; Symbol 27"/>
          <p:cNvSpPr/>
          <p:nvPr/>
        </p:nvSpPr>
        <p:spPr>
          <a:xfrm>
            <a:off x="6477000" y="2362200"/>
            <a:ext cx="609600" cy="609600"/>
          </a:xfrm>
          <a:prstGeom prst="noSmoking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5800" y="1371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90800" y="21336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5800" y="2743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400800" y="34290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609600" y="1295400"/>
            <a:ext cx="7848600" cy="4191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Conditional Independence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561,  Belief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D72D-ABB0-CC4E-B392-6F4D1FDED7BF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3352800" y="1676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Cavity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676400" y="3581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Toothache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4953000" y="3581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Catch</a:t>
            </a:r>
          </a:p>
        </p:txBody>
      </p:sp>
      <p:cxnSp>
        <p:nvCxnSpPr>
          <p:cNvPr id="9" name="Straight Arrow Connector 8"/>
          <p:cNvCxnSpPr>
            <a:cxnSpLocks noChangeShapeType="1"/>
            <a:endCxn id="0" idx="0"/>
          </p:cNvCxnSpPr>
          <p:nvPr/>
        </p:nvCxnSpPr>
        <p:spPr bwMode="auto">
          <a:xfrm rot="10800000" flipV="1">
            <a:off x="2819400" y="2590800"/>
            <a:ext cx="1676400" cy="9906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  <a:stCxn id="0" idx="2"/>
            <a:endCxn id="0" idx="0"/>
          </p:cNvCxnSpPr>
          <p:nvPr/>
        </p:nvCxnSpPr>
        <p:spPr bwMode="auto">
          <a:xfrm rot="16200000" flipH="1">
            <a:off x="4800600" y="2286000"/>
            <a:ext cx="990600" cy="16002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15381" name="TextBox 24"/>
          <p:cNvSpPr txBox="1">
            <a:spLocks noChangeArrowheads="1"/>
          </p:cNvSpPr>
          <p:nvPr/>
        </p:nvSpPr>
        <p:spPr bwMode="auto">
          <a:xfrm>
            <a:off x="533400" y="54102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/>
              <a:t>We </a:t>
            </a:r>
            <a:r>
              <a:rPr lang="en-US" b="1" dirty="0"/>
              <a:t>assume</a:t>
            </a:r>
            <a:r>
              <a:rPr lang="en-US" dirty="0"/>
              <a:t> that a “catch” is not influenced by a toothache and visa versa.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5F4FC-FFCB-F541-BB34-444B161D0167}" type="slidenum">
              <a:rPr lang="en-US"/>
              <a:pPr/>
              <a:t>23</a:t>
            </a:fld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independence</a:t>
            </a:r>
          </a:p>
        </p:txBody>
      </p:sp>
      <p:pic>
        <p:nvPicPr>
          <p:cNvPr id="18436" name="Picture 5" descr="chap15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65300"/>
            <a:ext cx="8886825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Conditional Independence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561,  Belief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BADA-2105-1544-A432-DA1DC8DD7EEC}" type="slidenum">
              <a:rPr lang="en-US"/>
              <a:pPr/>
              <a:t>24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533400" y="16002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Cavity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1828800" y="35814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Toothache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3124200" y="16002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Catch</a:t>
            </a:r>
          </a:p>
        </p:txBody>
      </p:sp>
      <p:sp>
        <p:nvSpPr>
          <p:cNvPr id="17422" name="TextBox 24"/>
          <p:cNvSpPr txBox="1">
            <a:spLocks noChangeArrowheads="1"/>
          </p:cNvSpPr>
          <p:nvPr/>
        </p:nvSpPr>
        <p:spPr bwMode="auto">
          <a:xfrm>
            <a:off x="685800" y="5105400"/>
            <a:ext cx="8001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/>
              <a:t>(1a) Since Catch does not affect Toothache </a:t>
            </a:r>
          </a:p>
          <a:p>
            <a:pPr eaLnBrk="0" hangingPunct="0"/>
            <a:r>
              <a:rPr lang="en-US" dirty="0" err="1"/>
              <a:t>P(Toothache|Catch,Cavity</a:t>
            </a:r>
            <a:r>
              <a:rPr lang="en-US" dirty="0"/>
              <a:t>) = </a:t>
            </a:r>
            <a:r>
              <a:rPr lang="en-US" dirty="0" err="1"/>
              <a:t>P(Toothache|Cavity</a:t>
            </a:r>
            <a:r>
              <a:rPr lang="en-US" dirty="0"/>
              <a:t>) 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6248400" y="16002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Cavity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6248400" y="3429000"/>
            <a:ext cx="2286000" cy="91440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dirty="0"/>
              <a:t>Toothache</a:t>
            </a:r>
          </a:p>
        </p:txBody>
      </p:sp>
      <p:cxnSp>
        <p:nvCxnSpPr>
          <p:cNvPr id="16" name="Straight Arrow Connector 15"/>
          <p:cNvCxnSpPr>
            <a:cxnSpLocks noChangeShapeType="1"/>
            <a:stCxn id="0" idx="2"/>
          </p:cNvCxnSpPr>
          <p:nvPr/>
        </p:nvCxnSpPr>
        <p:spPr bwMode="auto">
          <a:xfrm rot="5400000">
            <a:off x="6934201" y="2971800"/>
            <a:ext cx="914400" cy="3175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8" name="Straight Arrow Connector 17"/>
          <p:cNvCxnSpPr>
            <a:cxnSpLocks noChangeShapeType="1"/>
            <a:endCxn id="0" idx="0"/>
          </p:cNvCxnSpPr>
          <p:nvPr/>
        </p:nvCxnSpPr>
        <p:spPr bwMode="auto">
          <a:xfrm>
            <a:off x="1676400" y="2514600"/>
            <a:ext cx="1295400" cy="10668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  <a:endCxn id="0" idx="0"/>
          </p:cNvCxnSpPr>
          <p:nvPr/>
        </p:nvCxnSpPr>
        <p:spPr bwMode="auto">
          <a:xfrm rot="10800000" flipV="1">
            <a:off x="2971800" y="2514600"/>
            <a:ext cx="1447800" cy="10668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22" name="TextBox 21"/>
          <p:cNvSpPr txBox="1"/>
          <p:nvPr/>
        </p:nvSpPr>
        <p:spPr>
          <a:xfrm>
            <a:off x="5638800" y="2667000"/>
            <a:ext cx="4730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00600" y="3505200"/>
            <a:ext cx="38100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33400" y="3505200"/>
            <a:ext cx="38100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Conditional Independence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561,  Belief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42C-EFCE-2D47-895A-0D06335897EB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1676400" y="21336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Cavity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09600" y="35814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Toothache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2667000" y="35814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Catch</a:t>
            </a:r>
          </a:p>
        </p:txBody>
      </p:sp>
      <p:cxnSp>
        <p:nvCxnSpPr>
          <p:cNvPr id="9" name="Straight Arrow Connector 8"/>
          <p:cNvCxnSpPr>
            <a:cxnSpLocks noChangeShapeType="1"/>
            <a:stCxn id="0" idx="2"/>
            <a:endCxn id="0" idx="0"/>
          </p:cNvCxnSpPr>
          <p:nvPr/>
        </p:nvCxnSpPr>
        <p:spPr bwMode="auto">
          <a:xfrm rot="5400000">
            <a:off x="1539081" y="2643982"/>
            <a:ext cx="808037" cy="10668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  <a:stCxn id="0" idx="2"/>
            <a:endCxn id="0" idx="0"/>
          </p:cNvCxnSpPr>
          <p:nvPr/>
        </p:nvCxnSpPr>
        <p:spPr bwMode="auto">
          <a:xfrm rot="16200000" flipH="1">
            <a:off x="2567781" y="2682082"/>
            <a:ext cx="808037" cy="990600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18450" name="TextBox 24"/>
          <p:cNvSpPr txBox="1">
            <a:spLocks noChangeArrowheads="1"/>
          </p:cNvSpPr>
          <p:nvPr/>
        </p:nvSpPr>
        <p:spPr bwMode="auto">
          <a:xfrm>
            <a:off x="304800" y="5257800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300" dirty="0"/>
              <a:t>(1b)  Algebraically these statements are equivalent </a:t>
            </a:r>
          </a:p>
          <a:p>
            <a:pPr eaLnBrk="0" hangingPunct="0"/>
            <a:r>
              <a:rPr lang="en-US" sz="2300" dirty="0" err="1"/>
              <a:t>P(Toothache,Catch|Cavity</a:t>
            </a:r>
            <a:r>
              <a:rPr lang="en-US" sz="2300" dirty="0"/>
              <a:t>) = </a:t>
            </a:r>
            <a:r>
              <a:rPr lang="en-US" sz="2300" dirty="0" err="1"/>
              <a:t>P(Toothache|Cavity)P(Catch|Cavity</a:t>
            </a:r>
            <a:r>
              <a:rPr lang="en-US" sz="2300" dirty="0"/>
              <a:t>)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20574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Cavity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876800" y="35814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Toothache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6934200" y="35814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Catch</a:t>
            </a:r>
          </a:p>
        </p:txBody>
      </p:sp>
      <p:cxnSp>
        <p:nvCxnSpPr>
          <p:cNvPr id="19" name="Straight Arrow Connector 18"/>
          <p:cNvCxnSpPr>
            <a:cxnSpLocks noChangeShapeType="1"/>
            <a:stCxn id="0" idx="2"/>
            <a:endCxn id="0" idx="0"/>
          </p:cNvCxnSpPr>
          <p:nvPr/>
        </p:nvCxnSpPr>
        <p:spPr bwMode="auto">
          <a:xfrm rot="5400000">
            <a:off x="5234782" y="3139281"/>
            <a:ext cx="884238" cy="3175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38" name="Flowchart: Alternate Process 37"/>
          <p:cNvSpPr/>
          <p:nvPr/>
        </p:nvSpPr>
        <p:spPr>
          <a:xfrm>
            <a:off x="6934200" y="2057400"/>
            <a:ext cx="1600200" cy="64008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/>
              <a:t>Cavity</a:t>
            </a:r>
          </a:p>
        </p:txBody>
      </p:sp>
      <p:cxnSp>
        <p:nvCxnSpPr>
          <p:cNvPr id="39" name="Straight Arrow Connector 38"/>
          <p:cNvCxnSpPr>
            <a:cxnSpLocks noChangeShapeType="1"/>
            <a:stCxn id="0" idx="2"/>
          </p:cNvCxnSpPr>
          <p:nvPr/>
        </p:nvCxnSpPr>
        <p:spPr bwMode="auto">
          <a:xfrm rot="5400000">
            <a:off x="7292182" y="3139281"/>
            <a:ext cx="884238" cy="3175"/>
          </a:xfrm>
          <a:prstGeom prst="straightConnector1">
            <a:avLst/>
          </a:prstGeom>
          <a:noFill/>
          <a:ln w="38100">
            <a:solidFill>
              <a:srgbClr val="1B587C"/>
            </a:solidFill>
            <a:round/>
            <a:headEnd/>
            <a:tailEnd type="arrow" w="med" len="med"/>
          </a:ln>
          <a:effectLst>
            <a:outerShdw blurRad="63500" dist="38100" dir="5400000" rotWithShape="0">
              <a:srgbClr val="000000">
                <a:alpha val="39999"/>
              </a:srgbClr>
            </a:outerShdw>
          </a:effectLst>
        </p:spPr>
      </p:cxnSp>
      <p:sp>
        <p:nvSpPr>
          <p:cNvPr id="40" name="Multiply 39"/>
          <p:cNvSpPr/>
          <p:nvPr/>
        </p:nvSpPr>
        <p:spPr>
          <a:xfrm>
            <a:off x="2209800" y="3657600"/>
            <a:ext cx="457200" cy="4572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477000" y="3657600"/>
            <a:ext cx="457200" cy="457200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343400" y="2743200"/>
            <a:ext cx="4730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F991A6-E1F3-A943-9B3A-7FF6AF4E7F4F}" type="slidenum">
              <a:rPr lang="en-US"/>
              <a:pPr/>
              <a:t>26</a:t>
            </a:fld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independence</a:t>
            </a:r>
          </a:p>
        </p:txBody>
      </p:sp>
      <p:pic>
        <p:nvPicPr>
          <p:cNvPr id="19460" name="Picture 5" descr="chap15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39200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1895BC-9A93-E847-B2BC-4B754C83CBA4}" type="slidenum">
              <a:rPr lang="en-US"/>
              <a:pPr/>
              <a:t>27</a:t>
            </a:fld>
            <a:endParaRPr lang="en-US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Belief networks</a:t>
            </a:r>
          </a:p>
        </p:txBody>
      </p:sp>
      <p:pic>
        <p:nvPicPr>
          <p:cNvPr id="20484" name="Picture 5" descr="chap15-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733550"/>
            <a:ext cx="84201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2C2F1-28FB-1148-8EAE-BF2EFE090ECC}" type="slidenum">
              <a:rPr lang="en-US"/>
              <a:pPr/>
              <a:t>28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28600"/>
            <a:ext cx="8153400" cy="4572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1509" name="Picture 4" descr="chap15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839200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3DD3BF-7126-FF4B-BBB1-E769185D9424}" type="slidenum">
              <a:rPr lang="en-US"/>
              <a:pPr/>
              <a:t>29</a:t>
            </a:fld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</a:t>
            </a:r>
          </a:p>
        </p:txBody>
      </p:sp>
      <p:pic>
        <p:nvPicPr>
          <p:cNvPr id="22532" name="Picture 5" descr="chap15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67913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F9B58-1A68-A14A-B668-3AC627803392}" type="slidenum">
              <a:rPr lang="en-US"/>
              <a:pPr/>
              <a:t>3</a:t>
            </a:fld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handling uncertainty</a:t>
            </a:r>
          </a:p>
        </p:txBody>
      </p:sp>
      <p:pic>
        <p:nvPicPr>
          <p:cNvPr id="17413" name="Picture 5" descr="slide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79525"/>
            <a:ext cx="79009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7BD5C-6F56-8747-A2DE-DD40E9D14721}" type="slidenum">
              <a:rPr lang="en-US"/>
              <a:pPr/>
              <a:t>30</a:t>
            </a:fld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</a:t>
            </a:r>
          </a:p>
        </p:txBody>
      </p:sp>
      <p:pic>
        <p:nvPicPr>
          <p:cNvPr id="23556" name="Picture 5" descr="chap15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476375"/>
            <a:ext cx="73056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B6A4D-0C6F-434F-AF9E-7D7CAFB4FA9E}" type="slidenum">
              <a:rPr lang="en-US"/>
              <a:pPr/>
              <a:t>31</a:t>
            </a:fld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blanket</a:t>
            </a:r>
          </a:p>
        </p:txBody>
      </p:sp>
      <p:pic>
        <p:nvPicPr>
          <p:cNvPr id="24581" name="Picture 5" descr="chap15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104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8A0B9-E5E3-574B-90A7-F6754AFE87F3}" type="slidenum">
              <a:rPr lang="en-US"/>
              <a:pPr/>
              <a:t>32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belief networks</a:t>
            </a:r>
          </a:p>
        </p:txBody>
      </p:sp>
      <p:pic>
        <p:nvPicPr>
          <p:cNvPr id="25604" name="Picture 4" descr="chap15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476375"/>
            <a:ext cx="81915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153400" cy="5334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6629" name="Picture 4" descr="chap15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42950"/>
            <a:ext cx="86106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chap15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695325"/>
            <a:ext cx="86677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hap15-11"/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>
            <a:fillRect/>
          </a:stretch>
        </p:blipFill>
        <p:spPr bwMode="auto">
          <a:xfrm>
            <a:off x="533400" y="742950"/>
            <a:ext cx="86106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chap15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838200"/>
            <a:ext cx="86296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hap15-12"/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>
            <a:fillRect/>
          </a:stretch>
        </p:blipFill>
        <p:spPr bwMode="auto">
          <a:xfrm>
            <a:off x="476250" y="695325"/>
            <a:ext cx="86677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hap15-11"/>
          <p:cNvPicPr>
            <a:picLocks noChangeAspect="1" noChangeArrowheads="1"/>
          </p:cNvPicPr>
          <p:nvPr/>
        </p:nvPicPr>
        <p:blipFill>
          <a:blip r:embed="rId4">
            <a:alphaModFix amt="20000"/>
          </a:blip>
          <a:srcRect/>
          <a:stretch>
            <a:fillRect/>
          </a:stretch>
        </p:blipFill>
        <p:spPr bwMode="auto">
          <a:xfrm>
            <a:off x="533400" y="742950"/>
            <a:ext cx="86106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chap15-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857250"/>
            <a:ext cx="86201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hap15-13"/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>
            <a:fillRect/>
          </a:stretch>
        </p:blipFill>
        <p:spPr bwMode="auto">
          <a:xfrm>
            <a:off x="514350" y="838200"/>
            <a:ext cx="86296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hap15-12"/>
          <p:cNvPicPr>
            <a:picLocks noChangeAspect="1" noChangeArrowheads="1"/>
          </p:cNvPicPr>
          <p:nvPr/>
        </p:nvPicPr>
        <p:blipFill>
          <a:blip r:embed="rId4">
            <a:alphaModFix amt="20000"/>
          </a:blip>
          <a:srcRect/>
          <a:stretch>
            <a:fillRect/>
          </a:stretch>
        </p:blipFill>
        <p:spPr bwMode="auto">
          <a:xfrm>
            <a:off x="533400" y="695325"/>
            <a:ext cx="86677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hap15-11"/>
          <p:cNvPicPr>
            <a:picLocks noChangeAspect="1" noChangeArrowheads="1"/>
          </p:cNvPicPr>
          <p:nvPr/>
        </p:nvPicPr>
        <p:blipFill>
          <a:blip r:embed="rId5">
            <a:alphaModFix amt="20000"/>
          </a:blip>
          <a:srcRect/>
          <a:stretch>
            <a:fillRect/>
          </a:stretch>
        </p:blipFill>
        <p:spPr bwMode="auto">
          <a:xfrm>
            <a:off x="533400" y="742950"/>
            <a:ext cx="86106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026E2-809F-B143-A357-DCB054BA8567}" type="slidenum">
              <a:rPr lang="en-US"/>
              <a:pPr/>
              <a:t>37</a:t>
            </a:fld>
            <a:endParaRPr lang="en-US"/>
          </a:p>
        </p:txBody>
      </p:sp>
      <p:pic>
        <p:nvPicPr>
          <p:cNvPr id="30724" name="Picture 4" descr="chap15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866775"/>
            <a:ext cx="86772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hap15-14"/>
          <p:cNvPicPr>
            <a:picLocks noChangeAspect="1" noChangeArrowheads="1"/>
          </p:cNvPicPr>
          <p:nvPr/>
        </p:nvPicPr>
        <p:blipFill>
          <a:blip r:embed="rId3">
            <a:alphaModFix amt="20000"/>
          </a:blip>
          <a:srcRect/>
          <a:stretch>
            <a:fillRect/>
          </a:stretch>
        </p:blipFill>
        <p:spPr bwMode="auto">
          <a:xfrm>
            <a:off x="523875" y="857250"/>
            <a:ext cx="86201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hap15-13"/>
          <p:cNvPicPr>
            <a:picLocks noChangeAspect="1" noChangeArrowheads="1"/>
          </p:cNvPicPr>
          <p:nvPr/>
        </p:nvPicPr>
        <p:blipFill>
          <a:blip r:embed="rId4">
            <a:alphaModFix amt="20000"/>
          </a:blip>
          <a:srcRect/>
          <a:stretch>
            <a:fillRect/>
          </a:stretch>
        </p:blipFill>
        <p:spPr bwMode="auto">
          <a:xfrm>
            <a:off x="514350" y="838200"/>
            <a:ext cx="86296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hap15-12"/>
          <p:cNvPicPr>
            <a:picLocks noChangeAspect="1" noChangeArrowheads="1"/>
          </p:cNvPicPr>
          <p:nvPr/>
        </p:nvPicPr>
        <p:blipFill>
          <a:blip r:embed="rId5">
            <a:alphaModFix amt="20000"/>
          </a:blip>
          <a:srcRect/>
          <a:stretch>
            <a:fillRect/>
          </a:stretch>
        </p:blipFill>
        <p:spPr bwMode="auto">
          <a:xfrm>
            <a:off x="476250" y="695325"/>
            <a:ext cx="86677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hap15-11"/>
          <p:cNvPicPr>
            <a:picLocks noChangeAspect="1" noChangeArrowheads="1"/>
          </p:cNvPicPr>
          <p:nvPr/>
        </p:nvPicPr>
        <p:blipFill>
          <a:blip r:embed="rId6">
            <a:alphaModFix amt="20000"/>
          </a:blip>
          <a:srcRect/>
          <a:stretch>
            <a:fillRect/>
          </a:stretch>
        </p:blipFill>
        <p:spPr bwMode="auto">
          <a:xfrm>
            <a:off x="533400" y="742950"/>
            <a:ext cx="86106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70E7C0-A5B6-454A-9CB7-36568E62B80E}" type="slidenum">
              <a:rPr lang="en-US"/>
              <a:pPr/>
              <a:t>38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car diagnosis</a:t>
            </a:r>
          </a:p>
        </p:txBody>
      </p:sp>
      <p:pic>
        <p:nvPicPr>
          <p:cNvPr id="31749" name="Picture 4" descr="chap15-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87730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ACBB7-860B-9B49-962F-9B996CA5BFFC}" type="slidenum">
              <a:rPr lang="en-US"/>
              <a:pPr/>
              <a:t>39</a:t>
            </a:fld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car insurance</a:t>
            </a:r>
          </a:p>
        </p:txBody>
      </p:sp>
      <p:pic>
        <p:nvPicPr>
          <p:cNvPr id="32773" name="Picture 5" descr="chap15-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9724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D6481-A0C2-0048-A7E6-EC9E4D75F580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</a:t>
            </a:r>
          </a:p>
        </p:txBody>
      </p:sp>
      <p:pic>
        <p:nvPicPr>
          <p:cNvPr id="18436" name="Picture 5" descr="slide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2867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5ED08-F6C1-D340-BE28-0169A029D3F7}" type="slidenum">
              <a:rPr lang="en-US"/>
              <a:pPr/>
              <a:t>40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 conditional distributions</a:t>
            </a:r>
          </a:p>
        </p:txBody>
      </p:sp>
      <p:pic>
        <p:nvPicPr>
          <p:cNvPr id="33796" name="Picture 4" descr="chap15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466850"/>
            <a:ext cx="75723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84853-ED86-A449-9336-E5FAF77AA0C7}" type="slidenum">
              <a:rPr lang="en-US"/>
              <a:pPr/>
              <a:t>41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 conditional distributions</a:t>
            </a:r>
          </a:p>
        </p:txBody>
      </p:sp>
      <p:pic>
        <p:nvPicPr>
          <p:cNvPr id="34821" name="Picture 5" descr="chap15-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09700"/>
            <a:ext cx="854392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B5B58-13A5-A24F-BBE6-5A70FFD2F82D}" type="slidenum">
              <a:rPr lang="en-US"/>
              <a:pPr/>
              <a:t>42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(discrete+continuous) networks</a:t>
            </a:r>
          </a:p>
        </p:txBody>
      </p:sp>
      <p:pic>
        <p:nvPicPr>
          <p:cNvPr id="35845" name="Picture 5" descr="chap15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17638"/>
            <a:ext cx="7491413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329732-FFC1-9545-B7D6-D373D5A4F54A}" type="slidenum">
              <a:rPr lang="en-US"/>
              <a:pPr/>
              <a:t>43</a:t>
            </a:fld>
            <a:endParaRPr lang="en-US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child variables</a:t>
            </a:r>
          </a:p>
        </p:txBody>
      </p:sp>
      <p:pic>
        <p:nvPicPr>
          <p:cNvPr id="36868" name="Picture 5" descr="chap15-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657350"/>
            <a:ext cx="8696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75438-DB6B-004F-9A83-39A2D4A4AFFE}" type="slidenum">
              <a:rPr lang="en-US"/>
              <a:pPr/>
              <a:t>44</a:t>
            </a:fld>
            <a:endParaRPr 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child variables</a:t>
            </a:r>
          </a:p>
        </p:txBody>
      </p:sp>
      <p:pic>
        <p:nvPicPr>
          <p:cNvPr id="37892" name="Picture 5" descr="chap15-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52588"/>
            <a:ext cx="900112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D521C6-3ED7-444B-B92C-438D9158C01F}" type="slidenum">
              <a:rPr lang="en-US"/>
              <a:pPr/>
              <a:t>45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 variable w/ continuous parents</a:t>
            </a:r>
          </a:p>
        </p:txBody>
      </p:sp>
      <p:pic>
        <p:nvPicPr>
          <p:cNvPr id="38917" name="Picture 5" descr="chap15-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3056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28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80AB22-2FB8-9F4A-884D-860BE4ED04BD}" type="slidenum">
              <a:rPr lang="en-US"/>
              <a:pPr/>
              <a:t>46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Discrete variable</a:t>
            </a:r>
          </a:p>
        </p:txBody>
      </p:sp>
      <p:pic>
        <p:nvPicPr>
          <p:cNvPr id="39941" name="Picture 5" descr="chap15-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9538"/>
            <a:ext cx="7315200" cy="54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D958EA-044A-9D44-AE90-FFDFFF1F5848}" type="slidenum">
              <a:rPr lang="en-US"/>
              <a:pPr/>
              <a:t>47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in belief networks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Exact inference by enumeration</a:t>
            </a:r>
          </a:p>
          <a:p>
            <a:r>
              <a:rPr lang="en-US"/>
              <a:t>Exact inference by variable elimination</a:t>
            </a:r>
          </a:p>
          <a:p>
            <a:r>
              <a:rPr lang="en-US"/>
              <a:t>Approximate inference by stochastic simulation</a:t>
            </a:r>
          </a:p>
          <a:p>
            <a:r>
              <a:rPr lang="en-US"/>
              <a:t>Approximate inference by Markov chain Monte Carlo (MCMC)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B36280-0935-8043-8F5F-A8257E17E181}" type="slidenum">
              <a:rPr lang="en-US"/>
              <a:pPr/>
              <a:t>5</a:t>
            </a:fld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decisions under uncertainty</a:t>
            </a:r>
          </a:p>
        </p:txBody>
      </p:sp>
      <p:pic>
        <p:nvPicPr>
          <p:cNvPr id="19460" name="Picture 5" descr="slide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19275"/>
            <a:ext cx="86106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CS 561, </a:t>
            </a:r>
            <a:r>
              <a:rPr lang="en-US" dirty="0" smtClean="0"/>
              <a:t> Session 24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86EF5-2420-3042-8634-6119A2E9F3CD}" type="slidenum">
              <a:rPr lang="en-US"/>
              <a:pPr/>
              <a:t>6</a:t>
            </a:fld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Axioms of probability</a:t>
            </a:r>
          </a:p>
        </p:txBody>
      </p:sp>
      <p:pic>
        <p:nvPicPr>
          <p:cNvPr id="20485" name="Picture 5" descr="slide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8913"/>
            <a:ext cx="7810500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17669-D308-AA47-B3E0-1B5076578913}" type="slidenum">
              <a:rPr lang="en-US"/>
              <a:pPr/>
              <a:t>7</a:t>
            </a:fld>
            <a:endParaRPr 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21508" name="Picture 5" descr="slide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600200"/>
            <a:ext cx="84963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3D9FA-7F30-8D47-9A10-F07DDA982098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22532" name="Picture 5" descr="slide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5900"/>
            <a:ext cx="8458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29A102-3C0B-A949-B250-BF11F3AA623E}" type="slidenum">
              <a:rPr lang="en-US"/>
              <a:pPr/>
              <a:t>9</a:t>
            </a:fld>
            <a:endParaRPr lang="en-US"/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23556" name="Picture 5" descr="slide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8392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-Class">
  <a:themeElements>
    <a:clrScheme name="AI-Clas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I-Class">
      <a:majorFont>
        <a:latin typeface="Helvetic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I-Clas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-Clas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-Clas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Data\Microsoft\Templates\AI-Class.pot</Template>
  <TotalTime>3473</TotalTime>
  <Words>529</Words>
  <Application>Microsoft Macintosh PowerPoint</Application>
  <PresentationFormat>On-screen Show (4:3)</PresentationFormat>
  <Paragraphs>166</Paragraphs>
  <Slides>47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AI-Class</vt:lpstr>
      <vt:lpstr>Uncertainty</vt:lpstr>
      <vt:lpstr>Uncertainty</vt:lpstr>
      <vt:lpstr>Methods for handling uncertainty</vt:lpstr>
      <vt:lpstr>Probability</vt:lpstr>
      <vt:lpstr>Making decisions under uncertainty</vt:lpstr>
      <vt:lpstr>Axioms of probability</vt:lpstr>
      <vt:lpstr>Syntax</vt:lpstr>
      <vt:lpstr>Syntax</vt:lpstr>
      <vt:lpstr>Syntax</vt:lpstr>
      <vt:lpstr>Conditional probability</vt:lpstr>
      <vt:lpstr>Bayes’ rule</vt:lpstr>
      <vt:lpstr>Normalization</vt:lpstr>
      <vt:lpstr>Conditioning</vt:lpstr>
      <vt:lpstr>Full joint distributions</vt:lpstr>
      <vt:lpstr>Full joint distribution</vt:lpstr>
      <vt:lpstr>Inference from joint distributions</vt:lpstr>
      <vt:lpstr>Example</vt:lpstr>
      <vt:lpstr>Belief networks</vt:lpstr>
      <vt:lpstr>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Belief networks</vt:lpstr>
      <vt:lpstr>Example</vt:lpstr>
      <vt:lpstr>Semantics</vt:lpstr>
      <vt:lpstr>Semantics</vt:lpstr>
      <vt:lpstr>Markov blanket</vt:lpstr>
      <vt:lpstr>Constructing belief networks</vt:lpstr>
      <vt:lpstr>Example</vt:lpstr>
      <vt:lpstr>Slide 34</vt:lpstr>
      <vt:lpstr>Slide 35</vt:lpstr>
      <vt:lpstr>Slide 36</vt:lpstr>
      <vt:lpstr>Slide 37</vt:lpstr>
      <vt:lpstr>Example: car diagnosis</vt:lpstr>
      <vt:lpstr>Example: car insurance</vt:lpstr>
      <vt:lpstr>Compact conditional distributions</vt:lpstr>
      <vt:lpstr>Compact conditional distributions</vt:lpstr>
      <vt:lpstr>Hybrid (discrete+continuous) networks</vt:lpstr>
      <vt:lpstr>Continuous child variables</vt:lpstr>
      <vt:lpstr>Continuous child variables</vt:lpstr>
      <vt:lpstr>Discrete variable w/ continuous parents</vt:lpstr>
      <vt:lpstr>Discrete variable</vt:lpstr>
      <vt:lpstr>Inference in belief networks</vt:lpstr>
    </vt:vector>
  </TitlesOfParts>
  <Company>Individual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561a: Introduction to Artificial Intelligence</dc:title>
  <dc:creator>Paolo Pirjanian</dc:creator>
  <cp:lastModifiedBy>Laurent Itti</cp:lastModifiedBy>
  <cp:revision>232</cp:revision>
  <cp:lastPrinted>1999-10-01T01:17:42Z</cp:lastPrinted>
  <dcterms:created xsi:type="dcterms:W3CDTF">2014-04-21T17:47:03Z</dcterms:created>
  <dcterms:modified xsi:type="dcterms:W3CDTF">2014-04-21T17:56:03Z</dcterms:modified>
</cp:coreProperties>
</file>