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80" r:id="rId3"/>
    <p:sldId id="279" r:id="rId4"/>
    <p:sldId id="281" r:id="rId5"/>
    <p:sldId id="302" r:id="rId6"/>
    <p:sldId id="283" r:id="rId7"/>
    <p:sldId id="293" r:id="rId8"/>
    <p:sldId id="294" r:id="rId9"/>
    <p:sldId id="301" r:id="rId10"/>
    <p:sldId id="295" r:id="rId11"/>
    <p:sldId id="296" r:id="rId12"/>
    <p:sldId id="300" r:id="rId13"/>
    <p:sldId id="297" r:id="rId14"/>
    <p:sldId id="298" r:id="rId15"/>
    <p:sldId id="299" r:id="rId16"/>
    <p:sldId id="284" r:id="rId17"/>
    <p:sldId id="292"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IMDB Movie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Manan Yadav</a:t>
            </a:r>
          </a:p>
          <a:p>
            <a:r>
              <a:rPr lang="en-US" dirty="0"/>
              <a:t>yadavmry5051@gmail.com​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D04-8306-4F77-BF65-F9BA199D903E}"/>
              </a:ext>
            </a:extLst>
          </p:cNvPr>
          <p:cNvSpPr>
            <a:spLocks noGrp="1"/>
          </p:cNvSpPr>
          <p:nvPr>
            <p:ph type="title"/>
          </p:nvPr>
        </p:nvSpPr>
        <p:spPr/>
        <p:txBody>
          <a:bodyPr/>
          <a:lstStyle/>
          <a:p>
            <a:r>
              <a:rPr lang="en-US" sz="2400" b="0" cap="none" dirty="0">
                <a:solidFill>
                  <a:srgbClr val="000000"/>
                </a:solidFill>
                <a:latin typeface="Arial"/>
                <a:ea typeface="Arial"/>
                <a:cs typeface="Arial"/>
                <a:sym typeface="Arial"/>
              </a:rPr>
              <a:t>Below shown are the top 10 directors with the highest average IMDb score.</a:t>
            </a:r>
            <a:br>
              <a:rPr lang="en-US" sz="900" dirty="0"/>
            </a:br>
            <a:endParaRPr lang="en-IN" sz="2400" dirty="0"/>
          </a:p>
        </p:txBody>
      </p:sp>
      <p:sp>
        <p:nvSpPr>
          <p:cNvPr id="5" name="Slide Number Placeholder 4">
            <a:extLst>
              <a:ext uri="{FF2B5EF4-FFF2-40B4-BE49-F238E27FC236}">
                <a16:creationId xmlns:a16="http://schemas.microsoft.com/office/drawing/2014/main" id="{C7943680-9B49-4AAF-BEE4-CCDA40A4943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8" name="Content Placeholder 17">
            <a:extLst>
              <a:ext uri="{FF2B5EF4-FFF2-40B4-BE49-F238E27FC236}">
                <a16:creationId xmlns:a16="http://schemas.microsoft.com/office/drawing/2014/main" id="{DA126807-E0D2-4728-84EB-B37579E64C92}"/>
              </a:ext>
            </a:extLst>
          </p:cNvPr>
          <p:cNvPicPr>
            <a:picLocks noGrp="1" noChangeAspect="1"/>
          </p:cNvPicPr>
          <p:nvPr>
            <p:ph sz="half" idx="1"/>
          </p:nvPr>
        </p:nvPicPr>
        <p:blipFill>
          <a:blip r:embed="rId2"/>
          <a:stretch>
            <a:fillRect/>
          </a:stretch>
        </p:blipFill>
        <p:spPr>
          <a:xfrm>
            <a:off x="3906174" y="2130959"/>
            <a:ext cx="8170803" cy="4433887"/>
          </a:xfrm>
        </p:spPr>
      </p:pic>
      <p:pic>
        <p:nvPicPr>
          <p:cNvPr id="22" name="Picture 21">
            <a:extLst>
              <a:ext uri="{FF2B5EF4-FFF2-40B4-BE49-F238E27FC236}">
                <a16:creationId xmlns:a16="http://schemas.microsoft.com/office/drawing/2014/main" id="{E8E4C797-883A-46EF-8FBE-47736B96B4B2}"/>
              </a:ext>
            </a:extLst>
          </p:cNvPr>
          <p:cNvPicPr>
            <a:picLocks noChangeAspect="1"/>
          </p:cNvPicPr>
          <p:nvPr/>
        </p:nvPicPr>
        <p:blipFill>
          <a:blip r:embed="rId3"/>
          <a:stretch>
            <a:fillRect/>
          </a:stretch>
        </p:blipFill>
        <p:spPr>
          <a:xfrm>
            <a:off x="591997" y="2130959"/>
            <a:ext cx="3124636" cy="2934109"/>
          </a:xfrm>
          <a:prstGeom prst="rect">
            <a:avLst/>
          </a:prstGeom>
        </p:spPr>
      </p:pic>
    </p:spTree>
    <p:extLst>
      <p:ext uri="{BB962C8B-B14F-4D97-AF65-F5344CB8AC3E}">
        <p14:creationId xmlns:p14="http://schemas.microsoft.com/office/powerpoint/2010/main" val="225227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4F86-B512-40C6-BC9D-EAE02D053F4A}"/>
              </a:ext>
            </a:extLst>
          </p:cNvPr>
          <p:cNvSpPr>
            <a:spLocks noGrp="1"/>
          </p:cNvSpPr>
          <p:nvPr>
            <p:ph type="title"/>
          </p:nvPr>
        </p:nvSpPr>
        <p:spPr/>
        <p:txBody>
          <a:bodyPr/>
          <a:lstStyle/>
          <a:p>
            <a:r>
              <a:rPr lang="en-US" dirty="0"/>
              <a:t>Popular GENRES</a:t>
            </a:r>
            <a:endParaRPr lang="en-IN" dirty="0"/>
          </a:p>
        </p:txBody>
      </p:sp>
      <p:pic>
        <p:nvPicPr>
          <p:cNvPr id="7" name="Content Placeholder 6">
            <a:extLst>
              <a:ext uri="{FF2B5EF4-FFF2-40B4-BE49-F238E27FC236}">
                <a16:creationId xmlns:a16="http://schemas.microsoft.com/office/drawing/2014/main" id="{DA3BB71C-D02E-4E04-ABE2-581253E904E8}"/>
              </a:ext>
            </a:extLst>
          </p:cNvPr>
          <p:cNvPicPr>
            <a:picLocks noGrp="1" noChangeAspect="1"/>
          </p:cNvPicPr>
          <p:nvPr>
            <p:ph sz="half" idx="1"/>
          </p:nvPr>
        </p:nvPicPr>
        <p:blipFill>
          <a:blip r:embed="rId2"/>
          <a:stretch>
            <a:fillRect/>
          </a:stretch>
        </p:blipFill>
        <p:spPr>
          <a:xfrm>
            <a:off x="2164259" y="2468880"/>
            <a:ext cx="7863481" cy="3433007"/>
          </a:xfrm>
        </p:spPr>
      </p:pic>
      <p:sp>
        <p:nvSpPr>
          <p:cNvPr id="5" name="Slide Number Placeholder 4">
            <a:extLst>
              <a:ext uri="{FF2B5EF4-FFF2-40B4-BE49-F238E27FC236}">
                <a16:creationId xmlns:a16="http://schemas.microsoft.com/office/drawing/2014/main" id="{FA5139FA-BFDD-4769-A664-E047473623A9}"/>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09887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E596-E24A-4260-BBEB-87B68F0A809A}"/>
              </a:ext>
            </a:extLst>
          </p:cNvPr>
          <p:cNvSpPr>
            <a:spLocks noGrp="1"/>
          </p:cNvSpPr>
          <p:nvPr>
            <p:ph type="title"/>
          </p:nvPr>
        </p:nvSpPr>
        <p:spPr/>
        <p:txBody>
          <a:bodyPr/>
          <a:lstStyle/>
          <a:p>
            <a:r>
              <a:rPr lang="en-US" dirty="0"/>
              <a:t>Actor analysis</a:t>
            </a:r>
            <a:endParaRPr lang="en-IN" dirty="0"/>
          </a:p>
        </p:txBody>
      </p:sp>
      <p:sp>
        <p:nvSpPr>
          <p:cNvPr id="5" name="Slide Number Placeholder 4">
            <a:extLst>
              <a:ext uri="{FF2B5EF4-FFF2-40B4-BE49-F238E27FC236}">
                <a16:creationId xmlns:a16="http://schemas.microsoft.com/office/drawing/2014/main" id="{3AD80BBD-D642-478B-ACB3-EFECAADB9BCE}"/>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Google Shape;281;p18">
            <a:extLst>
              <a:ext uri="{FF2B5EF4-FFF2-40B4-BE49-F238E27FC236}">
                <a16:creationId xmlns:a16="http://schemas.microsoft.com/office/drawing/2014/main" id="{C328DA2E-7EB3-4545-A6F9-83BD86CA748E}"/>
              </a:ext>
            </a:extLst>
          </p:cNvPr>
          <p:cNvPicPr preferRelativeResize="0">
            <a:picLocks noGrp="1"/>
          </p:cNvPicPr>
          <p:nvPr>
            <p:ph sz="half" idx="1"/>
          </p:nvPr>
        </p:nvPicPr>
        <p:blipFill rotWithShape="1">
          <a:blip r:embed="rId2">
            <a:alphaModFix/>
          </a:blip>
          <a:srcRect l="13488" t="28310" r="36046" b="21846"/>
          <a:stretch/>
        </p:blipFill>
        <p:spPr>
          <a:xfrm>
            <a:off x="2919584" y="1984248"/>
            <a:ext cx="8363935" cy="4693627"/>
          </a:xfrm>
          <a:prstGeom prst="rect">
            <a:avLst/>
          </a:prstGeom>
          <a:noFill/>
          <a:ln>
            <a:noFill/>
          </a:ln>
        </p:spPr>
      </p:pic>
      <p:sp>
        <p:nvSpPr>
          <p:cNvPr id="8" name="TextBox 7">
            <a:extLst>
              <a:ext uri="{FF2B5EF4-FFF2-40B4-BE49-F238E27FC236}">
                <a16:creationId xmlns:a16="http://schemas.microsoft.com/office/drawing/2014/main" id="{55838EF2-98B1-4948-AC63-03BB75A0DF3B}"/>
              </a:ext>
            </a:extLst>
          </p:cNvPr>
          <p:cNvSpPr txBox="1"/>
          <p:nvPr/>
        </p:nvSpPr>
        <p:spPr>
          <a:xfrm>
            <a:off x="126507" y="3052997"/>
            <a:ext cx="6094520" cy="1200329"/>
          </a:xfrm>
          <a:prstGeom prst="rect">
            <a:avLst/>
          </a:prstGeom>
          <a:noFill/>
        </p:spPr>
        <p:txBody>
          <a:bodyPr wrap="square">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it-IT" sz="1800" b="0" i="0" u="none" strike="noStrike" cap="none" dirty="0">
                <a:solidFill>
                  <a:srgbClr val="000000"/>
                </a:solidFill>
                <a:latin typeface="Arial"/>
                <a:ea typeface="Arial"/>
                <a:cs typeface="Arial"/>
                <a:sym typeface="Arial"/>
              </a:rPr>
              <a:t>Meryl Streep – 11</a:t>
            </a:r>
            <a:endParaRPr lang="it-IT" dirty="0"/>
          </a:p>
          <a:p>
            <a:pPr marL="285750" marR="0" lvl="0" indent="-285750" algn="l" rtl="0">
              <a:lnSpc>
                <a:spcPct val="100000"/>
              </a:lnSpc>
              <a:spcBef>
                <a:spcPts val="0"/>
              </a:spcBef>
              <a:spcAft>
                <a:spcPts val="0"/>
              </a:spcAft>
              <a:buClr>
                <a:srgbClr val="000000"/>
              </a:buClr>
              <a:buSzPts val="1400"/>
              <a:buFont typeface="Noto Sans Symbols"/>
              <a:buChar char="▪"/>
            </a:pPr>
            <a:r>
              <a:rPr lang="it-IT" sz="1800" b="0" i="0" u="none" strike="noStrike" cap="none" dirty="0">
                <a:solidFill>
                  <a:srgbClr val="000000"/>
                </a:solidFill>
                <a:latin typeface="Arial"/>
                <a:ea typeface="Arial"/>
                <a:cs typeface="Arial"/>
                <a:sym typeface="Arial"/>
              </a:rPr>
              <a:t>Leonardo DiCaprio – 21</a:t>
            </a:r>
            <a:endParaRPr lang="it-IT" dirty="0"/>
          </a:p>
          <a:p>
            <a:pPr marL="285750" marR="0" lvl="0" indent="-285750" algn="l" rtl="0">
              <a:lnSpc>
                <a:spcPct val="100000"/>
              </a:lnSpc>
              <a:spcBef>
                <a:spcPts val="0"/>
              </a:spcBef>
              <a:spcAft>
                <a:spcPts val="0"/>
              </a:spcAft>
              <a:buClr>
                <a:srgbClr val="000000"/>
              </a:buClr>
              <a:buSzPts val="1400"/>
              <a:buFont typeface="Noto Sans Symbols"/>
              <a:buChar char="▪"/>
            </a:pPr>
            <a:r>
              <a:rPr lang="it-IT" sz="1800" b="0" i="0" u="none" strike="noStrike" cap="none" dirty="0">
                <a:solidFill>
                  <a:srgbClr val="000000"/>
                </a:solidFill>
                <a:latin typeface="Arial"/>
                <a:ea typeface="Arial"/>
                <a:cs typeface="Arial"/>
                <a:sym typeface="Arial"/>
              </a:rPr>
              <a:t>Brad Pitt – 17</a:t>
            </a:r>
            <a:endParaRPr lang="it-IT" dirty="0"/>
          </a:p>
          <a:p>
            <a:pPr marL="0" marR="0" lvl="0" indent="0" algn="l" rtl="0">
              <a:lnSpc>
                <a:spcPct val="100000"/>
              </a:lnSpc>
              <a:spcBef>
                <a:spcPts val="0"/>
              </a:spcBef>
              <a:spcAft>
                <a:spcPts val="0"/>
              </a:spcAft>
              <a:buNone/>
            </a:pPr>
            <a:endParaRPr lang="it-IT"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9189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A084-3AB6-4075-BB40-39BB69272C34}"/>
              </a:ext>
            </a:extLst>
          </p:cNvPr>
          <p:cNvSpPr>
            <a:spLocks noGrp="1"/>
          </p:cNvSpPr>
          <p:nvPr>
            <p:ph type="title"/>
          </p:nvPr>
        </p:nvSpPr>
        <p:spPr/>
        <p:txBody>
          <a:bodyPr/>
          <a:lstStyle/>
          <a:p>
            <a:r>
              <a:rPr lang="en-US" dirty="0"/>
              <a:t>Decade analysis</a:t>
            </a:r>
            <a:endParaRPr lang="en-IN" dirty="0"/>
          </a:p>
        </p:txBody>
      </p:sp>
      <p:pic>
        <p:nvPicPr>
          <p:cNvPr id="7" name="Content Placeholder 6">
            <a:extLst>
              <a:ext uri="{FF2B5EF4-FFF2-40B4-BE49-F238E27FC236}">
                <a16:creationId xmlns:a16="http://schemas.microsoft.com/office/drawing/2014/main" id="{618679D7-9F8A-4A30-A2E3-7C9585F6D7A9}"/>
              </a:ext>
            </a:extLst>
          </p:cNvPr>
          <p:cNvPicPr>
            <a:picLocks noGrp="1" noChangeAspect="1"/>
          </p:cNvPicPr>
          <p:nvPr>
            <p:ph sz="half" idx="1"/>
          </p:nvPr>
        </p:nvPicPr>
        <p:blipFill>
          <a:blip r:embed="rId2"/>
          <a:stretch>
            <a:fillRect/>
          </a:stretch>
        </p:blipFill>
        <p:spPr>
          <a:xfrm>
            <a:off x="1102615" y="2519905"/>
            <a:ext cx="9993120" cy="3600953"/>
          </a:xfrm>
        </p:spPr>
      </p:pic>
      <p:sp>
        <p:nvSpPr>
          <p:cNvPr id="5" name="Slide Number Placeholder 4">
            <a:extLst>
              <a:ext uri="{FF2B5EF4-FFF2-40B4-BE49-F238E27FC236}">
                <a16:creationId xmlns:a16="http://schemas.microsoft.com/office/drawing/2014/main" id="{72948E6F-27D8-47F5-8585-6DA17E89B0FA}"/>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87874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8F86-75A6-41F5-BDF7-B24ED110600A}"/>
              </a:ext>
            </a:extLst>
          </p:cNvPr>
          <p:cNvSpPr>
            <a:spLocks noGrp="1"/>
          </p:cNvSpPr>
          <p:nvPr>
            <p:ph type="title"/>
          </p:nvPr>
        </p:nvSpPr>
        <p:spPr/>
        <p:txBody>
          <a:bodyPr/>
          <a:lstStyle/>
          <a:p>
            <a:r>
              <a:rPr lang="en-US" dirty="0"/>
              <a:t>Critic favorite actor</a:t>
            </a:r>
            <a:endParaRPr lang="en-IN" dirty="0"/>
          </a:p>
        </p:txBody>
      </p:sp>
      <p:pic>
        <p:nvPicPr>
          <p:cNvPr id="7" name="Content Placeholder 6">
            <a:extLst>
              <a:ext uri="{FF2B5EF4-FFF2-40B4-BE49-F238E27FC236}">
                <a16:creationId xmlns:a16="http://schemas.microsoft.com/office/drawing/2014/main" id="{0A78DADA-166E-4DD4-9CFE-27F6FA62CE89}"/>
              </a:ext>
            </a:extLst>
          </p:cNvPr>
          <p:cNvPicPr>
            <a:picLocks noGrp="1" noChangeAspect="1"/>
          </p:cNvPicPr>
          <p:nvPr>
            <p:ph sz="half" idx="1"/>
          </p:nvPr>
        </p:nvPicPr>
        <p:blipFill>
          <a:blip r:embed="rId2"/>
          <a:stretch>
            <a:fillRect/>
          </a:stretch>
        </p:blipFill>
        <p:spPr>
          <a:xfrm>
            <a:off x="539750" y="2142550"/>
            <a:ext cx="11118850" cy="4355662"/>
          </a:xfrm>
        </p:spPr>
      </p:pic>
      <p:sp>
        <p:nvSpPr>
          <p:cNvPr id="5" name="Slide Number Placeholder 4">
            <a:extLst>
              <a:ext uri="{FF2B5EF4-FFF2-40B4-BE49-F238E27FC236}">
                <a16:creationId xmlns:a16="http://schemas.microsoft.com/office/drawing/2014/main" id="{6FE47B12-7FAB-4F26-B60E-FFD5ECE7E304}"/>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20064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9C8B-C612-4B62-9547-AF8D7575C9EA}"/>
              </a:ext>
            </a:extLst>
          </p:cNvPr>
          <p:cNvSpPr>
            <a:spLocks noGrp="1"/>
          </p:cNvSpPr>
          <p:nvPr>
            <p:ph type="title"/>
          </p:nvPr>
        </p:nvSpPr>
        <p:spPr/>
        <p:txBody>
          <a:bodyPr/>
          <a:lstStyle/>
          <a:p>
            <a:r>
              <a:rPr lang="en-US" dirty="0"/>
              <a:t>Audience Favorite actor</a:t>
            </a:r>
            <a:endParaRPr lang="en-IN" dirty="0"/>
          </a:p>
        </p:txBody>
      </p:sp>
      <p:pic>
        <p:nvPicPr>
          <p:cNvPr id="7" name="Content Placeholder 6">
            <a:extLst>
              <a:ext uri="{FF2B5EF4-FFF2-40B4-BE49-F238E27FC236}">
                <a16:creationId xmlns:a16="http://schemas.microsoft.com/office/drawing/2014/main" id="{B958B691-6342-4D08-A639-EF794FF76068}"/>
              </a:ext>
            </a:extLst>
          </p:cNvPr>
          <p:cNvPicPr>
            <a:picLocks noGrp="1" noChangeAspect="1"/>
          </p:cNvPicPr>
          <p:nvPr>
            <p:ph sz="half" idx="1"/>
          </p:nvPr>
        </p:nvPicPr>
        <p:blipFill>
          <a:blip r:embed="rId2"/>
          <a:stretch>
            <a:fillRect/>
          </a:stretch>
        </p:blipFill>
        <p:spPr>
          <a:xfrm>
            <a:off x="539750" y="2193448"/>
            <a:ext cx="11118850" cy="4253867"/>
          </a:xfrm>
        </p:spPr>
      </p:pic>
      <p:sp>
        <p:nvSpPr>
          <p:cNvPr id="5" name="Slide Number Placeholder 4">
            <a:extLst>
              <a:ext uri="{FF2B5EF4-FFF2-40B4-BE49-F238E27FC236}">
                <a16:creationId xmlns:a16="http://schemas.microsoft.com/office/drawing/2014/main" id="{6691C336-83EA-4FF2-A38B-29453DFC67C1}"/>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480078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33962" y="457200"/>
            <a:ext cx="10671048" cy="1149658"/>
          </a:xfrm>
        </p:spPr>
        <p:txBody>
          <a:bodyPr/>
          <a:lstStyle/>
          <a:p>
            <a:r>
              <a:rPr lang="en-US" dirty="0">
                <a:latin typeface="Arial Black" panose="020B0604020202020204" pitchFamily="34" charset="0"/>
                <a:cs typeface="Arial Black" panose="020B0604020202020204" pitchFamily="34" charset="0"/>
              </a:rPr>
              <a:t>Insights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4" name="Content Placeholder 3">
            <a:extLst>
              <a:ext uri="{FF2B5EF4-FFF2-40B4-BE49-F238E27FC236}">
                <a16:creationId xmlns:a16="http://schemas.microsoft.com/office/drawing/2014/main" id="{A25F2D08-20EB-45F7-BD63-6A9DBBFA6716}"/>
              </a:ext>
            </a:extLst>
          </p:cNvPr>
          <p:cNvSpPr>
            <a:spLocks noGrp="1"/>
          </p:cNvSpPr>
          <p:nvPr>
            <p:ph sz="half" idx="1"/>
          </p:nvPr>
        </p:nvSpPr>
        <p:spPr>
          <a:xfrm>
            <a:off x="533962" y="1935509"/>
            <a:ext cx="10680192" cy="4678354"/>
          </a:xfrm>
        </p:spPr>
        <p:txBody>
          <a:bodyPr/>
          <a:lstStyle/>
          <a:p>
            <a:r>
              <a:rPr lang="en-US" sz="2400" dirty="0"/>
              <a:t>Through this project I learned about various functions and formulae in excel which can be used to get various insights through any dataset given and how the same functions can be used to get different insights depending on how we use it in the given dataset.</a:t>
            </a:r>
          </a:p>
          <a:p>
            <a:r>
              <a:rPr lang="en-US" sz="2400" dirty="0"/>
              <a:t>The importance of cleaning the data before we analyze it to derive various insights from it, if not done properly then the insights could be incorrect and may produce misleading results.</a:t>
            </a:r>
          </a:p>
          <a:p>
            <a:r>
              <a:rPr lang="en-US" sz="2400" dirty="0"/>
              <a:t>Studying the data set and understanding which columns are useful and which columns are there just creates a cluster and eliminates useless data so the process of analysis is easier.</a:t>
            </a:r>
          </a:p>
          <a:p>
            <a:endParaRPr lang="en-IN" sz="2400" dirty="0"/>
          </a:p>
        </p:txBody>
      </p:sp>
    </p:spTree>
    <p:extLst>
      <p:ext uri="{BB962C8B-B14F-4D97-AF65-F5344CB8AC3E}">
        <p14:creationId xmlns:p14="http://schemas.microsoft.com/office/powerpoint/2010/main" val="288647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Results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285750" indent="-285750">
              <a:buFont typeface="Arial" panose="020B0604020202020204" pitchFamily="34" charset="0"/>
              <a:buChar char="•"/>
            </a:pPr>
            <a:r>
              <a:rPr lang="en-US" sz="1800" dirty="0"/>
              <a:t>Through this project I get to know how we can use different functions in different ways to manipulate the data as per our needs and derive various insights which show us important parameters. I have now gained good knowledge about various tools in functions in excel and the process of manipulating the data and using that to create various data visualizations to present the insights in a visually appealing manner.</a:t>
            </a:r>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24992"/>
            <a:ext cx="6766560" cy="768096"/>
          </a:xfrm>
        </p:spPr>
        <p:txBody>
          <a:bodyPr/>
          <a:lstStyle/>
          <a:p>
            <a:r>
              <a:rPr lang="en-US"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2184063"/>
            <a:ext cx="6766560" cy="4447555"/>
          </a:xfrm>
        </p:spPr>
        <p:txBody>
          <a:bodyPr/>
          <a:lstStyle/>
          <a:p>
            <a:pPr marL="285750" indent="-285750">
              <a:buFont typeface="Arial" panose="020B0604020202020204" pitchFamily="34" charset="0"/>
              <a:buChar char="•"/>
            </a:pPr>
            <a:r>
              <a:rPr lang="en-US" sz="1800" dirty="0"/>
              <a:t>In the project we need to do various analyses on the IMDB movies dataset, to get some useful sights about various things like the best director who has the highest IMDb score based on the movies he/she made.</a:t>
            </a:r>
          </a:p>
          <a:p>
            <a:pPr marL="285750" indent="-285750">
              <a:buFont typeface="Arial" panose="020B0604020202020204" pitchFamily="34" charset="0"/>
              <a:buChar char="•"/>
            </a:pPr>
            <a:r>
              <a:rPr lang="en-US" sz="1800" dirty="0"/>
              <a:t>There are various columns in the dataset showing different metrics and stats about the movies and how the movie performed, how much was the budget to make that movie, the actors, the gross earning that the movie made, the IMDB rating of the movie, etc.</a:t>
            </a:r>
          </a:p>
          <a:p>
            <a:pPr marL="285750" indent="-285750">
              <a:buFont typeface="Arial" panose="020B0604020202020204" pitchFamily="34" charset="0"/>
              <a:buChar char="•"/>
            </a:pPr>
            <a:r>
              <a:rPr lang="en-US" sz="1800" dirty="0"/>
              <a:t>I need to find various parameters like popular genres, the critic’s favorite and the audience’s favorite actor,  the IMDB top 250 movies, etc.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Approach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sz="1800" dirty="0"/>
              <a:t>First of all the goal was to study the dataset thoroughly and get to know the columns that are needed to get the desired insights and eliminate the useless columns to clear the cluster. After that, I checked for null and duplicate values and eliminated the ones I found. Then use different formulas to get different insights.</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718304"/>
            <a:ext cx="6400800" cy="1025548"/>
          </a:xfrm>
        </p:spPr>
        <p:txBody>
          <a:bodyPr/>
          <a:lstStyle/>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Microsoft Exce</a:t>
            </a:r>
            <a:r>
              <a:rPr lang="en-US" dirty="0">
                <a:latin typeface="Sabon Next LT" panose="02000500000000000000" pitchFamily="2" charset="0"/>
                <a:cs typeface="Sabon Next LT" panose="02000500000000000000" pitchFamily="2" charset="0"/>
              </a:rPr>
              <a:t>l 2019</a:t>
            </a: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Microsoft PowerPoint 2019</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888-8247-43B3-978D-CF361178C021}"/>
              </a:ext>
            </a:extLst>
          </p:cNvPr>
          <p:cNvSpPr>
            <a:spLocks noGrp="1"/>
          </p:cNvSpPr>
          <p:nvPr>
            <p:ph type="title"/>
          </p:nvPr>
        </p:nvSpPr>
        <p:spPr/>
        <p:txBody>
          <a:bodyPr/>
          <a:lstStyle/>
          <a:p>
            <a:r>
              <a:rPr lang="en-US" dirty="0"/>
              <a:t>Understanding the dataset</a:t>
            </a:r>
            <a:endParaRPr lang="en-IN" dirty="0"/>
          </a:p>
        </p:txBody>
      </p:sp>
      <p:sp>
        <p:nvSpPr>
          <p:cNvPr id="3" name="Content Placeholder 2">
            <a:extLst>
              <a:ext uri="{FF2B5EF4-FFF2-40B4-BE49-F238E27FC236}">
                <a16:creationId xmlns:a16="http://schemas.microsoft.com/office/drawing/2014/main" id="{FB725C0F-506E-4F16-9D7D-A2789D1B0259}"/>
              </a:ext>
            </a:extLst>
          </p:cNvPr>
          <p:cNvSpPr>
            <a:spLocks noGrp="1"/>
          </p:cNvSpPr>
          <p:nvPr>
            <p:ph sz="half" idx="1"/>
          </p:nvPr>
        </p:nvSpPr>
        <p:spPr/>
        <p:txBody>
          <a:bodyPr/>
          <a:lstStyle/>
          <a:p>
            <a:pPr marL="0" marR="0" lvl="0" indent="-88900" algn="l" rtl="0">
              <a:lnSpc>
                <a:spcPct val="100000"/>
              </a:lnSpc>
              <a:spcBef>
                <a:spcPts val="0"/>
              </a:spcBef>
              <a:spcAft>
                <a:spcPts val="0"/>
              </a:spcAft>
              <a:buClr>
                <a:srgbClr val="000000"/>
              </a:buClr>
              <a:buSzPts val="1400"/>
              <a:buFont typeface="Noto Sans Symbols"/>
              <a:buChar char="⮚"/>
            </a:pPr>
            <a:r>
              <a:rPr lang="en-US" sz="1800" b="0" i="0" u="none" strike="noStrike" cap="none" dirty="0">
                <a:solidFill>
                  <a:srgbClr val="000000"/>
                </a:solidFill>
                <a:latin typeface="Arimo"/>
                <a:ea typeface="Arimo"/>
                <a:cs typeface="Arimo"/>
                <a:sym typeface="Arimo"/>
              </a:rPr>
              <a:t>Before Cleaning –</a:t>
            </a:r>
            <a:endParaRPr lang="en-US" dirty="0"/>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mo"/>
                <a:ea typeface="Arimo"/>
                <a:cs typeface="Arimo"/>
                <a:sym typeface="Arimo"/>
              </a:rPr>
              <a:t>Total Number of rows- 5044</a:t>
            </a:r>
            <a:endParaRPr lang="en-US" dirty="0"/>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mo"/>
                <a:ea typeface="Arimo"/>
                <a:cs typeface="Arimo"/>
                <a:sym typeface="Arimo"/>
              </a:rPr>
              <a:t>Total Number of columns- 28</a:t>
            </a:r>
            <a:endParaRPr lang="en-US" dirty="0"/>
          </a:p>
          <a:p>
            <a:pPr marL="285750" marR="0" lvl="0" indent="-19685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Arimo"/>
              <a:ea typeface="Arimo"/>
              <a:cs typeface="Arimo"/>
              <a:sym typeface="Arimo"/>
            </a:endParaRPr>
          </a:p>
          <a:p>
            <a:pPr marL="0" marR="0" lvl="0" indent="-88900" algn="l" rtl="0">
              <a:lnSpc>
                <a:spcPct val="100000"/>
              </a:lnSpc>
              <a:spcBef>
                <a:spcPts val="0"/>
              </a:spcBef>
              <a:spcAft>
                <a:spcPts val="0"/>
              </a:spcAft>
              <a:buClr>
                <a:srgbClr val="000000"/>
              </a:buClr>
              <a:buSzPts val="1400"/>
              <a:buFont typeface="Noto Sans Symbols"/>
              <a:buChar char="⮚"/>
            </a:pPr>
            <a:r>
              <a:rPr lang="en-US" sz="1800" b="0" i="0" u="none" strike="noStrike" cap="none" dirty="0">
                <a:solidFill>
                  <a:srgbClr val="000000"/>
                </a:solidFill>
                <a:latin typeface="Arimo"/>
                <a:ea typeface="Arimo"/>
                <a:cs typeface="Arimo"/>
                <a:sym typeface="Arimo"/>
              </a:rPr>
              <a:t>After Cleaning –</a:t>
            </a:r>
            <a:endParaRPr lang="en-US" dirty="0"/>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mo"/>
                <a:ea typeface="Arimo"/>
                <a:cs typeface="Arimo"/>
                <a:sym typeface="Arimo"/>
              </a:rPr>
              <a:t>Total Number of rows- 3765</a:t>
            </a:r>
            <a:endParaRPr lang="en-US" dirty="0"/>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mo"/>
                <a:ea typeface="Arimo"/>
                <a:cs typeface="Arimo"/>
                <a:sym typeface="Arimo"/>
              </a:rPr>
              <a:t>Total Number of Columns- 13</a:t>
            </a:r>
            <a:endParaRPr lang="en-US" dirty="0"/>
          </a:p>
          <a:p>
            <a:pPr marL="0" marR="0" lvl="0" indent="0" algn="l" rtl="0">
              <a:lnSpc>
                <a:spcPct val="100000"/>
              </a:lnSpc>
              <a:spcBef>
                <a:spcPts val="0"/>
              </a:spcBef>
              <a:spcAft>
                <a:spcPts val="0"/>
              </a:spcAft>
              <a:buNone/>
            </a:pPr>
            <a:endParaRPr lang="en-US" sz="1800" b="0" i="0" u="none" strike="noStrike" cap="none" dirty="0">
              <a:solidFill>
                <a:srgbClr val="000000"/>
              </a:solidFill>
              <a:latin typeface="Arimo"/>
              <a:ea typeface="Arimo"/>
              <a:cs typeface="Arimo"/>
              <a:sym typeface="Arimo"/>
            </a:endParaRPr>
          </a:p>
          <a:p>
            <a:pPr marL="15240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Arimo"/>
                <a:ea typeface="Arimo"/>
                <a:cs typeface="Arimo"/>
                <a:sym typeface="Arimo"/>
              </a:rPr>
              <a:t>In the process of cleaning, 44 duplicates were removed and 3765 rows were obtained after removing the rows having blank cell and the unnecessary columns were dropped. </a:t>
            </a:r>
            <a:endParaRPr lang="en-US" dirty="0"/>
          </a:p>
          <a:p>
            <a:pPr marL="0" marR="0" lvl="0" indent="0" algn="l" rtl="0">
              <a:lnSpc>
                <a:spcPct val="100000"/>
              </a:lnSpc>
              <a:spcBef>
                <a:spcPts val="0"/>
              </a:spcBef>
              <a:spcAft>
                <a:spcPts val="0"/>
              </a:spcAft>
              <a:buNone/>
            </a:pPr>
            <a:endParaRPr lang="en-US" sz="1800" b="0" i="0" u="none" strike="noStrike" cap="none" dirty="0">
              <a:solidFill>
                <a:srgbClr val="000000"/>
              </a:solidFill>
              <a:latin typeface="Arial"/>
              <a:ea typeface="Arial"/>
              <a:cs typeface="Arial"/>
              <a:sym typeface="Arial"/>
            </a:endParaRPr>
          </a:p>
          <a:p>
            <a:endParaRPr lang="en-IN" dirty="0"/>
          </a:p>
        </p:txBody>
      </p:sp>
      <p:sp>
        <p:nvSpPr>
          <p:cNvPr id="5" name="Slide Number Placeholder 4">
            <a:extLst>
              <a:ext uri="{FF2B5EF4-FFF2-40B4-BE49-F238E27FC236}">
                <a16:creationId xmlns:a16="http://schemas.microsoft.com/office/drawing/2014/main" id="{F95D64EC-2594-4D49-89F7-4EB74B6A6FA9}"/>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55910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922283"/>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Most profitable movie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Content Placeholder 8">
            <a:extLst>
              <a:ext uri="{FF2B5EF4-FFF2-40B4-BE49-F238E27FC236}">
                <a16:creationId xmlns:a16="http://schemas.microsoft.com/office/drawing/2014/main" id="{D0F63994-698D-4A99-95D1-A634BF961C0C}"/>
              </a:ext>
            </a:extLst>
          </p:cNvPr>
          <p:cNvPicPr>
            <a:picLocks noGrp="1" noChangeAspect="1"/>
          </p:cNvPicPr>
          <p:nvPr>
            <p:ph sz="half" idx="1"/>
          </p:nvPr>
        </p:nvPicPr>
        <p:blipFill>
          <a:blip r:embed="rId2"/>
          <a:stretch>
            <a:fillRect/>
          </a:stretch>
        </p:blipFill>
        <p:spPr>
          <a:xfrm>
            <a:off x="1309008" y="1953711"/>
            <a:ext cx="9678751" cy="3982006"/>
          </a:xfrm>
        </p:spPr>
      </p:pic>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AB62-2F4F-43D5-9373-77F4C74DE742}"/>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0BD93AE3-D3FD-46D3-99E1-4ECA2366AC82}"/>
              </a:ext>
            </a:extLst>
          </p:cNvPr>
          <p:cNvPicPr>
            <a:picLocks noGrp="1" noChangeAspect="1"/>
          </p:cNvPicPr>
          <p:nvPr>
            <p:ph sz="half" idx="1"/>
          </p:nvPr>
        </p:nvPicPr>
        <p:blipFill>
          <a:blip r:embed="rId2"/>
          <a:stretch>
            <a:fillRect/>
          </a:stretch>
        </p:blipFill>
        <p:spPr>
          <a:xfrm>
            <a:off x="1322773" y="923278"/>
            <a:ext cx="8405753" cy="5614047"/>
          </a:xfrm>
        </p:spPr>
      </p:pic>
      <p:sp>
        <p:nvSpPr>
          <p:cNvPr id="5" name="Slide Number Placeholder 4">
            <a:extLst>
              <a:ext uri="{FF2B5EF4-FFF2-40B4-BE49-F238E27FC236}">
                <a16:creationId xmlns:a16="http://schemas.microsoft.com/office/drawing/2014/main" id="{F593D479-6081-4B38-9256-F6811A6617D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9896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D04-8306-4F77-BF65-F9BA199D903E}"/>
              </a:ext>
            </a:extLst>
          </p:cNvPr>
          <p:cNvSpPr>
            <a:spLocks noGrp="1"/>
          </p:cNvSpPr>
          <p:nvPr>
            <p:ph type="title"/>
          </p:nvPr>
        </p:nvSpPr>
        <p:spPr/>
        <p:txBody>
          <a:bodyPr/>
          <a:lstStyle/>
          <a:p>
            <a:r>
              <a:rPr lang="en-US" sz="2400" b="0" i="0" u="none" strike="noStrike" cap="none" dirty="0">
                <a:solidFill>
                  <a:srgbClr val="000000"/>
                </a:solidFill>
                <a:latin typeface="Arial"/>
                <a:ea typeface="Arial"/>
                <a:cs typeface="Arial"/>
                <a:sym typeface="Arial"/>
              </a:rPr>
              <a:t>The Shawshank Redemption is the best English movie with an average IMDB score of 9.3.</a:t>
            </a:r>
            <a:br>
              <a:rPr lang="en-US" sz="900" dirty="0"/>
            </a:br>
            <a:endParaRPr lang="en-IN" sz="2400" dirty="0"/>
          </a:p>
        </p:txBody>
      </p:sp>
      <p:pic>
        <p:nvPicPr>
          <p:cNvPr id="7" name="Content Placeholder 6">
            <a:extLst>
              <a:ext uri="{FF2B5EF4-FFF2-40B4-BE49-F238E27FC236}">
                <a16:creationId xmlns:a16="http://schemas.microsoft.com/office/drawing/2014/main" id="{51741E60-A6EF-4773-9A3E-AAA57CDFCAA7}"/>
              </a:ext>
            </a:extLst>
          </p:cNvPr>
          <p:cNvPicPr>
            <a:picLocks noGrp="1" noChangeAspect="1"/>
          </p:cNvPicPr>
          <p:nvPr>
            <p:ph sz="half" idx="1"/>
          </p:nvPr>
        </p:nvPicPr>
        <p:blipFill>
          <a:blip r:embed="rId2"/>
          <a:stretch>
            <a:fillRect/>
          </a:stretch>
        </p:blipFill>
        <p:spPr>
          <a:xfrm>
            <a:off x="1302087" y="2103438"/>
            <a:ext cx="9594176" cy="4433887"/>
          </a:xfrm>
        </p:spPr>
      </p:pic>
      <p:sp>
        <p:nvSpPr>
          <p:cNvPr id="5" name="Slide Number Placeholder 4">
            <a:extLst>
              <a:ext uri="{FF2B5EF4-FFF2-40B4-BE49-F238E27FC236}">
                <a16:creationId xmlns:a16="http://schemas.microsoft.com/office/drawing/2014/main" id="{C7943680-9B49-4AAF-BEE4-CCDA40A49430}"/>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3252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D04-8306-4F77-BF65-F9BA199D903E}"/>
              </a:ext>
            </a:extLst>
          </p:cNvPr>
          <p:cNvSpPr>
            <a:spLocks noGrp="1"/>
          </p:cNvSpPr>
          <p:nvPr>
            <p:ph type="title"/>
          </p:nvPr>
        </p:nvSpPr>
        <p:spPr/>
        <p:txBody>
          <a:bodyPr/>
          <a:lstStyle/>
          <a:p>
            <a:r>
              <a:rPr lang="en-US" sz="2400" b="0" i="0" u="none" strike="noStrike" cap="none" dirty="0">
                <a:solidFill>
                  <a:srgbClr val="000000"/>
                </a:solidFill>
                <a:latin typeface="Arial"/>
                <a:ea typeface="Arial"/>
                <a:cs typeface="Arial"/>
                <a:sym typeface="Arial"/>
              </a:rPr>
              <a:t>The good, the bad and the ugly is the best foreign movie with an average IMDB score of </a:t>
            </a:r>
            <a:r>
              <a:rPr lang="en-US" sz="2400" b="0" cap="none" dirty="0">
                <a:solidFill>
                  <a:srgbClr val="000000"/>
                </a:solidFill>
                <a:latin typeface="Arial"/>
                <a:ea typeface="Arial"/>
                <a:cs typeface="Arial"/>
                <a:sym typeface="Arial"/>
              </a:rPr>
              <a:t>8.9</a:t>
            </a:r>
            <a:br>
              <a:rPr lang="en-US" sz="900" dirty="0"/>
            </a:br>
            <a:endParaRPr lang="en-IN" sz="2400" dirty="0"/>
          </a:p>
        </p:txBody>
      </p:sp>
      <p:sp>
        <p:nvSpPr>
          <p:cNvPr id="5" name="Slide Number Placeholder 4">
            <a:extLst>
              <a:ext uri="{FF2B5EF4-FFF2-40B4-BE49-F238E27FC236}">
                <a16:creationId xmlns:a16="http://schemas.microsoft.com/office/drawing/2014/main" id="{C7943680-9B49-4AAF-BEE4-CCDA40A4943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8" name="Content Placeholder 7">
            <a:extLst>
              <a:ext uri="{FF2B5EF4-FFF2-40B4-BE49-F238E27FC236}">
                <a16:creationId xmlns:a16="http://schemas.microsoft.com/office/drawing/2014/main" id="{FF6FE687-B67A-427A-8294-9FA2A53C89DD}"/>
              </a:ext>
            </a:extLst>
          </p:cNvPr>
          <p:cNvPicPr>
            <a:picLocks noGrp="1" noChangeAspect="1"/>
          </p:cNvPicPr>
          <p:nvPr>
            <p:ph sz="half" idx="1"/>
          </p:nvPr>
        </p:nvPicPr>
        <p:blipFill>
          <a:blip r:embed="rId2"/>
          <a:stretch>
            <a:fillRect/>
          </a:stretch>
        </p:blipFill>
        <p:spPr>
          <a:xfrm>
            <a:off x="2256176" y="2103438"/>
            <a:ext cx="7685997" cy="4433887"/>
          </a:xfrm>
        </p:spPr>
      </p:pic>
    </p:spTree>
    <p:extLst>
      <p:ext uri="{BB962C8B-B14F-4D97-AF65-F5344CB8AC3E}">
        <p14:creationId xmlns:p14="http://schemas.microsoft.com/office/powerpoint/2010/main" val="272478780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{01178CC4-AC92-48D8-98D8-2FFB797AA495}tf78438558_win32</Template>
  <TotalTime>187</TotalTime>
  <Words>541</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Arimo</vt:lpstr>
      <vt:lpstr>Noto Sans Symbols</vt:lpstr>
      <vt:lpstr>Sabon Next LT</vt:lpstr>
      <vt:lpstr>Office Theme</vt:lpstr>
      <vt:lpstr>IMDB Movie Analysis</vt:lpstr>
      <vt:lpstr>Project Description</vt:lpstr>
      <vt:lpstr>Approach</vt:lpstr>
      <vt:lpstr>Tech stack used</vt:lpstr>
      <vt:lpstr>Understanding the dataset</vt:lpstr>
      <vt:lpstr>Most profitable movie</vt:lpstr>
      <vt:lpstr>PowerPoint Presentation</vt:lpstr>
      <vt:lpstr>The Shawshank Redemption is the best English movie with an average IMDB score of 9.3. </vt:lpstr>
      <vt:lpstr>The good, the bad and the ugly is the best foreign movie with an average IMDB score of 8.9 </vt:lpstr>
      <vt:lpstr>Below shown are the top 10 directors with the highest average IMDb score. </vt:lpstr>
      <vt:lpstr>Popular GENRES</vt:lpstr>
      <vt:lpstr>Actor analysis</vt:lpstr>
      <vt:lpstr>Decade analysis</vt:lpstr>
      <vt:lpstr>Critic favorite actor</vt:lpstr>
      <vt:lpstr>Audience Favorite actor</vt:lpstr>
      <vt:lpstr>Insights</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subject/>
  <dc:creator>yadavmry5051@outlook.com</dc:creator>
  <cp:lastModifiedBy>yadavmry5051@outlook.com</cp:lastModifiedBy>
  <cp:revision>16</cp:revision>
  <dcterms:created xsi:type="dcterms:W3CDTF">2023-03-27T10:06:21Z</dcterms:created>
  <dcterms:modified xsi:type="dcterms:W3CDTF">2023-03-28T12:56:38Z</dcterms:modified>
</cp:coreProperties>
</file>