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98" r:id="rId5"/>
    <p:sldId id="283" r:id="rId6"/>
    <p:sldId id="297" r:id="rId7"/>
    <p:sldId id="292" r:id="rId8"/>
    <p:sldId id="293" r:id="rId9"/>
    <p:sldId id="300" r:id="rId10"/>
    <p:sldId id="299"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0262" autoAdjust="0"/>
  </p:normalViewPr>
  <p:slideViewPr>
    <p:cSldViewPr snapToGrid="0">
      <p:cViewPr varScale="1">
        <p:scale>
          <a:sx n="78" d="100"/>
          <a:sy n="78" d="100"/>
        </p:scale>
        <p:origin x="850" y="6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2/17/2023</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2/17/2023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a:p>
        </p:txBody>
      </p:sp>
    </p:spTree>
    <p:extLst>
      <p:ext uri="{BB962C8B-B14F-4D97-AF65-F5344CB8AC3E}">
        <p14:creationId xmlns:p14="http://schemas.microsoft.com/office/powerpoint/2010/main" val="3144594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252331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8.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53975"/>
            <a:ext cx="9780588" cy="680402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2319747"/>
          </a:xfrm>
        </p:spPr>
        <p:txBody>
          <a:bodyPr/>
          <a:lstStyle/>
          <a:p>
            <a:r>
              <a:rPr lang="en-US" dirty="0"/>
              <a:t>Project 2 – </a:t>
            </a:r>
            <a:r>
              <a:rPr lang="en-US"/>
              <a:t>Instagram User Analytics</a:t>
            </a: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636189"/>
            <a:ext cx="6580188" cy="580921"/>
          </a:xfrm>
        </p:spPr>
        <p:txBody>
          <a:bodyPr/>
          <a:lstStyle/>
          <a:p>
            <a:r>
              <a:rPr lang="en-US" dirty="0"/>
              <a:t>Manan Yadav</a:t>
            </a:r>
          </a:p>
        </p:txBody>
      </p:sp>
    </p:spTree>
    <p:extLst>
      <p:ext uri="{BB962C8B-B14F-4D97-AF65-F5344CB8AC3E}">
        <p14:creationId xmlns:p14="http://schemas.microsoft.com/office/powerpoint/2010/main" val="3989923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959371"/>
            <a:ext cx="5472000" cy="7570033"/>
          </a:xfrm>
        </p:spPr>
        <p:txBody>
          <a:bodyPr/>
          <a:lstStyle/>
          <a:p>
            <a:r>
              <a:rPr lang="en-US" dirty="0"/>
              <a:t>This project is about deriving useful insights for the teams across the business so they can make necessary changes to the product and its marketing strategies as per the customer interaction and behavior observed through the data which will help the business to grow.</a:t>
            </a:r>
            <a:endParaRPr lang="en-IN" dirty="0"/>
          </a:p>
          <a:p>
            <a:r>
              <a:rPr lang="en-US" dirty="0"/>
              <a:t>By extracting useful data from the database through SQL I can provide insights about the customer interaction with the product. For the marketing team, I can provide the list of all the users who have been the most loyal and frequent on the app so the marketing team can show them ads of appropriate products that they are most likely to buy. Also, I can provide the list of all the inactive users so the team can send them reminders to be more active on their accounts.</a:t>
            </a:r>
            <a:endParaRPr lang="en-IN" dirty="0"/>
          </a:p>
          <a:p>
            <a:r>
              <a:rPr lang="en-US" dirty="0"/>
              <a:t>I can provide the data about the average time each user is using the app and posting and interacting with other posts with the data about the bots on the app so they can be banned or removed. So, the investors know how the app is performing based on the data I provided.</a:t>
            </a:r>
            <a:endParaRPr lang="en-IN" dirty="0"/>
          </a:p>
          <a:p>
            <a:pPr marL="0" indent="0">
              <a:buNone/>
            </a:pPr>
            <a:endParaRPr lang="en-US" dirty="0"/>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sz="4400" dirty="0"/>
              <a:t>Project Description</a:t>
            </a: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a:lstStyle/>
          <a:p>
            <a:r>
              <a:rPr lang="en-US" dirty="0"/>
              <a:t>Approach</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endParaRPr lang="en-US"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p:txBody>
          <a:bodyPr/>
          <a:lstStyle/>
          <a:p>
            <a:r>
              <a:rPr lang="en-US" dirty="0"/>
              <a:t>My approach will be to first filter out the useful insights from the data on various parameters which will give an idea about how the marketing team can run their Ad campaign successfully and the investors can know how the app is performing.</a:t>
            </a:r>
          </a:p>
          <a:p>
            <a:r>
              <a:rPr lang="en-US" dirty="0"/>
              <a:t>Firstly I observed all the given tables in the data and then wrote different queries to filter out and get the required data from all the tables.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7220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Tech-Stack Used: db-fiddle.com</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p:txBody>
          <a:bodyPr/>
          <a:lstStyle/>
          <a:p>
            <a:r>
              <a:rPr lang="en-US" dirty="0"/>
              <a:t>db-fiddle.com because of its easy-to-understand and easy-to-use configuration</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4091674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503763" y="1"/>
            <a:ext cx="3201799" cy="1100565"/>
          </a:xfrm>
        </p:spPr>
        <p:txBody>
          <a:bodyPr/>
          <a:lstStyle/>
          <a:p>
            <a:r>
              <a:rPr lang="en-US" dirty="0"/>
              <a:t>Queries:</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566518" y="1100566"/>
            <a:ext cx="10804964" cy="4985602"/>
          </a:xfrm>
        </p:spPr>
        <p:txBody>
          <a:bodyPr/>
          <a:lstStyle/>
          <a:p>
            <a:pPr marL="285750" indent="-285750">
              <a:buFont typeface="Arial" panose="020B0604020202020204" pitchFamily="34" charset="0"/>
              <a:buChar char="•"/>
            </a:pPr>
            <a:r>
              <a:rPr lang="en-US" dirty="0"/>
              <a:t>Task 1 : Select * From </a:t>
            </a:r>
            <a:r>
              <a:rPr lang="en-US" dirty="0" err="1"/>
              <a:t>ig_clone.users</a:t>
            </a:r>
            <a:r>
              <a:rPr lang="en-US" dirty="0"/>
              <a:t>  order by created_at ASC  limit 5;</a:t>
            </a:r>
          </a:p>
          <a:p>
            <a:pPr marL="285750" indent="-285750">
              <a:buFont typeface="Arial" panose="020B0604020202020204" pitchFamily="34" charset="0"/>
              <a:buChar char="•"/>
            </a:pPr>
            <a:r>
              <a:rPr lang="en-US" dirty="0"/>
              <a:t>Task 2: Select username from </a:t>
            </a:r>
            <a:r>
              <a:rPr lang="en-US" dirty="0" err="1"/>
              <a:t>ig_clone.users</a:t>
            </a:r>
            <a:r>
              <a:rPr lang="en-US" dirty="0"/>
              <a:t> left join </a:t>
            </a:r>
            <a:r>
              <a:rPr lang="en-US" dirty="0" err="1"/>
              <a:t>ig_clone.photos</a:t>
            </a:r>
            <a:r>
              <a:rPr lang="en-US" dirty="0"/>
              <a:t> on users.id=</a:t>
            </a:r>
            <a:r>
              <a:rPr lang="en-US" dirty="0" err="1"/>
              <a:t>photos.user_id</a:t>
            </a:r>
            <a:r>
              <a:rPr lang="en-US" dirty="0"/>
              <a:t> where photos.id is null;</a:t>
            </a:r>
          </a:p>
          <a:p>
            <a:pPr marL="285750" indent="-285750">
              <a:buFont typeface="Arial" panose="020B0604020202020204" pitchFamily="34" charset="0"/>
              <a:buChar char="•"/>
            </a:pPr>
            <a:r>
              <a:rPr lang="en-US" dirty="0"/>
              <a:t>Task 3: Select </a:t>
            </a:r>
            <a:r>
              <a:rPr lang="en-US" dirty="0" err="1"/>
              <a:t>users.username</a:t>
            </a:r>
            <a:r>
              <a:rPr lang="en-US" dirty="0"/>
              <a:t>, </a:t>
            </a:r>
            <a:r>
              <a:rPr lang="en-US" dirty="0" err="1"/>
              <a:t>photos.id,photos.image_url,Count</a:t>
            </a:r>
            <a:r>
              <a:rPr lang="en-US" dirty="0"/>
              <a:t>(*) as </a:t>
            </a:r>
            <a:r>
              <a:rPr lang="en-US" dirty="0" err="1"/>
              <a:t>total_likes</a:t>
            </a:r>
            <a:r>
              <a:rPr lang="en-US" dirty="0"/>
              <a:t> From </a:t>
            </a:r>
            <a:r>
              <a:rPr lang="en-US" dirty="0" err="1"/>
              <a:t>ig_clone.likes</a:t>
            </a:r>
            <a:r>
              <a:rPr lang="en-US" dirty="0"/>
              <a:t> Join </a:t>
            </a:r>
            <a:r>
              <a:rPr lang="en-US" dirty="0" err="1"/>
              <a:t>ig_clone.photos</a:t>
            </a:r>
            <a:r>
              <a:rPr lang="en-US" dirty="0"/>
              <a:t> on photos.id=</a:t>
            </a:r>
            <a:r>
              <a:rPr lang="en-US" dirty="0" err="1"/>
              <a:t>likes.photo_id</a:t>
            </a:r>
            <a:r>
              <a:rPr lang="en-US" dirty="0"/>
              <a:t> Join </a:t>
            </a:r>
            <a:r>
              <a:rPr lang="en-US" dirty="0" err="1"/>
              <a:t>ig_clone.users</a:t>
            </a:r>
            <a:r>
              <a:rPr lang="en-US" dirty="0"/>
              <a:t> on users.id=</a:t>
            </a:r>
            <a:r>
              <a:rPr lang="en-US" dirty="0" err="1"/>
              <a:t>likes.photo_id</a:t>
            </a:r>
            <a:r>
              <a:rPr lang="en-US" dirty="0"/>
              <a:t> Group by photos.id Order by </a:t>
            </a:r>
            <a:r>
              <a:rPr lang="en-US" dirty="0" err="1"/>
              <a:t>total_likes</a:t>
            </a:r>
            <a:r>
              <a:rPr lang="en-US" dirty="0"/>
              <a:t> desc </a:t>
            </a:r>
            <a:r>
              <a:rPr lang="en-US"/>
              <a:t>Limit 3;</a:t>
            </a:r>
            <a:endParaRPr lang="en-US" dirty="0"/>
          </a:p>
          <a:p>
            <a:pPr marL="285750" indent="-285750">
              <a:buFont typeface="Arial" panose="020B0604020202020204" pitchFamily="34" charset="0"/>
              <a:buChar char="•"/>
            </a:pPr>
            <a:r>
              <a:rPr lang="en-US" dirty="0"/>
              <a:t>Task 4: Select </a:t>
            </a:r>
            <a:r>
              <a:rPr lang="en-US" dirty="0" err="1"/>
              <a:t>tags.tag_name</a:t>
            </a:r>
            <a:r>
              <a:rPr lang="en-US" dirty="0"/>
              <a:t>, Count(*) AS total From </a:t>
            </a:r>
            <a:r>
              <a:rPr lang="en-US" dirty="0" err="1"/>
              <a:t>ig_clone.photo_tags</a:t>
            </a:r>
            <a:r>
              <a:rPr lang="en-US" dirty="0"/>
              <a:t> Join </a:t>
            </a:r>
            <a:r>
              <a:rPr lang="en-US" dirty="0" err="1"/>
              <a:t>ig_clone.tags</a:t>
            </a:r>
            <a:r>
              <a:rPr lang="en-US" dirty="0"/>
              <a:t> On </a:t>
            </a:r>
            <a:r>
              <a:rPr lang="en-US" dirty="0" err="1"/>
              <a:t>photo_tags.tag_id</a:t>
            </a:r>
            <a:r>
              <a:rPr lang="en-US" dirty="0"/>
              <a:t>= tags.id Group BY tags.id Order BY total desc limit 5;</a:t>
            </a:r>
          </a:p>
          <a:p>
            <a:pPr marL="285750" indent="-285750">
              <a:buFont typeface="Arial" panose="020B0604020202020204" pitchFamily="34" charset="0"/>
              <a:buChar char="•"/>
            </a:pPr>
            <a:r>
              <a:rPr lang="en-US" dirty="0"/>
              <a:t>Task 5: Select </a:t>
            </a:r>
            <a:r>
              <a:rPr lang="en-US" dirty="0" err="1"/>
              <a:t>dayname</a:t>
            </a:r>
            <a:r>
              <a:rPr lang="en-US" dirty="0"/>
              <a:t>(</a:t>
            </a:r>
            <a:r>
              <a:rPr lang="en-US" dirty="0" err="1"/>
              <a:t>created_at</a:t>
            </a:r>
            <a:r>
              <a:rPr lang="en-US" dirty="0"/>
              <a:t>) AS day, Count(*) AS total From </a:t>
            </a:r>
            <a:r>
              <a:rPr lang="en-US" dirty="0" err="1"/>
              <a:t>ig_clone.users</a:t>
            </a:r>
            <a:r>
              <a:rPr lang="en-US" dirty="0"/>
              <a:t> Group By day Order By total desc Limit 2;</a:t>
            </a:r>
          </a:p>
          <a:p>
            <a:pPr marL="285750" indent="-285750">
              <a:buFont typeface="Arial" panose="020B0604020202020204" pitchFamily="34" charset="0"/>
              <a:buChar char="•"/>
            </a:pPr>
            <a:r>
              <a:rPr lang="en-US" dirty="0"/>
              <a:t>Task 6: Select (Select Count(*) From </a:t>
            </a:r>
            <a:r>
              <a:rPr lang="en-US" dirty="0" err="1"/>
              <a:t>ig_clone.photos</a:t>
            </a:r>
            <a:r>
              <a:rPr lang="en-US" dirty="0"/>
              <a:t>) / (Select Count(*) From </a:t>
            </a:r>
            <a:r>
              <a:rPr lang="en-US" dirty="0" err="1"/>
              <a:t>ig_clone.users</a:t>
            </a:r>
            <a:r>
              <a:rPr lang="en-US" dirty="0"/>
              <a:t>) AS avg;</a:t>
            </a:r>
          </a:p>
          <a:p>
            <a:pPr marL="285750" indent="-285750">
              <a:buFont typeface="Arial" panose="020B0604020202020204" pitchFamily="34" charset="0"/>
              <a:buChar char="•"/>
            </a:pPr>
            <a:r>
              <a:rPr lang="en-US" dirty="0"/>
              <a:t>Task 7: Select </a:t>
            </a:r>
            <a:r>
              <a:rPr lang="en-US" dirty="0" err="1"/>
              <a:t>user_id</a:t>
            </a:r>
            <a:r>
              <a:rPr lang="en-US" dirty="0"/>
              <a:t> From </a:t>
            </a:r>
            <a:r>
              <a:rPr lang="en-US" dirty="0" err="1"/>
              <a:t>ig_clone.likes</a:t>
            </a:r>
            <a:r>
              <a:rPr lang="en-US" dirty="0"/>
              <a:t> Group BY </a:t>
            </a:r>
            <a:r>
              <a:rPr lang="en-US" dirty="0" err="1"/>
              <a:t>user_id</a:t>
            </a:r>
            <a:r>
              <a:rPr lang="en-US" dirty="0"/>
              <a:t> Having count(*) = (Select count(*) From </a:t>
            </a:r>
            <a:r>
              <a:rPr lang="en-US" dirty="0" err="1"/>
              <a:t>ig_clone.Photos</a:t>
            </a:r>
            <a:r>
              <a:rPr lang="en-US" dirty="0"/>
              <a:t>);</a:t>
            </a:r>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5</a:t>
            </a:fld>
            <a:endParaRPr lang="en-US" dirty="0"/>
          </a:p>
        </p:txBody>
      </p:sp>
      <p:sp>
        <p:nvSpPr>
          <p:cNvPr id="4" name="Picture Placeholder 3">
            <a:extLst>
              <a:ext uri="{FF2B5EF4-FFF2-40B4-BE49-F238E27FC236}">
                <a16:creationId xmlns:a16="http://schemas.microsoft.com/office/drawing/2014/main" id="{CF206F15-4A94-44BE-B560-12280BB07597}"/>
              </a:ext>
            </a:extLst>
          </p:cNvPr>
          <p:cNvSpPr>
            <a:spLocks noGrp="1"/>
          </p:cNvSpPr>
          <p:nvPr>
            <p:ph type="pic" sz="quarter" idx="10"/>
          </p:nvPr>
        </p:nvSpPr>
        <p:spPr>
          <a:xfrm flipH="1">
            <a:off x="12191999" y="0"/>
            <a:ext cx="118533" cy="6371351"/>
          </a:xfrm>
        </p:spPr>
      </p:sp>
    </p:spTree>
    <p:extLst>
      <p:ext uri="{BB962C8B-B14F-4D97-AF65-F5344CB8AC3E}">
        <p14:creationId xmlns:p14="http://schemas.microsoft.com/office/powerpoint/2010/main" val="2117695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503763" y="1"/>
            <a:ext cx="3201799" cy="1100565"/>
          </a:xfrm>
        </p:spPr>
        <p:txBody>
          <a:bodyPr/>
          <a:lstStyle/>
          <a:p>
            <a:r>
              <a:rPr lang="en-US" dirty="0"/>
              <a:t>Insights :</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693518" y="1134333"/>
            <a:ext cx="10804964" cy="4081480"/>
          </a:xfrm>
        </p:spPr>
        <p:txBody>
          <a:bodyPr/>
          <a:lstStyle/>
          <a:p>
            <a:pPr marL="285750" lvl="0" indent="-285750">
              <a:buFont typeface="Arial" panose="020B0604020202020204" pitchFamily="34" charset="0"/>
              <a:buChar char="•"/>
            </a:pPr>
            <a:r>
              <a:rPr lang="en-US" dirty="0"/>
              <a:t>We can make use of past data to enhance the performance and efficiency of the current/future product of the company.</a:t>
            </a:r>
            <a:endParaRPr lang="en-IN" dirty="0"/>
          </a:p>
          <a:p>
            <a:pPr marL="285750" lvl="0" indent="-285750">
              <a:buFont typeface="Arial" panose="020B0604020202020204" pitchFamily="34" charset="0"/>
              <a:buChar char="•"/>
            </a:pPr>
            <a:r>
              <a:rPr lang="en-US" dirty="0"/>
              <a:t>By using data, we can run appropriate and successful marketing campaigns for the right set of customers.</a:t>
            </a:r>
            <a:endParaRPr lang="en-IN" dirty="0"/>
          </a:p>
          <a:p>
            <a:pPr marL="285750" lvl="0" indent="-285750">
              <a:buFont typeface="Arial" panose="020B0604020202020204" pitchFamily="34" charset="0"/>
              <a:buChar char="•"/>
            </a:pPr>
            <a:r>
              <a:rPr lang="en-US" dirty="0"/>
              <a:t>Various types of insights can be derived from the data on various parameters as needed by the teams.</a:t>
            </a:r>
            <a:endParaRPr lang="en-IN" dirty="0"/>
          </a:p>
          <a:p>
            <a:pPr marL="285750" lvl="0" indent="-285750">
              <a:buFont typeface="Arial" panose="020B0604020202020204" pitchFamily="34" charset="0"/>
              <a:buChar char="•"/>
            </a:pPr>
            <a:r>
              <a:rPr lang="en-US" dirty="0"/>
              <a:t>Data analytics plays a very important role in the growth of any business.</a:t>
            </a:r>
            <a:endParaRPr lang="en-IN" dirty="0"/>
          </a:p>
          <a:p>
            <a:pPr marL="285750" lvl="0" indent="-285750">
              <a:buFont typeface="Arial" panose="020B0604020202020204" pitchFamily="34" charset="0"/>
              <a:buChar char="•"/>
            </a:pPr>
            <a:r>
              <a:rPr lang="en-US" dirty="0"/>
              <a:t>Tools like SQL are very handy and useful for deriving insights from the data.</a:t>
            </a:r>
            <a:endParaRPr lang="en-IN" dirty="0"/>
          </a:p>
          <a:p>
            <a:pPr marL="285750" lvl="0" indent="-285750">
              <a:buFont typeface="Arial" panose="020B0604020202020204" pitchFamily="34" charset="0"/>
              <a:buChar char="•"/>
            </a:pPr>
            <a:r>
              <a:rPr lang="en-US" dirty="0"/>
              <a:t>By changing the parameters, we can extract different sets of data useful for different applications.</a:t>
            </a:r>
            <a:endParaRPr lang="en-IN" dirty="0"/>
          </a:p>
          <a:p>
            <a:pPr marL="285750" lvl="0" indent="-285750">
              <a:buFont typeface="Arial" panose="020B0604020202020204" pitchFamily="34" charset="0"/>
              <a:buChar char="•"/>
            </a:pPr>
            <a:r>
              <a:rPr lang="en-US" dirty="0"/>
              <a:t>Overall outlook on how the customers are engaging and interacting with the product and how can we provide to the needs of the customer to enhance the customer engagement.</a:t>
            </a:r>
            <a:endParaRPr lang="en-IN" dirty="0"/>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6</a:t>
            </a:fld>
            <a:endParaRPr lang="en-US" dirty="0"/>
          </a:p>
        </p:txBody>
      </p:sp>
      <p:sp>
        <p:nvSpPr>
          <p:cNvPr id="4" name="Picture Placeholder 3">
            <a:extLst>
              <a:ext uri="{FF2B5EF4-FFF2-40B4-BE49-F238E27FC236}">
                <a16:creationId xmlns:a16="http://schemas.microsoft.com/office/drawing/2014/main" id="{CF206F15-4A94-44BE-B560-12280BB07597}"/>
              </a:ext>
            </a:extLst>
          </p:cNvPr>
          <p:cNvSpPr>
            <a:spLocks noGrp="1"/>
          </p:cNvSpPr>
          <p:nvPr>
            <p:ph type="pic" sz="quarter" idx="10"/>
          </p:nvPr>
        </p:nvSpPr>
        <p:spPr>
          <a:xfrm flipH="1">
            <a:off x="12191999" y="0"/>
            <a:ext cx="118533" cy="6371351"/>
          </a:xfrm>
        </p:spPr>
      </p:sp>
    </p:spTree>
    <p:extLst>
      <p:ext uri="{BB962C8B-B14F-4D97-AF65-F5344CB8AC3E}">
        <p14:creationId xmlns:p14="http://schemas.microsoft.com/office/powerpoint/2010/main" val="2157078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a:lstStyle/>
          <a:p>
            <a:r>
              <a:rPr lang="en-US" dirty="0"/>
              <a:t>Results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endParaRPr lang="en-US"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p:txBody>
          <a:bodyPr/>
          <a:lstStyle/>
          <a:p>
            <a:r>
              <a:rPr lang="en-US" dirty="0"/>
              <a:t>Through this project, I learned how to derive useful insights from the data by running different queries in SQL and how I can work with different teams to fulfill their needs, answer their questions, and help the stakeholders of the company with the data about the performance of the product/company. </a:t>
            </a:r>
            <a:endParaRPr lang="en-IN" dirty="0"/>
          </a:p>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173623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Manan Yadav</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8458200" y="4322830"/>
            <a:ext cx="2910342" cy="316800"/>
          </a:xfrm>
          <a:solidFill>
            <a:schemeClr val="tx1">
              <a:lumMod val="75000"/>
              <a:lumOff val="25000"/>
            </a:schemeClr>
          </a:solidFill>
        </p:spPr>
        <p:txBody>
          <a:bodyPr/>
          <a:lstStyle/>
          <a:p>
            <a:r>
              <a:rPr lang="en-US" dirty="0"/>
              <a:t>yadavmry5051@gmail.com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72552" y="4337474"/>
            <a:ext cx="218900" cy="218900"/>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tf16411250_win32</Template>
  <TotalTime>0</TotalTime>
  <Words>787</Words>
  <Application>Microsoft Office PowerPoint</Application>
  <PresentationFormat>Widescreen</PresentationFormat>
  <Paragraphs>41</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Candara</vt:lpstr>
      <vt:lpstr>Corbel</vt:lpstr>
      <vt:lpstr>Times New Roman</vt:lpstr>
      <vt:lpstr>Office Theme</vt:lpstr>
      <vt:lpstr>Project 2 – Instagram User Analytics</vt:lpstr>
      <vt:lpstr>Project Description</vt:lpstr>
      <vt:lpstr>Approach</vt:lpstr>
      <vt:lpstr>Tech-Stack Used: db-fiddle.com</vt:lpstr>
      <vt:lpstr>Queries:</vt:lpstr>
      <vt:lpstr>Insights :</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2023-02-16T09:32:59Z</dcterms:created>
  <dcterms:modified xsi:type="dcterms:W3CDTF">2023-02-17T12:06:09Z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