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4"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davmry5051@outlook.com" userId="88fd95b5d2c0a9b5" providerId="LiveId" clId="{BC91158D-BB85-498E-85AD-13628BF77BF6}"/>
    <pc:docChg chg="undo custSel addSld modSld">
      <pc:chgData name="yadavmry5051@outlook.com" userId="88fd95b5d2c0a9b5" providerId="LiveId" clId="{BC91158D-BB85-498E-85AD-13628BF77BF6}" dt="2023-03-04T10:26:54.456" v="897" actId="20577"/>
      <pc:docMkLst>
        <pc:docMk/>
      </pc:docMkLst>
      <pc:sldChg chg="modSp mod">
        <pc:chgData name="yadavmry5051@outlook.com" userId="88fd95b5d2c0a9b5" providerId="LiveId" clId="{BC91158D-BB85-498E-85AD-13628BF77BF6}" dt="2023-02-28T15:01:55.084" v="220" actId="1076"/>
        <pc:sldMkLst>
          <pc:docMk/>
          <pc:sldMk cId="3577175141" sldId="256"/>
        </pc:sldMkLst>
        <pc:spChg chg="mod">
          <ac:chgData name="yadavmry5051@outlook.com" userId="88fd95b5d2c0a9b5" providerId="LiveId" clId="{BC91158D-BB85-498E-85AD-13628BF77BF6}" dt="2023-02-28T15:01:55.084" v="220" actId="1076"/>
          <ac:spMkLst>
            <pc:docMk/>
            <pc:sldMk cId="3577175141" sldId="256"/>
            <ac:spMk id="2" creationId="{2FE3E2E0-8588-4C39-AF5B-D143F6444890}"/>
          </ac:spMkLst>
        </pc:spChg>
        <pc:spChg chg="mod">
          <ac:chgData name="yadavmry5051@outlook.com" userId="88fd95b5d2c0a9b5" providerId="LiveId" clId="{BC91158D-BB85-498E-85AD-13628BF77BF6}" dt="2023-02-28T15:01:49.941" v="219" actId="1076"/>
          <ac:spMkLst>
            <pc:docMk/>
            <pc:sldMk cId="3577175141" sldId="256"/>
            <ac:spMk id="3" creationId="{2164528D-42E8-48D7-AA3E-1C9908006114}"/>
          </ac:spMkLst>
        </pc:spChg>
      </pc:sldChg>
      <pc:sldChg chg="modSp mod">
        <pc:chgData name="yadavmry5051@outlook.com" userId="88fd95b5d2c0a9b5" providerId="LiveId" clId="{BC91158D-BB85-498E-85AD-13628BF77BF6}" dt="2023-03-03T14:59:44.213" v="384" actId="20577"/>
        <pc:sldMkLst>
          <pc:docMk/>
          <pc:sldMk cId="3608015246" sldId="258"/>
        </pc:sldMkLst>
        <pc:spChg chg="mod">
          <ac:chgData name="yadavmry5051@outlook.com" userId="88fd95b5d2c0a9b5" providerId="LiveId" clId="{BC91158D-BB85-498E-85AD-13628BF77BF6}" dt="2023-03-03T14:59:44.213" v="384" actId="20577"/>
          <ac:spMkLst>
            <pc:docMk/>
            <pc:sldMk cId="3608015246" sldId="258"/>
            <ac:spMk id="3" creationId="{D8DC8F49-7300-43C5-B3B1-F9507C459F77}"/>
          </ac:spMkLst>
        </pc:spChg>
      </pc:sldChg>
      <pc:sldChg chg="modSp mod">
        <pc:chgData name="yadavmry5051@outlook.com" userId="88fd95b5d2c0a9b5" providerId="LiveId" clId="{BC91158D-BB85-498E-85AD-13628BF77BF6}" dt="2023-03-04T10:18:30.325" v="441"/>
        <pc:sldMkLst>
          <pc:docMk/>
          <pc:sldMk cId="758503866" sldId="259"/>
        </pc:sldMkLst>
        <pc:spChg chg="mod">
          <ac:chgData name="yadavmry5051@outlook.com" userId="88fd95b5d2c0a9b5" providerId="LiveId" clId="{BC91158D-BB85-498E-85AD-13628BF77BF6}" dt="2023-02-27T11:02:27.207" v="10" actId="20577"/>
          <ac:spMkLst>
            <pc:docMk/>
            <pc:sldMk cId="758503866" sldId="259"/>
            <ac:spMk id="2" creationId="{3EE2F9AD-8C82-43B7-A8B9-6FD90506CA65}"/>
          </ac:spMkLst>
        </pc:spChg>
        <pc:spChg chg="mod">
          <ac:chgData name="yadavmry5051@outlook.com" userId="88fd95b5d2c0a9b5" providerId="LiveId" clId="{BC91158D-BB85-498E-85AD-13628BF77BF6}" dt="2023-03-04T10:18:30.325" v="441"/>
          <ac:spMkLst>
            <pc:docMk/>
            <pc:sldMk cId="758503866" sldId="259"/>
            <ac:spMk id="3" creationId="{F393B2FA-608F-485A-AD87-DA3C9F8B3C58}"/>
          </ac:spMkLst>
        </pc:spChg>
      </pc:sldChg>
      <pc:sldChg chg="modSp mod">
        <pc:chgData name="yadavmry5051@outlook.com" userId="88fd95b5d2c0a9b5" providerId="LiveId" clId="{BC91158D-BB85-498E-85AD-13628BF77BF6}" dt="2023-03-04T10:23:01.697" v="582" actId="255"/>
        <pc:sldMkLst>
          <pc:docMk/>
          <pc:sldMk cId="3201477090" sldId="262"/>
        </pc:sldMkLst>
        <pc:spChg chg="mod">
          <ac:chgData name="yadavmry5051@outlook.com" userId="88fd95b5d2c0a9b5" providerId="LiveId" clId="{BC91158D-BB85-498E-85AD-13628BF77BF6}" dt="2023-03-04T10:23:01.697" v="582" actId="255"/>
          <ac:spMkLst>
            <pc:docMk/>
            <pc:sldMk cId="3201477090" sldId="262"/>
            <ac:spMk id="2" creationId="{75803A7C-F45F-4825-BBFE-6CDE5D3CCA6D}"/>
          </ac:spMkLst>
        </pc:spChg>
      </pc:sldChg>
      <pc:sldChg chg="modSp add mod">
        <pc:chgData name="yadavmry5051@outlook.com" userId="88fd95b5d2c0a9b5" providerId="LiveId" clId="{BC91158D-BB85-498E-85AD-13628BF77BF6}" dt="2023-03-04T10:26:54.456" v="897" actId="20577"/>
        <pc:sldMkLst>
          <pc:docMk/>
          <pc:sldMk cId="1033313915" sldId="263"/>
        </pc:sldMkLst>
        <pc:spChg chg="mod">
          <ac:chgData name="yadavmry5051@outlook.com" userId="88fd95b5d2c0a9b5" providerId="LiveId" clId="{BC91158D-BB85-498E-85AD-13628BF77BF6}" dt="2023-03-04T10:26:54.456" v="897" actId="20577"/>
          <ac:spMkLst>
            <pc:docMk/>
            <pc:sldMk cId="1033313915" sldId="263"/>
            <ac:spMk id="3" creationId="{F393B2FA-608F-485A-AD87-DA3C9F8B3C58}"/>
          </ac:spMkLst>
        </pc:spChg>
      </pc:sldChg>
      <pc:sldChg chg="modSp add mod">
        <pc:chgData name="yadavmry5051@outlook.com" userId="88fd95b5d2c0a9b5" providerId="LiveId" clId="{BC91158D-BB85-498E-85AD-13628BF77BF6}" dt="2023-03-04T10:05:17.810" v="399" actId="113"/>
        <pc:sldMkLst>
          <pc:docMk/>
          <pc:sldMk cId="3096641464" sldId="264"/>
        </pc:sldMkLst>
        <pc:spChg chg="mod">
          <ac:chgData name="yadavmry5051@outlook.com" userId="88fd95b5d2c0a9b5" providerId="LiveId" clId="{BC91158D-BB85-498E-85AD-13628BF77BF6}" dt="2023-03-04T10:05:17.810" v="399" actId="113"/>
          <ac:spMkLst>
            <pc:docMk/>
            <pc:sldMk cId="3096641464" sldId="264"/>
            <ac:spMk id="3" creationId="{F393B2FA-608F-485A-AD87-DA3C9F8B3C5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1848338"/>
            <a:ext cx="10985931" cy="2635892"/>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9601" y="4458265"/>
            <a:ext cx="10995092" cy="1425247"/>
          </a:xfrm>
        </p:spPr>
        <p:txBody>
          <a:bodyPr>
            <a:normAutofit/>
          </a:bodyPr>
          <a:lstStyle>
            <a:lvl1pPr marL="0" indent="0" algn="l">
              <a:buNone/>
              <a:defRPr sz="3733" b="0" i="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079ECC-EA9A-4ABF-A23E-D36F2F6A9B7E}" type="datetimeFigureOut">
              <a:rPr lang="en-IN" smtClean="0"/>
              <a:t>03-03-2023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DED13E-68B7-4F42-95EA-280D738AFAAD}" type="slidenum">
              <a:rPr lang="en-IN" smtClean="0"/>
              <a:t>‹#›</a:t>
            </a:fld>
            <a:endParaRPr lang="en-IN"/>
          </a:p>
        </p:txBody>
      </p:sp>
    </p:spTree>
    <p:extLst>
      <p:ext uri="{BB962C8B-B14F-4D97-AF65-F5344CB8AC3E}">
        <p14:creationId xmlns:p14="http://schemas.microsoft.com/office/powerpoint/2010/main" val="3678263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E079ECC-EA9A-4ABF-A23E-D36F2F6A9B7E}" type="datetimeFigureOut">
              <a:rPr lang="en-IN" smtClean="0"/>
              <a:t>03-03-2023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DED13E-68B7-4F42-95EA-280D738AFAAD}" type="slidenum">
              <a:rPr lang="en-IN" smtClean="0"/>
              <a:t>‹#›</a:t>
            </a:fld>
            <a:endParaRPr lang="en-IN"/>
          </a:p>
        </p:txBody>
      </p:sp>
    </p:spTree>
    <p:extLst>
      <p:ext uri="{BB962C8B-B14F-4D97-AF65-F5344CB8AC3E}">
        <p14:creationId xmlns:p14="http://schemas.microsoft.com/office/powerpoint/2010/main" val="11252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079ECC-EA9A-4ABF-A23E-D36F2F6A9B7E}" type="datetimeFigureOut">
              <a:rPr lang="en-IN" smtClean="0"/>
              <a:t>03-03-2023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DED13E-68B7-4F42-95EA-280D738AFAAD}" type="slidenum">
              <a:rPr lang="en-IN" smtClean="0"/>
              <a:t>‹#›</a:t>
            </a:fld>
            <a:endParaRPr lang="en-IN"/>
          </a:p>
        </p:txBody>
      </p:sp>
    </p:spTree>
    <p:extLst>
      <p:ext uri="{BB962C8B-B14F-4D97-AF65-F5344CB8AC3E}">
        <p14:creationId xmlns:p14="http://schemas.microsoft.com/office/powerpoint/2010/main" val="9895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079ECC-EA9A-4ABF-A23E-D36F2F6A9B7E}" type="datetimeFigureOut">
              <a:rPr lang="en-IN" smtClean="0"/>
              <a:t>03-03-2023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DED13E-68B7-4F42-95EA-280D738AFAAD}" type="slidenum">
              <a:rPr lang="en-IN" smtClean="0"/>
              <a:t>‹#›</a:t>
            </a:fld>
            <a:endParaRPr lang="en-IN"/>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30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99" y="374901"/>
            <a:ext cx="11048823" cy="1018033"/>
          </a:xfrm>
        </p:spPr>
        <p:txBody>
          <a:bodyPr>
            <a:normAutofit/>
          </a:bodyPr>
          <a:lstStyle>
            <a:lvl1pPr algn="l">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09601" y="2003753"/>
            <a:ext cx="11048823" cy="4479347"/>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79ECC-EA9A-4ABF-A23E-D36F2F6A9B7E}" type="datetimeFigureOut">
              <a:rPr lang="en-IN" smtClean="0"/>
              <a:t>03-03-2023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DED13E-68B7-4F42-95EA-280D738AFAAD}" type="slidenum">
              <a:rPr lang="en-IN" smtClean="0"/>
              <a:t>‹#›</a:t>
            </a:fld>
            <a:endParaRPr lang="en-IN"/>
          </a:p>
        </p:txBody>
      </p:sp>
    </p:spTree>
    <p:extLst>
      <p:ext uri="{BB962C8B-B14F-4D97-AF65-F5344CB8AC3E}">
        <p14:creationId xmlns:p14="http://schemas.microsoft.com/office/powerpoint/2010/main" val="482228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188151"/>
            <a:ext cx="8540500" cy="1204783"/>
          </a:xfrm>
        </p:spPr>
        <p:txBody>
          <a:bodyPr>
            <a:normAutofit/>
          </a:bodyPr>
          <a:lstStyle>
            <a:lvl1pPr algn="l">
              <a:defRPr sz="480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09601" y="1392933"/>
            <a:ext cx="8540500" cy="4546920"/>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79ECC-EA9A-4ABF-A23E-D36F2F6A9B7E}" type="datetimeFigureOut">
              <a:rPr lang="en-IN" smtClean="0"/>
              <a:t>03-03-2023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DED13E-68B7-4F42-95EA-280D738AFAAD}" type="slidenum">
              <a:rPr lang="en-IN" smtClean="0"/>
              <a:t>‹#›</a:t>
            </a:fld>
            <a:endParaRPr lang="en-IN"/>
          </a:p>
        </p:txBody>
      </p:sp>
    </p:spTree>
    <p:extLst>
      <p:ext uri="{BB962C8B-B14F-4D97-AF65-F5344CB8AC3E}">
        <p14:creationId xmlns:p14="http://schemas.microsoft.com/office/powerpoint/2010/main" val="3657937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79ECC-EA9A-4ABF-A23E-D36F2F6A9B7E}" type="datetimeFigureOut">
              <a:rPr lang="en-IN" smtClean="0"/>
              <a:t>03-03-2023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DED13E-68B7-4F42-95EA-280D738AFAAD}" type="slidenum">
              <a:rPr lang="en-IN" smtClean="0"/>
              <a:t>‹#›</a:t>
            </a:fld>
            <a:endParaRPr lang="en-IN"/>
          </a:p>
        </p:txBody>
      </p:sp>
    </p:spTree>
    <p:extLst>
      <p:ext uri="{BB962C8B-B14F-4D97-AF65-F5344CB8AC3E}">
        <p14:creationId xmlns:p14="http://schemas.microsoft.com/office/powerpoint/2010/main" val="3922823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079ECC-EA9A-4ABF-A23E-D36F2F6A9B7E}" type="datetimeFigureOut">
              <a:rPr lang="en-IN" smtClean="0"/>
              <a:t>03-03-2023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DED13E-68B7-4F42-95EA-280D738AFAAD}" type="slidenum">
              <a:rPr lang="en-IN" smtClean="0"/>
              <a:t>‹#›</a:t>
            </a:fld>
            <a:endParaRPr lang="en-IN"/>
          </a:p>
        </p:txBody>
      </p:sp>
    </p:spTree>
    <p:extLst>
      <p:ext uri="{BB962C8B-B14F-4D97-AF65-F5344CB8AC3E}">
        <p14:creationId xmlns:p14="http://schemas.microsoft.com/office/powerpoint/2010/main" val="753240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9080" y="374900"/>
            <a:ext cx="10767081" cy="1018035"/>
          </a:xfrm>
        </p:spPr>
        <p:txBody>
          <a:bodyPr>
            <a:normAutofit/>
          </a:bodyPr>
          <a:lstStyle>
            <a:lvl1pPr algn="l">
              <a:defRPr sz="4800" u="none"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09079" y="2263597"/>
            <a:ext cx="5386917" cy="758192"/>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40" y="3021788"/>
            <a:ext cx="5380160" cy="3237091"/>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263597"/>
            <a:ext cx="5389033" cy="758191"/>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2" y="3021787"/>
            <a:ext cx="5389033" cy="3237092"/>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079ECC-EA9A-4ABF-A23E-D36F2F6A9B7E}" type="datetimeFigureOut">
              <a:rPr lang="en-IN" smtClean="0"/>
              <a:t>03-03-2023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DED13E-68B7-4F42-95EA-280D738AFAAD}" type="slidenum">
              <a:rPr lang="en-IN" smtClean="0"/>
              <a:t>‹#›</a:t>
            </a:fld>
            <a:endParaRPr lang="en-IN"/>
          </a:p>
        </p:txBody>
      </p:sp>
    </p:spTree>
    <p:extLst>
      <p:ext uri="{BB962C8B-B14F-4D97-AF65-F5344CB8AC3E}">
        <p14:creationId xmlns:p14="http://schemas.microsoft.com/office/powerpoint/2010/main" val="2098465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079ECC-EA9A-4ABF-A23E-D36F2F6A9B7E}" type="datetimeFigureOut">
              <a:rPr lang="en-IN" smtClean="0"/>
              <a:t>03-03-2023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DED13E-68B7-4F42-95EA-280D738AFAAD}" type="slidenum">
              <a:rPr lang="en-IN" smtClean="0"/>
              <a:t>‹#›</a:t>
            </a:fld>
            <a:endParaRPr lang="en-IN"/>
          </a:p>
        </p:txBody>
      </p:sp>
    </p:spTree>
    <p:extLst>
      <p:ext uri="{BB962C8B-B14F-4D97-AF65-F5344CB8AC3E}">
        <p14:creationId xmlns:p14="http://schemas.microsoft.com/office/powerpoint/2010/main" val="2517702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079ECC-EA9A-4ABF-A23E-D36F2F6A9B7E}" type="datetimeFigureOut">
              <a:rPr lang="en-IN" smtClean="0"/>
              <a:t>03-03-2023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DED13E-68B7-4F42-95EA-280D738AFAAD}" type="slidenum">
              <a:rPr lang="en-IN" smtClean="0"/>
              <a:t>‹#›</a:t>
            </a:fld>
            <a:endParaRPr lang="en-IN"/>
          </a:p>
        </p:txBody>
      </p:sp>
    </p:spTree>
    <p:extLst>
      <p:ext uri="{BB962C8B-B14F-4D97-AF65-F5344CB8AC3E}">
        <p14:creationId xmlns:p14="http://schemas.microsoft.com/office/powerpoint/2010/main" val="904242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E079ECC-EA9A-4ABF-A23E-D36F2F6A9B7E}" type="datetimeFigureOut">
              <a:rPr lang="en-IN" smtClean="0"/>
              <a:t>03-03-2023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DED13E-68B7-4F42-95EA-280D738AFAAD}" type="slidenum">
              <a:rPr lang="en-IN" smtClean="0"/>
              <a:t>‹#›</a:t>
            </a:fld>
            <a:endParaRPr lang="en-IN"/>
          </a:p>
        </p:txBody>
      </p:sp>
    </p:spTree>
    <p:extLst>
      <p:ext uri="{BB962C8B-B14F-4D97-AF65-F5344CB8AC3E}">
        <p14:creationId xmlns:p14="http://schemas.microsoft.com/office/powerpoint/2010/main" val="749826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CE079ECC-EA9A-4ABF-A23E-D36F2F6A9B7E}" type="datetimeFigureOut">
              <a:rPr lang="en-IN" smtClean="0"/>
              <a:t>03-03-2023</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9BDED13E-68B7-4F42-95EA-280D738AFAAD}" type="slidenum">
              <a:rPr lang="en-IN" smtClean="0"/>
              <a:t>‹#›</a:t>
            </a:fld>
            <a:endParaRPr lang="en-IN"/>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191425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3E2E0-8588-4C39-AF5B-D143F6444890}"/>
              </a:ext>
            </a:extLst>
          </p:cNvPr>
          <p:cNvSpPr>
            <a:spLocks noGrp="1"/>
          </p:cNvSpPr>
          <p:nvPr>
            <p:ph type="ctrTitle"/>
          </p:nvPr>
        </p:nvSpPr>
        <p:spPr>
          <a:xfrm>
            <a:off x="9161" y="1848338"/>
            <a:ext cx="10985931" cy="2635892"/>
          </a:xfrm>
        </p:spPr>
        <p:txBody>
          <a:bodyPr>
            <a:normAutofit fontScale="90000"/>
          </a:bodyPr>
          <a:lstStyle/>
          <a:p>
            <a:pPr algn="l"/>
            <a:r>
              <a:rPr lang="en-US" dirty="0"/>
              <a:t>Project 3: </a:t>
            </a:r>
            <a:r>
              <a:rPr lang="en-US" b="1" i="0" dirty="0">
                <a:effectLst/>
                <a:latin typeface="Manrope"/>
              </a:rPr>
              <a:t>Operation Analytics and Investigating Metric Spike</a:t>
            </a:r>
            <a:br>
              <a:rPr lang="en-US" b="1" i="0" dirty="0">
                <a:effectLst/>
                <a:latin typeface="Manrope"/>
              </a:rPr>
            </a:br>
            <a:br>
              <a:rPr lang="en-US" dirty="0"/>
            </a:br>
            <a:endParaRPr lang="en-IN" dirty="0"/>
          </a:p>
        </p:txBody>
      </p:sp>
      <p:sp>
        <p:nvSpPr>
          <p:cNvPr id="3" name="Subtitle 2">
            <a:extLst>
              <a:ext uri="{FF2B5EF4-FFF2-40B4-BE49-F238E27FC236}">
                <a16:creationId xmlns:a16="http://schemas.microsoft.com/office/drawing/2014/main" id="{2164528D-42E8-48D7-AA3E-1C9908006114}"/>
              </a:ext>
            </a:extLst>
          </p:cNvPr>
          <p:cNvSpPr>
            <a:spLocks noGrp="1"/>
          </p:cNvSpPr>
          <p:nvPr>
            <p:ph type="subTitle" idx="1"/>
          </p:nvPr>
        </p:nvSpPr>
        <p:spPr>
          <a:xfrm>
            <a:off x="0" y="3429000"/>
            <a:ext cx="10995092" cy="1425247"/>
          </a:xfrm>
        </p:spPr>
        <p:txBody>
          <a:bodyPr/>
          <a:lstStyle/>
          <a:p>
            <a:r>
              <a:rPr lang="en-US" dirty="0"/>
              <a:t>Manan R. Yadav</a:t>
            </a:r>
          </a:p>
          <a:p>
            <a:r>
              <a:rPr lang="en-US" dirty="0"/>
              <a:t>yadavmry5051@gmail.com</a:t>
            </a:r>
            <a:endParaRPr lang="en-IN" dirty="0"/>
          </a:p>
        </p:txBody>
      </p:sp>
    </p:spTree>
    <p:extLst>
      <p:ext uri="{BB962C8B-B14F-4D97-AF65-F5344CB8AC3E}">
        <p14:creationId xmlns:p14="http://schemas.microsoft.com/office/powerpoint/2010/main" val="357717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36DA0-2929-46CA-B112-FF38DA2B910E}"/>
              </a:ext>
            </a:extLst>
          </p:cNvPr>
          <p:cNvSpPr>
            <a:spLocks noGrp="1"/>
          </p:cNvSpPr>
          <p:nvPr>
            <p:ph type="title"/>
          </p:nvPr>
        </p:nvSpPr>
        <p:spPr/>
        <p:txBody>
          <a:bodyPr>
            <a:normAutofit/>
          </a:bodyPr>
          <a:lstStyle/>
          <a:p>
            <a:r>
              <a:rPr lang="en-US" sz="6000" dirty="0">
                <a:effectLst/>
                <a:latin typeface="Baskerville Old Face" panose="02020602080505020303" pitchFamily="18" charset="0"/>
                <a:ea typeface="Calibri" panose="020F0502020204030204" pitchFamily="34" charset="0"/>
                <a:cs typeface="Times New Roman" panose="02020603050405020304" pitchFamily="18" charset="0"/>
              </a:rPr>
              <a:t>Project Description:</a:t>
            </a:r>
            <a:endParaRPr lang="en-IN" sz="6000" dirty="0"/>
          </a:p>
        </p:txBody>
      </p:sp>
      <p:sp>
        <p:nvSpPr>
          <p:cNvPr id="3" name="Content Placeholder 2">
            <a:extLst>
              <a:ext uri="{FF2B5EF4-FFF2-40B4-BE49-F238E27FC236}">
                <a16:creationId xmlns:a16="http://schemas.microsoft.com/office/drawing/2014/main" id="{2E2B4DD2-3C08-4582-81FD-986D2232DC3D}"/>
              </a:ext>
            </a:extLst>
          </p:cNvPr>
          <p:cNvSpPr>
            <a:spLocks noGrp="1"/>
          </p:cNvSpPr>
          <p:nvPr>
            <p:ph idx="1"/>
          </p:nvPr>
        </p:nvSpPr>
        <p:spPr/>
        <p:txBody>
          <a:bodyPr>
            <a:normAutofit lnSpcReduction="10000"/>
          </a:bodyPr>
          <a:lstStyle/>
          <a:p>
            <a:pPr marL="342900" lvl="0" indent="-342900">
              <a:lnSpc>
                <a:spcPct val="107000"/>
              </a:lnSpc>
              <a:buFont typeface="Symbol" panose="05050102010706020507" pitchFamily="18" charset="2"/>
              <a:buChar char=""/>
            </a:pPr>
            <a:r>
              <a:rPr lang="en-US" sz="2400" dirty="0">
                <a:effectLst/>
                <a:latin typeface="Baskerville Old Face" panose="02020602080505020303" pitchFamily="18" charset="0"/>
                <a:ea typeface="Calibri" panose="020F0502020204030204" pitchFamily="34" charset="0"/>
                <a:cs typeface="Times New Roman" panose="02020603050405020304" pitchFamily="18" charset="0"/>
              </a:rPr>
              <a:t>The project is about using various sets of data to derive various operation analytics for the company so the company can find out the areas it needs to work on and improve to get better results.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400" b="1" dirty="0">
                <a:effectLst/>
                <a:latin typeface="Baskerville Old Face" panose="02020602080505020303" pitchFamily="18" charset="0"/>
                <a:ea typeface="Calibri" panose="020F0502020204030204" pitchFamily="34" charset="0"/>
                <a:cs typeface="Times New Roman" panose="02020603050405020304" pitchFamily="18" charset="0"/>
              </a:rPr>
              <a:t>Case Study 1: </a:t>
            </a:r>
            <a:r>
              <a:rPr lang="en-US" sz="2400" dirty="0">
                <a:effectLst/>
                <a:latin typeface="Baskerville Old Face" panose="02020602080505020303" pitchFamily="18" charset="0"/>
                <a:ea typeface="Calibri" panose="020F0502020204030204" pitchFamily="34" charset="0"/>
                <a:cs typeface="Times New Roman" panose="02020603050405020304" pitchFamily="18" charset="0"/>
              </a:rPr>
              <a:t>In the first case study, there is a particular set of data given in a form of a table and from that table, I need to filter the data and derive some useful insights for the different teams of the company to use for their department. Data like the number of jobs reviewed, the percentage share of each language, throughput, etc.</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400" b="1" dirty="0">
                <a:effectLst/>
                <a:latin typeface="Baskerville Old Face" panose="02020602080505020303" pitchFamily="18" charset="0"/>
                <a:ea typeface="Calibri" panose="020F0502020204030204" pitchFamily="34" charset="0"/>
                <a:cs typeface="Times New Roman" panose="02020603050405020304" pitchFamily="18" charset="0"/>
              </a:rPr>
              <a:t>Case Study 2: </a:t>
            </a:r>
            <a:r>
              <a:rPr lang="en-US" sz="2400" dirty="0">
                <a:effectLst/>
                <a:latin typeface="Baskerville Old Face" panose="02020602080505020303" pitchFamily="18" charset="0"/>
                <a:ea typeface="Calibri" panose="020F0502020204030204" pitchFamily="34" charset="0"/>
                <a:cs typeface="Times New Roman" panose="02020603050405020304" pitchFamily="18" charset="0"/>
              </a:rPr>
              <a:t>In this case study, again there is a data set given with three tables namely users, events, and </a:t>
            </a:r>
            <a:r>
              <a:rPr lang="en-US" sz="2400" dirty="0" err="1">
                <a:effectLst/>
                <a:latin typeface="Baskerville Old Face" panose="02020602080505020303" pitchFamily="18" charset="0"/>
                <a:ea typeface="Calibri" panose="020F0502020204030204" pitchFamily="34" charset="0"/>
                <a:cs typeface="Times New Roman" panose="02020603050405020304" pitchFamily="18" charset="0"/>
              </a:rPr>
              <a:t>email_events</a:t>
            </a:r>
            <a:r>
              <a:rPr lang="en-US" sz="2400" dirty="0">
                <a:effectLst/>
                <a:latin typeface="Baskerville Old Face" panose="02020602080505020303" pitchFamily="18" charset="0"/>
                <a:ea typeface="Calibri" panose="020F0502020204030204" pitchFamily="34" charset="0"/>
                <a:cs typeface="Times New Roman" panose="02020603050405020304" pitchFamily="18" charset="0"/>
              </a:rPr>
              <a:t>, and from these three tables I need to filter out important data and insights for various teams which will answer some important questions which could help the company to grow.</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28433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37FB5-C114-4EA4-A762-9A6523BC7DF5}"/>
              </a:ext>
            </a:extLst>
          </p:cNvPr>
          <p:cNvSpPr>
            <a:spLocks noGrp="1"/>
          </p:cNvSpPr>
          <p:nvPr>
            <p:ph type="title"/>
          </p:nvPr>
        </p:nvSpPr>
        <p:spPr/>
        <p:txBody>
          <a:bodyPr>
            <a:normAutofit/>
          </a:bodyPr>
          <a:lstStyle/>
          <a:p>
            <a:r>
              <a:rPr lang="en-US" sz="6000" dirty="0">
                <a:effectLst/>
                <a:latin typeface="Baskerville Old Face" panose="02020602080505020303" pitchFamily="18" charset="0"/>
                <a:ea typeface="Calibri" panose="020F0502020204030204" pitchFamily="34" charset="0"/>
                <a:cs typeface="Times New Roman" panose="02020603050405020304" pitchFamily="18" charset="0"/>
              </a:rPr>
              <a:t>Approach:</a:t>
            </a:r>
            <a:endParaRPr lang="en-IN" sz="6000" dirty="0"/>
          </a:p>
        </p:txBody>
      </p:sp>
      <p:sp>
        <p:nvSpPr>
          <p:cNvPr id="3" name="Content Placeholder 2">
            <a:extLst>
              <a:ext uri="{FF2B5EF4-FFF2-40B4-BE49-F238E27FC236}">
                <a16:creationId xmlns:a16="http://schemas.microsoft.com/office/drawing/2014/main" id="{D8DC8F49-7300-43C5-B3B1-F9507C459F77}"/>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US" sz="3200" dirty="0">
                <a:effectLst/>
                <a:latin typeface="Baskerville Old Face" panose="02020602080505020303" pitchFamily="18" charset="0"/>
                <a:ea typeface="Calibri" panose="020F0502020204030204" pitchFamily="34" charset="0"/>
                <a:cs typeface="Times New Roman" panose="02020603050405020304" pitchFamily="18" charset="0"/>
              </a:rPr>
              <a:t>The approach towards this project was simple and basic first study all the tables given in the dataset and then create a database and upload the data given into the database into the MySQL workbench then made necessary changes to the data like adding more rows where needed, then writing queries which will help filter out the data as per our need and get the needed insights to answer the questions of different teams.</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08015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03A7C-F45F-4825-BBFE-6CDE5D3CCA6D}"/>
              </a:ext>
            </a:extLst>
          </p:cNvPr>
          <p:cNvSpPr>
            <a:spLocks noGrp="1"/>
          </p:cNvSpPr>
          <p:nvPr>
            <p:ph type="title"/>
          </p:nvPr>
        </p:nvSpPr>
        <p:spPr>
          <a:xfrm>
            <a:off x="963084" y="4406901"/>
            <a:ext cx="10363200" cy="2451099"/>
          </a:xfrm>
        </p:spPr>
        <p:txBody>
          <a:bodyPr>
            <a:normAutofit fontScale="90000"/>
          </a:bodyPr>
          <a:lstStyle/>
          <a:p>
            <a:pPr algn="l"/>
            <a:r>
              <a:rPr lang="en-US" sz="3600" b="0" cap="none" dirty="0">
                <a:effectLst/>
                <a:latin typeface="Baskerville Old Face" panose="02020602080505020303" pitchFamily="18" charset="0"/>
                <a:ea typeface="Calibri" panose="020F0502020204030204" pitchFamily="34" charset="0"/>
                <a:cs typeface="Times New Roman" panose="02020603050405020304" pitchFamily="18" charset="0"/>
              </a:rPr>
              <a:t>MySQL Workbench </a:t>
            </a:r>
            <a:r>
              <a:rPr lang="en-US" sz="5400" b="0" cap="none" dirty="0">
                <a:effectLst/>
                <a:latin typeface="Baskerville Old Face" panose="02020602080505020303" pitchFamily="18" charset="0"/>
                <a:ea typeface="Calibri" panose="020F0502020204030204" pitchFamily="34" charset="0"/>
                <a:cs typeface="Times New Roman" panose="02020603050405020304" pitchFamily="18" charset="0"/>
              </a:rPr>
              <a:t>- </a:t>
            </a:r>
            <a:r>
              <a:rPr lang="en-US" sz="2000" b="0" i="0" cap="none" dirty="0">
                <a:solidFill>
                  <a:srgbClr val="000000"/>
                </a:solidFill>
                <a:effectLst/>
                <a:latin typeface="Baskerville Old Face" panose="02020602080505020303" pitchFamily="18" charset="0"/>
              </a:rPr>
              <a:t>Importing database, running SQL queries to get</a:t>
            </a:r>
            <a:br>
              <a:rPr lang="en-US" sz="2000" b="0" i="0" cap="none" dirty="0">
                <a:solidFill>
                  <a:srgbClr val="000000"/>
                </a:solidFill>
                <a:effectLst/>
                <a:latin typeface="Baskerville Old Face" panose="02020602080505020303" pitchFamily="18" charset="0"/>
              </a:rPr>
            </a:br>
            <a:r>
              <a:rPr lang="en-US" sz="2000" b="0" i="0" cap="none" dirty="0">
                <a:solidFill>
                  <a:srgbClr val="000000"/>
                </a:solidFill>
                <a:effectLst/>
                <a:latin typeface="Baskerville Old Face" panose="02020602080505020303" pitchFamily="18" charset="0"/>
              </a:rPr>
              <a:t>insights.</a:t>
            </a:r>
            <a:br>
              <a:rPr lang="en-US" sz="2000" b="0" i="0" cap="none" dirty="0">
                <a:solidFill>
                  <a:srgbClr val="000000"/>
                </a:solidFill>
                <a:effectLst/>
                <a:latin typeface="Baskerville Old Face" panose="02020602080505020303" pitchFamily="18" charset="0"/>
              </a:rPr>
            </a:br>
            <a:br>
              <a:rPr lang="en-US" sz="2000" b="0" i="0" cap="none" dirty="0">
                <a:solidFill>
                  <a:srgbClr val="000000"/>
                </a:solidFill>
                <a:effectLst/>
                <a:latin typeface="Baskerville Old Face" panose="02020602080505020303" pitchFamily="18" charset="0"/>
              </a:rPr>
            </a:br>
            <a:r>
              <a:rPr lang="en-US" sz="3600" b="0" cap="none" dirty="0">
                <a:effectLst/>
                <a:latin typeface="Baskerville Old Face" panose="02020602080505020303" pitchFamily="18" charset="0"/>
                <a:ea typeface="Calibri" panose="020F0502020204030204" pitchFamily="34" charset="0"/>
                <a:cs typeface="Times New Roman" panose="02020603050405020304" pitchFamily="18" charset="0"/>
              </a:rPr>
              <a:t>Microsoft </a:t>
            </a:r>
            <a:r>
              <a:rPr lang="en-US" sz="3600" b="0" cap="none" dirty="0" err="1">
                <a:effectLst/>
                <a:latin typeface="Baskerville Old Face" panose="02020602080505020303" pitchFamily="18" charset="0"/>
                <a:ea typeface="Calibri" panose="020F0502020204030204" pitchFamily="34" charset="0"/>
                <a:cs typeface="Times New Roman" panose="02020603050405020304" pitchFamily="18" charset="0"/>
              </a:rPr>
              <a:t>Powerpoint</a:t>
            </a:r>
            <a:r>
              <a:rPr lang="en-US" sz="3600" b="0" cap="none" dirty="0">
                <a:effectLst/>
                <a:latin typeface="Baskerville Old Face" panose="02020602080505020303" pitchFamily="18" charset="0"/>
                <a:ea typeface="Calibri" panose="020F0502020204030204" pitchFamily="34" charset="0"/>
                <a:cs typeface="Times New Roman" panose="02020603050405020304" pitchFamily="18" charset="0"/>
              </a:rPr>
              <a:t> – </a:t>
            </a:r>
            <a:r>
              <a:rPr lang="en-US" sz="2000" b="0" cap="none" dirty="0">
                <a:effectLst/>
                <a:latin typeface="Baskerville Old Face" panose="02020602080505020303" pitchFamily="18" charset="0"/>
                <a:ea typeface="Calibri" panose="020F0502020204030204" pitchFamily="34" charset="0"/>
                <a:cs typeface="Times New Roman" panose="02020603050405020304" pitchFamily="18" charset="0"/>
              </a:rPr>
              <a:t>To make the presentation report</a:t>
            </a:r>
            <a:br>
              <a:rPr lang="en-US" sz="2000" b="0" i="0" cap="none" dirty="0">
                <a:solidFill>
                  <a:srgbClr val="000000"/>
                </a:solidFill>
                <a:effectLst/>
                <a:latin typeface="Baskerville Old Face" panose="02020602080505020303" pitchFamily="18" charset="0"/>
              </a:rPr>
            </a:br>
            <a:br>
              <a:rPr lang="en-US" sz="2000" b="0" i="0" cap="none" dirty="0">
                <a:solidFill>
                  <a:srgbClr val="000000"/>
                </a:solidFill>
                <a:effectLst/>
                <a:latin typeface="Baskerville Old Face" panose="02020602080505020303" pitchFamily="18" charset="0"/>
              </a:rPr>
            </a:br>
            <a:br>
              <a:rPr lang="en-US" sz="2000" b="0" i="0" cap="none" dirty="0">
                <a:solidFill>
                  <a:srgbClr val="000000"/>
                </a:solidFill>
                <a:effectLst/>
                <a:latin typeface="Baskerville Old Face" panose="02020602080505020303" pitchFamily="18" charset="0"/>
              </a:rPr>
            </a:br>
            <a:br>
              <a:rPr lang="en-US" sz="2000" b="0" i="0" dirty="0">
                <a:solidFill>
                  <a:srgbClr val="000000"/>
                </a:solidFill>
                <a:effectLst/>
                <a:latin typeface="Baskerville Old Face" panose="02020602080505020303" pitchFamily="18" charset="0"/>
              </a:rPr>
            </a:br>
            <a:br>
              <a:rPr lang="en-IN" sz="5400" b="0" cap="none" dirty="0">
                <a:effectLst/>
                <a:latin typeface="Baskerville Old Face" panose="02020602080505020303" pitchFamily="18" charset="0"/>
                <a:ea typeface="Calibri" panose="020F0502020204030204" pitchFamily="34" charset="0"/>
                <a:cs typeface="Times New Roman" panose="02020603050405020304" pitchFamily="18" charset="0"/>
              </a:rPr>
            </a:br>
            <a:endParaRPr lang="en-IN" b="0" cap="none" dirty="0">
              <a:latin typeface="Baskerville Old Face" panose="02020602080505020303" pitchFamily="18" charset="0"/>
            </a:endParaRPr>
          </a:p>
        </p:txBody>
      </p:sp>
      <p:sp>
        <p:nvSpPr>
          <p:cNvPr id="3" name="Text Placeholder 2">
            <a:extLst>
              <a:ext uri="{FF2B5EF4-FFF2-40B4-BE49-F238E27FC236}">
                <a16:creationId xmlns:a16="http://schemas.microsoft.com/office/drawing/2014/main" id="{E49AAE03-209E-44F4-A7E7-E09853A21744}"/>
              </a:ext>
            </a:extLst>
          </p:cNvPr>
          <p:cNvSpPr>
            <a:spLocks noGrp="1"/>
          </p:cNvSpPr>
          <p:nvPr>
            <p:ph type="body" idx="1"/>
          </p:nvPr>
        </p:nvSpPr>
        <p:spPr/>
        <p:txBody>
          <a:bodyPr>
            <a:normAutofit/>
          </a:bodyPr>
          <a:lstStyle/>
          <a:p>
            <a:r>
              <a:rPr lang="en-US" sz="6000" dirty="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rPr>
              <a:t>Tech – Stack Used:</a:t>
            </a:r>
            <a:endParaRPr lang="en-IN" sz="6000" dirty="0">
              <a:solidFill>
                <a:schemeClr val="tx1"/>
              </a:solidFill>
            </a:endParaRPr>
          </a:p>
        </p:txBody>
      </p:sp>
    </p:spTree>
    <p:extLst>
      <p:ext uri="{BB962C8B-B14F-4D97-AF65-F5344CB8AC3E}">
        <p14:creationId xmlns:p14="http://schemas.microsoft.com/office/powerpoint/2010/main" val="3201477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F9AD-8C82-43B7-A8B9-6FD90506CA65}"/>
              </a:ext>
            </a:extLst>
          </p:cNvPr>
          <p:cNvSpPr>
            <a:spLocks noGrp="1"/>
          </p:cNvSpPr>
          <p:nvPr>
            <p:ph type="title"/>
          </p:nvPr>
        </p:nvSpPr>
        <p:spPr/>
        <p:txBody>
          <a:bodyPr>
            <a:noAutofit/>
          </a:bodyPr>
          <a:lstStyle/>
          <a:p>
            <a:r>
              <a:rPr lang="en-US" sz="7200" dirty="0">
                <a:effectLst/>
                <a:latin typeface="Baskerville Old Face" panose="02020602080505020303" pitchFamily="18" charset="0"/>
                <a:ea typeface="Calibri" panose="020F0502020204030204" pitchFamily="34" charset="0"/>
                <a:cs typeface="Times New Roman" panose="02020603050405020304" pitchFamily="18" charset="0"/>
              </a:rPr>
              <a:t>Queries:</a:t>
            </a:r>
            <a:endParaRPr lang="en-IN" sz="7200" dirty="0"/>
          </a:p>
        </p:txBody>
      </p:sp>
      <p:sp>
        <p:nvSpPr>
          <p:cNvPr id="3" name="Content Placeholder 2">
            <a:extLst>
              <a:ext uri="{FF2B5EF4-FFF2-40B4-BE49-F238E27FC236}">
                <a16:creationId xmlns:a16="http://schemas.microsoft.com/office/drawing/2014/main" id="{F393B2FA-608F-485A-AD87-DA3C9F8B3C58}"/>
              </a:ext>
            </a:extLst>
          </p:cNvPr>
          <p:cNvSpPr>
            <a:spLocks noGrp="1"/>
          </p:cNvSpPr>
          <p:nvPr>
            <p:ph idx="1"/>
          </p:nvPr>
        </p:nvSpPr>
        <p:spPr/>
        <p:txBody>
          <a:bodyPr>
            <a:normAutofit fontScale="92500" lnSpcReduction="10000"/>
          </a:bodyPr>
          <a:lstStyle/>
          <a:p>
            <a:pPr marL="0" indent="0">
              <a:buNone/>
            </a:pPr>
            <a:r>
              <a:rPr lang="en-US" sz="3200" b="1" dirty="0">
                <a:effectLst/>
                <a:latin typeface="Baskerville Old Face" panose="02020602080505020303" pitchFamily="18" charset="0"/>
                <a:ea typeface="Calibri" panose="020F0502020204030204" pitchFamily="34" charset="0"/>
                <a:cs typeface="Times New Roman" panose="02020603050405020304" pitchFamily="18" charset="0"/>
              </a:rPr>
              <a:t>Case Study 1:</a:t>
            </a:r>
          </a:p>
          <a:p>
            <a:r>
              <a:rPr lang="en-US" sz="1800" b="1" dirty="0">
                <a:latin typeface="Baskerville Old Face" panose="02020602080505020303" pitchFamily="18" charset="0"/>
                <a:ea typeface="Calibri" panose="020F0502020204030204" pitchFamily="34" charset="0"/>
                <a:cs typeface="Times New Roman" panose="02020603050405020304" pitchFamily="18" charset="0"/>
              </a:rPr>
              <a:t>Task 1:</a:t>
            </a:r>
            <a:r>
              <a:rPr lang="en-US" sz="1800" dirty="0">
                <a:latin typeface="Baskerville Old Face" panose="02020602080505020303" pitchFamily="18" charset="0"/>
                <a:ea typeface="Calibri" panose="020F0502020204030204" pitchFamily="34" charset="0"/>
                <a:cs typeface="Times New Roman" panose="02020603050405020304" pitchFamily="18" charset="0"/>
              </a:rPr>
              <a:t> SELECT ds, COUNT(</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job_id</a:t>
            </a:r>
            <a:r>
              <a:rPr lang="en-US" sz="1800" dirty="0">
                <a:latin typeface="Baskerville Old Face" panose="02020602080505020303" pitchFamily="18" charset="0"/>
                <a:ea typeface="Calibri" panose="020F0502020204030204" pitchFamily="34" charset="0"/>
                <a:cs typeface="Times New Roman" panose="02020603050405020304" pitchFamily="18" charset="0"/>
              </a:rPr>
              <a:t>) AS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jobs_per_day</a:t>
            </a:r>
            <a:r>
              <a:rPr lang="en-US" sz="1800" dirty="0">
                <a:latin typeface="Baskerville Old Face" panose="02020602080505020303" pitchFamily="18" charset="0"/>
                <a:ea typeface="Calibri" panose="020F0502020204030204" pitchFamily="34" charset="0"/>
                <a:cs typeface="Times New Roman" panose="02020603050405020304" pitchFamily="18" charset="0"/>
              </a:rPr>
              <a:t>, SUM(</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time_spent</a:t>
            </a:r>
            <a:r>
              <a:rPr lang="en-US" sz="1800" dirty="0">
                <a:latin typeface="Baskerville Old Face" panose="02020602080505020303" pitchFamily="18" charset="0"/>
                <a:ea typeface="Calibri" panose="020F0502020204030204" pitchFamily="34" charset="0"/>
                <a:cs typeface="Times New Roman" panose="02020603050405020304" pitchFamily="18" charset="0"/>
              </a:rPr>
              <a:t>)/3600 AS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hours_spent</a:t>
            </a:r>
            <a:r>
              <a:rPr lang="en-US" sz="1800" dirty="0">
                <a:latin typeface="Baskerville Old Face" panose="02020602080505020303" pitchFamily="18" charset="0"/>
                <a:ea typeface="Calibri" panose="020F0502020204030204" pitchFamily="34" charset="0"/>
                <a:cs typeface="Times New Roman" panose="02020603050405020304" pitchFamily="18" charset="0"/>
              </a:rPr>
              <a:t> from table1 WHERE ds between '2020-11-01' and '2020-11-30' group by ds;</a:t>
            </a:r>
          </a:p>
          <a:p>
            <a:endParaRPr lang="en-US" sz="1800" dirty="0">
              <a:latin typeface="Baskerville Old Face" panose="02020602080505020303" pitchFamily="18" charset="0"/>
              <a:ea typeface="Calibri" panose="020F0502020204030204" pitchFamily="34" charset="0"/>
              <a:cs typeface="Times New Roman" panose="02020603050405020304" pitchFamily="18" charset="0"/>
            </a:endParaRPr>
          </a:p>
          <a:p>
            <a:r>
              <a:rPr lang="en-US" sz="1800" b="1" dirty="0">
                <a:latin typeface="Baskerville Old Face" panose="02020602080505020303" pitchFamily="18" charset="0"/>
                <a:ea typeface="Calibri" panose="020F0502020204030204" pitchFamily="34" charset="0"/>
                <a:cs typeface="Times New Roman" panose="02020603050405020304" pitchFamily="18" charset="0"/>
              </a:rPr>
              <a:t>Task 2: </a:t>
            </a:r>
            <a:r>
              <a:rPr lang="en-US" sz="1800" dirty="0">
                <a:latin typeface="Baskerville Old Face" panose="02020602080505020303" pitchFamily="18" charset="0"/>
                <a:ea typeface="Calibri" panose="020F0502020204030204" pitchFamily="34" charset="0"/>
                <a:cs typeface="Times New Roman" panose="02020603050405020304" pitchFamily="18" charset="0"/>
              </a:rPr>
              <a:t>WITH CTE AS (SELECT ds, COUNT(</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job_id</a:t>
            </a:r>
            <a:r>
              <a:rPr lang="en-US" sz="1800" dirty="0">
                <a:latin typeface="Baskerville Old Face" panose="02020602080505020303" pitchFamily="18" charset="0"/>
                <a:ea typeface="Calibri" panose="020F0502020204030204" pitchFamily="34" charset="0"/>
                <a:cs typeface="Times New Roman" panose="02020603050405020304" pitchFamily="18" charset="0"/>
              </a:rPr>
              <a:t>) AS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num_jobs</a:t>
            </a:r>
            <a:r>
              <a:rPr lang="en-US" sz="1800" dirty="0">
                <a:latin typeface="Baskerville Old Face" panose="02020602080505020303" pitchFamily="18" charset="0"/>
                <a:ea typeface="Calibri" panose="020F0502020204030204" pitchFamily="34" charset="0"/>
                <a:cs typeface="Times New Roman" panose="02020603050405020304" pitchFamily="18" charset="0"/>
              </a:rPr>
              <a:t>, SUM(</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time_spent</a:t>
            </a:r>
            <a:r>
              <a:rPr lang="en-US" sz="1800" dirty="0">
                <a:latin typeface="Baskerville Old Face" panose="02020602080505020303" pitchFamily="18" charset="0"/>
                <a:ea typeface="Calibri" panose="020F0502020204030204" pitchFamily="34" charset="0"/>
                <a:cs typeface="Times New Roman" panose="02020603050405020304" pitchFamily="18" charset="0"/>
              </a:rPr>
              <a:t>) AS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total_time</a:t>
            </a:r>
            <a:r>
              <a:rPr lang="en-US" sz="1800" dirty="0">
                <a:latin typeface="Baskerville Old Face" panose="02020602080505020303" pitchFamily="18" charset="0"/>
                <a:ea typeface="Calibri" panose="020F0502020204030204" pitchFamily="34" charset="0"/>
                <a:cs typeface="Times New Roman" panose="02020603050405020304" pitchFamily="18" charset="0"/>
              </a:rPr>
              <a:t> FROM table1 WHERE event IN('</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transfer','decision</a:t>
            </a:r>
            <a:r>
              <a:rPr lang="en-US" sz="1800" dirty="0">
                <a:latin typeface="Baskerville Old Face" panose="02020602080505020303" pitchFamily="18" charset="0"/>
                <a:ea typeface="Calibri" panose="020F0502020204030204" pitchFamily="34" charset="0"/>
                <a:cs typeface="Times New Roman" panose="02020603050405020304" pitchFamily="18" charset="0"/>
              </a:rPr>
              <a:t>')AND ds BETWEEN '2020-11-01' AND '2020-11-30'GROUP BY ds) SELECT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ds,ROUND</a:t>
            </a:r>
            <a:r>
              <a:rPr lang="en-US" sz="1800" dirty="0">
                <a:latin typeface="Baskerville Old Face" panose="02020602080505020303" pitchFamily="18" charset="0"/>
                <a:ea typeface="Calibri" panose="020F0502020204030204" pitchFamily="34" charset="0"/>
                <a:cs typeface="Times New Roman" panose="02020603050405020304" pitchFamily="18" charset="0"/>
              </a:rPr>
              <a:t>(1.0*SUM(</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num_jobs</a:t>
            </a:r>
            <a:r>
              <a:rPr lang="en-US" sz="1800" dirty="0">
                <a:latin typeface="Baskerville Old Face" panose="02020602080505020303" pitchFamily="18" charset="0"/>
                <a:ea typeface="Calibri" panose="020F0502020204030204" pitchFamily="34" charset="0"/>
                <a:cs typeface="Times New Roman" panose="02020603050405020304" pitchFamily="18" charset="0"/>
              </a:rPr>
              <a:t>) OVER (ORDER BY ds ROWS BETWEEN 6 PRECEDING AND CURRENT ROW) / SUM(</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total_time</a:t>
            </a:r>
            <a:r>
              <a:rPr lang="en-US" sz="1800" dirty="0">
                <a:latin typeface="Baskerville Old Face" panose="02020602080505020303" pitchFamily="18" charset="0"/>
                <a:ea typeface="Calibri" panose="020F0502020204030204" pitchFamily="34" charset="0"/>
                <a:cs typeface="Times New Roman" panose="02020603050405020304" pitchFamily="18" charset="0"/>
              </a:rPr>
              <a:t>)  OVER (ORDER BY ds ROWS BETWEEN 6 PRECEDING AND CURRENT ROW),2) AS throughput_7d FROM CTE</a:t>
            </a:r>
          </a:p>
          <a:p>
            <a:endParaRPr lang="en-US" sz="1800" dirty="0">
              <a:latin typeface="Baskerville Old Face" panose="02020602080505020303" pitchFamily="18" charset="0"/>
              <a:ea typeface="Calibri" panose="020F0502020204030204" pitchFamily="34" charset="0"/>
              <a:cs typeface="Times New Roman" panose="02020603050405020304" pitchFamily="18" charset="0"/>
            </a:endParaRPr>
          </a:p>
          <a:p>
            <a:r>
              <a:rPr lang="en-US" sz="1800" b="1" dirty="0">
                <a:effectLst/>
                <a:latin typeface="Baskerville Old Face" panose="02020602080505020303" pitchFamily="18" charset="0"/>
                <a:ea typeface="Calibri" panose="020F0502020204030204" pitchFamily="34" charset="0"/>
                <a:cs typeface="Times New Roman" panose="02020603050405020304" pitchFamily="18" charset="0"/>
              </a:rPr>
              <a:t>Task 3: </a:t>
            </a:r>
            <a:r>
              <a:rPr lang="en-US" sz="1800" dirty="0">
                <a:latin typeface="Baskerville Old Face" panose="02020602080505020303" pitchFamily="18" charset="0"/>
                <a:ea typeface="Calibri" panose="020F0502020204030204" pitchFamily="34" charset="0"/>
                <a:cs typeface="Times New Roman" panose="02020603050405020304" pitchFamily="18" charset="0"/>
              </a:rPr>
              <a:t>SELECT</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 ds, language, event, COUNT(*) as </a:t>
            </a:r>
            <a:r>
              <a:rPr lang="en-US" sz="1800" dirty="0" err="1">
                <a:effectLst/>
                <a:latin typeface="Baskerville Old Face" panose="02020602080505020303" pitchFamily="18" charset="0"/>
                <a:ea typeface="Calibri" panose="020F0502020204030204" pitchFamily="34" charset="0"/>
                <a:cs typeface="Times New Roman" panose="02020603050405020304" pitchFamily="18" charset="0"/>
              </a:rPr>
              <a:t>lang_usage</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 COUNT(*) * 100.0 / SUM(COUNT(*)) OVER () as percentage from case_study_1.table1 WHERE ds &gt;='2020-11-01' AND ds &lt;='2020-11-30' GROUP BY </a:t>
            </a:r>
            <a:r>
              <a:rPr lang="en-US" sz="1800" dirty="0" err="1">
                <a:effectLst/>
                <a:latin typeface="Baskerville Old Face" panose="02020602080505020303" pitchFamily="18" charset="0"/>
                <a:ea typeface="Calibri" panose="020F0502020204030204" pitchFamily="34" charset="0"/>
                <a:cs typeface="Times New Roman" panose="02020603050405020304" pitchFamily="18" charset="0"/>
              </a:rPr>
              <a:t>ds,language</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 event ORDER BY event;</a:t>
            </a:r>
          </a:p>
          <a:p>
            <a:endParaRPr lang="en-US" sz="1800" b="1" dirty="0">
              <a:effectLst/>
              <a:latin typeface="Baskerville Old Face" panose="02020602080505020303" pitchFamily="18" charset="0"/>
              <a:ea typeface="Calibri" panose="020F0502020204030204" pitchFamily="34" charset="0"/>
              <a:cs typeface="Times New Roman" panose="02020603050405020304" pitchFamily="18" charset="0"/>
            </a:endParaRPr>
          </a:p>
          <a:p>
            <a:r>
              <a:rPr lang="en-US" sz="1800" b="1" dirty="0">
                <a:latin typeface="Baskerville Old Face" panose="02020602080505020303" pitchFamily="18" charset="0"/>
                <a:ea typeface="Calibri" panose="020F0502020204030204" pitchFamily="34" charset="0"/>
                <a:cs typeface="Times New Roman" panose="02020603050405020304" pitchFamily="18" charset="0"/>
              </a:rPr>
              <a:t>Task 4 : </a:t>
            </a:r>
            <a:r>
              <a:rPr lang="en-US" sz="1800" dirty="0">
                <a:latin typeface="Baskerville Old Face" panose="02020602080505020303" pitchFamily="18" charset="0"/>
                <a:ea typeface="Calibri" panose="020F0502020204030204" pitchFamily="34" charset="0"/>
                <a:cs typeface="Times New Roman" panose="02020603050405020304" pitchFamily="18" charset="0"/>
              </a:rPr>
              <a:t>SELECT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job_id</a:t>
            </a:r>
            <a:r>
              <a:rPr lang="en-US" sz="1800" dirty="0">
                <a:latin typeface="Baskerville Old Face" panose="02020602080505020303" pitchFamily="18" charset="0"/>
                <a:ea typeface="Calibri" panose="020F0502020204030204" pitchFamily="34" charset="0"/>
                <a:cs typeface="Times New Roman" panose="02020603050405020304" pitchFamily="18" charset="0"/>
              </a:rPr>
              <a:t>,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actor_id</a:t>
            </a:r>
            <a:r>
              <a:rPr lang="en-US" sz="1800" dirty="0">
                <a:latin typeface="Baskerville Old Face" panose="02020602080505020303" pitchFamily="18" charset="0"/>
                <a:ea typeface="Calibri" panose="020F0502020204030204" pitchFamily="34" charset="0"/>
                <a:cs typeface="Times New Roman" panose="02020603050405020304" pitchFamily="18" charset="0"/>
              </a:rPr>
              <a:t>, COUNT(*) FROM case_study_1.table1 GROUP BY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job_id</a:t>
            </a:r>
            <a:r>
              <a:rPr lang="en-US" sz="1800" dirty="0">
                <a:latin typeface="Baskerville Old Face" panose="02020602080505020303" pitchFamily="18" charset="0"/>
                <a:ea typeface="Calibri" panose="020F0502020204030204" pitchFamily="34" charset="0"/>
                <a:cs typeface="Times New Roman" panose="02020603050405020304" pitchFamily="18" charset="0"/>
              </a:rPr>
              <a:t>,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actor_id</a:t>
            </a:r>
            <a:r>
              <a:rPr lang="en-US" sz="1800" dirty="0">
                <a:latin typeface="Baskerville Old Face" panose="02020602080505020303" pitchFamily="18" charset="0"/>
                <a:ea typeface="Calibri" panose="020F0502020204030204" pitchFamily="34" charset="0"/>
                <a:cs typeface="Times New Roman" panose="02020603050405020304" pitchFamily="18" charset="0"/>
              </a:rPr>
              <a:t> HAVING COUNT(*) &gt; 1;</a:t>
            </a:r>
            <a:endParaRPr lang="en-US" sz="1800" dirty="0">
              <a:effectLst/>
              <a:latin typeface="Baskerville Old Face" panose="02020602080505020303" pitchFamily="18" charset="0"/>
              <a:ea typeface="Calibri" panose="020F0502020204030204" pitchFamily="34" charset="0"/>
              <a:cs typeface="Times New Roman" panose="02020603050405020304" pitchFamily="18" charset="0"/>
            </a:endParaRPr>
          </a:p>
          <a:p>
            <a:endParaRPr lang="en-IN" sz="3200" dirty="0"/>
          </a:p>
        </p:txBody>
      </p:sp>
    </p:spTree>
    <p:extLst>
      <p:ext uri="{BB962C8B-B14F-4D97-AF65-F5344CB8AC3E}">
        <p14:creationId xmlns:p14="http://schemas.microsoft.com/office/powerpoint/2010/main" val="758503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F9AD-8C82-43B7-A8B9-6FD90506CA65}"/>
              </a:ext>
            </a:extLst>
          </p:cNvPr>
          <p:cNvSpPr>
            <a:spLocks noGrp="1"/>
          </p:cNvSpPr>
          <p:nvPr>
            <p:ph type="title"/>
          </p:nvPr>
        </p:nvSpPr>
        <p:spPr/>
        <p:txBody>
          <a:bodyPr>
            <a:noAutofit/>
          </a:bodyPr>
          <a:lstStyle/>
          <a:p>
            <a:r>
              <a:rPr lang="en-US" sz="7200" dirty="0">
                <a:effectLst/>
                <a:latin typeface="Baskerville Old Face" panose="02020602080505020303" pitchFamily="18" charset="0"/>
                <a:ea typeface="Calibri" panose="020F0502020204030204" pitchFamily="34" charset="0"/>
                <a:cs typeface="Times New Roman" panose="02020603050405020304" pitchFamily="18" charset="0"/>
              </a:rPr>
              <a:t>Queries:</a:t>
            </a:r>
            <a:endParaRPr lang="en-IN" sz="7200" dirty="0"/>
          </a:p>
        </p:txBody>
      </p:sp>
      <p:sp>
        <p:nvSpPr>
          <p:cNvPr id="3" name="Content Placeholder 2">
            <a:extLst>
              <a:ext uri="{FF2B5EF4-FFF2-40B4-BE49-F238E27FC236}">
                <a16:creationId xmlns:a16="http://schemas.microsoft.com/office/drawing/2014/main" id="{F393B2FA-608F-485A-AD87-DA3C9F8B3C58}"/>
              </a:ext>
            </a:extLst>
          </p:cNvPr>
          <p:cNvSpPr>
            <a:spLocks noGrp="1"/>
          </p:cNvSpPr>
          <p:nvPr>
            <p:ph idx="1"/>
          </p:nvPr>
        </p:nvSpPr>
        <p:spPr/>
        <p:txBody>
          <a:bodyPr>
            <a:normAutofit fontScale="70000" lnSpcReduction="20000"/>
          </a:bodyPr>
          <a:lstStyle/>
          <a:p>
            <a:pPr marL="0" indent="0">
              <a:buNone/>
            </a:pPr>
            <a:r>
              <a:rPr lang="en-US" sz="3200" b="1" dirty="0">
                <a:effectLst/>
                <a:latin typeface="Baskerville Old Face" panose="02020602080505020303" pitchFamily="18" charset="0"/>
                <a:ea typeface="Calibri" panose="020F0502020204030204" pitchFamily="34" charset="0"/>
                <a:cs typeface="Times New Roman" panose="02020603050405020304" pitchFamily="18" charset="0"/>
              </a:rPr>
              <a:t>Case Study 2:</a:t>
            </a:r>
          </a:p>
          <a:p>
            <a:r>
              <a:rPr lang="en-US" sz="1800" b="1" dirty="0">
                <a:latin typeface="Baskerville Old Face" panose="02020602080505020303" pitchFamily="18" charset="0"/>
                <a:ea typeface="Calibri" panose="020F0502020204030204" pitchFamily="34" charset="0"/>
                <a:cs typeface="Times New Roman" panose="02020603050405020304" pitchFamily="18" charset="0"/>
              </a:rPr>
              <a:t>Task 1:</a:t>
            </a:r>
            <a:r>
              <a:rPr lang="en-US" sz="1800" dirty="0">
                <a:latin typeface="Baskerville Old Face" panose="02020602080505020303" pitchFamily="18" charset="0"/>
                <a:ea typeface="Calibri" panose="020F0502020204030204" pitchFamily="34" charset="0"/>
                <a:cs typeface="Times New Roman" panose="02020603050405020304" pitchFamily="18" charset="0"/>
              </a:rPr>
              <a:t> SELECT EXTRACT(week from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occurred_at</a:t>
            </a:r>
            <a:r>
              <a:rPr lang="en-US" sz="1800" dirty="0">
                <a:latin typeface="Baskerville Old Face" panose="02020602080505020303" pitchFamily="18" charset="0"/>
                <a:ea typeface="Calibri" panose="020F0502020204030204" pitchFamily="34" charset="0"/>
                <a:cs typeface="Times New Roman" panose="02020603050405020304" pitchFamily="18" charset="0"/>
              </a:rPr>
              <a:t>)as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week_num</a:t>
            </a:r>
            <a:r>
              <a:rPr lang="en-US" sz="1800" dirty="0">
                <a:latin typeface="Baskerville Old Face" panose="02020602080505020303" pitchFamily="18" charset="0"/>
                <a:ea typeface="Calibri" panose="020F0502020204030204" pitchFamily="34" charset="0"/>
                <a:cs typeface="Times New Roman" panose="02020603050405020304" pitchFamily="18" charset="0"/>
              </a:rPr>
              <a:t>, COUNT(DISTINCT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user_id</a:t>
            </a:r>
            <a:r>
              <a:rPr lang="en-US" sz="1800" dirty="0">
                <a:latin typeface="Baskerville Old Face" panose="02020602080505020303" pitchFamily="18" charset="0"/>
                <a:ea typeface="Calibri" panose="020F0502020204030204" pitchFamily="34" charset="0"/>
                <a:cs typeface="Times New Roman" panose="02020603050405020304" pitchFamily="18" charset="0"/>
              </a:rPr>
              <a:t>) AS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weekly_active_users</a:t>
            </a:r>
            <a:r>
              <a:rPr lang="en-US" sz="1800" dirty="0">
                <a:latin typeface="Baskerville Old Face" panose="02020602080505020303" pitchFamily="18" charset="0"/>
                <a:ea typeface="Calibri" panose="020F0502020204030204" pitchFamily="34" charset="0"/>
                <a:cs typeface="Times New Roman" panose="02020603050405020304" pitchFamily="18" charset="0"/>
              </a:rPr>
              <a:t> FROM `table-2 events` WHERE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event_type</a:t>
            </a:r>
            <a:r>
              <a:rPr lang="en-US" sz="1800" dirty="0">
                <a:latin typeface="Baskerville Old Face" panose="02020602080505020303" pitchFamily="18" charset="0"/>
                <a:ea typeface="Calibri" panose="020F0502020204030204" pitchFamily="34" charset="0"/>
                <a:cs typeface="Times New Roman" panose="02020603050405020304" pitchFamily="18" charset="0"/>
              </a:rPr>
              <a:t> = 'engagement' AND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event_name</a:t>
            </a:r>
            <a:r>
              <a:rPr lang="en-US" sz="1800" dirty="0">
                <a:latin typeface="Baskerville Old Face" panose="02020602080505020303" pitchFamily="18" charset="0"/>
                <a:ea typeface="Calibri" panose="020F0502020204030204" pitchFamily="34" charset="0"/>
                <a:cs typeface="Times New Roman" panose="02020603050405020304" pitchFamily="18" charset="0"/>
              </a:rPr>
              <a:t> = 'login' GROUP BY 1 </a:t>
            </a:r>
          </a:p>
          <a:p>
            <a:endParaRPr lang="en-US" sz="1800" dirty="0">
              <a:latin typeface="Baskerville Old Face" panose="02020602080505020303" pitchFamily="18" charset="0"/>
              <a:ea typeface="Calibri" panose="020F0502020204030204" pitchFamily="34" charset="0"/>
              <a:cs typeface="Times New Roman" panose="02020603050405020304" pitchFamily="18" charset="0"/>
            </a:endParaRPr>
          </a:p>
          <a:p>
            <a:r>
              <a:rPr lang="en-US" sz="1800" b="1" dirty="0">
                <a:latin typeface="Baskerville Old Face" panose="02020602080505020303" pitchFamily="18" charset="0"/>
                <a:ea typeface="Calibri" panose="020F0502020204030204" pitchFamily="34" charset="0"/>
                <a:cs typeface="Times New Roman" panose="02020603050405020304" pitchFamily="18" charset="0"/>
              </a:rPr>
              <a:t>Task 2: </a:t>
            </a:r>
            <a:r>
              <a:rPr lang="en-US" sz="1800" dirty="0">
                <a:latin typeface="Baskerville Old Face" panose="02020602080505020303" pitchFamily="18" charset="0"/>
                <a:ea typeface="Calibri" panose="020F0502020204030204" pitchFamily="34" charset="0"/>
                <a:cs typeface="Times New Roman" panose="02020603050405020304" pitchFamily="18" charset="0"/>
              </a:rPr>
              <a:t>SELECT EXTRACT(day from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created_at</a:t>
            </a:r>
            <a:r>
              <a:rPr lang="en-US" sz="1800" dirty="0">
                <a:latin typeface="Baskerville Old Face" panose="02020602080505020303" pitchFamily="18" charset="0"/>
                <a:ea typeface="Calibri" panose="020F0502020204030204" pitchFamily="34" charset="0"/>
                <a:cs typeface="Times New Roman" panose="02020603050405020304" pitchFamily="18" charset="0"/>
              </a:rPr>
              <a:t>) AS day, COUNT(*) AS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all_users</a:t>
            </a:r>
            <a:r>
              <a:rPr lang="en-US" sz="1800" dirty="0">
                <a:latin typeface="Baskerville Old Face" panose="02020602080505020303" pitchFamily="18" charset="0"/>
                <a:ea typeface="Calibri" panose="020F0502020204030204" pitchFamily="34" charset="0"/>
                <a:cs typeface="Times New Roman" panose="02020603050405020304" pitchFamily="18" charset="0"/>
              </a:rPr>
              <a:t>, COUNT(CASE WHEN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activated_at</a:t>
            </a:r>
            <a:r>
              <a:rPr lang="en-US" sz="1800" dirty="0">
                <a:latin typeface="Baskerville Old Face" panose="02020602080505020303" pitchFamily="18" charset="0"/>
                <a:ea typeface="Calibri" panose="020F0502020204030204" pitchFamily="34" charset="0"/>
                <a:cs typeface="Times New Roman" panose="02020603050405020304" pitchFamily="18" charset="0"/>
              </a:rPr>
              <a:t> IS NOT NULL THEN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user_id</a:t>
            </a:r>
            <a:r>
              <a:rPr lang="en-US" sz="1800" dirty="0">
                <a:latin typeface="Baskerville Old Face" panose="02020602080505020303" pitchFamily="18" charset="0"/>
                <a:ea typeface="Calibri" panose="020F0502020204030204" pitchFamily="34" charset="0"/>
                <a:cs typeface="Times New Roman" panose="02020603050405020304" pitchFamily="18" charset="0"/>
              </a:rPr>
              <a:t> ELSE NULL END) AS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activated_users</a:t>
            </a:r>
            <a:r>
              <a:rPr lang="en-US" sz="1800" dirty="0">
                <a:latin typeface="Baskerville Old Face" panose="02020602080505020303" pitchFamily="18" charset="0"/>
                <a:ea typeface="Calibri" panose="020F0502020204030204" pitchFamily="34" charset="0"/>
                <a:cs typeface="Times New Roman" panose="02020603050405020304" pitchFamily="18" charset="0"/>
              </a:rPr>
              <a:t> FROM `table-1 users` WHERE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created_at</a:t>
            </a:r>
            <a:r>
              <a:rPr lang="en-US" sz="1800" dirty="0">
                <a:latin typeface="Baskerville Old Face" panose="02020602080505020303" pitchFamily="18" charset="0"/>
                <a:ea typeface="Calibri" panose="020F0502020204030204" pitchFamily="34" charset="0"/>
                <a:cs typeface="Times New Roman" panose="02020603050405020304" pitchFamily="18" charset="0"/>
              </a:rPr>
              <a:t> between '2021-04-01' AND'2021-04-30' GROUP BY 1 ORDER BY 1</a:t>
            </a:r>
          </a:p>
          <a:p>
            <a:endParaRPr lang="en-US" sz="1800" dirty="0">
              <a:latin typeface="Baskerville Old Face" panose="02020602080505020303" pitchFamily="18" charset="0"/>
              <a:ea typeface="Calibri" panose="020F0502020204030204" pitchFamily="34" charset="0"/>
              <a:cs typeface="Times New Roman" panose="02020603050405020304" pitchFamily="18" charset="0"/>
            </a:endParaRPr>
          </a:p>
          <a:p>
            <a:r>
              <a:rPr lang="en-US" sz="1800" b="1" dirty="0">
                <a:effectLst/>
                <a:latin typeface="Baskerville Old Face" panose="02020602080505020303" pitchFamily="18" charset="0"/>
                <a:ea typeface="Calibri" panose="020F0502020204030204" pitchFamily="34" charset="0"/>
                <a:cs typeface="Times New Roman" panose="02020603050405020304" pitchFamily="18" charset="0"/>
              </a:rPr>
              <a:t>Task 3: </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SELECT EXTRACT(week from </a:t>
            </a:r>
            <a:r>
              <a:rPr lang="en-US" sz="1800" dirty="0" err="1">
                <a:effectLst/>
                <a:latin typeface="Baskerville Old Face" panose="02020602080505020303" pitchFamily="18" charset="0"/>
                <a:ea typeface="Calibri" panose="020F0502020204030204" pitchFamily="34" charset="0"/>
                <a:cs typeface="Times New Roman" panose="02020603050405020304" pitchFamily="18" charset="0"/>
              </a:rPr>
              <a:t>occurred_at</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  AS </a:t>
            </a:r>
            <a:r>
              <a:rPr lang="en-US" sz="1800" dirty="0" err="1">
                <a:effectLst/>
                <a:latin typeface="Baskerville Old Face" panose="02020602080505020303" pitchFamily="18" charset="0"/>
                <a:ea typeface="Calibri" panose="020F0502020204030204" pitchFamily="34" charset="0"/>
                <a:cs typeface="Times New Roman" panose="02020603050405020304" pitchFamily="18" charset="0"/>
              </a:rPr>
              <a:t>week,COUNT</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(CASE WHEN </a:t>
            </a:r>
            <a:r>
              <a:rPr lang="en-US" sz="1800" dirty="0" err="1">
                <a:effectLst/>
                <a:latin typeface="Baskerville Old Face" panose="02020602080505020303" pitchFamily="18" charset="0"/>
                <a:ea typeface="Calibri" panose="020F0502020204030204" pitchFamily="34" charset="0"/>
                <a:cs typeface="Times New Roman" panose="02020603050405020304" pitchFamily="18" charset="0"/>
              </a:rPr>
              <a:t>event_type</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 = 'engagement' THEN </a:t>
            </a:r>
            <a:r>
              <a:rPr lang="en-US" sz="1800" dirty="0" err="1">
                <a:effectLst/>
                <a:latin typeface="Baskerville Old Face" panose="02020602080505020303" pitchFamily="18" charset="0"/>
                <a:ea typeface="Calibri" panose="020F0502020204030204" pitchFamily="34" charset="0"/>
                <a:cs typeface="Times New Roman" panose="02020603050405020304" pitchFamily="18" charset="0"/>
              </a:rPr>
              <a:t>user_id</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 ELSE NULL END) AS engagement, COUNT(CASE WHEN </a:t>
            </a:r>
            <a:r>
              <a:rPr lang="en-US" sz="1800" dirty="0" err="1">
                <a:effectLst/>
                <a:latin typeface="Baskerville Old Face" panose="02020602080505020303" pitchFamily="18" charset="0"/>
                <a:ea typeface="Calibri" panose="020F0502020204030204" pitchFamily="34" charset="0"/>
                <a:cs typeface="Times New Roman" panose="02020603050405020304" pitchFamily="18" charset="0"/>
              </a:rPr>
              <a:t>event_type</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 = '</a:t>
            </a:r>
            <a:r>
              <a:rPr lang="en-US" sz="1800" dirty="0" err="1">
                <a:effectLst/>
                <a:latin typeface="Baskerville Old Face" panose="02020602080505020303" pitchFamily="18" charset="0"/>
                <a:ea typeface="Calibri" panose="020F0502020204030204" pitchFamily="34" charset="0"/>
                <a:cs typeface="Times New Roman" panose="02020603050405020304" pitchFamily="18" charset="0"/>
              </a:rPr>
              <a:t>signup_flow</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 THEN </a:t>
            </a:r>
            <a:r>
              <a:rPr lang="en-US" sz="1800" dirty="0" err="1">
                <a:effectLst/>
                <a:latin typeface="Baskerville Old Face" panose="02020602080505020303" pitchFamily="18" charset="0"/>
                <a:ea typeface="Calibri" panose="020F0502020204030204" pitchFamily="34" charset="0"/>
                <a:cs typeface="Times New Roman" panose="02020603050405020304" pitchFamily="18" charset="0"/>
              </a:rPr>
              <a:t>user_id</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 ELSE NULL END) AS signup FROM case_study2.`table-2 events` GROUP BY 1 ORDER BY 1</a:t>
            </a:r>
          </a:p>
          <a:p>
            <a:endParaRPr lang="en-US" sz="1800" dirty="0">
              <a:effectLst/>
              <a:latin typeface="Baskerville Old Face" panose="02020602080505020303" pitchFamily="18" charset="0"/>
              <a:ea typeface="Calibri" panose="020F0502020204030204" pitchFamily="34" charset="0"/>
              <a:cs typeface="Times New Roman" panose="02020603050405020304" pitchFamily="18" charset="0"/>
            </a:endParaRPr>
          </a:p>
          <a:p>
            <a:r>
              <a:rPr lang="en-US" sz="1800" b="1" dirty="0">
                <a:latin typeface="Baskerville Old Face" panose="02020602080505020303" pitchFamily="18" charset="0"/>
                <a:ea typeface="Calibri" panose="020F0502020204030204" pitchFamily="34" charset="0"/>
                <a:cs typeface="Times New Roman" panose="02020603050405020304" pitchFamily="18" charset="0"/>
              </a:rPr>
              <a:t>Task 4: </a:t>
            </a:r>
            <a:r>
              <a:rPr lang="en-US" sz="1800" dirty="0">
                <a:latin typeface="Baskerville Old Face" panose="02020602080505020303" pitchFamily="18" charset="0"/>
                <a:ea typeface="Calibri" panose="020F0502020204030204" pitchFamily="34" charset="0"/>
                <a:cs typeface="Times New Roman" panose="02020603050405020304" pitchFamily="18" charset="0"/>
              </a:rPr>
              <a:t>SELECT EXTRACT( week from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occurred_at</a:t>
            </a:r>
            <a:r>
              <a:rPr lang="en-US" sz="1800" dirty="0">
                <a:latin typeface="Baskerville Old Face" panose="02020602080505020303" pitchFamily="18" charset="0"/>
                <a:ea typeface="Calibri" panose="020F0502020204030204" pitchFamily="34" charset="0"/>
                <a:cs typeface="Times New Roman" panose="02020603050405020304" pitchFamily="18" charset="0"/>
              </a:rPr>
              <a:t>) AS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week,COUNT</a:t>
            </a:r>
            <a:r>
              <a:rPr lang="en-US" sz="1800" dirty="0">
                <a:latin typeface="Baskerville Old Face" panose="02020602080505020303" pitchFamily="18" charset="0"/>
                <a:ea typeface="Calibri" panose="020F0502020204030204" pitchFamily="34" charset="0"/>
                <a:cs typeface="Times New Roman" panose="02020603050405020304" pitchFamily="18" charset="0"/>
              </a:rPr>
              <a:t>(DISTINCT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user_id</a:t>
            </a:r>
            <a:r>
              <a:rPr lang="en-US" sz="1800" dirty="0">
                <a:latin typeface="Baskerville Old Face" panose="02020602080505020303" pitchFamily="18" charset="0"/>
                <a:ea typeface="Calibri" panose="020F0502020204030204" pitchFamily="34" charset="0"/>
                <a:cs typeface="Times New Roman" panose="02020603050405020304" pitchFamily="18" charset="0"/>
              </a:rPr>
              <a:t>) AS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weekly_users,COUNT</a:t>
            </a:r>
            <a:r>
              <a:rPr lang="en-US" sz="1800" dirty="0">
                <a:latin typeface="Baskerville Old Face" panose="02020602080505020303" pitchFamily="18" charset="0"/>
                <a:ea typeface="Calibri" panose="020F0502020204030204" pitchFamily="34" charset="0"/>
                <a:cs typeface="Times New Roman" panose="02020603050405020304" pitchFamily="18" charset="0"/>
              </a:rPr>
              <a:t>(DISTINCT CASE WHEN  device IN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macbook</a:t>
            </a:r>
            <a:r>
              <a:rPr lang="en-US" sz="1800" dirty="0">
                <a:latin typeface="Baskerville Old Face" panose="02020602080505020303" pitchFamily="18" charset="0"/>
                <a:ea typeface="Calibri" panose="020F0502020204030204" pitchFamily="34" charset="0"/>
                <a:cs typeface="Times New Roman" panose="02020603050405020304" pitchFamily="18" charset="0"/>
              </a:rPr>
              <a:t> pro',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aceraspire</a:t>
            </a:r>
            <a:r>
              <a:rPr lang="en-US" sz="1800" dirty="0">
                <a:latin typeface="Baskerville Old Face" panose="02020602080505020303" pitchFamily="18" charset="0"/>
                <a:ea typeface="Calibri" panose="020F0502020204030204" pitchFamily="34" charset="0"/>
                <a:cs typeface="Times New Roman" panose="02020603050405020304" pitchFamily="18" charset="0"/>
              </a:rPr>
              <a:t>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notebook','acer</a:t>
            </a:r>
            <a:r>
              <a:rPr lang="en-US" sz="1800" dirty="0">
                <a:latin typeface="Baskerville Old Face" panose="02020602080505020303" pitchFamily="18" charset="0"/>
                <a:ea typeface="Calibri" panose="020F0502020204030204" pitchFamily="34" charset="0"/>
                <a:cs typeface="Times New Roman" panose="02020603050405020304" pitchFamily="18" charset="0"/>
              </a:rPr>
              <a:t> aspire desktop','</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lenovo</a:t>
            </a:r>
            <a:r>
              <a:rPr lang="en-US" sz="1800" dirty="0">
                <a:latin typeface="Baskerville Old Face" panose="02020602080505020303" pitchFamily="18" charset="0"/>
                <a:ea typeface="Calibri" panose="020F0502020204030204" pitchFamily="34" charset="0"/>
                <a:cs typeface="Times New Roman" panose="02020603050405020304" pitchFamily="18" charset="0"/>
              </a:rPr>
              <a:t>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thinkpad</a:t>
            </a:r>
            <a:r>
              <a:rPr lang="en-US" sz="1800" dirty="0">
                <a:latin typeface="Baskerville Old Face" panose="02020602080505020303" pitchFamily="18" charset="0"/>
                <a:ea typeface="Calibri" panose="020F0502020204030204" pitchFamily="34" charset="0"/>
                <a:cs typeface="Times New Roman" panose="02020603050405020304" pitchFamily="18" charset="0"/>
              </a:rPr>
              <a:t>', 'mac mini', 'dell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inspirondesktop</a:t>
            </a:r>
            <a:r>
              <a:rPr lang="en-US" sz="1800" dirty="0">
                <a:latin typeface="Baskerville Old Face" panose="02020602080505020303" pitchFamily="18" charset="0"/>
                <a:ea typeface="Calibri" panose="020F0502020204030204" pitchFamily="34" charset="0"/>
                <a:cs typeface="Times New Roman" panose="02020603050405020304" pitchFamily="18" charset="0"/>
              </a:rPr>
              <a:t>','dell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inspiron</a:t>
            </a:r>
            <a:r>
              <a:rPr lang="en-US" sz="1800" dirty="0">
                <a:latin typeface="Baskerville Old Face" panose="02020602080505020303" pitchFamily="18" charset="0"/>
                <a:ea typeface="Calibri" panose="020F0502020204030204" pitchFamily="34" charset="0"/>
                <a:cs typeface="Times New Roman" panose="02020603050405020304" pitchFamily="18" charset="0"/>
              </a:rPr>
              <a:t>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notebook','windows</a:t>
            </a:r>
            <a:r>
              <a:rPr lang="en-US" sz="1800" dirty="0">
                <a:latin typeface="Baskerville Old Face" panose="02020602080505020303" pitchFamily="18" charset="0"/>
                <a:ea typeface="Calibri" panose="020F0502020204030204" pitchFamily="34" charset="0"/>
                <a:cs typeface="Times New Roman" panose="02020603050405020304" pitchFamily="18" charset="0"/>
              </a:rPr>
              <a:t> surface','</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macbook</a:t>
            </a:r>
            <a:r>
              <a:rPr lang="en-US" sz="1800" dirty="0">
                <a:latin typeface="Baskerville Old Face" panose="02020602080505020303" pitchFamily="18" charset="0"/>
                <a:ea typeface="Calibri" panose="020F0502020204030204" pitchFamily="34" charset="0"/>
                <a:cs typeface="Times New Roman" panose="02020603050405020304" pitchFamily="18" charset="0"/>
              </a:rPr>
              <a:t> air','</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asus</a:t>
            </a:r>
            <a:r>
              <a:rPr lang="en-US" sz="1800" dirty="0">
                <a:latin typeface="Baskerville Old Face" panose="02020602080505020303" pitchFamily="18" charset="0"/>
                <a:ea typeface="Calibri" panose="020F0502020204030204" pitchFamily="34" charset="0"/>
                <a:cs typeface="Times New Roman" panose="02020603050405020304" pitchFamily="18" charset="0"/>
              </a:rPr>
              <a:t>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chromebook</a:t>
            </a:r>
            <a:r>
              <a:rPr lang="en-US" sz="1800" dirty="0">
                <a:latin typeface="Baskerville Old Face" panose="02020602080505020303" pitchFamily="18" charset="0"/>
                <a:ea typeface="Calibri" panose="020F0502020204030204" pitchFamily="34" charset="0"/>
                <a:cs typeface="Times New Roman" panose="02020603050405020304" pitchFamily="18" charset="0"/>
              </a:rPr>
              <a:t>','</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hppavilion</a:t>
            </a:r>
            <a:r>
              <a:rPr lang="en-US" sz="1800" dirty="0">
                <a:latin typeface="Baskerville Old Face" panose="02020602080505020303" pitchFamily="18" charset="0"/>
                <a:ea typeface="Calibri" panose="020F0502020204030204" pitchFamily="34" charset="0"/>
                <a:cs typeface="Times New Roman" panose="02020603050405020304" pitchFamily="18" charset="0"/>
              </a:rPr>
              <a:t> desktop') THEN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user_id</a:t>
            </a:r>
            <a:r>
              <a:rPr lang="en-US" sz="1800" dirty="0">
                <a:latin typeface="Baskerville Old Face" panose="02020602080505020303" pitchFamily="18" charset="0"/>
                <a:ea typeface="Calibri" panose="020F0502020204030204" pitchFamily="34" charset="0"/>
                <a:cs typeface="Times New Roman" panose="02020603050405020304" pitchFamily="18" charset="0"/>
              </a:rPr>
              <a:t> ELSE NULL END) AS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computer,COUNT</a:t>
            </a:r>
            <a:r>
              <a:rPr lang="en-US" sz="1800" dirty="0">
                <a:latin typeface="Baskerville Old Face" panose="02020602080505020303" pitchFamily="18" charset="0"/>
                <a:ea typeface="Calibri" panose="020F0502020204030204" pitchFamily="34" charset="0"/>
                <a:cs typeface="Times New Roman" panose="02020603050405020304" pitchFamily="18" charset="0"/>
              </a:rPr>
              <a:t>(DISTINCT CASE WHEN device IN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iphone</a:t>
            </a:r>
            <a:r>
              <a:rPr lang="en-US" sz="1800" dirty="0">
                <a:latin typeface="Baskerville Old Face" panose="02020602080505020303" pitchFamily="18" charset="0"/>
                <a:ea typeface="Calibri" panose="020F0502020204030204" pitchFamily="34" charset="0"/>
                <a:cs typeface="Times New Roman" panose="02020603050405020304" pitchFamily="18" charset="0"/>
              </a:rPr>
              <a:t> 5s','nokia lumia635','amazon fire phone','</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iphone</a:t>
            </a:r>
            <a:r>
              <a:rPr lang="en-US" sz="1800" dirty="0">
                <a:latin typeface="Baskerville Old Face" panose="02020602080505020303" pitchFamily="18" charset="0"/>
                <a:ea typeface="Calibri" panose="020F0502020204030204" pitchFamily="34" charset="0"/>
                <a:cs typeface="Times New Roman" panose="02020603050405020304" pitchFamily="18" charset="0"/>
              </a:rPr>
              <a:t> 4s','htc one','</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iphone</a:t>
            </a:r>
            <a:r>
              <a:rPr lang="en-US" sz="1800" dirty="0">
                <a:latin typeface="Baskerville Old Face" panose="02020602080505020303" pitchFamily="18" charset="0"/>
                <a:ea typeface="Calibri" panose="020F0502020204030204" pitchFamily="34" charset="0"/>
                <a:cs typeface="Times New Roman" panose="02020603050405020304" pitchFamily="18" charset="0"/>
              </a:rPr>
              <a:t> 5','samsung galaxy s4') THEN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user_id</a:t>
            </a:r>
            <a:r>
              <a:rPr lang="en-US" sz="1800" dirty="0">
                <a:latin typeface="Baskerville Old Face" panose="02020602080505020303" pitchFamily="18" charset="0"/>
                <a:ea typeface="Calibri" panose="020F0502020204030204" pitchFamily="34" charset="0"/>
                <a:cs typeface="Times New Roman" panose="02020603050405020304" pitchFamily="18" charset="0"/>
              </a:rPr>
              <a:t> ELSE NULL END) AS phone, COUNT(DISTINCT CASE WHEN device IN ('kindle fire','</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samsunggalaxy</a:t>
            </a:r>
            <a:r>
              <a:rPr lang="en-US" sz="1800" dirty="0">
                <a:latin typeface="Baskerville Old Face" panose="02020602080505020303" pitchFamily="18" charset="0"/>
                <a:ea typeface="Calibri" panose="020F0502020204030204" pitchFamily="34" charset="0"/>
                <a:cs typeface="Times New Roman" panose="02020603050405020304" pitchFamily="18" charset="0"/>
              </a:rPr>
              <a:t> note','</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ipad</a:t>
            </a:r>
            <a:r>
              <a:rPr lang="en-US" sz="1800" dirty="0">
                <a:latin typeface="Baskerville Old Face" panose="02020602080505020303" pitchFamily="18" charset="0"/>
                <a:ea typeface="Calibri" panose="020F0502020204030204" pitchFamily="34" charset="0"/>
                <a:cs typeface="Times New Roman" panose="02020603050405020304" pitchFamily="18" charset="0"/>
              </a:rPr>
              <a:t>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mini','nexus</a:t>
            </a:r>
            <a:r>
              <a:rPr lang="en-US" sz="1800" dirty="0">
                <a:latin typeface="Baskerville Old Face" panose="02020602080505020303" pitchFamily="18" charset="0"/>
                <a:ea typeface="Calibri" panose="020F0502020204030204" pitchFamily="34" charset="0"/>
                <a:cs typeface="Times New Roman" panose="02020603050405020304" pitchFamily="18" charset="0"/>
              </a:rPr>
              <a:t> 7','nexus 10','samsumg galaxy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tablet','nexus</a:t>
            </a:r>
            <a:r>
              <a:rPr lang="en-US" sz="1800" dirty="0">
                <a:latin typeface="Baskerville Old Face" panose="02020602080505020303" pitchFamily="18" charset="0"/>
                <a:ea typeface="Calibri" panose="020F0502020204030204" pitchFamily="34" charset="0"/>
                <a:cs typeface="Times New Roman" panose="02020603050405020304" pitchFamily="18" charset="0"/>
              </a:rPr>
              <a:t> 5','ipad air') THEN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user_id</a:t>
            </a:r>
            <a:r>
              <a:rPr lang="en-US" sz="1800" dirty="0">
                <a:latin typeface="Baskerville Old Face" panose="02020602080505020303" pitchFamily="18" charset="0"/>
                <a:ea typeface="Calibri" panose="020F0502020204030204" pitchFamily="34" charset="0"/>
                <a:cs typeface="Times New Roman" panose="02020603050405020304" pitchFamily="18" charset="0"/>
              </a:rPr>
              <a:t> ELSE NULL END) AS tablet FROM `table-2 events` WHERE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event_type</a:t>
            </a:r>
            <a:r>
              <a:rPr lang="en-US" sz="1800" dirty="0">
                <a:latin typeface="Baskerville Old Face" panose="02020602080505020303" pitchFamily="18" charset="0"/>
                <a:ea typeface="Calibri" panose="020F0502020204030204" pitchFamily="34" charset="0"/>
                <a:cs typeface="Times New Roman" panose="02020603050405020304" pitchFamily="18" charset="0"/>
              </a:rPr>
              <a:t> =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engagement'AND</a:t>
            </a:r>
            <a:r>
              <a:rPr lang="en-US" sz="1800" dirty="0">
                <a:latin typeface="Baskerville Old Face" panose="02020602080505020303" pitchFamily="18" charset="0"/>
                <a:ea typeface="Calibri" panose="020F0502020204030204" pitchFamily="34" charset="0"/>
                <a:cs typeface="Times New Roman" panose="02020603050405020304" pitchFamily="18" charset="0"/>
              </a:rPr>
              <a:t>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event_name</a:t>
            </a:r>
            <a:r>
              <a:rPr lang="en-US" sz="1800" dirty="0">
                <a:latin typeface="Baskerville Old Face" panose="02020602080505020303" pitchFamily="18" charset="0"/>
                <a:ea typeface="Calibri" panose="020F0502020204030204" pitchFamily="34" charset="0"/>
                <a:cs typeface="Times New Roman" panose="02020603050405020304" pitchFamily="18" charset="0"/>
              </a:rPr>
              <a:t> = '</a:t>
            </a:r>
            <a:r>
              <a:rPr lang="en-US" sz="1800" dirty="0" err="1">
                <a:latin typeface="Baskerville Old Face" panose="02020602080505020303" pitchFamily="18" charset="0"/>
                <a:ea typeface="Calibri" panose="020F0502020204030204" pitchFamily="34" charset="0"/>
                <a:cs typeface="Times New Roman" panose="02020603050405020304" pitchFamily="18" charset="0"/>
              </a:rPr>
              <a:t>login'GROUP</a:t>
            </a:r>
            <a:r>
              <a:rPr lang="en-US" sz="1800" dirty="0">
                <a:latin typeface="Baskerville Old Face" panose="02020602080505020303" pitchFamily="18" charset="0"/>
                <a:ea typeface="Calibri" panose="020F0502020204030204" pitchFamily="34" charset="0"/>
                <a:cs typeface="Times New Roman" panose="02020603050405020304" pitchFamily="18" charset="0"/>
              </a:rPr>
              <a:t> BY 1 ORDER BY 1</a:t>
            </a:r>
          </a:p>
          <a:p>
            <a:endParaRPr lang="en-US" sz="1800" dirty="0">
              <a:latin typeface="Baskerville Old Face" panose="02020602080505020303" pitchFamily="18" charset="0"/>
              <a:ea typeface="Calibri" panose="020F0502020204030204" pitchFamily="34" charset="0"/>
              <a:cs typeface="Times New Roman" panose="02020603050405020304" pitchFamily="18" charset="0"/>
            </a:endParaRPr>
          </a:p>
          <a:p>
            <a:r>
              <a:rPr lang="en-US" sz="1800" b="1" dirty="0">
                <a:effectLst/>
                <a:latin typeface="Baskerville Old Face" panose="02020602080505020303" pitchFamily="18" charset="0"/>
                <a:ea typeface="Calibri" panose="020F0502020204030204" pitchFamily="34" charset="0"/>
                <a:cs typeface="Times New Roman" panose="02020603050405020304" pitchFamily="18" charset="0"/>
              </a:rPr>
              <a:t>Task 5: </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SELECT EXTRACT( week from </a:t>
            </a:r>
            <a:r>
              <a:rPr lang="en-US" sz="1800" dirty="0" err="1">
                <a:effectLst/>
                <a:latin typeface="Baskerville Old Face" panose="02020602080505020303" pitchFamily="18" charset="0"/>
                <a:ea typeface="Calibri" panose="020F0502020204030204" pitchFamily="34" charset="0"/>
                <a:cs typeface="Times New Roman" panose="02020603050405020304" pitchFamily="18" charset="0"/>
              </a:rPr>
              <a:t>occurred_at</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 AS week, COUNT(CASE WHEN action = 'sent weekly digest' THEN </a:t>
            </a:r>
            <a:r>
              <a:rPr lang="en-US" sz="1800" dirty="0" err="1">
                <a:effectLst/>
                <a:latin typeface="Baskerville Old Face" panose="02020602080505020303" pitchFamily="18" charset="0"/>
                <a:ea typeface="Calibri" panose="020F0502020204030204" pitchFamily="34" charset="0"/>
                <a:cs typeface="Times New Roman" panose="02020603050405020304" pitchFamily="18" charset="0"/>
              </a:rPr>
              <a:t>user_id</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 ELSE NULL END) AS </a:t>
            </a:r>
            <a:r>
              <a:rPr lang="en-US" sz="1800" dirty="0" err="1">
                <a:effectLst/>
                <a:latin typeface="Baskerville Old Face" panose="02020602080505020303" pitchFamily="18" charset="0"/>
                <a:ea typeface="Calibri" panose="020F0502020204030204" pitchFamily="34" charset="0"/>
                <a:cs typeface="Times New Roman" panose="02020603050405020304" pitchFamily="18" charset="0"/>
              </a:rPr>
              <a:t>weekly_emails</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 COUNT(CASE WHEN action = 'sent reengagement email' THEN </a:t>
            </a:r>
            <a:r>
              <a:rPr lang="en-US" sz="1800" dirty="0" err="1">
                <a:effectLst/>
                <a:latin typeface="Baskerville Old Face" panose="02020602080505020303" pitchFamily="18" charset="0"/>
                <a:ea typeface="Calibri" panose="020F0502020204030204" pitchFamily="34" charset="0"/>
                <a:cs typeface="Times New Roman" panose="02020603050405020304" pitchFamily="18" charset="0"/>
              </a:rPr>
              <a:t>user_id</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 ELSE NULL END) AS </a:t>
            </a:r>
            <a:r>
              <a:rPr lang="en-US" sz="1800" dirty="0" err="1">
                <a:effectLst/>
                <a:latin typeface="Baskerville Old Face" panose="02020602080505020303" pitchFamily="18" charset="0"/>
                <a:ea typeface="Calibri" panose="020F0502020204030204" pitchFamily="34" charset="0"/>
                <a:cs typeface="Times New Roman" panose="02020603050405020304" pitchFamily="18" charset="0"/>
              </a:rPr>
              <a:t>reengagement_emails</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 COUNT(CASE WHEN action = 'email open' THEN </a:t>
            </a:r>
            <a:r>
              <a:rPr lang="en-US" sz="1800" dirty="0" err="1">
                <a:effectLst/>
                <a:latin typeface="Baskerville Old Face" panose="02020602080505020303" pitchFamily="18" charset="0"/>
                <a:ea typeface="Calibri" panose="020F0502020204030204" pitchFamily="34" charset="0"/>
                <a:cs typeface="Times New Roman" panose="02020603050405020304" pitchFamily="18" charset="0"/>
              </a:rPr>
              <a:t>user_id</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 ELSE NULL END) AS </a:t>
            </a:r>
            <a:r>
              <a:rPr lang="en-US" sz="1800" dirty="0" err="1">
                <a:effectLst/>
                <a:latin typeface="Baskerville Old Face" panose="02020602080505020303" pitchFamily="18" charset="0"/>
                <a:ea typeface="Calibri" panose="020F0502020204030204" pitchFamily="34" charset="0"/>
                <a:cs typeface="Times New Roman" panose="02020603050405020304" pitchFamily="18" charset="0"/>
              </a:rPr>
              <a:t>email_opens,COUNT</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(CASE WHEN action = 'email clickthrough' THEN </a:t>
            </a:r>
            <a:r>
              <a:rPr lang="en-US" sz="1800" dirty="0" err="1">
                <a:effectLst/>
                <a:latin typeface="Baskerville Old Face" panose="02020602080505020303" pitchFamily="18" charset="0"/>
                <a:ea typeface="Calibri" panose="020F0502020204030204" pitchFamily="34" charset="0"/>
                <a:cs typeface="Times New Roman" panose="02020603050405020304" pitchFamily="18" charset="0"/>
              </a:rPr>
              <a:t>user_id</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 ELSE NULL END) AS </a:t>
            </a:r>
            <a:r>
              <a:rPr lang="en-US" sz="1800" dirty="0" err="1">
                <a:effectLst/>
                <a:latin typeface="Baskerville Old Face" panose="02020602080505020303" pitchFamily="18" charset="0"/>
                <a:ea typeface="Calibri" panose="020F0502020204030204" pitchFamily="34" charset="0"/>
                <a:cs typeface="Times New Roman" panose="02020603050405020304" pitchFamily="18" charset="0"/>
              </a:rPr>
              <a:t>email_click_throughs</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 FROM `table-3 </a:t>
            </a:r>
            <a:r>
              <a:rPr lang="en-US" sz="1800" dirty="0" err="1">
                <a:effectLst/>
                <a:latin typeface="Baskerville Old Face" panose="02020602080505020303" pitchFamily="18" charset="0"/>
                <a:ea typeface="Calibri" panose="020F0502020204030204" pitchFamily="34" charset="0"/>
                <a:cs typeface="Times New Roman" panose="02020603050405020304" pitchFamily="18" charset="0"/>
              </a:rPr>
              <a:t>email_events</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 GROUP BY 1</a:t>
            </a:r>
          </a:p>
          <a:p>
            <a:endParaRPr lang="en-IN" sz="3200" dirty="0"/>
          </a:p>
        </p:txBody>
      </p:sp>
    </p:spTree>
    <p:extLst>
      <p:ext uri="{BB962C8B-B14F-4D97-AF65-F5344CB8AC3E}">
        <p14:creationId xmlns:p14="http://schemas.microsoft.com/office/powerpoint/2010/main" val="3096641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F9AD-8C82-43B7-A8B9-6FD90506CA65}"/>
              </a:ext>
            </a:extLst>
          </p:cNvPr>
          <p:cNvSpPr>
            <a:spLocks noGrp="1"/>
          </p:cNvSpPr>
          <p:nvPr>
            <p:ph type="title"/>
          </p:nvPr>
        </p:nvSpPr>
        <p:spPr/>
        <p:txBody>
          <a:bodyPr>
            <a:noAutofit/>
          </a:bodyPr>
          <a:lstStyle/>
          <a:p>
            <a:r>
              <a:rPr lang="en-US" sz="7200" dirty="0">
                <a:effectLst/>
                <a:latin typeface="Baskerville Old Face" panose="02020602080505020303" pitchFamily="18" charset="0"/>
                <a:ea typeface="Calibri" panose="020F0502020204030204" pitchFamily="34" charset="0"/>
                <a:cs typeface="Times New Roman" panose="02020603050405020304" pitchFamily="18" charset="0"/>
              </a:rPr>
              <a:t>Insights:</a:t>
            </a:r>
            <a:endParaRPr lang="en-IN" sz="7200" dirty="0"/>
          </a:p>
        </p:txBody>
      </p:sp>
      <p:sp>
        <p:nvSpPr>
          <p:cNvPr id="3" name="Content Placeholder 2">
            <a:extLst>
              <a:ext uri="{FF2B5EF4-FFF2-40B4-BE49-F238E27FC236}">
                <a16:creationId xmlns:a16="http://schemas.microsoft.com/office/drawing/2014/main" id="{F393B2FA-608F-485A-AD87-DA3C9F8B3C58}"/>
              </a:ext>
            </a:extLst>
          </p:cNvPr>
          <p:cNvSpPr>
            <a:spLocks noGrp="1"/>
          </p:cNvSpPr>
          <p:nvPr>
            <p:ph idx="1"/>
          </p:nvPr>
        </p:nvSpPr>
        <p:spPr>
          <a:xfrm>
            <a:off x="609601" y="2148395"/>
            <a:ext cx="11582399" cy="4709605"/>
          </a:xfrm>
        </p:spPr>
        <p:txBody>
          <a:bodyPr>
            <a:normAutofit fontScale="92500"/>
          </a:bodyPr>
          <a:lstStyle/>
          <a:p>
            <a:pPr marL="342900" lvl="0" indent="-342900">
              <a:lnSpc>
                <a:spcPct val="107000"/>
              </a:lnSpc>
              <a:buFont typeface="Symbol" panose="05050102010706020507" pitchFamily="18" charset="2"/>
              <a:buChar char=""/>
            </a:pPr>
            <a:r>
              <a:rPr lang="en-US" sz="2400" dirty="0">
                <a:effectLst/>
                <a:latin typeface="Baskerville Old Face" panose="02020602080505020303" pitchFamily="18" charset="0"/>
                <a:ea typeface="Calibri" panose="020F0502020204030204" pitchFamily="34" charset="0"/>
                <a:cs typeface="Times New Roman" panose="02020603050405020304" pitchFamily="18" charset="0"/>
              </a:rPr>
              <a:t>Every company no matter how big or small has important questions about various departments of sales, marketing, etc. which are needed to be answered on a daily basis to track their progress.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400" dirty="0">
                <a:effectLst/>
                <a:latin typeface="Baskerville Old Face" panose="02020602080505020303" pitchFamily="18" charset="0"/>
                <a:ea typeface="Calibri" panose="020F0502020204030204" pitchFamily="34" charset="0"/>
                <a:cs typeface="Times New Roman" panose="02020603050405020304" pitchFamily="18" charset="0"/>
              </a:rPr>
              <a:t>Every dip and rise in the company’s performance or of various teams in the company can be tracked and the reason behind it can be known through various data sets by manipulating the data and deriving useful insights from it.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400" dirty="0">
                <a:effectLst/>
                <a:latin typeface="Baskerville Old Face" panose="02020602080505020303" pitchFamily="18" charset="0"/>
                <a:ea typeface="Calibri" panose="020F0502020204030204" pitchFamily="34" charset="0"/>
                <a:cs typeface="Times New Roman" panose="02020603050405020304" pitchFamily="18" charset="0"/>
              </a:rPr>
              <a:t>The importance of data and operation analytics when it comes to the performance and growth of the company.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400" dirty="0">
                <a:effectLst/>
                <a:latin typeface="Baskerville Old Face" panose="02020602080505020303" pitchFamily="18" charset="0"/>
                <a:ea typeface="Calibri" panose="020F0502020204030204" pitchFamily="34" charset="0"/>
                <a:cs typeface="Times New Roman" panose="02020603050405020304" pitchFamily="18" charset="0"/>
              </a:rPr>
              <a:t>Data and operation analytics is not limited to just one team or area of the company it can be used to track and enhance the performance parameters of any team of the company.</a:t>
            </a:r>
          </a:p>
          <a:p>
            <a:pPr marL="342900" lvl="0" indent="-342900">
              <a:lnSpc>
                <a:spcPct val="107000"/>
              </a:lnSpc>
              <a:spcAft>
                <a:spcPts val="800"/>
              </a:spcAft>
              <a:buFont typeface="Symbol" panose="05050102010706020507" pitchFamily="18" charset="2"/>
              <a:buChar char=""/>
            </a:pPr>
            <a:r>
              <a:rPr lang="en-US" sz="2400" dirty="0">
                <a:effectLst/>
                <a:latin typeface="Baskerville Old Face" panose="02020602080505020303" pitchFamily="18" charset="0"/>
                <a:ea typeface="Calibri" panose="020F0502020204030204" pitchFamily="34" charset="0"/>
                <a:cs typeface="Times New Roman" panose="02020603050405020304" pitchFamily="18" charset="0"/>
              </a:rPr>
              <a:t> It’s very important to know what questions to ask which will help us to solv</a:t>
            </a:r>
            <a:r>
              <a:rPr lang="en-US" sz="2400" dirty="0">
                <a:latin typeface="Baskerville Old Face" panose="02020602080505020303" pitchFamily="18" charset="0"/>
                <a:ea typeface="Calibri" panose="020F0502020204030204" pitchFamily="34" charset="0"/>
                <a:cs typeface="Times New Roman" panose="02020603050405020304" pitchFamily="18" charset="0"/>
              </a:rPr>
              <a:t>e different business-related problems and how to use specific tools to answer those questions.</a:t>
            </a:r>
            <a:endParaRPr lang="en-US" sz="2400" dirty="0">
              <a:effectLst/>
              <a:latin typeface="Baskerville Old Face" panose="020206020805050203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US" sz="2400" dirty="0">
              <a:effectLst/>
              <a:latin typeface="Baskerville Old Face" panose="020206020805050203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3331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75FF-4F6A-4691-A50C-F2E51A1A1089}"/>
              </a:ext>
            </a:extLst>
          </p:cNvPr>
          <p:cNvSpPr>
            <a:spLocks noGrp="1"/>
          </p:cNvSpPr>
          <p:nvPr>
            <p:ph type="title"/>
          </p:nvPr>
        </p:nvSpPr>
        <p:spPr/>
        <p:txBody>
          <a:bodyPr>
            <a:noAutofit/>
          </a:bodyPr>
          <a:lstStyle/>
          <a:p>
            <a:r>
              <a:rPr lang="en-US" sz="3200" b="0" cap="none" dirty="0">
                <a:effectLst/>
                <a:latin typeface="Baskerville Old Face" panose="02020602080505020303" pitchFamily="18" charset="0"/>
                <a:ea typeface="Calibri" panose="020F0502020204030204" pitchFamily="34" charset="0"/>
                <a:cs typeface="Times New Roman" panose="02020603050405020304" pitchFamily="18" charset="0"/>
              </a:rPr>
              <a:t>Through this project I have learned the importance of data and operation analytics for any given company and how it can help various teams to design and plan their actions so the growth and performance of the company can be enhanced.</a:t>
            </a:r>
            <a:br>
              <a:rPr lang="en-IN" sz="3200" b="0" cap="none" dirty="0">
                <a:effectLst/>
                <a:latin typeface="Calibri" panose="020F0502020204030204" pitchFamily="34" charset="0"/>
                <a:ea typeface="Calibri" panose="020F0502020204030204" pitchFamily="34" charset="0"/>
                <a:cs typeface="Times New Roman" panose="02020603050405020304" pitchFamily="18" charset="0"/>
              </a:rPr>
            </a:br>
            <a:endParaRPr lang="en-IN" sz="3200" b="0" cap="none" dirty="0"/>
          </a:p>
        </p:txBody>
      </p:sp>
      <p:sp>
        <p:nvSpPr>
          <p:cNvPr id="3" name="Text Placeholder 2">
            <a:extLst>
              <a:ext uri="{FF2B5EF4-FFF2-40B4-BE49-F238E27FC236}">
                <a16:creationId xmlns:a16="http://schemas.microsoft.com/office/drawing/2014/main" id="{D70E84A4-D82C-49E7-8000-A5A3554BF600}"/>
              </a:ext>
            </a:extLst>
          </p:cNvPr>
          <p:cNvSpPr>
            <a:spLocks noGrp="1"/>
          </p:cNvSpPr>
          <p:nvPr>
            <p:ph type="body" idx="1"/>
          </p:nvPr>
        </p:nvSpPr>
        <p:spPr/>
        <p:txBody>
          <a:bodyPr>
            <a:normAutofit/>
          </a:bodyPr>
          <a:lstStyle/>
          <a:p>
            <a:r>
              <a:rPr lang="en-US" sz="8000" dirty="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rPr>
              <a:t>Results:</a:t>
            </a:r>
            <a:endParaRPr lang="en-IN" sz="8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8487021"/>
      </p:ext>
    </p:extLst>
  </p:cSld>
  <p:clrMapOvr>
    <a:masterClrMapping/>
  </p:clrMapOvr>
</p:sld>
</file>

<file path=ppt/theme/theme1.xml><?xml version="1.0" encoding="utf-8"?>
<a:theme xmlns:a="http://schemas.openxmlformats.org/drawingml/2006/main" name="162581-teacher-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162581-teacher-template-16x9</Template>
  <TotalTime>1572</TotalTime>
  <Words>1259</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Baskerville Old Face</vt:lpstr>
      <vt:lpstr>Calibri</vt:lpstr>
      <vt:lpstr>Manrope</vt:lpstr>
      <vt:lpstr>Symbol</vt:lpstr>
      <vt:lpstr>162581-teacher-template-16x9</vt:lpstr>
      <vt:lpstr>Project 3: Operation Analytics and Investigating Metric Spike  </vt:lpstr>
      <vt:lpstr>Project Description:</vt:lpstr>
      <vt:lpstr>Approach:</vt:lpstr>
      <vt:lpstr>MySQL Workbench - Importing database, running SQL queries to get insights.  Microsoft Powerpoint – To make the presentation report     </vt:lpstr>
      <vt:lpstr>Queries:</vt:lpstr>
      <vt:lpstr>Queries:</vt:lpstr>
      <vt:lpstr>Insights:</vt:lpstr>
      <vt:lpstr>Through this project I have learned the importance of data and operation analytics for any given company and how it can help various teams to design and plan their actions so the growth and performance of the company can be enhanced.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 Operation Analytics and Investigating Metric Spike  </dc:title>
  <dc:creator>yadavmry5051@outlook.com</dc:creator>
  <cp:lastModifiedBy>yadavmry5051@outlook.com</cp:lastModifiedBy>
  <cp:revision>12</cp:revision>
  <dcterms:created xsi:type="dcterms:W3CDTF">2023-02-27T06:54:35Z</dcterms:created>
  <dcterms:modified xsi:type="dcterms:W3CDTF">2023-03-04T10:27:11Z</dcterms:modified>
</cp:coreProperties>
</file>