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2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CC0C377-6F3A-4311-669F-261EEB2160C5}" name="Mokgoera, Manana (LMM)" initials="MM" userId="S::manana.mokgoera@sasol.com::6b9a75fc-d571-4d5c-849e-deeafd4fc4f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02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eba781504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eba781504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15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72777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Global CO</a:t>
            </a:r>
            <a:r>
              <a:rPr lang="en" sz="2400" dirty="0"/>
              <a:t>2</a:t>
            </a:r>
            <a:r>
              <a:rPr lang="en" sz="5400" dirty="0"/>
              <a:t> levels</a:t>
            </a:r>
            <a:endParaRPr sz="54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561677" y="2367575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726" dirty="0"/>
              <a:t>CO</a:t>
            </a:r>
            <a:r>
              <a:rPr lang="en" sz="6400" dirty="0"/>
              <a:t>2</a:t>
            </a:r>
            <a:r>
              <a:rPr lang="en" sz="10726" dirty="0"/>
              <a:t> Emissions from 1960 to 2012</a:t>
            </a:r>
            <a:endParaRPr sz="10726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26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26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726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26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43" dirty="0">
                <a:solidFill>
                  <a:schemeClr val="dk1"/>
                </a:solidFill>
              </a:rPr>
              <a:t>Presented by Manana Mokgoera</a:t>
            </a:r>
            <a:endParaRPr sz="5943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43" dirty="0">
                <a:solidFill>
                  <a:schemeClr val="dk1"/>
                </a:solidFill>
              </a:rPr>
              <a:t>Modified: 15 July 2025</a:t>
            </a:r>
            <a:endParaRPr sz="5943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" sz="28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Introduction</a:t>
            </a: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" sz="28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The CO</a:t>
            </a:r>
            <a:r>
              <a:rPr lang="en" sz="16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2</a:t>
            </a:r>
            <a:r>
              <a:rPr lang="en" sz="28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production</a:t>
            </a: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" sz="28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The CO</a:t>
            </a:r>
            <a:r>
              <a:rPr lang="en" sz="16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2</a:t>
            </a:r>
            <a:r>
              <a:rPr lang="en" sz="28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production per capita</a:t>
            </a:r>
          </a:p>
          <a:p>
            <a:pPr lvl="0" indent="-45720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" sz="28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Conclusion</a:t>
            </a:r>
            <a:endParaRPr sz="28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endParaRPr lang="en-US" dirty="0"/>
          </a:p>
        </p:txBody>
      </p:sp>
      <p:pic>
        <p:nvPicPr>
          <p:cNvPr id="3" name="Picture 2" descr="A tree growing between two sides of a field&#10;&#10;AI-generated content may be incorrect.">
            <a:extLst>
              <a:ext uri="{FF2B5EF4-FFF2-40B4-BE49-F238E27FC236}">
                <a16:creationId xmlns:a16="http://schemas.microsoft.com/office/drawing/2014/main" id="{FB01B962-5763-7909-8003-4373675FF7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82" r="22290"/>
          <a:stretch>
            <a:fillRect/>
          </a:stretch>
        </p:blipFill>
        <p:spPr>
          <a:xfrm>
            <a:off x="387900" y="1334625"/>
            <a:ext cx="3993600" cy="326440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body" idx="4294967295"/>
          </p:nvPr>
        </p:nvSpPr>
        <p:spPr>
          <a:xfrm>
            <a:off x="4762500" y="1334625"/>
            <a:ext cx="399360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The CO</a:t>
            </a:r>
            <a:r>
              <a:rPr lang="en-US" sz="1200" b="0" i="0" u="none" strike="noStrike" cap="none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2</a:t>
            </a:r>
            <a:r>
              <a:rPr lang="en-US" b="0" i="0" u="none" strike="noStrike" cap="none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levels has risen over the years; we are going to discover how much CO</a:t>
            </a:r>
            <a:r>
              <a:rPr lang="en-US" sz="1200" b="0" i="0" u="none" strike="noStrike" cap="none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2</a:t>
            </a:r>
            <a:r>
              <a:rPr lang="en-US" b="0" i="0" u="none" strike="noStrike" cap="none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is emitted and which regions have contributed </a:t>
            </a:r>
            <a:r>
              <a:rPr lang="en-US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to this rise</a:t>
            </a:r>
            <a:r>
              <a:rPr lang="en-US" b="0" i="0" u="none" strike="noStrike" cap="none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657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75800" y="35420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</a:t>
            </a:r>
            <a:r>
              <a:rPr lang="en" sz="2000" dirty="0"/>
              <a:t>2</a:t>
            </a:r>
            <a:r>
              <a:rPr lang="en" dirty="0"/>
              <a:t> production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260650" y="1489825"/>
            <a:ext cx="25626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" sz="1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The emission of CO</a:t>
            </a:r>
            <a:r>
              <a:rPr lang="en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2</a:t>
            </a:r>
            <a:r>
              <a:rPr lang="en" sz="1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has risen over the years in various regions in the Northren Hemisphere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" sz="1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The change at East Asia &amp; Pacific region from around 1998.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" sz="1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The drastic change for the </a:t>
            </a:r>
            <a:r>
              <a:rPr lang="en" sz="1900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Europe &amp; Central Asia</a:t>
            </a:r>
            <a:r>
              <a:rPr lang="en" sz="19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region in 1990.</a:t>
            </a:r>
            <a:endParaRPr sz="19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3167743" y="174986"/>
            <a:ext cx="5884735" cy="47935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8D15F2-90C3-2F48-68AF-F8BC92A72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32831">
            <a:off x="5629249" y="3568748"/>
            <a:ext cx="371888" cy="437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8DC30B-5358-4588-5F8B-9194D8020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630" y="2668808"/>
            <a:ext cx="268247" cy="981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109865" y="460566"/>
            <a:ext cx="2848800" cy="7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</a:t>
            </a:r>
            <a:r>
              <a:rPr lang="en" sz="2000" dirty="0"/>
              <a:t>2</a:t>
            </a:r>
            <a:r>
              <a:rPr lang="en" dirty="0"/>
              <a:t> production per capita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45788" y="1726499"/>
            <a:ext cx="2306314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The map shows the average emission of CO</a:t>
            </a:r>
            <a:r>
              <a:rPr lang="en" sz="16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2</a:t>
            </a:r>
            <a:r>
              <a:rPr lang="en" sz="24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per capita and Europe &amp; Central Asia is the biggest contributor, emitting over 300kiloton of CO</a:t>
            </a:r>
            <a:r>
              <a:rPr lang="en" sz="17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2</a:t>
            </a:r>
            <a:r>
              <a:rPr lang="en" sz="24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since around 1991.</a:t>
            </a:r>
            <a:endParaRPr sz="24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6" title="Dashboard 2.png"/>
          <p:cNvPicPr preferRelativeResize="0"/>
          <p:nvPr/>
        </p:nvPicPr>
        <p:blipFill rotWithShape="1">
          <a:blip r:embed="rId3">
            <a:alphaModFix/>
          </a:blip>
          <a:srcRect l="367" r="357"/>
          <a:stretch/>
        </p:blipFill>
        <p:spPr>
          <a:xfrm>
            <a:off x="2770075" y="173925"/>
            <a:ext cx="6203998" cy="47935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3522793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As evidence suggests, the well developed countries and those that have sustained economic growth tend to have higher CO</a:t>
            </a:r>
            <a:r>
              <a:rPr lang="en" sz="16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2</a:t>
            </a:r>
            <a:r>
              <a:rPr lang="en" sz="28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 emissions.</a:t>
            </a:r>
            <a:endParaRPr sz="28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3" name="Picture 2" descr="A blue and white planet&#10;&#10;AI-generated content may be incorrect.">
            <a:extLst>
              <a:ext uri="{FF2B5EF4-FFF2-40B4-BE49-F238E27FC236}">
                <a16:creationId xmlns:a16="http://schemas.microsoft.com/office/drawing/2014/main" id="{004477BC-AB3D-D474-E200-B15A4FFF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765" y="1222565"/>
            <a:ext cx="3583192" cy="26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64666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 Slab</vt:lpstr>
      <vt:lpstr>Wingdings</vt:lpstr>
      <vt:lpstr>Roboto</vt:lpstr>
      <vt:lpstr>Marina</vt:lpstr>
      <vt:lpstr>Global CO2 levels</vt:lpstr>
      <vt:lpstr>Table of contents</vt:lpstr>
      <vt:lpstr>Intro</vt:lpstr>
      <vt:lpstr>CO2 production</vt:lpstr>
      <vt:lpstr>CO2 production per capita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Mokgoera, Manana (LMM)</dc:creator>
  <cp:lastModifiedBy>Mokgoera, Manana (LMM)</cp:lastModifiedBy>
  <cp:revision>3</cp:revision>
  <dcterms:modified xsi:type="dcterms:W3CDTF">2025-07-15T13:01:40Z</dcterms:modified>
</cp:coreProperties>
</file>