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7" d="100"/>
          <a:sy n="87" d="100"/>
        </p:scale>
        <p:origin x="-437"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64DF5B1-3694-42A9-866E-9F1FF6CF0C01}"/>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5" name="Footer Placeholder 4">
            <a:extLst>
              <a:ext uri="{FF2B5EF4-FFF2-40B4-BE49-F238E27FC236}">
                <a16:creationId xmlns:a16="http://schemas.microsoft.com/office/drawing/2014/main" xmlns=""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D9BDB0-2A2B-43AC-965A-A9E7E7F741CD}"/>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5" name="Footer Placeholder 4">
            <a:extLst>
              <a:ext uri="{FF2B5EF4-FFF2-40B4-BE49-F238E27FC236}">
                <a16:creationId xmlns:a16="http://schemas.microsoft.com/office/drawing/2014/main" xmlns=""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6ADEE3-AAA7-4846-8EC6-84B1537C1D74}"/>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5" name="Footer Placeholder 4">
            <a:extLst>
              <a:ext uri="{FF2B5EF4-FFF2-40B4-BE49-F238E27FC236}">
                <a16:creationId xmlns:a16="http://schemas.microsoft.com/office/drawing/2014/main" xmlns=""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A7849A-1CE6-4F5C-95D7-EA8DA5EE5551}"/>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5" name="Footer Placeholder 4">
            <a:extLst>
              <a:ext uri="{FF2B5EF4-FFF2-40B4-BE49-F238E27FC236}">
                <a16:creationId xmlns:a16="http://schemas.microsoft.com/office/drawing/2014/main" xmlns=""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4BC6257-C490-4059-9E97-16E46673C65A}"/>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5" name="Footer Placeholder 4">
            <a:extLst>
              <a:ext uri="{FF2B5EF4-FFF2-40B4-BE49-F238E27FC236}">
                <a16:creationId xmlns:a16="http://schemas.microsoft.com/office/drawing/2014/main" xmlns=""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861E48C-176E-4E60-8CB3-5425169963CD}"/>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6" name="Footer Placeholder 5">
            <a:extLst>
              <a:ext uri="{FF2B5EF4-FFF2-40B4-BE49-F238E27FC236}">
                <a16:creationId xmlns:a16="http://schemas.microsoft.com/office/drawing/2014/main" xmlns=""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735923-3BB5-4F33-8E76-56665E95B55A}"/>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8" name="Footer Placeholder 7">
            <a:extLst>
              <a:ext uri="{FF2B5EF4-FFF2-40B4-BE49-F238E27FC236}">
                <a16:creationId xmlns:a16="http://schemas.microsoft.com/office/drawing/2014/main" xmlns=""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4CEFE7-D923-48C1-B2FE-8110829C69E3}"/>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4" name="Footer Placeholder 3">
            <a:extLst>
              <a:ext uri="{FF2B5EF4-FFF2-40B4-BE49-F238E27FC236}">
                <a16:creationId xmlns:a16="http://schemas.microsoft.com/office/drawing/2014/main" xmlns=""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8942B-5ECF-4556-91C2-496E4C52EF8A}"/>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3" name="Footer Placeholder 2">
            <a:extLst>
              <a:ext uri="{FF2B5EF4-FFF2-40B4-BE49-F238E27FC236}">
                <a16:creationId xmlns:a16="http://schemas.microsoft.com/office/drawing/2014/main" xmlns=""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60C32E-3427-4696-A55A-56886EA24AEB}"/>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6" name="Footer Placeholder 5">
            <a:extLst>
              <a:ext uri="{FF2B5EF4-FFF2-40B4-BE49-F238E27FC236}">
                <a16:creationId xmlns:a16="http://schemas.microsoft.com/office/drawing/2014/main" xmlns=""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D19410E-A050-4AA2-BC89-EF52EB1C34F6}"/>
              </a:ext>
            </a:extLst>
          </p:cNvPr>
          <p:cNvSpPr>
            <a:spLocks noGrp="1"/>
          </p:cNvSpPr>
          <p:nvPr>
            <p:ph type="dt" sz="half" idx="10"/>
          </p:nvPr>
        </p:nvSpPr>
        <p:spPr/>
        <p:txBody>
          <a:bodyPr/>
          <a:lstStyle/>
          <a:p>
            <a:fld id="{EED1C14C-A143-42F5-B247-D0E800131009}" type="datetimeFigureOut">
              <a:rPr lang="en-US" smtClean="0"/>
              <a:t>9/3/2025</a:t>
            </a:fld>
            <a:endParaRPr lang="en-US"/>
          </a:p>
        </p:txBody>
      </p:sp>
      <p:sp>
        <p:nvSpPr>
          <p:cNvPr id="6" name="Footer Placeholder 5">
            <a:extLst>
              <a:ext uri="{FF2B5EF4-FFF2-40B4-BE49-F238E27FC236}">
                <a16:creationId xmlns:a16="http://schemas.microsoft.com/office/drawing/2014/main" xmlns=""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9/3/2025</a:t>
            </a:fld>
            <a:endParaRPr lang="en-US"/>
          </a:p>
        </p:txBody>
      </p:sp>
      <p:sp>
        <p:nvSpPr>
          <p:cNvPr id="5" name="Footer Placeholder 4">
            <a:extLst>
              <a:ext uri="{FF2B5EF4-FFF2-40B4-BE49-F238E27FC236}">
                <a16:creationId xmlns:a16="http://schemas.microsoft.com/office/drawing/2014/main" xmlns=""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Casualridersvsannualmembersgraph/Casualridersvsannualmember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xmlns="" id="{DCE2FBBA-4504-42C9-9F90-6BB323768273}"/>
              </a:ext>
            </a:extLst>
          </p:cNvPr>
          <p:cNvSpPr>
            <a:spLocks noGrp="1"/>
          </p:cNvSpPr>
          <p:nvPr>
            <p:ph type="ctrTitle"/>
          </p:nvPr>
        </p:nvSpPr>
        <p:spPr/>
        <p:txBody>
          <a:bodyPr>
            <a:normAutofit fontScale="90000"/>
          </a:bodyPr>
          <a:lstStyle/>
          <a:p>
            <a:r>
              <a:rPr lang="en-GB" dirty="0" smtClean="0">
                <a:hlinkClick r:id="rId2"/>
              </a:rPr>
              <a:t>How do annual members and casual riders use Cyclistic bikes differently?</a:t>
            </a:r>
            <a:endParaRPr lang="en-GB" dirty="0">
              <a:hlinkClick r:id="rId2"/>
            </a:endParaRPr>
          </a:p>
        </p:txBody>
      </p:sp>
      <p:sp>
        <p:nvSpPr>
          <p:cNvPr id="3" name="slide1">
            <a:extLst>
              <a:ext uri="{FF2B5EF4-FFF2-40B4-BE49-F238E27FC236}">
                <a16:creationId xmlns:a16="http://schemas.microsoft.com/office/drawing/2014/main" xmlns="" id="{6B6244DA-6D39-48A8-9B19-A4CE4CA3E90C}"/>
              </a:ext>
            </a:extLst>
          </p:cNvPr>
          <p:cNvSpPr>
            <a:spLocks noGrp="1"/>
          </p:cNvSpPr>
          <p:nvPr>
            <p:ph type="subTitle" idx="1"/>
          </p:nvPr>
        </p:nvSpPr>
        <p:spPr>
          <a:xfrm>
            <a:off x="1497623" y="4217499"/>
            <a:ext cx="9144000" cy="1655762"/>
          </a:xfrm>
        </p:spPr>
        <p:txBody>
          <a:bodyPr/>
          <a:lstStyle/>
          <a:p>
            <a:r>
              <a:rPr dirty="0"/>
              <a:t>File created </a:t>
            </a:r>
            <a:r>
              <a:rPr lang="en-ZA" dirty="0" smtClean="0"/>
              <a:t>by: Manana Mokgoera</a:t>
            </a:r>
          </a:p>
          <a:p>
            <a:r>
              <a:rPr dirty="0" smtClean="0"/>
              <a:t>on</a:t>
            </a:r>
            <a:r>
              <a:rPr dirty="0"/>
              <a:t>: </a:t>
            </a:r>
            <a:r>
              <a:rPr lang="en-ZA" dirty="0" smtClean="0"/>
              <a:t>03/0</a:t>
            </a:r>
            <a:r>
              <a:rPr dirty="0" smtClean="0"/>
              <a:t>9/2025</a:t>
            </a:r>
            <a:endParaRPr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Overview</a:t>
            </a:r>
            <a:endParaRPr lang="en-ZA" dirty="0"/>
          </a:p>
        </p:txBody>
      </p:sp>
      <p:sp>
        <p:nvSpPr>
          <p:cNvPr id="3" name="Content Placeholder 2"/>
          <p:cNvSpPr>
            <a:spLocks noGrp="1"/>
          </p:cNvSpPr>
          <p:nvPr>
            <p:ph idx="1"/>
          </p:nvPr>
        </p:nvSpPr>
        <p:spPr>
          <a:xfrm>
            <a:off x="838200" y="1825625"/>
            <a:ext cx="10515600" cy="4663098"/>
          </a:xfrm>
        </p:spPr>
        <p:txBody>
          <a:bodyPr>
            <a:normAutofit fontScale="40000" lnSpcReduction="20000"/>
          </a:bodyPr>
          <a:lstStyle/>
          <a:p>
            <a:r>
              <a:rPr lang="en-ZA" sz="5000" dirty="0"/>
              <a:t>This report analyzes the ride duration to identify the patterns of annual members and casual riders, and the data used was from the ride logs collected in the first month of 2023 and the first month of 2024. </a:t>
            </a:r>
          </a:p>
          <a:p>
            <a:pPr marL="0" indent="0">
              <a:buNone/>
            </a:pPr>
            <a:endParaRPr lang="en-ZA" sz="5000" dirty="0"/>
          </a:p>
          <a:p>
            <a:r>
              <a:rPr lang="en-ZA" sz="5000" dirty="0"/>
              <a:t>The key findings: </a:t>
            </a:r>
          </a:p>
          <a:p>
            <a:pPr marL="0" indent="0">
              <a:buNone/>
            </a:pPr>
            <a:endParaRPr lang="en-ZA" sz="5000" dirty="0"/>
          </a:p>
          <a:p>
            <a:pPr>
              <a:buFont typeface="Wingdings" pitchFamily="2" charset="2"/>
              <a:buChar char="ü"/>
            </a:pPr>
            <a:r>
              <a:rPr lang="en-ZA" sz="5000" dirty="0"/>
              <a:t>Average ride </a:t>
            </a:r>
            <a:r>
              <a:rPr lang="en-ZA" sz="5000" dirty="0" smtClean="0"/>
              <a:t>length of casual riders </a:t>
            </a:r>
            <a:r>
              <a:rPr lang="en-ZA" sz="5000" dirty="0"/>
              <a:t>is </a:t>
            </a:r>
            <a:r>
              <a:rPr lang="en-ZA" sz="5000" dirty="0" smtClean="0">
                <a:solidFill>
                  <a:schemeClr val="accent1"/>
                </a:solidFill>
              </a:rPr>
              <a:t>61,94</a:t>
            </a:r>
            <a:r>
              <a:rPr lang="en-ZA" sz="5000" dirty="0" smtClean="0"/>
              <a:t> </a:t>
            </a:r>
            <a:r>
              <a:rPr lang="en-ZA" sz="5000" dirty="0"/>
              <a:t>minutes in 2023 and </a:t>
            </a:r>
            <a:r>
              <a:rPr lang="en-ZA" sz="5000" dirty="0" smtClean="0">
                <a:solidFill>
                  <a:srgbClr val="7030A0"/>
                </a:solidFill>
              </a:rPr>
              <a:t>95,78</a:t>
            </a:r>
            <a:r>
              <a:rPr lang="en-ZA" sz="5000" dirty="0" smtClean="0"/>
              <a:t> </a:t>
            </a:r>
            <a:r>
              <a:rPr lang="en-ZA" sz="5000" dirty="0"/>
              <a:t>in </a:t>
            </a:r>
            <a:r>
              <a:rPr lang="en-ZA" sz="5000" dirty="0" smtClean="0"/>
              <a:t>2024</a:t>
            </a:r>
            <a:r>
              <a:rPr lang="en-ZA" sz="5000" dirty="0" smtClean="0">
                <a:solidFill>
                  <a:schemeClr val="tx2">
                    <a:lumMod val="75000"/>
                  </a:schemeClr>
                </a:solidFill>
              </a:rPr>
              <a:t>, </a:t>
            </a:r>
            <a:r>
              <a:rPr lang="en-ZA" sz="5000" dirty="0" smtClean="0"/>
              <a:t>and of annual members is </a:t>
            </a:r>
            <a:r>
              <a:rPr lang="en-ZA" sz="5000" dirty="0" smtClean="0">
                <a:solidFill>
                  <a:srgbClr val="00B050"/>
                </a:solidFill>
              </a:rPr>
              <a:t>13,89</a:t>
            </a:r>
            <a:r>
              <a:rPr lang="en-ZA" sz="5000" dirty="0" smtClean="0">
                <a:solidFill>
                  <a:schemeClr val="tx2">
                    <a:lumMod val="75000"/>
                  </a:schemeClr>
                </a:solidFill>
              </a:rPr>
              <a:t> </a:t>
            </a:r>
            <a:r>
              <a:rPr lang="en-ZA" sz="5000" dirty="0" smtClean="0"/>
              <a:t>minutes in 2023 and</a:t>
            </a:r>
            <a:r>
              <a:rPr lang="en-ZA" sz="5000" dirty="0" smtClean="0">
                <a:solidFill>
                  <a:schemeClr val="tx2">
                    <a:lumMod val="75000"/>
                  </a:schemeClr>
                </a:solidFill>
              </a:rPr>
              <a:t> </a:t>
            </a:r>
            <a:r>
              <a:rPr lang="en-ZA" sz="5000" dirty="0" smtClean="0">
                <a:solidFill>
                  <a:schemeClr val="accent4"/>
                </a:solidFill>
              </a:rPr>
              <a:t>12,68</a:t>
            </a:r>
            <a:r>
              <a:rPr lang="en-ZA" sz="5000" dirty="0" smtClean="0">
                <a:solidFill>
                  <a:schemeClr val="tx2">
                    <a:lumMod val="75000"/>
                  </a:schemeClr>
                </a:solidFill>
              </a:rPr>
              <a:t> </a:t>
            </a:r>
            <a:r>
              <a:rPr lang="en-ZA" sz="5000" dirty="0" smtClean="0"/>
              <a:t>minutes in 2024</a:t>
            </a:r>
            <a:r>
              <a:rPr lang="en-ZA" sz="5000" dirty="0" smtClean="0">
                <a:solidFill>
                  <a:schemeClr val="tx2">
                    <a:lumMod val="75000"/>
                  </a:schemeClr>
                </a:solidFill>
              </a:rPr>
              <a:t>.</a:t>
            </a:r>
            <a:endParaRPr lang="en-ZA" sz="5000" dirty="0">
              <a:solidFill>
                <a:schemeClr val="tx2">
                  <a:lumMod val="75000"/>
                </a:schemeClr>
              </a:solidFill>
            </a:endParaRPr>
          </a:p>
          <a:p>
            <a:pPr>
              <a:buFont typeface="Wingdings" pitchFamily="2" charset="2"/>
              <a:buChar char="ü"/>
            </a:pPr>
            <a:r>
              <a:rPr lang="en-ZA" sz="5000" dirty="0"/>
              <a:t>The annual membership usage </a:t>
            </a:r>
            <a:r>
              <a:rPr lang="en-ZA" sz="5000" dirty="0" smtClean="0"/>
              <a:t>decreased </a:t>
            </a:r>
            <a:r>
              <a:rPr lang="en-ZA" sz="5000" dirty="0"/>
              <a:t>and the casual rider usage </a:t>
            </a:r>
            <a:r>
              <a:rPr lang="en-ZA" sz="5000" dirty="0" smtClean="0"/>
              <a:t>increased.</a:t>
            </a:r>
            <a:endParaRPr lang="en-ZA" sz="5000" dirty="0"/>
          </a:p>
          <a:p>
            <a:pPr>
              <a:buFont typeface="Wingdings" pitchFamily="2" charset="2"/>
              <a:buChar char="ü"/>
            </a:pPr>
            <a:r>
              <a:rPr lang="en-ZA" sz="5000" dirty="0" smtClean="0"/>
              <a:t>More casual riders are using the services than annual members.</a:t>
            </a:r>
            <a:endParaRPr lang="en-ZA" sz="5000" dirty="0"/>
          </a:p>
          <a:p>
            <a:pPr marL="0" indent="0">
              <a:buNone/>
            </a:pPr>
            <a:endParaRPr lang="en-US" sz="5000" dirty="0"/>
          </a:p>
          <a:p>
            <a:r>
              <a:rPr lang="en-ZA" sz="5000" dirty="0"/>
              <a:t>The data suggests that the annual membership usage has </a:t>
            </a:r>
            <a:r>
              <a:rPr lang="en-ZA" sz="5000" dirty="0" smtClean="0"/>
              <a:t>decreased </a:t>
            </a:r>
            <a:r>
              <a:rPr lang="en-ZA" sz="5000" dirty="0"/>
              <a:t>from 2023 to 2024, indicating that the casual riders are using the Cyclistic bike-share services </a:t>
            </a:r>
            <a:r>
              <a:rPr lang="en-ZA" sz="5000" dirty="0" smtClean="0"/>
              <a:t>more. </a:t>
            </a:r>
            <a:r>
              <a:rPr lang="en-ZA" sz="5000" dirty="0"/>
              <a:t>The company should device a strategy to </a:t>
            </a:r>
            <a:r>
              <a:rPr lang="en-ZA" sz="5000" dirty="0" smtClean="0"/>
              <a:t>convert casual riders to annual members and to highlight the </a:t>
            </a:r>
            <a:r>
              <a:rPr lang="en-ZA" sz="5000" dirty="0"/>
              <a:t>benefits of being </a:t>
            </a:r>
            <a:r>
              <a:rPr lang="en-ZA" sz="5000" dirty="0" smtClean="0"/>
              <a:t>a member.</a:t>
            </a:r>
            <a:endParaRPr lang="en-US" sz="5000" dirty="0"/>
          </a:p>
          <a:p>
            <a:endParaRPr lang="en-ZA" dirty="0"/>
          </a:p>
        </p:txBody>
      </p:sp>
    </p:spTree>
    <p:extLst>
      <p:ext uri="{BB962C8B-B14F-4D97-AF65-F5344CB8AC3E}">
        <p14:creationId xmlns:p14="http://schemas.microsoft.com/office/powerpoint/2010/main" val="625162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Introduction</a:t>
            </a:r>
            <a:endParaRPr lang="en-ZA" dirty="0"/>
          </a:p>
        </p:txBody>
      </p:sp>
      <p:sp>
        <p:nvSpPr>
          <p:cNvPr id="3" name="Content Placeholder 2"/>
          <p:cNvSpPr>
            <a:spLocks noGrp="1"/>
          </p:cNvSpPr>
          <p:nvPr>
            <p:ph idx="1"/>
          </p:nvPr>
        </p:nvSpPr>
        <p:spPr/>
        <p:txBody>
          <a:bodyPr>
            <a:noAutofit/>
          </a:bodyPr>
          <a:lstStyle/>
          <a:p>
            <a:r>
              <a:rPr lang="en-ZA" sz="2000" dirty="0"/>
              <a:t>Cyclistic bike-share is a bike program that features more than 5,800 bicycles and 600 docking stations, it offers reclining bikes, hand tricycles and cargo bikes, making bike-share more inclusive to people with disabilities and riders who can’t use a standard two-wheeled bike. The majority of riders opt for traditional bikes; about 8% of riders use the assistive options. It’s users are more likely to ride for leisure, but about 30% use the bikes to commute to work each day. </a:t>
            </a:r>
          </a:p>
          <a:p>
            <a:pPr marL="0" indent="0">
              <a:buNone/>
            </a:pPr>
            <a:endParaRPr lang="en-ZA" sz="2000" dirty="0"/>
          </a:p>
          <a:p>
            <a:r>
              <a:rPr lang="en-ZA" sz="2000" dirty="0"/>
              <a:t>There are single-ride passes and full-day passes, which are purchased by casual riders, and Cyclistic members who purchase the annual memberships. Annual members are much more profitable than casual riders, the company believes that maximizing the number of annual members would be the key to future growth. </a:t>
            </a:r>
          </a:p>
          <a:p>
            <a:pPr marL="0" indent="0">
              <a:buNone/>
            </a:pPr>
            <a:endParaRPr lang="en-ZA" sz="2000" dirty="0"/>
          </a:p>
          <a:p>
            <a:r>
              <a:rPr lang="en-ZA" sz="2000" dirty="0"/>
              <a:t>The goal is to design marketing strategies to convert casual riders into annual members. To do this it’s better to understand how annual members and casual riders </a:t>
            </a:r>
            <a:r>
              <a:rPr lang="en-ZA" sz="2000" dirty="0" smtClean="0"/>
              <a:t>differ and what </a:t>
            </a:r>
            <a:r>
              <a:rPr lang="en-ZA" sz="2000" dirty="0"/>
              <a:t>would make casual riders buy a membership. </a:t>
            </a:r>
            <a:endParaRPr lang="en-US" sz="2000" dirty="0"/>
          </a:p>
        </p:txBody>
      </p:sp>
    </p:spTree>
    <p:extLst>
      <p:ext uri="{BB962C8B-B14F-4D97-AF65-F5344CB8AC3E}">
        <p14:creationId xmlns:p14="http://schemas.microsoft.com/office/powerpoint/2010/main" val="3806660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Data description and methodology</a:t>
            </a:r>
            <a:endParaRPr lang="en-ZA" dirty="0"/>
          </a:p>
        </p:txBody>
      </p:sp>
      <p:sp>
        <p:nvSpPr>
          <p:cNvPr id="3" name="Content Placeholder 2"/>
          <p:cNvSpPr>
            <a:spLocks noGrp="1"/>
          </p:cNvSpPr>
          <p:nvPr>
            <p:ph idx="1"/>
          </p:nvPr>
        </p:nvSpPr>
        <p:spPr/>
        <p:txBody>
          <a:bodyPr>
            <a:noAutofit/>
          </a:bodyPr>
          <a:lstStyle/>
          <a:p>
            <a:r>
              <a:rPr lang="en-ZA" dirty="0"/>
              <a:t>The data has been made available by Motivate International Inc. as public data. We used time logs which has start stations and end stations, these time logs were stored in excel spread sheets. Since the data had shown negative durations, time formats were converted from 24 hours to decimal times, filtering blanks and proper labelling of the columns. </a:t>
            </a:r>
          </a:p>
          <a:p>
            <a:pPr marL="0" indent="0">
              <a:buNone/>
            </a:pPr>
            <a:endParaRPr lang="en-ZA" dirty="0"/>
          </a:p>
          <a:p>
            <a:r>
              <a:rPr lang="en-ZA" dirty="0"/>
              <a:t>The time log data was stored on a spread sheet and converted to excel sheets in order to perform calculations. After cleaning and </a:t>
            </a:r>
            <a:r>
              <a:rPr lang="en-ZA" dirty="0" smtClean="0"/>
              <a:t>performing calculations, graphs the where </a:t>
            </a:r>
            <a:r>
              <a:rPr lang="en-ZA" dirty="0"/>
              <a:t>constructed to be able to compare the different types of users. </a:t>
            </a:r>
            <a:endParaRPr lang="en-US" dirty="0"/>
          </a:p>
        </p:txBody>
      </p:sp>
    </p:spTree>
    <p:extLst>
      <p:ext uri="{BB962C8B-B14F-4D97-AF65-F5344CB8AC3E}">
        <p14:creationId xmlns:p14="http://schemas.microsoft.com/office/powerpoint/2010/main" val="3910629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Analysis and findings</a:t>
            </a:r>
            <a:endParaRPr lang="en-ZA" dirty="0"/>
          </a:p>
        </p:txBody>
      </p:sp>
      <p:sp>
        <p:nvSpPr>
          <p:cNvPr id="3" name="Content Placeholder 2"/>
          <p:cNvSpPr>
            <a:spLocks noGrp="1"/>
          </p:cNvSpPr>
          <p:nvPr>
            <p:ph idx="1"/>
          </p:nvPr>
        </p:nvSpPr>
        <p:spPr>
          <a:xfrm>
            <a:off x="1084384" y="1582616"/>
            <a:ext cx="10515600" cy="4351338"/>
          </a:xfrm>
        </p:spPr>
        <p:txBody>
          <a:bodyPr>
            <a:normAutofit lnSpcReduction="10000"/>
          </a:bodyPr>
          <a:lstStyle/>
          <a:p>
            <a:pPr marL="0" lvl="0" indent="0" eaLnBrk="0" fontAlgn="base" hangingPunct="0">
              <a:lnSpc>
                <a:spcPct val="100000"/>
              </a:lnSpc>
              <a:spcBef>
                <a:spcPct val="0"/>
              </a:spcBef>
              <a:spcAft>
                <a:spcPct val="0"/>
              </a:spcAft>
              <a:buFontTx/>
              <a:buChar char="•"/>
            </a:pPr>
            <a:r>
              <a:rPr lang="en-ZA" dirty="0">
                <a:ea typeface="Calibri" pitchFamily="34" charset="0"/>
                <a:cs typeface="Times New Roman" pitchFamily="18" charset="0"/>
              </a:rPr>
              <a:t>Ride length distribution (times) and </a:t>
            </a:r>
            <a:r>
              <a:rPr lang="en-ZA" dirty="0" smtClean="0">
                <a:ea typeface="Calibri" pitchFamily="34" charset="0"/>
                <a:cs typeface="Times New Roman" pitchFamily="18" charset="0"/>
              </a:rPr>
              <a:t>outliers</a:t>
            </a:r>
          </a:p>
          <a:p>
            <a:pPr marL="0" lvl="0" indent="0" eaLnBrk="0" fontAlgn="base" hangingPunct="0">
              <a:lnSpc>
                <a:spcPct val="100000"/>
              </a:lnSpc>
              <a:spcBef>
                <a:spcPct val="0"/>
              </a:spcBef>
              <a:spcAft>
                <a:spcPct val="0"/>
              </a:spcAft>
              <a:buFontTx/>
              <a:buChar char="•"/>
            </a:pPr>
            <a:endParaRPr lang="en-ZA" sz="800" dirty="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smtClean="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smtClean="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smtClean="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smtClean="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smtClean="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smtClean="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smtClean="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smtClean="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smtClean="0">
              <a:ea typeface="Calibri" pitchFamily="34" charset="0"/>
              <a:cs typeface="Times New Roman" pitchFamily="18" charset="0"/>
            </a:endParaRPr>
          </a:p>
          <a:p>
            <a:pPr marL="0" lvl="0" indent="0" eaLnBrk="0" fontAlgn="base" hangingPunct="0">
              <a:lnSpc>
                <a:spcPct val="100000"/>
              </a:lnSpc>
              <a:spcBef>
                <a:spcPct val="0"/>
              </a:spcBef>
              <a:spcAft>
                <a:spcPct val="0"/>
              </a:spcAft>
              <a:buFontTx/>
              <a:buChar char="•"/>
            </a:pPr>
            <a:endParaRPr lang="en-ZA" sz="800" dirty="0">
              <a:cs typeface="Arial" pitchFamily="34" charset="0"/>
            </a:endParaRPr>
          </a:p>
          <a:p>
            <a:pPr marL="0" lvl="0" indent="0" eaLnBrk="0" fontAlgn="base" hangingPunct="0">
              <a:lnSpc>
                <a:spcPct val="100000"/>
              </a:lnSpc>
              <a:spcBef>
                <a:spcPct val="0"/>
              </a:spcBef>
              <a:spcAft>
                <a:spcPct val="0"/>
              </a:spcAft>
              <a:buFontTx/>
              <a:buChar char="•"/>
            </a:pPr>
            <a:endParaRPr lang="en-ZA" sz="800" dirty="0">
              <a:cs typeface="Arial" pitchFamily="34" charset="0"/>
            </a:endParaRPr>
          </a:p>
          <a:p>
            <a:pPr marL="0" lvl="0" indent="0" eaLnBrk="0" fontAlgn="base" hangingPunct="0">
              <a:lnSpc>
                <a:spcPct val="100000"/>
              </a:lnSpc>
              <a:spcBef>
                <a:spcPct val="0"/>
              </a:spcBef>
              <a:spcAft>
                <a:spcPct val="0"/>
              </a:spcAft>
              <a:buNone/>
            </a:pPr>
            <a:r>
              <a:rPr lang="en-ZA" dirty="0">
                <a:cs typeface="Arial" pitchFamily="34" charset="0"/>
              </a:rPr>
              <a:t>We calculated the </a:t>
            </a:r>
            <a:r>
              <a:rPr lang="en-ZA" dirty="0" smtClean="0">
                <a:cs typeface="Arial" pitchFamily="34" charset="0"/>
              </a:rPr>
              <a:t>minimum and </a:t>
            </a:r>
            <a:r>
              <a:rPr lang="en-ZA" dirty="0">
                <a:cs typeface="Arial" pitchFamily="34" charset="0"/>
              </a:rPr>
              <a:t>maximum </a:t>
            </a:r>
            <a:r>
              <a:rPr lang="en-ZA" dirty="0" smtClean="0">
                <a:cs typeface="Arial" pitchFamily="34" charset="0"/>
              </a:rPr>
              <a:t>ride length </a:t>
            </a:r>
            <a:r>
              <a:rPr lang="en-ZA" dirty="0">
                <a:cs typeface="Arial" pitchFamily="34" charset="0"/>
              </a:rPr>
              <a:t>for each year. The negative minimum ride length shows there might have been a time log error or the error occurred during the conversion of the data into excel sheets</a:t>
            </a:r>
            <a:r>
              <a:rPr lang="en-ZA" dirty="0" smtClean="0">
                <a:cs typeface="Arial" pitchFamily="34" charset="0"/>
              </a:rPr>
              <a:t>.</a:t>
            </a:r>
            <a:r>
              <a:rPr lang="en-ZA" dirty="0" smtClean="0"/>
              <a:t> </a:t>
            </a:r>
            <a:endParaRPr lang="en-ZA" dirty="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43141020"/>
              </p:ext>
            </p:extLst>
          </p:nvPr>
        </p:nvGraphicFramePr>
        <p:xfrm>
          <a:off x="1745322" y="2198732"/>
          <a:ext cx="8128439" cy="1699155"/>
        </p:xfrm>
        <a:graphic>
          <a:graphicData uri="http://schemas.openxmlformats.org/drawingml/2006/table">
            <a:tbl>
              <a:tblPr firstRow="1" firstCol="1" bandRow="1">
                <a:tableStyleId>{5C22544A-7EE6-4342-B048-85BDC9FD1C3A}</a:tableStyleId>
              </a:tblPr>
              <a:tblGrid>
                <a:gridCol w="1435767"/>
                <a:gridCol w="3127696"/>
                <a:gridCol w="3564976"/>
              </a:tblGrid>
              <a:tr h="784065">
                <a:tc>
                  <a:txBody>
                    <a:bodyPr/>
                    <a:lstStyle/>
                    <a:p>
                      <a:pPr algn="ctr">
                        <a:lnSpc>
                          <a:spcPct val="115000"/>
                        </a:lnSpc>
                        <a:spcAft>
                          <a:spcPts val="0"/>
                        </a:spcAft>
                      </a:pPr>
                      <a:r>
                        <a:rPr lang="en-ZA" sz="1800" dirty="0">
                          <a:solidFill>
                            <a:schemeClr val="bg1"/>
                          </a:solidFill>
                          <a:effectLst/>
                        </a:rPr>
                        <a:t> </a:t>
                      </a:r>
                      <a:endParaRPr lang="en-ZA" sz="1800" dirty="0">
                        <a:solidFill>
                          <a:schemeClr val="bg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ZA" sz="1800" dirty="0">
                          <a:effectLst/>
                        </a:rPr>
                        <a:t>Minimum ride length</a:t>
                      </a:r>
                      <a:endParaRPr lang="en-ZA" sz="18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ZA" sz="1800" dirty="0">
                          <a:effectLst/>
                        </a:rPr>
                        <a:t>Maximum ride length</a:t>
                      </a:r>
                      <a:endParaRPr lang="en-ZA" sz="1800" dirty="0">
                        <a:effectLst/>
                        <a:latin typeface="Calibri"/>
                        <a:ea typeface="Calibri"/>
                        <a:cs typeface="Times New Roman"/>
                      </a:endParaRPr>
                    </a:p>
                  </a:txBody>
                  <a:tcPr marL="68580" marR="68580" marT="0" marB="0" anchor="ctr"/>
                </a:tc>
              </a:tr>
              <a:tr h="457545">
                <a:tc>
                  <a:txBody>
                    <a:bodyPr/>
                    <a:lstStyle/>
                    <a:p>
                      <a:pPr algn="ctr">
                        <a:lnSpc>
                          <a:spcPct val="115000"/>
                        </a:lnSpc>
                        <a:spcAft>
                          <a:spcPts val="0"/>
                        </a:spcAft>
                      </a:pPr>
                      <a:r>
                        <a:rPr lang="en-ZA" sz="1800" dirty="0" smtClean="0">
                          <a:effectLst/>
                        </a:rPr>
                        <a:t>2023</a:t>
                      </a:r>
                      <a:endParaRPr lang="en-ZA" sz="18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ZA" sz="1800" dirty="0" smtClean="0">
                          <a:effectLst/>
                          <a:latin typeface="+mn-lt"/>
                          <a:ea typeface="+mn-ea"/>
                          <a:cs typeface="+mn-cs"/>
                        </a:rPr>
                        <a:t>1</a:t>
                      </a:r>
                      <a:endParaRPr lang="en-ZA" sz="18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ZA" sz="1800" dirty="0" smtClean="0">
                          <a:effectLst/>
                          <a:latin typeface="+mn-lt"/>
                          <a:ea typeface="+mn-ea"/>
                          <a:cs typeface="+mn-cs"/>
                        </a:rPr>
                        <a:t>177,200</a:t>
                      </a:r>
                      <a:endParaRPr lang="en-ZA" sz="1800" dirty="0">
                        <a:effectLst/>
                        <a:latin typeface="Calibri"/>
                        <a:ea typeface="Calibri"/>
                        <a:cs typeface="Times New Roman"/>
                      </a:endParaRPr>
                    </a:p>
                  </a:txBody>
                  <a:tcPr marL="68580" marR="68580" marT="0" marB="0" anchor="ctr"/>
                </a:tc>
              </a:tr>
              <a:tr h="457545">
                <a:tc>
                  <a:txBody>
                    <a:bodyPr/>
                    <a:lstStyle/>
                    <a:p>
                      <a:pPr algn="ctr">
                        <a:lnSpc>
                          <a:spcPct val="115000"/>
                        </a:lnSpc>
                        <a:spcAft>
                          <a:spcPts val="0"/>
                        </a:spcAft>
                      </a:pPr>
                      <a:r>
                        <a:rPr lang="en-ZA" sz="1800" dirty="0" smtClean="0">
                          <a:effectLst/>
                        </a:rPr>
                        <a:t>2024</a:t>
                      </a:r>
                      <a:endParaRPr lang="en-ZA" sz="18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ZA" sz="1800" dirty="0" smtClean="0">
                          <a:solidFill>
                            <a:srgbClr val="FF0000"/>
                          </a:solidFill>
                          <a:effectLst/>
                        </a:rPr>
                        <a:t>-9</a:t>
                      </a:r>
                      <a:endParaRPr lang="en-ZA" sz="1800" dirty="0">
                        <a:solidFill>
                          <a:srgbClr val="FF0000"/>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ZA" sz="1800" dirty="0" smtClean="0">
                          <a:effectLst/>
                        </a:rPr>
                        <a:t>156,450</a:t>
                      </a:r>
                      <a:endParaRPr lang="en-ZA" sz="18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292176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asual riders vs annual members">
            <a:extLst>
              <a:ext uri="{FF2B5EF4-FFF2-40B4-BE49-F238E27FC236}">
                <a16:creationId xmlns:a16="http://schemas.microsoft.com/office/drawing/2014/main" xmlns="" id="{1FDC36A5-FC25-43D2-A61E-2F71514AC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807" y="0"/>
            <a:ext cx="8574216" cy="6858000"/>
          </a:xfrm>
          <a:prstGeom prst="rect">
            <a:avLst/>
          </a:prstGeom>
        </p:spPr>
      </p:pic>
      <p:sp>
        <p:nvSpPr>
          <p:cNvPr id="3" name="Title 2"/>
          <p:cNvSpPr>
            <a:spLocks noGrp="1"/>
          </p:cNvSpPr>
          <p:nvPr>
            <p:ph type="title"/>
          </p:nvPr>
        </p:nvSpPr>
        <p:spPr/>
        <p:txBody>
          <a:bodyPr/>
          <a:lstStyle/>
          <a:p>
            <a:r>
              <a:rPr lang="en-ZA" dirty="0" smtClean="0"/>
              <a:t>Charts</a:t>
            </a:r>
            <a:endParaRPr lang="en-ZA" dirty="0"/>
          </a:p>
        </p:txBody>
      </p:sp>
      <p:sp>
        <p:nvSpPr>
          <p:cNvPr id="4" name="Content Placeholder 3"/>
          <p:cNvSpPr>
            <a:spLocks noGrp="1"/>
          </p:cNvSpPr>
          <p:nvPr>
            <p:ph idx="1"/>
          </p:nvPr>
        </p:nvSpPr>
        <p:spPr>
          <a:xfrm>
            <a:off x="838200" y="1825625"/>
            <a:ext cx="2590800" cy="4351338"/>
          </a:xfrm>
        </p:spPr>
        <p:txBody>
          <a:bodyPr>
            <a:normAutofit fontScale="70000" lnSpcReduction="20000"/>
          </a:bodyPr>
          <a:lstStyle/>
          <a:p>
            <a:r>
              <a:rPr lang="en-ZA" dirty="0" smtClean="0"/>
              <a:t>As the graphs of 2023 and 2024 shows that the casual riders have used the bike service more that the annual members, in fact they have increased from 61,94 to 95,78, that is a 33,84 rise. </a:t>
            </a:r>
          </a:p>
          <a:p>
            <a:endParaRPr lang="en-ZA" dirty="0"/>
          </a:p>
          <a:p>
            <a:r>
              <a:rPr lang="en-ZA" dirty="0" smtClean="0"/>
              <a:t>There has been a slack from the annual members with a decline from 13,89 to 12,68.</a:t>
            </a:r>
            <a:endParaRPr lang="en-ZA" dirty="0"/>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lmok\Downloads\Casual riders vs annual member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85" y="140678"/>
            <a:ext cx="10506807" cy="648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98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Recommendations</a:t>
            </a:r>
            <a:endParaRPr lang="en-ZA" dirty="0"/>
          </a:p>
        </p:txBody>
      </p:sp>
      <p:sp>
        <p:nvSpPr>
          <p:cNvPr id="3" name="Content Placeholder 2"/>
          <p:cNvSpPr>
            <a:spLocks noGrp="1"/>
          </p:cNvSpPr>
          <p:nvPr>
            <p:ph idx="1"/>
          </p:nvPr>
        </p:nvSpPr>
        <p:spPr/>
        <p:txBody>
          <a:bodyPr>
            <a:normAutofit/>
          </a:bodyPr>
          <a:lstStyle/>
          <a:p>
            <a:r>
              <a:rPr lang="en-ZA" dirty="0"/>
              <a:t>Since there was a significant drop </a:t>
            </a:r>
            <a:r>
              <a:rPr lang="en-ZA" dirty="0" smtClean="0"/>
              <a:t>the </a:t>
            </a:r>
            <a:r>
              <a:rPr lang="en-ZA" dirty="0"/>
              <a:t>annual members’ usage, marketing campaigns should target </a:t>
            </a:r>
            <a:r>
              <a:rPr lang="en-ZA" dirty="0" smtClean="0"/>
              <a:t>the </a:t>
            </a:r>
            <a:r>
              <a:rPr lang="en-ZA" dirty="0"/>
              <a:t>annual </a:t>
            </a:r>
            <a:r>
              <a:rPr lang="en-ZA" dirty="0" smtClean="0"/>
              <a:t>members to use the services more often and to entice the casual riders of the benefits of being an annual member. </a:t>
            </a:r>
            <a:r>
              <a:rPr lang="en-ZA" dirty="0"/>
              <a:t>W</a:t>
            </a:r>
            <a:r>
              <a:rPr lang="en-ZA" dirty="0" smtClean="0"/>
              <a:t>e can </a:t>
            </a:r>
            <a:r>
              <a:rPr lang="en-ZA" dirty="0"/>
              <a:t>investigate further by looking if </a:t>
            </a:r>
            <a:r>
              <a:rPr lang="en-ZA" dirty="0" smtClean="0"/>
              <a:t>casual riders </a:t>
            </a:r>
            <a:r>
              <a:rPr lang="en-ZA" dirty="0"/>
              <a:t>were riding for leisure or commuting to work during that </a:t>
            </a:r>
            <a:r>
              <a:rPr lang="en-ZA" dirty="0" smtClean="0"/>
              <a:t>time, and how to better services for them. </a:t>
            </a:r>
            <a:endParaRPr lang="en-ZA" dirty="0"/>
          </a:p>
          <a:p>
            <a:pPr marL="0" indent="0">
              <a:buNone/>
            </a:pPr>
            <a:endParaRPr lang="en-US" dirty="0"/>
          </a:p>
          <a:p>
            <a:r>
              <a:rPr lang="en-ZA" dirty="0"/>
              <a:t>Time logging systems should also be improved by determining both the times and distances on each rider, to avoid time logging errors and eliminate any discrepancies in the data logged</a:t>
            </a:r>
          </a:p>
        </p:txBody>
      </p:sp>
    </p:spTree>
    <p:extLst>
      <p:ext uri="{BB962C8B-B14F-4D97-AF65-F5344CB8AC3E}">
        <p14:creationId xmlns:p14="http://schemas.microsoft.com/office/powerpoint/2010/main" val="3518539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Conclusion</a:t>
            </a:r>
            <a:endParaRPr lang="en-ZA" dirty="0"/>
          </a:p>
        </p:txBody>
      </p:sp>
      <p:sp>
        <p:nvSpPr>
          <p:cNvPr id="3" name="Content Placeholder 2"/>
          <p:cNvSpPr>
            <a:spLocks noGrp="1"/>
          </p:cNvSpPr>
          <p:nvPr>
            <p:ph idx="1"/>
          </p:nvPr>
        </p:nvSpPr>
        <p:spPr/>
        <p:txBody>
          <a:bodyPr/>
          <a:lstStyle/>
          <a:p>
            <a:r>
              <a:rPr lang="en-ZA" dirty="0"/>
              <a:t>In this case study, I used the Cyclistic bike-share company data to evaluate how casual riders and annual members use of the services differently; determine trends and theorize what was causing them. I was then able to device a corrective action plan based on those findings. The investigation has yielded proof that they do use them differently, and there is a huge drop in usage by the </a:t>
            </a:r>
            <a:r>
              <a:rPr lang="en-ZA" dirty="0" smtClean="0"/>
              <a:t>annual members.</a:t>
            </a:r>
            <a:endParaRPr lang="en-ZA" dirty="0"/>
          </a:p>
          <a:p>
            <a:pPr marL="0" indent="0">
              <a:buNone/>
            </a:pPr>
            <a:endParaRPr lang="en-ZA" dirty="0"/>
          </a:p>
        </p:txBody>
      </p:sp>
    </p:spTree>
    <p:extLst>
      <p:ext uri="{BB962C8B-B14F-4D97-AF65-F5344CB8AC3E}">
        <p14:creationId xmlns:p14="http://schemas.microsoft.com/office/powerpoint/2010/main" val="4022506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762</Words>
  <Application>Microsoft Office PowerPoint</Application>
  <PresentationFormat>Custom</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How do annual members and casual riders use Cyclistic bikes differently?</vt:lpstr>
      <vt:lpstr>Overview</vt:lpstr>
      <vt:lpstr>Introduction</vt:lpstr>
      <vt:lpstr>Data description and methodology</vt:lpstr>
      <vt:lpstr>Analysis and findings</vt:lpstr>
      <vt:lpstr>Charts</vt:lpstr>
      <vt:lpstr>PowerPoint Presentation</vt:lpstr>
      <vt:lpstr>Recommendations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annual members and casual riders use Cyclistic bikes differently?</dc:title>
  <dc:creator>Manana Mokgoera</dc:creator>
  <cp:lastModifiedBy>Manana Mokgoera</cp:lastModifiedBy>
  <cp:revision>9</cp:revision>
  <dcterms:created xsi:type="dcterms:W3CDTF">2025-09-03T01:32:32Z</dcterms:created>
  <dcterms:modified xsi:type="dcterms:W3CDTF">2025-09-03T03:11:48Z</dcterms:modified>
</cp:coreProperties>
</file>