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4E3E-17D3-489D-94B2-9812428010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60CC82-CE75-48E2-962F-774451C681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6A7032-6EB3-4B5D-82E9-9F06D660E7F0}"/>
              </a:ext>
            </a:extLst>
          </p:cNvPr>
          <p:cNvSpPr>
            <a:spLocks noGrp="1"/>
          </p:cNvSpPr>
          <p:nvPr>
            <p:ph type="dt" sz="half" idx="10"/>
          </p:nvPr>
        </p:nvSpPr>
        <p:spPr/>
        <p:txBody>
          <a:bodyPr/>
          <a:lstStyle/>
          <a:p>
            <a:fld id="{E3E74DF5-E594-402A-A35A-114DCBDF6A6D}" type="datetimeFigureOut">
              <a:rPr lang="en-US" smtClean="0"/>
              <a:t>4/17/2020</a:t>
            </a:fld>
            <a:endParaRPr lang="en-US"/>
          </a:p>
        </p:txBody>
      </p:sp>
      <p:sp>
        <p:nvSpPr>
          <p:cNvPr id="5" name="Footer Placeholder 4">
            <a:extLst>
              <a:ext uri="{FF2B5EF4-FFF2-40B4-BE49-F238E27FC236}">
                <a16:creationId xmlns:a16="http://schemas.microsoft.com/office/drawing/2014/main" id="{A55ED3E4-69FB-493F-BCFD-7463B68B1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F9B93-3B40-411D-B13C-A3487FDC39C2}"/>
              </a:ext>
            </a:extLst>
          </p:cNvPr>
          <p:cNvSpPr>
            <a:spLocks noGrp="1"/>
          </p:cNvSpPr>
          <p:nvPr>
            <p:ph type="sldNum" sz="quarter" idx="12"/>
          </p:nvPr>
        </p:nvSpPr>
        <p:spPr/>
        <p:txBody>
          <a:bodyPr/>
          <a:lstStyle/>
          <a:p>
            <a:fld id="{D9ABDC31-F392-4082-9007-EAB0ACA9D7C9}" type="slidenum">
              <a:rPr lang="en-US" smtClean="0"/>
              <a:t>‹#›</a:t>
            </a:fld>
            <a:endParaRPr lang="en-US"/>
          </a:p>
        </p:txBody>
      </p:sp>
    </p:spTree>
    <p:extLst>
      <p:ext uri="{BB962C8B-B14F-4D97-AF65-F5344CB8AC3E}">
        <p14:creationId xmlns:p14="http://schemas.microsoft.com/office/powerpoint/2010/main" val="3608525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8FED8-5FD2-4848-9411-430FC983D1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B4D961-4A94-414F-BED0-E02D2CA33C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BD9B34-D0C4-4130-B99A-C971C204E179}"/>
              </a:ext>
            </a:extLst>
          </p:cNvPr>
          <p:cNvSpPr>
            <a:spLocks noGrp="1"/>
          </p:cNvSpPr>
          <p:nvPr>
            <p:ph type="dt" sz="half" idx="10"/>
          </p:nvPr>
        </p:nvSpPr>
        <p:spPr/>
        <p:txBody>
          <a:bodyPr/>
          <a:lstStyle/>
          <a:p>
            <a:fld id="{E3E74DF5-E594-402A-A35A-114DCBDF6A6D}" type="datetimeFigureOut">
              <a:rPr lang="en-US" smtClean="0"/>
              <a:t>4/17/2020</a:t>
            </a:fld>
            <a:endParaRPr lang="en-US"/>
          </a:p>
        </p:txBody>
      </p:sp>
      <p:sp>
        <p:nvSpPr>
          <p:cNvPr id="5" name="Footer Placeholder 4">
            <a:extLst>
              <a:ext uri="{FF2B5EF4-FFF2-40B4-BE49-F238E27FC236}">
                <a16:creationId xmlns:a16="http://schemas.microsoft.com/office/drawing/2014/main" id="{3C35F503-D8AB-4B88-84D0-89A68339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7C78D-7465-4C12-9F91-DB79F8C98F95}"/>
              </a:ext>
            </a:extLst>
          </p:cNvPr>
          <p:cNvSpPr>
            <a:spLocks noGrp="1"/>
          </p:cNvSpPr>
          <p:nvPr>
            <p:ph type="sldNum" sz="quarter" idx="12"/>
          </p:nvPr>
        </p:nvSpPr>
        <p:spPr/>
        <p:txBody>
          <a:bodyPr/>
          <a:lstStyle/>
          <a:p>
            <a:fld id="{D9ABDC31-F392-4082-9007-EAB0ACA9D7C9}" type="slidenum">
              <a:rPr lang="en-US" smtClean="0"/>
              <a:t>‹#›</a:t>
            </a:fld>
            <a:endParaRPr lang="en-US"/>
          </a:p>
        </p:txBody>
      </p:sp>
    </p:spTree>
    <p:extLst>
      <p:ext uri="{BB962C8B-B14F-4D97-AF65-F5344CB8AC3E}">
        <p14:creationId xmlns:p14="http://schemas.microsoft.com/office/powerpoint/2010/main" val="2872748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2B3678-C5FA-40C4-80F6-CD4A03DD01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E07008-711D-44A6-AF36-5E86A011BA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87AA0-E175-486D-9489-A2AEC10A7976}"/>
              </a:ext>
            </a:extLst>
          </p:cNvPr>
          <p:cNvSpPr>
            <a:spLocks noGrp="1"/>
          </p:cNvSpPr>
          <p:nvPr>
            <p:ph type="dt" sz="half" idx="10"/>
          </p:nvPr>
        </p:nvSpPr>
        <p:spPr/>
        <p:txBody>
          <a:bodyPr/>
          <a:lstStyle/>
          <a:p>
            <a:fld id="{E3E74DF5-E594-402A-A35A-114DCBDF6A6D}" type="datetimeFigureOut">
              <a:rPr lang="en-US" smtClean="0"/>
              <a:t>4/17/2020</a:t>
            </a:fld>
            <a:endParaRPr lang="en-US"/>
          </a:p>
        </p:txBody>
      </p:sp>
      <p:sp>
        <p:nvSpPr>
          <p:cNvPr id="5" name="Footer Placeholder 4">
            <a:extLst>
              <a:ext uri="{FF2B5EF4-FFF2-40B4-BE49-F238E27FC236}">
                <a16:creationId xmlns:a16="http://schemas.microsoft.com/office/drawing/2014/main" id="{2ADC7793-A45E-4930-8666-0DCF711EBE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B30779-7115-48A5-AA73-5D5077FD9DB1}"/>
              </a:ext>
            </a:extLst>
          </p:cNvPr>
          <p:cNvSpPr>
            <a:spLocks noGrp="1"/>
          </p:cNvSpPr>
          <p:nvPr>
            <p:ph type="sldNum" sz="quarter" idx="12"/>
          </p:nvPr>
        </p:nvSpPr>
        <p:spPr/>
        <p:txBody>
          <a:bodyPr/>
          <a:lstStyle/>
          <a:p>
            <a:fld id="{D9ABDC31-F392-4082-9007-EAB0ACA9D7C9}" type="slidenum">
              <a:rPr lang="en-US" smtClean="0"/>
              <a:t>‹#›</a:t>
            </a:fld>
            <a:endParaRPr lang="en-US"/>
          </a:p>
        </p:txBody>
      </p:sp>
    </p:spTree>
    <p:extLst>
      <p:ext uri="{BB962C8B-B14F-4D97-AF65-F5344CB8AC3E}">
        <p14:creationId xmlns:p14="http://schemas.microsoft.com/office/powerpoint/2010/main" val="364948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49D7A-F171-47E1-AD15-518F6CAF89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8A261B-F3DA-48C6-8DA9-5B22AF25B7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2C5FBB-E0F5-4963-9642-EBDEC07349D3}"/>
              </a:ext>
            </a:extLst>
          </p:cNvPr>
          <p:cNvSpPr>
            <a:spLocks noGrp="1"/>
          </p:cNvSpPr>
          <p:nvPr>
            <p:ph type="dt" sz="half" idx="10"/>
          </p:nvPr>
        </p:nvSpPr>
        <p:spPr/>
        <p:txBody>
          <a:bodyPr/>
          <a:lstStyle/>
          <a:p>
            <a:fld id="{E3E74DF5-E594-402A-A35A-114DCBDF6A6D}" type="datetimeFigureOut">
              <a:rPr lang="en-US" smtClean="0"/>
              <a:t>4/17/2020</a:t>
            </a:fld>
            <a:endParaRPr lang="en-US"/>
          </a:p>
        </p:txBody>
      </p:sp>
      <p:sp>
        <p:nvSpPr>
          <p:cNvPr id="5" name="Footer Placeholder 4">
            <a:extLst>
              <a:ext uri="{FF2B5EF4-FFF2-40B4-BE49-F238E27FC236}">
                <a16:creationId xmlns:a16="http://schemas.microsoft.com/office/drawing/2014/main" id="{9B61A5FF-E039-400B-BACD-47949A077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967B6E-F821-4FD0-B297-7D7615B46B58}"/>
              </a:ext>
            </a:extLst>
          </p:cNvPr>
          <p:cNvSpPr>
            <a:spLocks noGrp="1"/>
          </p:cNvSpPr>
          <p:nvPr>
            <p:ph type="sldNum" sz="quarter" idx="12"/>
          </p:nvPr>
        </p:nvSpPr>
        <p:spPr/>
        <p:txBody>
          <a:bodyPr/>
          <a:lstStyle/>
          <a:p>
            <a:fld id="{D9ABDC31-F392-4082-9007-EAB0ACA9D7C9}" type="slidenum">
              <a:rPr lang="en-US" smtClean="0"/>
              <a:t>‹#›</a:t>
            </a:fld>
            <a:endParaRPr lang="en-US"/>
          </a:p>
        </p:txBody>
      </p:sp>
    </p:spTree>
    <p:extLst>
      <p:ext uri="{BB962C8B-B14F-4D97-AF65-F5344CB8AC3E}">
        <p14:creationId xmlns:p14="http://schemas.microsoft.com/office/powerpoint/2010/main" val="3747463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90DC-776E-4D18-BCF2-0EE39BDE44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B088DD-36FC-49FB-A029-349C2A0887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527291-5D4A-4B71-A776-ABD487060C49}"/>
              </a:ext>
            </a:extLst>
          </p:cNvPr>
          <p:cNvSpPr>
            <a:spLocks noGrp="1"/>
          </p:cNvSpPr>
          <p:nvPr>
            <p:ph type="dt" sz="half" idx="10"/>
          </p:nvPr>
        </p:nvSpPr>
        <p:spPr/>
        <p:txBody>
          <a:bodyPr/>
          <a:lstStyle/>
          <a:p>
            <a:fld id="{E3E74DF5-E594-402A-A35A-114DCBDF6A6D}" type="datetimeFigureOut">
              <a:rPr lang="en-US" smtClean="0"/>
              <a:t>4/17/2020</a:t>
            </a:fld>
            <a:endParaRPr lang="en-US"/>
          </a:p>
        </p:txBody>
      </p:sp>
      <p:sp>
        <p:nvSpPr>
          <p:cNvPr id="5" name="Footer Placeholder 4">
            <a:extLst>
              <a:ext uri="{FF2B5EF4-FFF2-40B4-BE49-F238E27FC236}">
                <a16:creationId xmlns:a16="http://schemas.microsoft.com/office/drawing/2014/main" id="{C727B6FB-BD64-45E2-B941-F603E8B32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91FBE-2199-42DB-9626-3684E1065108}"/>
              </a:ext>
            </a:extLst>
          </p:cNvPr>
          <p:cNvSpPr>
            <a:spLocks noGrp="1"/>
          </p:cNvSpPr>
          <p:nvPr>
            <p:ph type="sldNum" sz="quarter" idx="12"/>
          </p:nvPr>
        </p:nvSpPr>
        <p:spPr/>
        <p:txBody>
          <a:bodyPr/>
          <a:lstStyle/>
          <a:p>
            <a:fld id="{D9ABDC31-F392-4082-9007-EAB0ACA9D7C9}" type="slidenum">
              <a:rPr lang="en-US" smtClean="0"/>
              <a:t>‹#›</a:t>
            </a:fld>
            <a:endParaRPr lang="en-US"/>
          </a:p>
        </p:txBody>
      </p:sp>
    </p:spTree>
    <p:extLst>
      <p:ext uri="{BB962C8B-B14F-4D97-AF65-F5344CB8AC3E}">
        <p14:creationId xmlns:p14="http://schemas.microsoft.com/office/powerpoint/2010/main" val="2631979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6B906-C56C-46FD-BE5F-D0ECEC19F7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89B956-F8CF-4B03-B360-7389997654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DBEDB9-24C4-419A-931D-F7A53AC019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4E41C1-7945-4A0B-B977-8584FA236C22}"/>
              </a:ext>
            </a:extLst>
          </p:cNvPr>
          <p:cNvSpPr>
            <a:spLocks noGrp="1"/>
          </p:cNvSpPr>
          <p:nvPr>
            <p:ph type="dt" sz="half" idx="10"/>
          </p:nvPr>
        </p:nvSpPr>
        <p:spPr/>
        <p:txBody>
          <a:bodyPr/>
          <a:lstStyle/>
          <a:p>
            <a:fld id="{E3E74DF5-E594-402A-A35A-114DCBDF6A6D}" type="datetimeFigureOut">
              <a:rPr lang="en-US" smtClean="0"/>
              <a:t>4/17/2020</a:t>
            </a:fld>
            <a:endParaRPr lang="en-US"/>
          </a:p>
        </p:txBody>
      </p:sp>
      <p:sp>
        <p:nvSpPr>
          <p:cNvPr id="6" name="Footer Placeholder 5">
            <a:extLst>
              <a:ext uri="{FF2B5EF4-FFF2-40B4-BE49-F238E27FC236}">
                <a16:creationId xmlns:a16="http://schemas.microsoft.com/office/drawing/2014/main" id="{F8EAA34F-1174-41B8-BA0E-DE7A071F0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6F40E2-17E9-4847-8EA6-158F1C44ADAC}"/>
              </a:ext>
            </a:extLst>
          </p:cNvPr>
          <p:cNvSpPr>
            <a:spLocks noGrp="1"/>
          </p:cNvSpPr>
          <p:nvPr>
            <p:ph type="sldNum" sz="quarter" idx="12"/>
          </p:nvPr>
        </p:nvSpPr>
        <p:spPr/>
        <p:txBody>
          <a:bodyPr/>
          <a:lstStyle/>
          <a:p>
            <a:fld id="{D9ABDC31-F392-4082-9007-EAB0ACA9D7C9}" type="slidenum">
              <a:rPr lang="en-US" smtClean="0"/>
              <a:t>‹#›</a:t>
            </a:fld>
            <a:endParaRPr lang="en-US"/>
          </a:p>
        </p:txBody>
      </p:sp>
    </p:spTree>
    <p:extLst>
      <p:ext uri="{BB962C8B-B14F-4D97-AF65-F5344CB8AC3E}">
        <p14:creationId xmlns:p14="http://schemas.microsoft.com/office/powerpoint/2010/main" val="2049269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CB089-8298-4CC7-A90B-09C81DAD67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A02D99-BEAE-4700-87E0-8A5E741560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CF33E8-920E-4F40-BFBA-B6D6296EEA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2F31FA-A503-467C-9AA1-F5E3EF1E76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68C5AB-1CC5-417B-8A60-744ABE6006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B3CE5B-7C6A-4A95-A18E-AC1ADF6EA03F}"/>
              </a:ext>
            </a:extLst>
          </p:cNvPr>
          <p:cNvSpPr>
            <a:spLocks noGrp="1"/>
          </p:cNvSpPr>
          <p:nvPr>
            <p:ph type="dt" sz="half" idx="10"/>
          </p:nvPr>
        </p:nvSpPr>
        <p:spPr/>
        <p:txBody>
          <a:bodyPr/>
          <a:lstStyle/>
          <a:p>
            <a:fld id="{E3E74DF5-E594-402A-A35A-114DCBDF6A6D}" type="datetimeFigureOut">
              <a:rPr lang="en-US" smtClean="0"/>
              <a:t>4/17/2020</a:t>
            </a:fld>
            <a:endParaRPr lang="en-US"/>
          </a:p>
        </p:txBody>
      </p:sp>
      <p:sp>
        <p:nvSpPr>
          <p:cNvPr id="8" name="Footer Placeholder 7">
            <a:extLst>
              <a:ext uri="{FF2B5EF4-FFF2-40B4-BE49-F238E27FC236}">
                <a16:creationId xmlns:a16="http://schemas.microsoft.com/office/drawing/2014/main" id="{D954E442-8803-4B91-A3BE-56BAE0CC1A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5D7E75-5083-40FF-8725-3C6372719A36}"/>
              </a:ext>
            </a:extLst>
          </p:cNvPr>
          <p:cNvSpPr>
            <a:spLocks noGrp="1"/>
          </p:cNvSpPr>
          <p:nvPr>
            <p:ph type="sldNum" sz="quarter" idx="12"/>
          </p:nvPr>
        </p:nvSpPr>
        <p:spPr/>
        <p:txBody>
          <a:bodyPr/>
          <a:lstStyle/>
          <a:p>
            <a:fld id="{D9ABDC31-F392-4082-9007-EAB0ACA9D7C9}" type="slidenum">
              <a:rPr lang="en-US" smtClean="0"/>
              <a:t>‹#›</a:t>
            </a:fld>
            <a:endParaRPr lang="en-US"/>
          </a:p>
        </p:txBody>
      </p:sp>
    </p:spTree>
    <p:extLst>
      <p:ext uri="{BB962C8B-B14F-4D97-AF65-F5344CB8AC3E}">
        <p14:creationId xmlns:p14="http://schemas.microsoft.com/office/powerpoint/2010/main" val="798951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84C08-F77C-4787-82B3-3852051C94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FA84E0-5303-4405-BEB7-A5C32214F45C}"/>
              </a:ext>
            </a:extLst>
          </p:cNvPr>
          <p:cNvSpPr>
            <a:spLocks noGrp="1"/>
          </p:cNvSpPr>
          <p:nvPr>
            <p:ph type="dt" sz="half" idx="10"/>
          </p:nvPr>
        </p:nvSpPr>
        <p:spPr/>
        <p:txBody>
          <a:bodyPr/>
          <a:lstStyle/>
          <a:p>
            <a:fld id="{E3E74DF5-E594-402A-A35A-114DCBDF6A6D}" type="datetimeFigureOut">
              <a:rPr lang="en-US" smtClean="0"/>
              <a:t>4/17/2020</a:t>
            </a:fld>
            <a:endParaRPr lang="en-US"/>
          </a:p>
        </p:txBody>
      </p:sp>
      <p:sp>
        <p:nvSpPr>
          <p:cNvPr id="4" name="Footer Placeholder 3">
            <a:extLst>
              <a:ext uri="{FF2B5EF4-FFF2-40B4-BE49-F238E27FC236}">
                <a16:creationId xmlns:a16="http://schemas.microsoft.com/office/drawing/2014/main" id="{948E7E45-90A5-4C29-AFD3-65B2A9C194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AA05A7-9F82-4A97-B02B-5A7955621377}"/>
              </a:ext>
            </a:extLst>
          </p:cNvPr>
          <p:cNvSpPr>
            <a:spLocks noGrp="1"/>
          </p:cNvSpPr>
          <p:nvPr>
            <p:ph type="sldNum" sz="quarter" idx="12"/>
          </p:nvPr>
        </p:nvSpPr>
        <p:spPr/>
        <p:txBody>
          <a:bodyPr/>
          <a:lstStyle/>
          <a:p>
            <a:fld id="{D9ABDC31-F392-4082-9007-EAB0ACA9D7C9}" type="slidenum">
              <a:rPr lang="en-US" smtClean="0"/>
              <a:t>‹#›</a:t>
            </a:fld>
            <a:endParaRPr lang="en-US"/>
          </a:p>
        </p:txBody>
      </p:sp>
    </p:spTree>
    <p:extLst>
      <p:ext uri="{BB962C8B-B14F-4D97-AF65-F5344CB8AC3E}">
        <p14:creationId xmlns:p14="http://schemas.microsoft.com/office/powerpoint/2010/main" val="394671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E0AF86-1A4B-40AB-A07C-9E6CF2DAF61A}"/>
              </a:ext>
            </a:extLst>
          </p:cNvPr>
          <p:cNvSpPr>
            <a:spLocks noGrp="1"/>
          </p:cNvSpPr>
          <p:nvPr>
            <p:ph type="dt" sz="half" idx="10"/>
          </p:nvPr>
        </p:nvSpPr>
        <p:spPr/>
        <p:txBody>
          <a:bodyPr/>
          <a:lstStyle/>
          <a:p>
            <a:fld id="{E3E74DF5-E594-402A-A35A-114DCBDF6A6D}" type="datetimeFigureOut">
              <a:rPr lang="en-US" smtClean="0"/>
              <a:t>4/17/2020</a:t>
            </a:fld>
            <a:endParaRPr lang="en-US"/>
          </a:p>
        </p:txBody>
      </p:sp>
      <p:sp>
        <p:nvSpPr>
          <p:cNvPr id="3" name="Footer Placeholder 2">
            <a:extLst>
              <a:ext uri="{FF2B5EF4-FFF2-40B4-BE49-F238E27FC236}">
                <a16:creationId xmlns:a16="http://schemas.microsoft.com/office/drawing/2014/main" id="{A3CDEEF9-DA65-4806-B13D-5CF64C220A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E34883-B83B-4DD8-A939-AAFBE107B11C}"/>
              </a:ext>
            </a:extLst>
          </p:cNvPr>
          <p:cNvSpPr>
            <a:spLocks noGrp="1"/>
          </p:cNvSpPr>
          <p:nvPr>
            <p:ph type="sldNum" sz="quarter" idx="12"/>
          </p:nvPr>
        </p:nvSpPr>
        <p:spPr/>
        <p:txBody>
          <a:bodyPr/>
          <a:lstStyle/>
          <a:p>
            <a:fld id="{D9ABDC31-F392-4082-9007-EAB0ACA9D7C9}" type="slidenum">
              <a:rPr lang="en-US" smtClean="0"/>
              <a:t>‹#›</a:t>
            </a:fld>
            <a:endParaRPr lang="en-US"/>
          </a:p>
        </p:txBody>
      </p:sp>
    </p:spTree>
    <p:extLst>
      <p:ext uri="{BB962C8B-B14F-4D97-AF65-F5344CB8AC3E}">
        <p14:creationId xmlns:p14="http://schemas.microsoft.com/office/powerpoint/2010/main" val="365738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DCE2E-C08F-47E8-9680-435C75CA95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27853A-1FA6-4804-B923-593AEA4F01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046D69-C304-4E39-B316-EE44999ED0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351D15-D1D9-4A70-8910-B9FEB2CFE6E4}"/>
              </a:ext>
            </a:extLst>
          </p:cNvPr>
          <p:cNvSpPr>
            <a:spLocks noGrp="1"/>
          </p:cNvSpPr>
          <p:nvPr>
            <p:ph type="dt" sz="half" idx="10"/>
          </p:nvPr>
        </p:nvSpPr>
        <p:spPr/>
        <p:txBody>
          <a:bodyPr/>
          <a:lstStyle/>
          <a:p>
            <a:fld id="{E3E74DF5-E594-402A-A35A-114DCBDF6A6D}" type="datetimeFigureOut">
              <a:rPr lang="en-US" smtClean="0"/>
              <a:t>4/17/2020</a:t>
            </a:fld>
            <a:endParaRPr lang="en-US"/>
          </a:p>
        </p:txBody>
      </p:sp>
      <p:sp>
        <p:nvSpPr>
          <p:cNvPr id="6" name="Footer Placeholder 5">
            <a:extLst>
              <a:ext uri="{FF2B5EF4-FFF2-40B4-BE49-F238E27FC236}">
                <a16:creationId xmlns:a16="http://schemas.microsoft.com/office/drawing/2014/main" id="{9F365DE3-1091-489B-A04B-2A20A98851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D437CE-E630-413F-9A9A-225B32009C54}"/>
              </a:ext>
            </a:extLst>
          </p:cNvPr>
          <p:cNvSpPr>
            <a:spLocks noGrp="1"/>
          </p:cNvSpPr>
          <p:nvPr>
            <p:ph type="sldNum" sz="quarter" idx="12"/>
          </p:nvPr>
        </p:nvSpPr>
        <p:spPr/>
        <p:txBody>
          <a:bodyPr/>
          <a:lstStyle/>
          <a:p>
            <a:fld id="{D9ABDC31-F392-4082-9007-EAB0ACA9D7C9}" type="slidenum">
              <a:rPr lang="en-US" smtClean="0"/>
              <a:t>‹#›</a:t>
            </a:fld>
            <a:endParaRPr lang="en-US"/>
          </a:p>
        </p:txBody>
      </p:sp>
    </p:spTree>
    <p:extLst>
      <p:ext uri="{BB962C8B-B14F-4D97-AF65-F5344CB8AC3E}">
        <p14:creationId xmlns:p14="http://schemas.microsoft.com/office/powerpoint/2010/main" val="3524902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D315D-46FF-48CA-BA6A-278D60F0FA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AC9EF0-5D29-4557-811A-E1AA135CC3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C05EA8-9697-4AE9-B538-F4BABF8B9C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BA139-31B0-4A40-85DC-BD8BFF24A0D5}"/>
              </a:ext>
            </a:extLst>
          </p:cNvPr>
          <p:cNvSpPr>
            <a:spLocks noGrp="1"/>
          </p:cNvSpPr>
          <p:nvPr>
            <p:ph type="dt" sz="half" idx="10"/>
          </p:nvPr>
        </p:nvSpPr>
        <p:spPr/>
        <p:txBody>
          <a:bodyPr/>
          <a:lstStyle/>
          <a:p>
            <a:fld id="{E3E74DF5-E594-402A-A35A-114DCBDF6A6D}" type="datetimeFigureOut">
              <a:rPr lang="en-US" smtClean="0"/>
              <a:t>4/17/2020</a:t>
            </a:fld>
            <a:endParaRPr lang="en-US"/>
          </a:p>
        </p:txBody>
      </p:sp>
      <p:sp>
        <p:nvSpPr>
          <p:cNvPr id="6" name="Footer Placeholder 5">
            <a:extLst>
              <a:ext uri="{FF2B5EF4-FFF2-40B4-BE49-F238E27FC236}">
                <a16:creationId xmlns:a16="http://schemas.microsoft.com/office/drawing/2014/main" id="{EDC3BE3C-C441-4F41-BAA7-364364385C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5DA1E0-0049-4B43-A948-78E5C5DB0C5B}"/>
              </a:ext>
            </a:extLst>
          </p:cNvPr>
          <p:cNvSpPr>
            <a:spLocks noGrp="1"/>
          </p:cNvSpPr>
          <p:nvPr>
            <p:ph type="sldNum" sz="quarter" idx="12"/>
          </p:nvPr>
        </p:nvSpPr>
        <p:spPr/>
        <p:txBody>
          <a:bodyPr/>
          <a:lstStyle/>
          <a:p>
            <a:fld id="{D9ABDC31-F392-4082-9007-EAB0ACA9D7C9}" type="slidenum">
              <a:rPr lang="en-US" smtClean="0"/>
              <a:t>‹#›</a:t>
            </a:fld>
            <a:endParaRPr lang="en-US"/>
          </a:p>
        </p:txBody>
      </p:sp>
    </p:spTree>
    <p:extLst>
      <p:ext uri="{BB962C8B-B14F-4D97-AF65-F5344CB8AC3E}">
        <p14:creationId xmlns:p14="http://schemas.microsoft.com/office/powerpoint/2010/main" val="2169502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81C760-29BB-4DA5-8AB7-53EE0FF319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4D00C8-C3D3-46E9-A2B2-FE3DF31563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5822C3-4144-45E9-9DC5-4702EC24E7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E74DF5-E594-402A-A35A-114DCBDF6A6D}" type="datetimeFigureOut">
              <a:rPr lang="en-US" smtClean="0"/>
              <a:t>4/17/2020</a:t>
            </a:fld>
            <a:endParaRPr lang="en-US"/>
          </a:p>
        </p:txBody>
      </p:sp>
      <p:sp>
        <p:nvSpPr>
          <p:cNvPr id="5" name="Footer Placeholder 4">
            <a:extLst>
              <a:ext uri="{FF2B5EF4-FFF2-40B4-BE49-F238E27FC236}">
                <a16:creationId xmlns:a16="http://schemas.microsoft.com/office/drawing/2014/main" id="{621D08BC-B3DE-4725-974E-685EDF0CBA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A11B42-E8D1-48E2-8A36-55F65D5A92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BDC31-F392-4082-9007-EAB0ACA9D7C9}" type="slidenum">
              <a:rPr lang="en-US" smtClean="0"/>
              <a:t>‹#›</a:t>
            </a:fld>
            <a:endParaRPr lang="en-US"/>
          </a:p>
        </p:txBody>
      </p:sp>
    </p:spTree>
    <p:extLst>
      <p:ext uri="{BB962C8B-B14F-4D97-AF65-F5344CB8AC3E}">
        <p14:creationId xmlns:p14="http://schemas.microsoft.com/office/powerpoint/2010/main" val="2857382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archive.ics.uci.edu/ml/datasets/diabetes" TargetMode="Externa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400496A6-0F9F-4A34-BAEF-83DA1C3712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2886" y="0"/>
            <a:ext cx="1269114" cy="1007331"/>
          </a:xfrm>
          <a:prstGeom prst="rect">
            <a:avLst/>
          </a:prstGeom>
        </p:spPr>
      </p:pic>
      <p:sp>
        <p:nvSpPr>
          <p:cNvPr id="6" name="TextBox 5">
            <a:extLst>
              <a:ext uri="{FF2B5EF4-FFF2-40B4-BE49-F238E27FC236}">
                <a16:creationId xmlns:a16="http://schemas.microsoft.com/office/drawing/2014/main" id="{E912D081-F814-4B6C-A0D5-C10B8309E198}"/>
              </a:ext>
            </a:extLst>
          </p:cNvPr>
          <p:cNvSpPr txBox="1"/>
          <p:nvPr/>
        </p:nvSpPr>
        <p:spPr>
          <a:xfrm>
            <a:off x="1971676" y="0"/>
            <a:ext cx="7921388" cy="707886"/>
          </a:xfrm>
          <a:prstGeom prst="rect">
            <a:avLst/>
          </a:prstGeom>
          <a:noFill/>
        </p:spPr>
        <p:txBody>
          <a:bodyPr wrap="square" rtlCol="0">
            <a:spAutoFit/>
          </a:bodyPr>
          <a:lstStyle/>
          <a:p>
            <a:pPr algn="ctr"/>
            <a:r>
              <a:rPr lang="en-US" sz="4000" b="1" dirty="0">
                <a:solidFill>
                  <a:srgbClr val="0070C0"/>
                </a:solidFill>
              </a:rPr>
              <a:t>PATIENT READMITTANCE ANALYSIS</a:t>
            </a:r>
          </a:p>
        </p:txBody>
      </p:sp>
      <p:sp>
        <p:nvSpPr>
          <p:cNvPr id="8" name="TextBox 7">
            <a:extLst>
              <a:ext uri="{FF2B5EF4-FFF2-40B4-BE49-F238E27FC236}">
                <a16:creationId xmlns:a16="http://schemas.microsoft.com/office/drawing/2014/main" id="{5DE808F4-6A7C-4C3E-AC1B-DB36FBCADC14}"/>
              </a:ext>
            </a:extLst>
          </p:cNvPr>
          <p:cNvSpPr txBox="1"/>
          <p:nvPr/>
        </p:nvSpPr>
        <p:spPr>
          <a:xfrm>
            <a:off x="3073774" y="631917"/>
            <a:ext cx="6522360" cy="276999"/>
          </a:xfrm>
          <a:prstGeom prst="rect">
            <a:avLst/>
          </a:prstGeom>
          <a:noFill/>
        </p:spPr>
        <p:txBody>
          <a:bodyPr wrap="square" rtlCol="0">
            <a:spAutoFit/>
          </a:bodyPr>
          <a:lstStyle/>
          <a:p>
            <a:pPr algn="ctr"/>
            <a:r>
              <a:rPr lang="en-US" sz="1200" b="1" dirty="0"/>
              <a:t> Manan Dedhia</a:t>
            </a:r>
          </a:p>
        </p:txBody>
      </p:sp>
      <p:sp>
        <p:nvSpPr>
          <p:cNvPr id="9" name="TextBox 8">
            <a:extLst>
              <a:ext uri="{FF2B5EF4-FFF2-40B4-BE49-F238E27FC236}">
                <a16:creationId xmlns:a16="http://schemas.microsoft.com/office/drawing/2014/main" id="{759BA7FE-8F7C-4417-94D2-297E6B036743}"/>
              </a:ext>
            </a:extLst>
          </p:cNvPr>
          <p:cNvSpPr txBox="1"/>
          <p:nvPr/>
        </p:nvSpPr>
        <p:spPr>
          <a:xfrm>
            <a:off x="152400" y="984884"/>
            <a:ext cx="3926541" cy="1505540"/>
          </a:xfrm>
          <a:prstGeom prst="rect">
            <a:avLst/>
          </a:prstGeom>
          <a:noFill/>
        </p:spPr>
        <p:txBody>
          <a:bodyPr wrap="square" rtlCol="0">
            <a:spAutoFit/>
          </a:bodyPr>
          <a:lstStyle/>
          <a:p>
            <a:r>
              <a:rPr lang="en-US" sz="1400" b="1" dirty="0">
                <a:solidFill>
                  <a:srgbClr val="0070C0"/>
                </a:solidFill>
              </a:rPr>
              <a:t>Problem and Objective</a:t>
            </a:r>
          </a:p>
          <a:p>
            <a:pPr>
              <a:lnSpc>
                <a:spcPts val="50"/>
              </a:lnSpc>
            </a:pPr>
            <a:endParaRPr lang="en-US" sz="1400" b="1" dirty="0">
              <a:solidFill>
                <a:srgbClr val="0070C0"/>
              </a:solidFill>
            </a:endParaRPr>
          </a:p>
          <a:p>
            <a:pPr algn="just"/>
            <a:r>
              <a:rPr lang="en-US" sz="1100" dirty="0"/>
              <a:t>Diabetes is the underlying cause of many health issues. Our main objective is to determine if a patient will be readmitted or not by considering the medicines, diagnosis and various other features. To accomplish this we have decided to use two algorithms: Logistic Regression and Random Forest. This system can be used by healthcare providers to determine if a patient needs a follow-up appointment in the immediate future.</a:t>
            </a:r>
          </a:p>
        </p:txBody>
      </p:sp>
      <p:sp>
        <p:nvSpPr>
          <p:cNvPr id="10" name="TextBox 9">
            <a:extLst>
              <a:ext uri="{FF2B5EF4-FFF2-40B4-BE49-F238E27FC236}">
                <a16:creationId xmlns:a16="http://schemas.microsoft.com/office/drawing/2014/main" id="{94E42F68-446C-42A0-A2DD-DDE0B905798F}"/>
              </a:ext>
            </a:extLst>
          </p:cNvPr>
          <p:cNvSpPr txBox="1"/>
          <p:nvPr/>
        </p:nvSpPr>
        <p:spPr>
          <a:xfrm>
            <a:off x="152395" y="2462556"/>
            <a:ext cx="3926541" cy="1074653"/>
          </a:xfrm>
          <a:prstGeom prst="rect">
            <a:avLst/>
          </a:prstGeom>
          <a:noFill/>
        </p:spPr>
        <p:txBody>
          <a:bodyPr wrap="square" rtlCol="0">
            <a:spAutoFit/>
          </a:bodyPr>
          <a:lstStyle/>
          <a:p>
            <a:pPr algn="just"/>
            <a:r>
              <a:rPr lang="en-US" sz="1400" b="1" dirty="0">
                <a:solidFill>
                  <a:schemeClr val="accent1"/>
                </a:solidFill>
              </a:rPr>
              <a:t>Goals</a:t>
            </a:r>
          </a:p>
          <a:p>
            <a:pPr algn="just">
              <a:lnSpc>
                <a:spcPts val="50"/>
              </a:lnSpc>
            </a:pPr>
            <a:endParaRPr lang="en-US" sz="1600" b="1" dirty="0">
              <a:solidFill>
                <a:schemeClr val="accent1"/>
              </a:solidFill>
            </a:endParaRPr>
          </a:p>
          <a:p>
            <a:pPr marL="228600" indent="-228600" algn="just">
              <a:buAutoNum type="arabicPeriod"/>
            </a:pPr>
            <a:r>
              <a:rPr lang="en-US" sz="1100" dirty="0"/>
              <a:t>Predict if a patient will be readmitted or not.</a:t>
            </a:r>
          </a:p>
          <a:p>
            <a:pPr marL="228600" indent="-228600" algn="just">
              <a:buAutoNum type="arabicPeriod"/>
            </a:pPr>
            <a:r>
              <a:rPr lang="en-US" sz="1100" dirty="0"/>
              <a:t>Predict if a patient will be readmitted in less than 30 days or more than 30 days.</a:t>
            </a:r>
          </a:p>
          <a:p>
            <a:endParaRPr lang="en-US" sz="1600" b="1" dirty="0">
              <a:solidFill>
                <a:schemeClr val="accent1"/>
              </a:solidFill>
            </a:endParaRPr>
          </a:p>
        </p:txBody>
      </p:sp>
      <p:sp>
        <p:nvSpPr>
          <p:cNvPr id="11" name="TextBox 10">
            <a:extLst>
              <a:ext uri="{FF2B5EF4-FFF2-40B4-BE49-F238E27FC236}">
                <a16:creationId xmlns:a16="http://schemas.microsoft.com/office/drawing/2014/main" id="{6438FA9C-F5DE-41F1-B66D-E64932867452}"/>
              </a:ext>
            </a:extLst>
          </p:cNvPr>
          <p:cNvSpPr txBox="1"/>
          <p:nvPr/>
        </p:nvSpPr>
        <p:spPr>
          <a:xfrm>
            <a:off x="104079" y="3226561"/>
            <a:ext cx="3891353" cy="1166986"/>
          </a:xfrm>
          <a:prstGeom prst="rect">
            <a:avLst/>
          </a:prstGeom>
          <a:noFill/>
        </p:spPr>
        <p:txBody>
          <a:bodyPr wrap="square" rtlCol="0">
            <a:spAutoFit/>
          </a:bodyPr>
          <a:lstStyle/>
          <a:p>
            <a:pPr algn="just"/>
            <a:r>
              <a:rPr lang="en-US" sz="1400" b="1" dirty="0">
                <a:solidFill>
                  <a:schemeClr val="accent1"/>
                </a:solidFill>
              </a:rPr>
              <a:t>Data Description</a:t>
            </a:r>
          </a:p>
          <a:p>
            <a:pPr algn="just">
              <a:lnSpc>
                <a:spcPts val="50"/>
              </a:lnSpc>
            </a:pPr>
            <a:endParaRPr lang="en-US" sz="1600" b="1" dirty="0">
              <a:solidFill>
                <a:schemeClr val="accent1"/>
              </a:solidFill>
            </a:endParaRPr>
          </a:p>
          <a:p>
            <a:pPr algn="just"/>
            <a:r>
              <a:rPr lang="en-US" sz="1100" dirty="0"/>
              <a:t>This data consists of 49 columns that can be used to determine the readmittance of the patient, twenty-four of which are various diabetic medicines and the remaining are the tests and columns containing demographic data. The data is in csv format and consists of 101,767 records.</a:t>
            </a:r>
          </a:p>
        </p:txBody>
      </p:sp>
      <p:pic>
        <p:nvPicPr>
          <p:cNvPr id="15" name="Picture 14" descr="A screenshot of a cell phone&#10;&#10;Description automatically generated">
            <a:extLst>
              <a:ext uri="{FF2B5EF4-FFF2-40B4-BE49-F238E27FC236}">
                <a16:creationId xmlns:a16="http://schemas.microsoft.com/office/drawing/2014/main" id="{7A372001-BE82-4BBE-B0D6-4BD60212DE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2200" y="1007331"/>
            <a:ext cx="1999113" cy="1596089"/>
          </a:xfrm>
          <a:prstGeom prst="rect">
            <a:avLst/>
          </a:prstGeom>
        </p:spPr>
      </p:pic>
      <p:sp>
        <p:nvSpPr>
          <p:cNvPr id="16" name="TextBox 15">
            <a:extLst>
              <a:ext uri="{FF2B5EF4-FFF2-40B4-BE49-F238E27FC236}">
                <a16:creationId xmlns:a16="http://schemas.microsoft.com/office/drawing/2014/main" id="{3C73DD75-071C-466E-A4EB-05E1EA730ABC}"/>
              </a:ext>
            </a:extLst>
          </p:cNvPr>
          <p:cNvSpPr txBox="1"/>
          <p:nvPr/>
        </p:nvSpPr>
        <p:spPr>
          <a:xfrm>
            <a:off x="4001713" y="4392086"/>
            <a:ext cx="3926541" cy="364780"/>
          </a:xfrm>
          <a:prstGeom prst="rect">
            <a:avLst/>
          </a:prstGeom>
          <a:noFill/>
        </p:spPr>
        <p:txBody>
          <a:bodyPr wrap="square" rtlCol="0">
            <a:spAutoFit/>
          </a:bodyPr>
          <a:lstStyle/>
          <a:p>
            <a:r>
              <a:rPr lang="en-US" sz="1400" b="1" dirty="0">
                <a:solidFill>
                  <a:srgbClr val="0070C0"/>
                </a:solidFill>
              </a:rPr>
              <a:t>Model Evaluation</a:t>
            </a:r>
          </a:p>
          <a:p>
            <a:pPr>
              <a:lnSpc>
                <a:spcPts val="50"/>
              </a:lnSpc>
            </a:pPr>
            <a:endParaRPr lang="en-US" sz="1400" b="1" dirty="0">
              <a:solidFill>
                <a:srgbClr val="0070C0"/>
              </a:solidFill>
            </a:endParaRPr>
          </a:p>
        </p:txBody>
      </p:sp>
      <p:graphicFrame>
        <p:nvGraphicFramePr>
          <p:cNvPr id="17" name="Table 17">
            <a:extLst>
              <a:ext uri="{FF2B5EF4-FFF2-40B4-BE49-F238E27FC236}">
                <a16:creationId xmlns:a16="http://schemas.microsoft.com/office/drawing/2014/main" id="{4E3103CA-99C6-4247-9C38-157906E489C4}"/>
              </a:ext>
            </a:extLst>
          </p:cNvPr>
          <p:cNvGraphicFramePr>
            <a:graphicFrameLocks noGrp="1"/>
          </p:cNvGraphicFramePr>
          <p:nvPr>
            <p:extLst>
              <p:ext uri="{D42A27DB-BD31-4B8C-83A1-F6EECF244321}">
                <p14:modId xmlns:p14="http://schemas.microsoft.com/office/powerpoint/2010/main" val="1123455234"/>
              </p:ext>
            </p:extLst>
          </p:nvPr>
        </p:nvGraphicFramePr>
        <p:xfrm>
          <a:off x="4025100" y="5694146"/>
          <a:ext cx="4016213" cy="685800"/>
        </p:xfrm>
        <a:graphic>
          <a:graphicData uri="http://schemas.openxmlformats.org/drawingml/2006/table">
            <a:tbl>
              <a:tblPr firstRow="1" bandRow="1">
                <a:tableStyleId>{7DF18680-E054-41AD-8BC1-D1AEF772440D}</a:tableStyleId>
              </a:tblPr>
              <a:tblGrid>
                <a:gridCol w="1242978">
                  <a:extLst>
                    <a:ext uri="{9D8B030D-6E8A-4147-A177-3AD203B41FA5}">
                      <a16:colId xmlns:a16="http://schemas.microsoft.com/office/drawing/2014/main" val="4196046822"/>
                    </a:ext>
                  </a:extLst>
                </a:gridCol>
                <a:gridCol w="758969">
                  <a:extLst>
                    <a:ext uri="{9D8B030D-6E8A-4147-A177-3AD203B41FA5}">
                      <a16:colId xmlns:a16="http://schemas.microsoft.com/office/drawing/2014/main" val="3726581471"/>
                    </a:ext>
                  </a:extLst>
                </a:gridCol>
                <a:gridCol w="956347">
                  <a:extLst>
                    <a:ext uri="{9D8B030D-6E8A-4147-A177-3AD203B41FA5}">
                      <a16:colId xmlns:a16="http://schemas.microsoft.com/office/drawing/2014/main" val="974294136"/>
                    </a:ext>
                  </a:extLst>
                </a:gridCol>
                <a:gridCol w="1057919">
                  <a:extLst>
                    <a:ext uri="{9D8B030D-6E8A-4147-A177-3AD203B41FA5}">
                      <a16:colId xmlns:a16="http://schemas.microsoft.com/office/drawing/2014/main" val="738803740"/>
                    </a:ext>
                  </a:extLst>
                </a:gridCol>
              </a:tblGrid>
              <a:tr h="219381">
                <a:tc>
                  <a:txBody>
                    <a:bodyPr/>
                    <a:lstStyle/>
                    <a:p>
                      <a:pPr algn="ctr"/>
                      <a:r>
                        <a:rPr lang="en-US" sz="900" dirty="0"/>
                        <a:t>Best Models</a:t>
                      </a: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Precision </a:t>
                      </a:r>
                    </a:p>
                  </a:txBody>
                  <a:tcPr>
                    <a:solidFill>
                      <a:schemeClr val="accent1"/>
                    </a:solidFill>
                  </a:tcPr>
                </a:tc>
                <a:tc>
                  <a:txBody>
                    <a:bodyPr/>
                    <a:lstStyle/>
                    <a:p>
                      <a:pPr algn="ctr"/>
                      <a:r>
                        <a:rPr lang="en-US" sz="900" dirty="0"/>
                        <a:t>Recall</a:t>
                      </a:r>
                    </a:p>
                  </a:txBody>
                  <a:tcPr>
                    <a:solidFill>
                      <a:schemeClr val="accent1"/>
                    </a:solidFill>
                  </a:tcPr>
                </a:tc>
                <a:tc>
                  <a:txBody>
                    <a:bodyPr/>
                    <a:lstStyle/>
                    <a:p>
                      <a:pPr algn="ctr"/>
                      <a:r>
                        <a:rPr lang="en-US" sz="900" dirty="0"/>
                        <a:t>AUC</a:t>
                      </a:r>
                    </a:p>
                  </a:txBody>
                  <a:tcPr>
                    <a:solidFill>
                      <a:schemeClr val="accent1"/>
                    </a:solidFill>
                  </a:tcPr>
                </a:tc>
                <a:extLst>
                  <a:ext uri="{0D108BD9-81ED-4DB2-BD59-A6C34878D82A}">
                    <a16:rowId xmlns:a16="http://schemas.microsoft.com/office/drawing/2014/main" val="846785555"/>
                  </a:ext>
                </a:extLst>
              </a:tr>
              <a:tr h="219381">
                <a:tc>
                  <a:txBody>
                    <a:bodyPr/>
                    <a:lstStyle/>
                    <a:p>
                      <a:pPr algn="ctr"/>
                      <a:r>
                        <a:rPr lang="en-US" sz="900" dirty="0"/>
                        <a:t>Random Forest</a:t>
                      </a:r>
                    </a:p>
                  </a:txBody>
                  <a:tcPr/>
                </a:tc>
                <a:tc>
                  <a:txBody>
                    <a:bodyPr/>
                    <a:lstStyle/>
                    <a:p>
                      <a:pPr algn="ctr"/>
                      <a:r>
                        <a:rPr lang="en-US" sz="900" dirty="0"/>
                        <a:t>0.62</a:t>
                      </a:r>
                    </a:p>
                  </a:txBody>
                  <a:tcPr/>
                </a:tc>
                <a:tc>
                  <a:txBody>
                    <a:bodyPr/>
                    <a:lstStyle/>
                    <a:p>
                      <a:pPr algn="ctr"/>
                      <a:r>
                        <a:rPr lang="en-US" sz="900" dirty="0"/>
                        <a:t>0.36</a:t>
                      </a:r>
                    </a:p>
                  </a:txBody>
                  <a:tcPr/>
                </a:tc>
                <a:tc>
                  <a:txBody>
                    <a:bodyPr/>
                    <a:lstStyle/>
                    <a:p>
                      <a:pPr algn="ctr"/>
                      <a:r>
                        <a:rPr lang="en-US" sz="900" dirty="0"/>
                        <a:t>0.660</a:t>
                      </a:r>
                    </a:p>
                  </a:txBody>
                  <a:tcPr/>
                </a:tc>
                <a:extLst>
                  <a:ext uri="{0D108BD9-81ED-4DB2-BD59-A6C34878D82A}">
                    <a16:rowId xmlns:a16="http://schemas.microsoft.com/office/drawing/2014/main" val="2219897893"/>
                  </a:ext>
                </a:extLst>
              </a:tr>
              <a:tr h="219381">
                <a:tc>
                  <a:txBody>
                    <a:bodyPr/>
                    <a:lstStyle/>
                    <a:p>
                      <a:pPr algn="ctr"/>
                      <a:r>
                        <a:rPr lang="en-US" sz="900" dirty="0"/>
                        <a:t>Logistic Regression</a:t>
                      </a:r>
                    </a:p>
                  </a:txBody>
                  <a:tcPr/>
                </a:tc>
                <a:tc>
                  <a:txBody>
                    <a:bodyPr/>
                    <a:lstStyle/>
                    <a:p>
                      <a:pPr algn="ctr"/>
                      <a:r>
                        <a:rPr lang="en-US" sz="900" dirty="0"/>
                        <a:t>0.63</a:t>
                      </a:r>
                    </a:p>
                  </a:txBody>
                  <a:tcPr/>
                </a:tc>
                <a:tc>
                  <a:txBody>
                    <a:bodyPr/>
                    <a:lstStyle/>
                    <a:p>
                      <a:pPr algn="ctr"/>
                      <a:r>
                        <a:rPr lang="en-US" sz="900" dirty="0"/>
                        <a:t>0.31</a:t>
                      </a:r>
                    </a:p>
                  </a:txBody>
                  <a:tcPr/>
                </a:tc>
                <a:tc>
                  <a:txBody>
                    <a:bodyPr/>
                    <a:lstStyle/>
                    <a:p>
                      <a:pPr algn="ctr"/>
                      <a:r>
                        <a:rPr lang="en-US" sz="900" dirty="0"/>
                        <a:t>0.654</a:t>
                      </a:r>
                    </a:p>
                  </a:txBody>
                  <a:tcPr/>
                </a:tc>
                <a:extLst>
                  <a:ext uri="{0D108BD9-81ED-4DB2-BD59-A6C34878D82A}">
                    <a16:rowId xmlns:a16="http://schemas.microsoft.com/office/drawing/2014/main" val="4255911668"/>
                  </a:ext>
                </a:extLst>
              </a:tr>
            </a:tbl>
          </a:graphicData>
        </a:graphic>
      </p:graphicFrame>
      <p:sp>
        <p:nvSpPr>
          <p:cNvPr id="2" name="TextBox 1">
            <a:extLst>
              <a:ext uri="{FF2B5EF4-FFF2-40B4-BE49-F238E27FC236}">
                <a16:creationId xmlns:a16="http://schemas.microsoft.com/office/drawing/2014/main" id="{A4FE10EF-E0DF-49CD-B7CE-E504BEE6E6E3}"/>
              </a:ext>
            </a:extLst>
          </p:cNvPr>
          <p:cNvSpPr txBox="1"/>
          <p:nvPr/>
        </p:nvSpPr>
        <p:spPr>
          <a:xfrm>
            <a:off x="8029850" y="849634"/>
            <a:ext cx="2976283" cy="307777"/>
          </a:xfrm>
          <a:prstGeom prst="rect">
            <a:avLst/>
          </a:prstGeom>
          <a:noFill/>
        </p:spPr>
        <p:txBody>
          <a:bodyPr wrap="square" rtlCol="0">
            <a:spAutoFit/>
          </a:bodyPr>
          <a:lstStyle/>
          <a:p>
            <a:r>
              <a:rPr lang="en-US" sz="1400" b="1" dirty="0">
                <a:solidFill>
                  <a:schemeClr val="accent1"/>
                </a:solidFill>
              </a:rPr>
              <a:t>Top 10 Features of Both Models</a:t>
            </a:r>
          </a:p>
        </p:txBody>
      </p:sp>
      <p:sp>
        <p:nvSpPr>
          <p:cNvPr id="12" name="TextBox 11">
            <a:extLst>
              <a:ext uri="{FF2B5EF4-FFF2-40B4-BE49-F238E27FC236}">
                <a16:creationId xmlns:a16="http://schemas.microsoft.com/office/drawing/2014/main" id="{640A9AD3-DD64-476E-8B86-DBFA1C7AA14B}"/>
              </a:ext>
            </a:extLst>
          </p:cNvPr>
          <p:cNvSpPr txBox="1"/>
          <p:nvPr/>
        </p:nvSpPr>
        <p:spPr>
          <a:xfrm>
            <a:off x="8041313" y="1071874"/>
            <a:ext cx="1851750" cy="276999"/>
          </a:xfrm>
          <a:prstGeom prst="rect">
            <a:avLst/>
          </a:prstGeom>
          <a:noFill/>
        </p:spPr>
        <p:txBody>
          <a:bodyPr wrap="square" rtlCol="0">
            <a:spAutoFit/>
          </a:bodyPr>
          <a:lstStyle/>
          <a:p>
            <a:r>
              <a:rPr lang="en-US" sz="1200" b="1" dirty="0">
                <a:solidFill>
                  <a:schemeClr val="accent1"/>
                </a:solidFill>
              </a:rPr>
              <a:t>Logistic Regression</a:t>
            </a:r>
          </a:p>
        </p:txBody>
      </p:sp>
      <p:sp>
        <p:nvSpPr>
          <p:cNvPr id="21" name="TextBox 20">
            <a:extLst>
              <a:ext uri="{FF2B5EF4-FFF2-40B4-BE49-F238E27FC236}">
                <a16:creationId xmlns:a16="http://schemas.microsoft.com/office/drawing/2014/main" id="{13148BF6-2928-4D8A-9705-AF62F77B9086}"/>
              </a:ext>
            </a:extLst>
          </p:cNvPr>
          <p:cNvSpPr txBox="1"/>
          <p:nvPr/>
        </p:nvSpPr>
        <p:spPr>
          <a:xfrm>
            <a:off x="4025100" y="2575552"/>
            <a:ext cx="1983792" cy="400110"/>
          </a:xfrm>
          <a:prstGeom prst="rect">
            <a:avLst/>
          </a:prstGeom>
          <a:noFill/>
        </p:spPr>
        <p:txBody>
          <a:bodyPr wrap="square" rtlCol="0">
            <a:spAutoFit/>
          </a:bodyPr>
          <a:lstStyle/>
          <a:p>
            <a:r>
              <a:rPr lang="en-US" sz="1000" b="1" dirty="0">
                <a:solidFill>
                  <a:schemeClr val="accent1"/>
                </a:solidFill>
              </a:rPr>
              <a:t>Logistic Regression Coefficient Distribution</a:t>
            </a:r>
          </a:p>
        </p:txBody>
      </p:sp>
      <p:pic>
        <p:nvPicPr>
          <p:cNvPr id="22" name="Picture 21" descr="A screenshot of a cell phone&#10;&#10;Description automatically generated">
            <a:extLst>
              <a:ext uri="{FF2B5EF4-FFF2-40B4-BE49-F238E27FC236}">
                <a16:creationId xmlns:a16="http://schemas.microsoft.com/office/drawing/2014/main" id="{C9A5DE29-A317-4745-95CB-3CEBC4F726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4096" y="2911316"/>
            <a:ext cx="1887604" cy="1554020"/>
          </a:xfrm>
          <a:prstGeom prst="rect">
            <a:avLst/>
          </a:prstGeom>
        </p:spPr>
      </p:pic>
      <p:sp>
        <p:nvSpPr>
          <p:cNvPr id="23" name="TextBox 22">
            <a:extLst>
              <a:ext uri="{FF2B5EF4-FFF2-40B4-BE49-F238E27FC236}">
                <a16:creationId xmlns:a16="http://schemas.microsoft.com/office/drawing/2014/main" id="{D7093A78-49B9-4C53-BA99-B2F5B42F8E08}"/>
              </a:ext>
            </a:extLst>
          </p:cNvPr>
          <p:cNvSpPr txBox="1"/>
          <p:nvPr/>
        </p:nvSpPr>
        <p:spPr>
          <a:xfrm>
            <a:off x="10028963" y="1073471"/>
            <a:ext cx="1869687" cy="276999"/>
          </a:xfrm>
          <a:prstGeom prst="rect">
            <a:avLst/>
          </a:prstGeom>
          <a:noFill/>
        </p:spPr>
        <p:txBody>
          <a:bodyPr wrap="square" rtlCol="0">
            <a:spAutoFit/>
          </a:bodyPr>
          <a:lstStyle/>
          <a:p>
            <a:r>
              <a:rPr lang="en-US" sz="1200" b="1" dirty="0">
                <a:solidFill>
                  <a:schemeClr val="accent1"/>
                </a:solidFill>
              </a:rPr>
              <a:t>Random Forest</a:t>
            </a:r>
            <a:endParaRPr lang="en-US" sz="1400" b="1" dirty="0">
              <a:solidFill>
                <a:schemeClr val="accent1"/>
              </a:solidFill>
            </a:endParaRPr>
          </a:p>
        </p:txBody>
      </p:sp>
      <p:pic>
        <p:nvPicPr>
          <p:cNvPr id="25" name="Picture 24" descr="A screenshot of a cell phone&#10;&#10;Description automatically generated">
            <a:extLst>
              <a:ext uri="{FF2B5EF4-FFF2-40B4-BE49-F238E27FC236}">
                <a16:creationId xmlns:a16="http://schemas.microsoft.com/office/drawing/2014/main" id="{EF8E9E22-BFE5-421D-BB92-269D01E14B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4366" y="2913700"/>
            <a:ext cx="1887607" cy="1549251"/>
          </a:xfrm>
          <a:prstGeom prst="rect">
            <a:avLst/>
          </a:prstGeom>
        </p:spPr>
      </p:pic>
      <p:sp>
        <p:nvSpPr>
          <p:cNvPr id="26" name="TextBox 25">
            <a:extLst>
              <a:ext uri="{FF2B5EF4-FFF2-40B4-BE49-F238E27FC236}">
                <a16:creationId xmlns:a16="http://schemas.microsoft.com/office/drawing/2014/main" id="{44867468-2640-4D56-9079-9EC8CB300632}"/>
              </a:ext>
            </a:extLst>
          </p:cNvPr>
          <p:cNvSpPr txBox="1"/>
          <p:nvPr/>
        </p:nvSpPr>
        <p:spPr>
          <a:xfrm>
            <a:off x="6100602" y="2595657"/>
            <a:ext cx="1869687" cy="400110"/>
          </a:xfrm>
          <a:prstGeom prst="rect">
            <a:avLst/>
          </a:prstGeom>
          <a:noFill/>
        </p:spPr>
        <p:txBody>
          <a:bodyPr wrap="square" rtlCol="0">
            <a:spAutoFit/>
          </a:bodyPr>
          <a:lstStyle/>
          <a:p>
            <a:r>
              <a:rPr lang="en-US" sz="1000" b="1" dirty="0">
                <a:solidFill>
                  <a:schemeClr val="accent1"/>
                </a:solidFill>
              </a:rPr>
              <a:t>Random Forest Feature Importance</a:t>
            </a:r>
            <a:endParaRPr lang="en-US" sz="1050" b="1" dirty="0">
              <a:solidFill>
                <a:schemeClr val="accent1"/>
              </a:solidFill>
            </a:endParaRPr>
          </a:p>
        </p:txBody>
      </p:sp>
      <p:graphicFrame>
        <p:nvGraphicFramePr>
          <p:cNvPr id="27" name="Table 3">
            <a:extLst>
              <a:ext uri="{FF2B5EF4-FFF2-40B4-BE49-F238E27FC236}">
                <a16:creationId xmlns:a16="http://schemas.microsoft.com/office/drawing/2014/main" id="{C8F69FC4-911C-4DC0-8AF5-BCA071D4FDFC}"/>
              </a:ext>
            </a:extLst>
          </p:cNvPr>
          <p:cNvGraphicFramePr>
            <a:graphicFrameLocks noGrp="1"/>
          </p:cNvGraphicFramePr>
          <p:nvPr>
            <p:extLst>
              <p:ext uri="{D42A27DB-BD31-4B8C-83A1-F6EECF244321}">
                <p14:modId xmlns:p14="http://schemas.microsoft.com/office/powerpoint/2010/main" val="2301381719"/>
              </p:ext>
            </p:extLst>
          </p:nvPr>
        </p:nvGraphicFramePr>
        <p:xfrm>
          <a:off x="10075208" y="1348025"/>
          <a:ext cx="1959342" cy="2824045"/>
        </p:xfrm>
        <a:graphic>
          <a:graphicData uri="http://schemas.openxmlformats.org/drawingml/2006/table">
            <a:tbl>
              <a:tblPr firstRow="1" bandRow="1">
                <a:tableStyleId>{5C22544A-7EE6-4342-B048-85BDC9FD1C3A}</a:tableStyleId>
              </a:tblPr>
              <a:tblGrid>
                <a:gridCol w="1186792">
                  <a:extLst>
                    <a:ext uri="{9D8B030D-6E8A-4147-A177-3AD203B41FA5}">
                      <a16:colId xmlns:a16="http://schemas.microsoft.com/office/drawing/2014/main" val="2021297923"/>
                    </a:ext>
                  </a:extLst>
                </a:gridCol>
                <a:gridCol w="772550">
                  <a:extLst>
                    <a:ext uri="{9D8B030D-6E8A-4147-A177-3AD203B41FA5}">
                      <a16:colId xmlns:a16="http://schemas.microsoft.com/office/drawing/2014/main" val="610633176"/>
                    </a:ext>
                  </a:extLst>
                </a:gridCol>
              </a:tblGrid>
              <a:tr h="218028">
                <a:tc>
                  <a:txBody>
                    <a:bodyPr/>
                    <a:lstStyle/>
                    <a:p>
                      <a:pPr algn="ctr"/>
                      <a:r>
                        <a:rPr lang="en-US" sz="900" dirty="0"/>
                        <a:t>Features</a:t>
                      </a:r>
                    </a:p>
                  </a:txBody>
                  <a:tcPr/>
                </a:tc>
                <a:tc>
                  <a:txBody>
                    <a:bodyPr/>
                    <a:lstStyle/>
                    <a:p>
                      <a:pPr algn="ctr"/>
                      <a:r>
                        <a:rPr lang="en-US" sz="900" dirty="0"/>
                        <a:t>Importance</a:t>
                      </a:r>
                    </a:p>
                  </a:txBody>
                  <a:tcPr/>
                </a:tc>
                <a:extLst>
                  <a:ext uri="{0D108BD9-81ED-4DB2-BD59-A6C34878D82A}">
                    <a16:rowId xmlns:a16="http://schemas.microsoft.com/office/drawing/2014/main" val="2453415881"/>
                  </a:ext>
                </a:extLst>
              </a:tr>
              <a:tr h="249501">
                <a:tc>
                  <a:txBody>
                    <a:bodyPr/>
                    <a:lstStyle/>
                    <a:p>
                      <a:pPr algn="ctr"/>
                      <a:r>
                        <a:rPr lang="en-US" sz="900" dirty="0" err="1"/>
                        <a:t>number_inpatient</a:t>
                      </a:r>
                      <a:endParaRPr lang="en-US" sz="900" dirty="0"/>
                    </a:p>
                  </a:txBody>
                  <a:tcPr/>
                </a:tc>
                <a:tc>
                  <a:txBody>
                    <a:bodyPr/>
                    <a:lstStyle/>
                    <a:p>
                      <a:pPr algn="ctr"/>
                      <a:r>
                        <a:rPr lang="en-US" sz="900" dirty="0"/>
                        <a:t>0.167</a:t>
                      </a:r>
                    </a:p>
                  </a:txBody>
                  <a:tcPr/>
                </a:tc>
                <a:extLst>
                  <a:ext uri="{0D108BD9-81ED-4DB2-BD59-A6C34878D82A}">
                    <a16:rowId xmlns:a16="http://schemas.microsoft.com/office/drawing/2014/main" val="2468453968"/>
                  </a:ext>
                </a:extLst>
              </a:tr>
              <a:tr h="249501">
                <a:tc>
                  <a:txBody>
                    <a:bodyPr/>
                    <a:lstStyle/>
                    <a:p>
                      <a:pPr algn="ctr"/>
                      <a:r>
                        <a:rPr lang="en-US" sz="900" dirty="0" err="1"/>
                        <a:t>num_medications</a:t>
                      </a:r>
                      <a:endParaRPr lang="en-US" sz="900" dirty="0"/>
                    </a:p>
                  </a:txBody>
                  <a:tcPr/>
                </a:tc>
                <a:tc>
                  <a:txBody>
                    <a:bodyPr/>
                    <a:lstStyle/>
                    <a:p>
                      <a:pPr algn="ctr"/>
                      <a:r>
                        <a:rPr lang="en-US" sz="900" dirty="0"/>
                        <a:t>0.078</a:t>
                      </a:r>
                    </a:p>
                  </a:txBody>
                  <a:tcPr/>
                </a:tc>
                <a:extLst>
                  <a:ext uri="{0D108BD9-81ED-4DB2-BD59-A6C34878D82A}">
                    <a16:rowId xmlns:a16="http://schemas.microsoft.com/office/drawing/2014/main" val="2263249913"/>
                  </a:ext>
                </a:extLst>
              </a:tr>
              <a:tr h="304297">
                <a:tc>
                  <a:txBody>
                    <a:bodyPr/>
                    <a:lstStyle/>
                    <a:p>
                      <a:pPr algn="ctr"/>
                      <a:r>
                        <a:rPr lang="en-US" sz="900" dirty="0" err="1"/>
                        <a:t>num_lab_procedures</a:t>
                      </a:r>
                      <a:endParaRPr lang="en-US" sz="900" dirty="0"/>
                    </a:p>
                  </a:txBody>
                  <a:tcPr/>
                </a:tc>
                <a:tc>
                  <a:txBody>
                    <a:bodyPr/>
                    <a:lstStyle/>
                    <a:p>
                      <a:pPr algn="ctr"/>
                      <a:r>
                        <a:rPr lang="en-US" sz="900" dirty="0"/>
                        <a:t>0.075</a:t>
                      </a:r>
                    </a:p>
                  </a:txBody>
                  <a:tcPr/>
                </a:tc>
                <a:extLst>
                  <a:ext uri="{0D108BD9-81ED-4DB2-BD59-A6C34878D82A}">
                    <a16:rowId xmlns:a16="http://schemas.microsoft.com/office/drawing/2014/main" val="890093207"/>
                  </a:ext>
                </a:extLst>
              </a:tr>
              <a:tr h="249501">
                <a:tc>
                  <a:txBody>
                    <a:bodyPr/>
                    <a:lstStyle/>
                    <a:p>
                      <a:pPr algn="ctr"/>
                      <a:r>
                        <a:rPr lang="en-US" sz="900" dirty="0" err="1"/>
                        <a:t>number_diagnosis</a:t>
                      </a:r>
                      <a:endParaRPr lang="en-US" sz="900" dirty="0"/>
                    </a:p>
                  </a:txBody>
                  <a:tcPr/>
                </a:tc>
                <a:tc>
                  <a:txBody>
                    <a:bodyPr/>
                    <a:lstStyle/>
                    <a:p>
                      <a:pPr algn="ctr"/>
                      <a:r>
                        <a:rPr lang="en-US" sz="900" dirty="0"/>
                        <a:t>0.056</a:t>
                      </a:r>
                    </a:p>
                  </a:txBody>
                  <a:tcPr/>
                </a:tc>
                <a:extLst>
                  <a:ext uri="{0D108BD9-81ED-4DB2-BD59-A6C34878D82A}">
                    <a16:rowId xmlns:a16="http://schemas.microsoft.com/office/drawing/2014/main" val="1196410825"/>
                  </a:ext>
                </a:extLst>
              </a:tr>
              <a:tr h="245374">
                <a:tc>
                  <a:txBody>
                    <a:bodyPr/>
                    <a:lstStyle/>
                    <a:p>
                      <a:pPr algn="ctr"/>
                      <a:r>
                        <a:rPr lang="en-US" sz="900" dirty="0" err="1"/>
                        <a:t>time_in_hospital</a:t>
                      </a:r>
                      <a:endParaRPr lang="en-US" sz="900" dirty="0"/>
                    </a:p>
                  </a:txBody>
                  <a:tcPr/>
                </a:tc>
                <a:tc>
                  <a:txBody>
                    <a:bodyPr/>
                    <a:lstStyle/>
                    <a:p>
                      <a:pPr algn="ctr"/>
                      <a:r>
                        <a:rPr lang="en-US" sz="900" dirty="0"/>
                        <a:t>0.055</a:t>
                      </a:r>
                    </a:p>
                  </a:txBody>
                  <a:tcPr/>
                </a:tc>
                <a:extLst>
                  <a:ext uri="{0D108BD9-81ED-4DB2-BD59-A6C34878D82A}">
                    <a16:rowId xmlns:a16="http://schemas.microsoft.com/office/drawing/2014/main" val="4096584961"/>
                  </a:ext>
                </a:extLst>
              </a:tr>
              <a:tr h="218028">
                <a:tc>
                  <a:txBody>
                    <a:bodyPr/>
                    <a:lstStyle/>
                    <a:p>
                      <a:pPr algn="ctr"/>
                      <a:r>
                        <a:rPr lang="en-US" sz="900" dirty="0"/>
                        <a:t>age</a:t>
                      </a:r>
                    </a:p>
                  </a:txBody>
                  <a:tcPr/>
                </a:tc>
                <a:tc>
                  <a:txBody>
                    <a:bodyPr/>
                    <a:lstStyle/>
                    <a:p>
                      <a:pPr algn="ctr"/>
                      <a:r>
                        <a:rPr lang="en-US" sz="900" dirty="0"/>
                        <a:t>0.053</a:t>
                      </a:r>
                    </a:p>
                  </a:txBody>
                  <a:tcPr/>
                </a:tc>
                <a:extLst>
                  <a:ext uri="{0D108BD9-81ED-4DB2-BD59-A6C34878D82A}">
                    <a16:rowId xmlns:a16="http://schemas.microsoft.com/office/drawing/2014/main" val="2388945227"/>
                  </a:ext>
                </a:extLst>
              </a:tr>
              <a:tr h="295285">
                <a:tc>
                  <a:txBody>
                    <a:bodyPr/>
                    <a:lstStyle/>
                    <a:p>
                      <a:pPr algn="ctr"/>
                      <a:r>
                        <a:rPr lang="en-US" sz="900" dirty="0" err="1"/>
                        <a:t>number_emergency</a:t>
                      </a:r>
                      <a:endParaRPr lang="en-US" sz="900" dirty="0"/>
                    </a:p>
                  </a:txBody>
                  <a:tcPr/>
                </a:tc>
                <a:tc>
                  <a:txBody>
                    <a:bodyPr/>
                    <a:lstStyle/>
                    <a:p>
                      <a:pPr algn="ctr"/>
                      <a:r>
                        <a:rPr lang="en-US" sz="900" dirty="0"/>
                        <a:t>0.049</a:t>
                      </a:r>
                    </a:p>
                  </a:txBody>
                  <a:tcPr/>
                </a:tc>
                <a:extLst>
                  <a:ext uri="{0D108BD9-81ED-4DB2-BD59-A6C34878D82A}">
                    <a16:rowId xmlns:a16="http://schemas.microsoft.com/office/drawing/2014/main" val="590701968"/>
                  </a:ext>
                </a:extLst>
              </a:tr>
              <a:tr h="295285">
                <a:tc>
                  <a:txBody>
                    <a:bodyPr/>
                    <a:lstStyle/>
                    <a:p>
                      <a:pPr algn="ctr"/>
                      <a:r>
                        <a:rPr lang="en-US" sz="900" dirty="0" err="1"/>
                        <a:t>number_outpatient</a:t>
                      </a:r>
                      <a:endParaRPr lang="en-US" sz="900" dirty="0"/>
                    </a:p>
                  </a:txBody>
                  <a:tcPr/>
                </a:tc>
                <a:tc>
                  <a:txBody>
                    <a:bodyPr/>
                    <a:lstStyle/>
                    <a:p>
                      <a:pPr algn="ctr"/>
                      <a:r>
                        <a:rPr lang="en-US" sz="900" dirty="0"/>
                        <a:t>0.041</a:t>
                      </a:r>
                    </a:p>
                  </a:txBody>
                  <a:tcPr/>
                </a:tc>
                <a:extLst>
                  <a:ext uri="{0D108BD9-81ED-4DB2-BD59-A6C34878D82A}">
                    <a16:rowId xmlns:a16="http://schemas.microsoft.com/office/drawing/2014/main" val="4285383848"/>
                  </a:ext>
                </a:extLst>
              </a:tr>
              <a:tr h="249501">
                <a:tc>
                  <a:txBody>
                    <a:bodyPr/>
                    <a:lstStyle/>
                    <a:p>
                      <a:pPr algn="ctr"/>
                      <a:r>
                        <a:rPr lang="en-US" sz="900" dirty="0" err="1"/>
                        <a:t>num_procedures</a:t>
                      </a:r>
                      <a:endParaRPr lang="en-US" sz="900" dirty="0"/>
                    </a:p>
                  </a:txBody>
                  <a:tcPr/>
                </a:tc>
                <a:tc>
                  <a:txBody>
                    <a:bodyPr/>
                    <a:lstStyle/>
                    <a:p>
                      <a:pPr algn="ctr"/>
                      <a:r>
                        <a:rPr lang="en-US" sz="900" dirty="0"/>
                        <a:t>0.039</a:t>
                      </a:r>
                    </a:p>
                  </a:txBody>
                  <a:tcPr/>
                </a:tc>
                <a:extLst>
                  <a:ext uri="{0D108BD9-81ED-4DB2-BD59-A6C34878D82A}">
                    <a16:rowId xmlns:a16="http://schemas.microsoft.com/office/drawing/2014/main" val="3880779278"/>
                  </a:ext>
                </a:extLst>
              </a:tr>
              <a:tr h="218028">
                <a:tc>
                  <a:txBody>
                    <a:bodyPr/>
                    <a:lstStyle/>
                    <a:p>
                      <a:pPr algn="ctr"/>
                      <a:r>
                        <a:rPr lang="en-US" sz="900" dirty="0"/>
                        <a:t>insulin</a:t>
                      </a:r>
                    </a:p>
                  </a:txBody>
                  <a:tcPr/>
                </a:tc>
                <a:tc>
                  <a:txBody>
                    <a:bodyPr/>
                    <a:lstStyle/>
                    <a:p>
                      <a:pPr algn="ctr"/>
                      <a:r>
                        <a:rPr lang="en-US" sz="900" dirty="0"/>
                        <a:t>0.022</a:t>
                      </a:r>
                    </a:p>
                  </a:txBody>
                  <a:tcPr/>
                </a:tc>
                <a:extLst>
                  <a:ext uri="{0D108BD9-81ED-4DB2-BD59-A6C34878D82A}">
                    <a16:rowId xmlns:a16="http://schemas.microsoft.com/office/drawing/2014/main" val="2923488292"/>
                  </a:ext>
                </a:extLst>
              </a:tr>
            </a:tbl>
          </a:graphicData>
        </a:graphic>
      </p:graphicFrame>
      <p:graphicFrame>
        <p:nvGraphicFramePr>
          <p:cNvPr id="28" name="Table 3">
            <a:extLst>
              <a:ext uri="{FF2B5EF4-FFF2-40B4-BE49-F238E27FC236}">
                <a16:creationId xmlns:a16="http://schemas.microsoft.com/office/drawing/2014/main" id="{C3927B43-FF7F-4318-9304-3A43C0F30AE0}"/>
              </a:ext>
            </a:extLst>
          </p:cNvPr>
          <p:cNvGraphicFramePr>
            <a:graphicFrameLocks noGrp="1"/>
          </p:cNvGraphicFramePr>
          <p:nvPr>
            <p:extLst>
              <p:ext uri="{D42A27DB-BD31-4B8C-83A1-F6EECF244321}">
                <p14:modId xmlns:p14="http://schemas.microsoft.com/office/powerpoint/2010/main" val="4067112564"/>
              </p:ext>
            </p:extLst>
          </p:nvPr>
        </p:nvGraphicFramePr>
        <p:xfrm>
          <a:off x="8070536" y="1342327"/>
          <a:ext cx="1898865" cy="2824044"/>
        </p:xfrm>
        <a:graphic>
          <a:graphicData uri="http://schemas.openxmlformats.org/drawingml/2006/table">
            <a:tbl>
              <a:tblPr firstRow="1" bandRow="1">
                <a:tableStyleId>{5C22544A-7EE6-4342-B048-85BDC9FD1C3A}</a:tableStyleId>
              </a:tblPr>
              <a:tblGrid>
                <a:gridCol w="1172076">
                  <a:extLst>
                    <a:ext uri="{9D8B030D-6E8A-4147-A177-3AD203B41FA5}">
                      <a16:colId xmlns:a16="http://schemas.microsoft.com/office/drawing/2014/main" val="2021297923"/>
                    </a:ext>
                  </a:extLst>
                </a:gridCol>
                <a:gridCol w="726789">
                  <a:extLst>
                    <a:ext uri="{9D8B030D-6E8A-4147-A177-3AD203B41FA5}">
                      <a16:colId xmlns:a16="http://schemas.microsoft.com/office/drawing/2014/main" val="610633176"/>
                    </a:ext>
                  </a:extLst>
                </a:gridCol>
              </a:tblGrid>
              <a:tr h="278269">
                <a:tc>
                  <a:txBody>
                    <a:bodyPr/>
                    <a:lstStyle/>
                    <a:p>
                      <a:pPr algn="ctr"/>
                      <a:r>
                        <a:rPr lang="en-US" sz="900" dirty="0"/>
                        <a:t>Features</a:t>
                      </a:r>
                    </a:p>
                  </a:txBody>
                  <a:tcPr/>
                </a:tc>
                <a:tc>
                  <a:txBody>
                    <a:bodyPr/>
                    <a:lstStyle/>
                    <a:p>
                      <a:pPr algn="ctr"/>
                      <a:r>
                        <a:rPr lang="en-US" sz="900" dirty="0"/>
                        <a:t>Coefficient</a:t>
                      </a:r>
                    </a:p>
                  </a:txBody>
                  <a:tcPr/>
                </a:tc>
                <a:extLst>
                  <a:ext uri="{0D108BD9-81ED-4DB2-BD59-A6C34878D82A}">
                    <a16:rowId xmlns:a16="http://schemas.microsoft.com/office/drawing/2014/main" val="2453415881"/>
                  </a:ext>
                </a:extLst>
              </a:tr>
              <a:tr h="2703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err="1"/>
                        <a:t>number_inpatient</a:t>
                      </a:r>
                      <a:endParaRPr lang="en-US" sz="900" dirty="0"/>
                    </a:p>
                  </a:txBody>
                  <a:tcPr/>
                </a:tc>
                <a:tc>
                  <a:txBody>
                    <a:bodyPr/>
                    <a:lstStyle/>
                    <a:p>
                      <a:pPr algn="ctr"/>
                      <a:r>
                        <a:rPr lang="en-US" sz="900" dirty="0"/>
                        <a:t>0.466</a:t>
                      </a:r>
                    </a:p>
                  </a:txBody>
                  <a:tcPr/>
                </a:tc>
                <a:extLst>
                  <a:ext uri="{0D108BD9-81ED-4DB2-BD59-A6C34878D82A}">
                    <a16:rowId xmlns:a16="http://schemas.microsoft.com/office/drawing/2014/main" val="2468453968"/>
                  </a:ext>
                </a:extLst>
              </a:tr>
              <a:tr h="2703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err="1"/>
                        <a:t>number_emergency</a:t>
                      </a:r>
                      <a:endParaRPr lang="en-US" sz="900" dirty="0"/>
                    </a:p>
                  </a:txBody>
                  <a:tcPr/>
                </a:tc>
                <a:tc>
                  <a:txBody>
                    <a:bodyPr/>
                    <a:lstStyle/>
                    <a:p>
                      <a:pPr algn="ctr"/>
                      <a:r>
                        <a:rPr lang="en-US" sz="900" dirty="0"/>
                        <a:t>0.196</a:t>
                      </a:r>
                    </a:p>
                  </a:txBody>
                  <a:tcPr/>
                </a:tc>
                <a:extLst>
                  <a:ext uri="{0D108BD9-81ED-4DB2-BD59-A6C34878D82A}">
                    <a16:rowId xmlns:a16="http://schemas.microsoft.com/office/drawing/2014/main" val="2263249913"/>
                  </a:ext>
                </a:extLst>
              </a:tr>
              <a:tr h="2703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err="1"/>
                        <a:t>number_diagnosis</a:t>
                      </a:r>
                      <a:endParaRPr lang="en-US" sz="900" dirty="0"/>
                    </a:p>
                  </a:txBody>
                  <a:tcPr/>
                </a:tc>
                <a:tc>
                  <a:txBody>
                    <a:bodyPr/>
                    <a:lstStyle/>
                    <a:p>
                      <a:pPr algn="ctr"/>
                      <a:r>
                        <a:rPr lang="en-US" sz="900" dirty="0"/>
                        <a:t>0.151</a:t>
                      </a:r>
                    </a:p>
                  </a:txBody>
                  <a:tcPr/>
                </a:tc>
                <a:extLst>
                  <a:ext uri="{0D108BD9-81ED-4DB2-BD59-A6C34878D82A}">
                    <a16:rowId xmlns:a16="http://schemas.microsoft.com/office/drawing/2014/main" val="890093207"/>
                  </a:ext>
                </a:extLst>
              </a:tr>
              <a:tr h="238821">
                <a:tc>
                  <a:txBody>
                    <a:bodyPr/>
                    <a:lstStyle/>
                    <a:p>
                      <a:pPr algn="ctr"/>
                      <a:r>
                        <a:rPr lang="en-US" sz="900" dirty="0" err="1"/>
                        <a:t>diabetesMed</a:t>
                      </a:r>
                      <a:endParaRPr lang="en-US" sz="900" dirty="0"/>
                    </a:p>
                  </a:txBody>
                  <a:tcPr/>
                </a:tc>
                <a:tc>
                  <a:txBody>
                    <a:bodyPr/>
                    <a:lstStyle/>
                    <a:p>
                      <a:pPr algn="ctr"/>
                      <a:r>
                        <a:rPr lang="en-US" sz="900" dirty="0"/>
                        <a:t>0.126</a:t>
                      </a:r>
                    </a:p>
                  </a:txBody>
                  <a:tcPr/>
                </a:tc>
                <a:extLst>
                  <a:ext uri="{0D108BD9-81ED-4DB2-BD59-A6C34878D82A}">
                    <a16:rowId xmlns:a16="http://schemas.microsoft.com/office/drawing/2014/main" val="1196410825"/>
                  </a:ext>
                </a:extLst>
              </a:tr>
              <a:tr h="2703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err="1"/>
                        <a:t>number_outpatient</a:t>
                      </a:r>
                      <a:endParaRPr lang="en-US" sz="900" dirty="0"/>
                    </a:p>
                  </a:txBody>
                  <a:tcPr/>
                </a:tc>
                <a:tc>
                  <a:txBody>
                    <a:bodyPr/>
                    <a:lstStyle/>
                    <a:p>
                      <a:pPr algn="ctr"/>
                      <a:r>
                        <a:rPr lang="en-US" sz="900" dirty="0"/>
                        <a:t>0.103</a:t>
                      </a:r>
                    </a:p>
                  </a:txBody>
                  <a:tcPr/>
                </a:tc>
                <a:extLst>
                  <a:ext uri="{0D108BD9-81ED-4DB2-BD59-A6C34878D82A}">
                    <a16:rowId xmlns:a16="http://schemas.microsoft.com/office/drawing/2014/main" val="4096584961"/>
                  </a:ext>
                </a:extLst>
              </a:tr>
              <a:tr h="238821">
                <a:tc>
                  <a:txBody>
                    <a:bodyPr/>
                    <a:lstStyle/>
                    <a:p>
                      <a:pPr algn="ctr"/>
                      <a:r>
                        <a:rPr lang="en-US" sz="900" dirty="0"/>
                        <a:t>Diabetes</a:t>
                      </a:r>
                    </a:p>
                  </a:txBody>
                  <a:tcPr/>
                </a:tc>
                <a:tc>
                  <a:txBody>
                    <a:bodyPr/>
                    <a:lstStyle/>
                    <a:p>
                      <a:pPr algn="ctr"/>
                      <a:r>
                        <a:rPr lang="en-US" sz="900" dirty="0"/>
                        <a:t>0.084</a:t>
                      </a:r>
                    </a:p>
                  </a:txBody>
                  <a:tcPr/>
                </a:tc>
                <a:extLst>
                  <a:ext uri="{0D108BD9-81ED-4DB2-BD59-A6C34878D82A}">
                    <a16:rowId xmlns:a16="http://schemas.microsoft.com/office/drawing/2014/main" val="2388945227"/>
                  </a:ext>
                </a:extLst>
              </a:tr>
              <a:tr h="238821">
                <a:tc>
                  <a:txBody>
                    <a:bodyPr/>
                    <a:lstStyle/>
                    <a:p>
                      <a:pPr algn="ctr"/>
                      <a:r>
                        <a:rPr lang="en-US" sz="900" dirty="0"/>
                        <a:t>Circulatory</a:t>
                      </a:r>
                    </a:p>
                  </a:txBody>
                  <a:tcPr/>
                </a:tc>
                <a:tc>
                  <a:txBody>
                    <a:bodyPr/>
                    <a:lstStyle/>
                    <a:p>
                      <a:pPr algn="ctr"/>
                      <a:r>
                        <a:rPr lang="en-US" sz="900" dirty="0"/>
                        <a:t>0.054</a:t>
                      </a:r>
                    </a:p>
                  </a:txBody>
                  <a:tcPr/>
                </a:tc>
                <a:extLst>
                  <a:ext uri="{0D108BD9-81ED-4DB2-BD59-A6C34878D82A}">
                    <a16:rowId xmlns:a16="http://schemas.microsoft.com/office/drawing/2014/main" val="590701968"/>
                  </a:ext>
                </a:extLst>
              </a:tr>
              <a:tr h="238821">
                <a:tc>
                  <a:txBody>
                    <a:bodyPr/>
                    <a:lstStyle/>
                    <a:p>
                      <a:pPr algn="ctr"/>
                      <a:r>
                        <a:rPr lang="en-US" sz="900" dirty="0"/>
                        <a:t>Diabetes3</a:t>
                      </a:r>
                    </a:p>
                  </a:txBody>
                  <a:tcPr/>
                </a:tc>
                <a:tc>
                  <a:txBody>
                    <a:bodyPr/>
                    <a:lstStyle/>
                    <a:p>
                      <a:pPr algn="ctr"/>
                      <a:r>
                        <a:rPr lang="en-US" sz="900" dirty="0"/>
                        <a:t>0.050</a:t>
                      </a:r>
                    </a:p>
                  </a:txBody>
                  <a:tcPr/>
                </a:tc>
                <a:extLst>
                  <a:ext uri="{0D108BD9-81ED-4DB2-BD59-A6C34878D82A}">
                    <a16:rowId xmlns:a16="http://schemas.microsoft.com/office/drawing/2014/main" val="3769945827"/>
                  </a:ext>
                </a:extLst>
              </a:tr>
              <a:tr h="2703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err="1"/>
                        <a:t>time_in_hospital</a:t>
                      </a:r>
                      <a:endParaRPr lang="en-US" sz="900" dirty="0"/>
                    </a:p>
                  </a:txBody>
                  <a:tcPr/>
                </a:tc>
                <a:tc>
                  <a:txBody>
                    <a:bodyPr/>
                    <a:lstStyle/>
                    <a:p>
                      <a:pPr algn="ctr"/>
                      <a:r>
                        <a:rPr lang="en-US" sz="900" dirty="0"/>
                        <a:t>0.048</a:t>
                      </a:r>
                    </a:p>
                  </a:txBody>
                  <a:tcPr/>
                </a:tc>
                <a:extLst>
                  <a:ext uri="{0D108BD9-81ED-4DB2-BD59-A6C34878D82A}">
                    <a16:rowId xmlns:a16="http://schemas.microsoft.com/office/drawing/2014/main" val="4285383848"/>
                  </a:ext>
                </a:extLst>
              </a:tr>
              <a:tr h="238821">
                <a:tc>
                  <a:txBody>
                    <a:bodyPr/>
                    <a:lstStyle/>
                    <a:p>
                      <a:pPr algn="ctr"/>
                      <a:r>
                        <a:rPr lang="en-US" sz="900" dirty="0"/>
                        <a:t>Diabetes2</a:t>
                      </a:r>
                    </a:p>
                  </a:txBody>
                  <a:tcPr/>
                </a:tc>
                <a:tc>
                  <a:txBody>
                    <a:bodyPr/>
                    <a:lstStyle/>
                    <a:p>
                      <a:pPr algn="ctr"/>
                      <a:r>
                        <a:rPr lang="en-US" sz="900" dirty="0"/>
                        <a:t>0.042</a:t>
                      </a:r>
                    </a:p>
                  </a:txBody>
                  <a:tcPr/>
                </a:tc>
                <a:extLst>
                  <a:ext uri="{0D108BD9-81ED-4DB2-BD59-A6C34878D82A}">
                    <a16:rowId xmlns:a16="http://schemas.microsoft.com/office/drawing/2014/main" val="3880779278"/>
                  </a:ext>
                </a:extLst>
              </a:tr>
            </a:tbl>
          </a:graphicData>
        </a:graphic>
      </p:graphicFrame>
      <p:sp>
        <p:nvSpPr>
          <p:cNvPr id="29" name="TextBox 28">
            <a:extLst>
              <a:ext uri="{FF2B5EF4-FFF2-40B4-BE49-F238E27FC236}">
                <a16:creationId xmlns:a16="http://schemas.microsoft.com/office/drawing/2014/main" id="{503B513E-39C9-4B89-89C5-A99A86C111E4}"/>
              </a:ext>
            </a:extLst>
          </p:cNvPr>
          <p:cNvSpPr txBox="1"/>
          <p:nvPr/>
        </p:nvSpPr>
        <p:spPr>
          <a:xfrm>
            <a:off x="8014870" y="4151648"/>
            <a:ext cx="2976283" cy="307777"/>
          </a:xfrm>
          <a:prstGeom prst="rect">
            <a:avLst/>
          </a:prstGeom>
          <a:noFill/>
        </p:spPr>
        <p:txBody>
          <a:bodyPr wrap="square" rtlCol="0">
            <a:spAutoFit/>
          </a:bodyPr>
          <a:lstStyle/>
          <a:p>
            <a:r>
              <a:rPr lang="en-US" sz="1400" b="1" dirty="0">
                <a:solidFill>
                  <a:schemeClr val="accent1"/>
                </a:solidFill>
              </a:rPr>
              <a:t>Conclusion</a:t>
            </a:r>
          </a:p>
        </p:txBody>
      </p:sp>
      <p:sp>
        <p:nvSpPr>
          <p:cNvPr id="30" name="TextBox 29">
            <a:extLst>
              <a:ext uri="{FF2B5EF4-FFF2-40B4-BE49-F238E27FC236}">
                <a16:creationId xmlns:a16="http://schemas.microsoft.com/office/drawing/2014/main" id="{7C9F5F33-601A-4356-AF3D-99FF7582A7D1}"/>
              </a:ext>
            </a:extLst>
          </p:cNvPr>
          <p:cNvSpPr txBox="1"/>
          <p:nvPr/>
        </p:nvSpPr>
        <p:spPr>
          <a:xfrm>
            <a:off x="8037861" y="4380376"/>
            <a:ext cx="3951093" cy="1797928"/>
          </a:xfrm>
          <a:prstGeom prst="rect">
            <a:avLst/>
          </a:prstGeom>
          <a:noFill/>
        </p:spPr>
        <p:txBody>
          <a:bodyPr wrap="square" rtlCol="0">
            <a:spAutoFit/>
          </a:bodyPr>
          <a:lstStyle/>
          <a:p>
            <a:pPr algn="just"/>
            <a:r>
              <a:rPr lang="en-US" sz="1100" dirty="0"/>
              <a:t>From the models used and feature importance that was obtained, the top features were found to be number of in patient visit, number of emergency visits, number of medications and number of diagnosis on which the readmission of a patient depends. From both the models, number of in patients was the most important one and it makes sense as patients administered by a doctor for a certain disease have a greater chance of revisiting and thus, readmission in a hospital. </a:t>
            </a:r>
          </a:p>
          <a:p>
            <a:pPr algn="just">
              <a:lnSpc>
                <a:spcPts val="50"/>
              </a:lnSpc>
            </a:pPr>
            <a:endParaRPr lang="en-US" sz="1100" dirty="0"/>
          </a:p>
          <a:p>
            <a:pPr algn="just"/>
            <a:r>
              <a:rPr lang="en-US" sz="1100" dirty="0"/>
              <a:t>We can also infer that higher number of diagnosis results in a higher chance of readmittance.</a:t>
            </a:r>
          </a:p>
        </p:txBody>
      </p:sp>
      <p:sp>
        <p:nvSpPr>
          <p:cNvPr id="31" name="TextBox 30">
            <a:extLst>
              <a:ext uri="{FF2B5EF4-FFF2-40B4-BE49-F238E27FC236}">
                <a16:creationId xmlns:a16="http://schemas.microsoft.com/office/drawing/2014/main" id="{660735A6-D4C2-42BF-9E71-C1BE85BC2871}"/>
              </a:ext>
            </a:extLst>
          </p:cNvPr>
          <p:cNvSpPr txBox="1"/>
          <p:nvPr/>
        </p:nvSpPr>
        <p:spPr>
          <a:xfrm>
            <a:off x="3964095" y="6379334"/>
            <a:ext cx="4106441" cy="461665"/>
          </a:xfrm>
          <a:prstGeom prst="rect">
            <a:avLst/>
          </a:prstGeom>
          <a:noFill/>
        </p:spPr>
        <p:txBody>
          <a:bodyPr wrap="square" rtlCol="0">
            <a:spAutoFit/>
          </a:bodyPr>
          <a:lstStyle/>
          <a:p>
            <a:pPr algn="just"/>
            <a:r>
              <a:rPr lang="en-US" sz="1200" dirty="0"/>
              <a:t>We found that the Random Forest with all features included was the best model.</a:t>
            </a:r>
          </a:p>
        </p:txBody>
      </p:sp>
      <p:graphicFrame>
        <p:nvGraphicFramePr>
          <p:cNvPr id="32" name="Table 32">
            <a:extLst>
              <a:ext uri="{FF2B5EF4-FFF2-40B4-BE49-F238E27FC236}">
                <a16:creationId xmlns:a16="http://schemas.microsoft.com/office/drawing/2014/main" id="{4FD515E5-1F37-49D9-9027-CFFC13691F12}"/>
              </a:ext>
            </a:extLst>
          </p:cNvPr>
          <p:cNvGraphicFramePr>
            <a:graphicFrameLocks noGrp="1"/>
          </p:cNvGraphicFramePr>
          <p:nvPr>
            <p:extLst>
              <p:ext uri="{D42A27DB-BD31-4B8C-83A1-F6EECF244321}">
                <p14:modId xmlns:p14="http://schemas.microsoft.com/office/powerpoint/2010/main" val="1995317331"/>
              </p:ext>
            </p:extLst>
          </p:nvPr>
        </p:nvGraphicFramePr>
        <p:xfrm>
          <a:off x="4025100" y="4684513"/>
          <a:ext cx="1963269" cy="935616"/>
        </p:xfrm>
        <a:graphic>
          <a:graphicData uri="http://schemas.openxmlformats.org/drawingml/2006/table">
            <a:tbl>
              <a:tblPr firstRow="1" bandRow="1">
                <a:tableStyleId>{5C22544A-7EE6-4342-B048-85BDC9FD1C3A}</a:tableStyleId>
              </a:tblPr>
              <a:tblGrid>
                <a:gridCol w="1463718">
                  <a:extLst>
                    <a:ext uri="{9D8B030D-6E8A-4147-A177-3AD203B41FA5}">
                      <a16:colId xmlns:a16="http://schemas.microsoft.com/office/drawing/2014/main" val="1025945687"/>
                    </a:ext>
                  </a:extLst>
                </a:gridCol>
                <a:gridCol w="499551">
                  <a:extLst>
                    <a:ext uri="{9D8B030D-6E8A-4147-A177-3AD203B41FA5}">
                      <a16:colId xmlns:a16="http://schemas.microsoft.com/office/drawing/2014/main" val="1080089707"/>
                    </a:ext>
                  </a:extLst>
                </a:gridCol>
              </a:tblGrid>
              <a:tr h="178572">
                <a:tc>
                  <a:txBody>
                    <a:bodyPr/>
                    <a:lstStyle/>
                    <a:p>
                      <a:r>
                        <a:rPr lang="en-US" sz="900" dirty="0"/>
                        <a:t>Logistic Models</a:t>
                      </a:r>
                    </a:p>
                  </a:txBody>
                  <a:tcPr marT="31227" marB="31227"/>
                </a:tc>
                <a:tc>
                  <a:txBody>
                    <a:bodyPr/>
                    <a:lstStyle/>
                    <a:p>
                      <a:r>
                        <a:rPr lang="en-US" sz="900" dirty="0"/>
                        <a:t>AUC</a:t>
                      </a:r>
                    </a:p>
                  </a:txBody>
                  <a:tcPr marT="31227" marB="31227"/>
                </a:tc>
                <a:extLst>
                  <a:ext uri="{0D108BD9-81ED-4DB2-BD59-A6C34878D82A}">
                    <a16:rowId xmlns:a16="http://schemas.microsoft.com/office/drawing/2014/main" val="1472794175"/>
                  </a:ext>
                </a:extLst>
              </a:tr>
              <a:tr h="178572">
                <a:tc>
                  <a:txBody>
                    <a:bodyPr/>
                    <a:lstStyle/>
                    <a:p>
                      <a:r>
                        <a:rPr lang="en-US" sz="900" dirty="0"/>
                        <a:t>LR with all features</a:t>
                      </a:r>
                    </a:p>
                  </a:txBody>
                  <a:tcPr marT="31227" marB="31227"/>
                </a:tc>
                <a:tc>
                  <a:txBody>
                    <a:bodyPr/>
                    <a:lstStyle/>
                    <a:p>
                      <a:r>
                        <a:rPr lang="en-US" sz="900" dirty="0"/>
                        <a:t>0.654</a:t>
                      </a:r>
                    </a:p>
                  </a:txBody>
                  <a:tcPr marT="31227" marB="31227"/>
                </a:tc>
                <a:extLst>
                  <a:ext uri="{0D108BD9-81ED-4DB2-BD59-A6C34878D82A}">
                    <a16:rowId xmlns:a16="http://schemas.microsoft.com/office/drawing/2014/main" val="3664538416"/>
                  </a:ext>
                </a:extLst>
              </a:tr>
              <a:tr h="301274">
                <a:tc>
                  <a:txBody>
                    <a:bodyPr/>
                    <a:lstStyle/>
                    <a:p>
                      <a:r>
                        <a:rPr lang="en-US" sz="900" dirty="0"/>
                        <a:t>LR with all features &amp; reg. parameters</a:t>
                      </a:r>
                    </a:p>
                  </a:txBody>
                  <a:tcPr marT="31227" marB="31227"/>
                </a:tc>
                <a:tc>
                  <a:txBody>
                    <a:bodyPr/>
                    <a:lstStyle/>
                    <a:p>
                      <a:r>
                        <a:rPr lang="en-US" sz="900" dirty="0"/>
                        <a:t>0.652</a:t>
                      </a:r>
                    </a:p>
                  </a:txBody>
                  <a:tcPr marT="31227" marB="31227"/>
                </a:tc>
                <a:extLst>
                  <a:ext uri="{0D108BD9-81ED-4DB2-BD59-A6C34878D82A}">
                    <a16:rowId xmlns:a16="http://schemas.microsoft.com/office/drawing/2014/main" val="886598508"/>
                  </a:ext>
                </a:extLst>
              </a:tr>
              <a:tr h="178572">
                <a:tc>
                  <a:txBody>
                    <a:bodyPr/>
                    <a:lstStyle/>
                    <a:p>
                      <a:r>
                        <a:rPr lang="en-US" sz="900" dirty="0"/>
                        <a:t>LR with important features</a:t>
                      </a:r>
                    </a:p>
                  </a:txBody>
                  <a:tcPr marT="31227" marB="31227"/>
                </a:tc>
                <a:tc>
                  <a:txBody>
                    <a:bodyPr/>
                    <a:lstStyle/>
                    <a:p>
                      <a:r>
                        <a:rPr lang="en-US" sz="900" dirty="0"/>
                        <a:t>0.64</a:t>
                      </a:r>
                    </a:p>
                  </a:txBody>
                  <a:tcPr marT="31227" marB="31227"/>
                </a:tc>
                <a:extLst>
                  <a:ext uri="{0D108BD9-81ED-4DB2-BD59-A6C34878D82A}">
                    <a16:rowId xmlns:a16="http://schemas.microsoft.com/office/drawing/2014/main" val="641604215"/>
                  </a:ext>
                </a:extLst>
              </a:tr>
            </a:tbl>
          </a:graphicData>
        </a:graphic>
      </p:graphicFrame>
      <p:graphicFrame>
        <p:nvGraphicFramePr>
          <p:cNvPr id="34" name="Table 32">
            <a:extLst>
              <a:ext uri="{FF2B5EF4-FFF2-40B4-BE49-F238E27FC236}">
                <a16:creationId xmlns:a16="http://schemas.microsoft.com/office/drawing/2014/main" id="{474DB42B-A6DC-4DC3-AFB5-778D1ED2C878}"/>
              </a:ext>
            </a:extLst>
          </p:cNvPr>
          <p:cNvGraphicFramePr>
            <a:graphicFrameLocks noGrp="1"/>
          </p:cNvGraphicFramePr>
          <p:nvPr>
            <p:extLst>
              <p:ext uri="{D42A27DB-BD31-4B8C-83A1-F6EECF244321}">
                <p14:modId xmlns:p14="http://schemas.microsoft.com/office/powerpoint/2010/main" val="1888306710"/>
              </p:ext>
            </p:extLst>
          </p:nvPr>
        </p:nvGraphicFramePr>
        <p:xfrm>
          <a:off x="6066581" y="4668638"/>
          <a:ext cx="1963269" cy="947211"/>
        </p:xfrm>
        <a:graphic>
          <a:graphicData uri="http://schemas.openxmlformats.org/drawingml/2006/table">
            <a:tbl>
              <a:tblPr firstRow="1" bandRow="1">
                <a:tableStyleId>{5C22544A-7EE6-4342-B048-85BDC9FD1C3A}</a:tableStyleId>
              </a:tblPr>
              <a:tblGrid>
                <a:gridCol w="1405074">
                  <a:extLst>
                    <a:ext uri="{9D8B030D-6E8A-4147-A177-3AD203B41FA5}">
                      <a16:colId xmlns:a16="http://schemas.microsoft.com/office/drawing/2014/main" val="1025945687"/>
                    </a:ext>
                  </a:extLst>
                </a:gridCol>
                <a:gridCol w="558195">
                  <a:extLst>
                    <a:ext uri="{9D8B030D-6E8A-4147-A177-3AD203B41FA5}">
                      <a16:colId xmlns:a16="http://schemas.microsoft.com/office/drawing/2014/main" val="1080089707"/>
                    </a:ext>
                  </a:extLst>
                </a:gridCol>
              </a:tblGrid>
              <a:tr h="203479">
                <a:tc>
                  <a:txBody>
                    <a:bodyPr/>
                    <a:lstStyle/>
                    <a:p>
                      <a:r>
                        <a:rPr lang="en-US" sz="900" dirty="0"/>
                        <a:t>Random Forest Models</a:t>
                      </a:r>
                    </a:p>
                  </a:txBody>
                  <a:tcPr marT="31227" marB="31227"/>
                </a:tc>
                <a:tc>
                  <a:txBody>
                    <a:bodyPr/>
                    <a:lstStyle/>
                    <a:p>
                      <a:r>
                        <a:rPr lang="en-US" sz="900" dirty="0"/>
                        <a:t>AUC</a:t>
                      </a:r>
                    </a:p>
                  </a:txBody>
                  <a:tcPr marT="31227" marB="31227"/>
                </a:tc>
                <a:extLst>
                  <a:ext uri="{0D108BD9-81ED-4DB2-BD59-A6C34878D82A}">
                    <a16:rowId xmlns:a16="http://schemas.microsoft.com/office/drawing/2014/main" val="1472794175"/>
                  </a:ext>
                </a:extLst>
              </a:tr>
              <a:tr h="203479">
                <a:tc>
                  <a:txBody>
                    <a:bodyPr/>
                    <a:lstStyle/>
                    <a:p>
                      <a:r>
                        <a:rPr lang="en-US" sz="900" dirty="0"/>
                        <a:t>RF with all features</a:t>
                      </a:r>
                    </a:p>
                  </a:txBody>
                  <a:tcPr marT="31227" marB="31227"/>
                </a:tc>
                <a:tc>
                  <a:txBody>
                    <a:bodyPr/>
                    <a:lstStyle/>
                    <a:p>
                      <a:r>
                        <a:rPr lang="en-US" sz="900" dirty="0"/>
                        <a:t>0.660</a:t>
                      </a:r>
                    </a:p>
                  </a:txBody>
                  <a:tcPr marT="31227" marB="31227"/>
                </a:tc>
                <a:extLst>
                  <a:ext uri="{0D108BD9-81ED-4DB2-BD59-A6C34878D82A}">
                    <a16:rowId xmlns:a16="http://schemas.microsoft.com/office/drawing/2014/main" val="3664538416"/>
                  </a:ext>
                </a:extLst>
              </a:tr>
              <a:tr h="203479">
                <a:tc>
                  <a:txBody>
                    <a:bodyPr/>
                    <a:lstStyle/>
                    <a:p>
                      <a:r>
                        <a:rPr lang="en-US" sz="900" dirty="0"/>
                        <a:t>Multiclass RF</a:t>
                      </a:r>
                    </a:p>
                  </a:txBody>
                  <a:tcPr marT="31227" marB="31227"/>
                </a:tc>
                <a:tc>
                  <a:txBody>
                    <a:bodyPr/>
                    <a:lstStyle/>
                    <a:p>
                      <a:r>
                        <a:rPr lang="en-US" sz="900" dirty="0"/>
                        <a:t>0.572</a:t>
                      </a:r>
                    </a:p>
                  </a:txBody>
                  <a:tcPr marT="31227" marB="31227"/>
                </a:tc>
                <a:extLst>
                  <a:ext uri="{0D108BD9-81ED-4DB2-BD59-A6C34878D82A}">
                    <a16:rowId xmlns:a16="http://schemas.microsoft.com/office/drawing/2014/main" val="886598508"/>
                  </a:ext>
                </a:extLst>
              </a:tr>
              <a:tr h="325180">
                <a:tc>
                  <a:txBody>
                    <a:bodyPr/>
                    <a:lstStyle/>
                    <a:p>
                      <a:r>
                        <a:rPr lang="en-US" sz="900" dirty="0"/>
                        <a:t>RF with important features</a:t>
                      </a:r>
                    </a:p>
                  </a:txBody>
                  <a:tcPr marT="31227" marB="31227"/>
                </a:tc>
                <a:tc>
                  <a:txBody>
                    <a:bodyPr/>
                    <a:lstStyle/>
                    <a:p>
                      <a:r>
                        <a:rPr lang="en-US" sz="900" dirty="0"/>
                        <a:t>0.642</a:t>
                      </a:r>
                    </a:p>
                  </a:txBody>
                  <a:tcPr marT="31227" marB="31227"/>
                </a:tc>
                <a:extLst>
                  <a:ext uri="{0D108BD9-81ED-4DB2-BD59-A6C34878D82A}">
                    <a16:rowId xmlns:a16="http://schemas.microsoft.com/office/drawing/2014/main" val="641604215"/>
                  </a:ext>
                </a:extLst>
              </a:tr>
            </a:tbl>
          </a:graphicData>
        </a:graphic>
      </p:graphicFrame>
      <p:sp>
        <p:nvSpPr>
          <p:cNvPr id="35" name="TextBox 34">
            <a:extLst>
              <a:ext uri="{FF2B5EF4-FFF2-40B4-BE49-F238E27FC236}">
                <a16:creationId xmlns:a16="http://schemas.microsoft.com/office/drawing/2014/main" id="{BF44CBC7-B9F4-4456-8BEA-8B45D73F9C46}"/>
              </a:ext>
            </a:extLst>
          </p:cNvPr>
          <p:cNvSpPr txBox="1"/>
          <p:nvPr/>
        </p:nvSpPr>
        <p:spPr>
          <a:xfrm>
            <a:off x="8041297" y="6128717"/>
            <a:ext cx="2976283" cy="307777"/>
          </a:xfrm>
          <a:prstGeom prst="rect">
            <a:avLst/>
          </a:prstGeom>
          <a:noFill/>
        </p:spPr>
        <p:txBody>
          <a:bodyPr wrap="square" rtlCol="0">
            <a:spAutoFit/>
          </a:bodyPr>
          <a:lstStyle/>
          <a:p>
            <a:r>
              <a:rPr lang="en-US" sz="1400" b="1" dirty="0">
                <a:solidFill>
                  <a:schemeClr val="accent1"/>
                </a:solidFill>
              </a:rPr>
              <a:t>Data Source</a:t>
            </a:r>
          </a:p>
        </p:txBody>
      </p:sp>
      <p:sp>
        <p:nvSpPr>
          <p:cNvPr id="36" name="TextBox 35">
            <a:extLst>
              <a:ext uri="{FF2B5EF4-FFF2-40B4-BE49-F238E27FC236}">
                <a16:creationId xmlns:a16="http://schemas.microsoft.com/office/drawing/2014/main" id="{1C3F8DBC-4DE2-4E98-A9C1-D729FD53A8D1}"/>
              </a:ext>
            </a:extLst>
          </p:cNvPr>
          <p:cNvSpPr txBox="1"/>
          <p:nvPr/>
        </p:nvSpPr>
        <p:spPr>
          <a:xfrm>
            <a:off x="8041313" y="6379946"/>
            <a:ext cx="3740768" cy="261610"/>
          </a:xfrm>
          <a:prstGeom prst="rect">
            <a:avLst/>
          </a:prstGeom>
          <a:noFill/>
        </p:spPr>
        <p:txBody>
          <a:bodyPr wrap="square" rtlCol="0">
            <a:spAutoFit/>
          </a:bodyPr>
          <a:lstStyle/>
          <a:p>
            <a:r>
              <a:rPr lang="en-US" sz="1100" dirty="0">
                <a:hlinkClick r:id="rId6"/>
              </a:rPr>
              <a:t>https://archive.ics.uci.edu/ml/datasets/diabetes</a:t>
            </a:r>
            <a:r>
              <a:rPr lang="en-US" sz="1100" dirty="0"/>
              <a:t> </a:t>
            </a:r>
            <a:endParaRPr lang="en-US" dirty="0"/>
          </a:p>
        </p:txBody>
      </p:sp>
      <p:pic>
        <p:nvPicPr>
          <p:cNvPr id="38" name="Picture 37" descr="A screenshot of a cell phone&#10;&#10;Description automatically generated">
            <a:extLst>
              <a:ext uri="{FF2B5EF4-FFF2-40B4-BE49-F238E27FC236}">
                <a16:creationId xmlns:a16="http://schemas.microsoft.com/office/drawing/2014/main" id="{13F3A212-50F0-415D-98FC-7C75575D790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046" y="4459425"/>
            <a:ext cx="3790656" cy="2308928"/>
          </a:xfrm>
          <a:prstGeom prst="rect">
            <a:avLst/>
          </a:prstGeom>
        </p:spPr>
      </p:pic>
      <p:pic>
        <p:nvPicPr>
          <p:cNvPr id="40" name="Picture 39" descr="A screenshot of a cell phone&#10;&#10;Description automatically generated">
            <a:extLst>
              <a:ext uri="{FF2B5EF4-FFF2-40B4-BE49-F238E27FC236}">
                <a16:creationId xmlns:a16="http://schemas.microsoft.com/office/drawing/2014/main" id="{6CD41998-FFB3-4F10-B057-803264BE654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17537" y="1013374"/>
            <a:ext cx="1999112" cy="1505540"/>
          </a:xfrm>
          <a:prstGeom prst="rect">
            <a:avLst/>
          </a:prstGeom>
        </p:spPr>
      </p:pic>
    </p:spTree>
    <p:extLst>
      <p:ext uri="{BB962C8B-B14F-4D97-AF65-F5344CB8AC3E}">
        <p14:creationId xmlns:p14="http://schemas.microsoft.com/office/powerpoint/2010/main" val="1066232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450</Words>
  <Application>Microsoft Office PowerPoint</Application>
  <PresentationFormat>Widescreen</PresentationFormat>
  <Paragraphs>97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Advaith Kamath</dc:creator>
  <cp:lastModifiedBy>Manan Dedhia</cp:lastModifiedBy>
  <cp:revision>67</cp:revision>
  <dcterms:created xsi:type="dcterms:W3CDTF">2019-11-20T23:47:38Z</dcterms:created>
  <dcterms:modified xsi:type="dcterms:W3CDTF">2020-04-17T19:14:17Z</dcterms:modified>
</cp:coreProperties>
</file>