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3"/>
  </p:notesMasterIdLst>
  <p:sldIdLst>
    <p:sldId id="256" r:id="rId2"/>
    <p:sldId id="257" r:id="rId3"/>
    <p:sldId id="258" r:id="rId4"/>
    <p:sldId id="259" r:id="rId5"/>
    <p:sldId id="260" r:id="rId6"/>
    <p:sldId id="261" r:id="rId7"/>
    <p:sldId id="262" r:id="rId8"/>
    <p:sldId id="265" r:id="rId9"/>
    <p:sldId id="263" r:id="rId10"/>
    <p:sldId id="268" r:id="rId11"/>
    <p:sldId id="269"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Gill Sans" panose="020B0604020202020204" charset="0"/>
      <p:regular r:id="rId18"/>
      <p:bold r:id="rId19"/>
    </p:embeddedFont>
    <p:embeddedFont>
      <p:font typeface="Helvetica Neue" panose="020B0604020202020204" charset="0"/>
      <p:regular r:id="rId20"/>
      <p:bold r:id="rId21"/>
      <p:italic r:id="rId22"/>
      <p:boldItalic r:id="rId23"/>
    </p:embeddedFont>
    <p:embeddedFont>
      <p:font typeface="Helvetica Neue Light" panose="020B0604020202020204"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Nunito"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6E7FCA-1885-466E-BBDA-449F9748BB4E}">
  <a:tblStyle styleId="{096E7FCA-1885-466E-BBDA-449F9748BB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679"/>
  </p:normalViewPr>
  <p:slideViewPr>
    <p:cSldViewPr snapToGrid="0">
      <p:cViewPr varScale="1">
        <p:scale>
          <a:sx n="109" d="100"/>
          <a:sy n="109" d="100"/>
        </p:scale>
        <p:origin x="706"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74d8bf2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74d8bf270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9fff03e68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g19fff03e685_1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7999"/>
              </a:lnSpc>
              <a:spcBef>
                <a:spcPts val="0"/>
              </a:spcBef>
              <a:spcAft>
                <a:spcPts val="0"/>
              </a:spcAft>
              <a:buSzPts val="2200"/>
              <a:buFont typeface="Helvetica Neue"/>
              <a:buNone/>
            </a:pPr>
            <a:endParaRPr/>
          </a:p>
        </p:txBody>
      </p:sp>
    </p:spTree>
    <p:extLst>
      <p:ext uri="{BB962C8B-B14F-4D97-AF65-F5344CB8AC3E}">
        <p14:creationId xmlns:p14="http://schemas.microsoft.com/office/powerpoint/2010/main" val="1740457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9fff03e68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g19fff03e685_1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7999"/>
              </a:lnSpc>
              <a:spcBef>
                <a:spcPts val="0"/>
              </a:spcBef>
              <a:spcAft>
                <a:spcPts val="0"/>
              </a:spcAft>
              <a:buSzPts val="2200"/>
              <a:buFont typeface="Helvetica Neue"/>
              <a:buNone/>
            </a:pPr>
            <a:endParaRPr/>
          </a:p>
        </p:txBody>
      </p:sp>
    </p:spTree>
    <p:extLst>
      <p:ext uri="{BB962C8B-B14F-4D97-AF65-F5344CB8AC3E}">
        <p14:creationId xmlns:p14="http://schemas.microsoft.com/office/powerpoint/2010/main" val="191599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9ed93bb8fe_3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19ed93bb8fe_3_7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7999"/>
              </a:lnSpc>
              <a:spcBef>
                <a:spcPts val="0"/>
              </a:spcBef>
              <a:spcAft>
                <a:spcPts val="0"/>
              </a:spcAft>
              <a:buSzPts val="2200"/>
              <a:buFont typeface="Helvetica Neue"/>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74d8bf270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g1274d8bf270_0_15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7999"/>
              </a:lnSpc>
              <a:spcBef>
                <a:spcPts val="0"/>
              </a:spcBef>
              <a:spcAft>
                <a:spcPts val="0"/>
              </a:spcAft>
              <a:buSzPts val="2200"/>
              <a:buFont typeface="Helvetica Neue"/>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9ed93bb8fe_3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g19ed93bb8fe_3_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7999"/>
              </a:lnSpc>
              <a:spcBef>
                <a:spcPts val="0"/>
              </a:spcBef>
              <a:spcAft>
                <a:spcPts val="0"/>
              </a:spcAft>
              <a:buSzPts val="2200"/>
              <a:buFont typeface="Helvetica Neue"/>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9ed93bb8fe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19ed93bb8fe_3_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7999"/>
              </a:lnSpc>
              <a:spcBef>
                <a:spcPts val="0"/>
              </a:spcBef>
              <a:spcAft>
                <a:spcPts val="0"/>
              </a:spcAft>
              <a:buSzPts val="2200"/>
              <a:buFont typeface="Helvetica Neue"/>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9ed93bb8fe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0" name="Google Shape;190;g19ed93bb8fe_3_5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7999"/>
              </a:lnSpc>
              <a:spcBef>
                <a:spcPts val="0"/>
              </a:spcBef>
              <a:spcAft>
                <a:spcPts val="0"/>
              </a:spcAft>
              <a:buSzPts val="2200"/>
              <a:buFont typeface="Helvetica Neue"/>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9ed93bb8fe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9" name="Google Shape;199;g19ed93bb8fe_3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7999"/>
              </a:lnSpc>
              <a:spcBef>
                <a:spcPts val="0"/>
              </a:spcBef>
              <a:spcAft>
                <a:spcPts val="0"/>
              </a:spcAft>
              <a:buSzPts val="2200"/>
              <a:buFont typeface="Helvetica Neue"/>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9fff03e68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g19fff03e685_1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7999"/>
              </a:lnSpc>
              <a:spcBef>
                <a:spcPts val="0"/>
              </a:spcBef>
              <a:spcAft>
                <a:spcPts val="0"/>
              </a:spcAft>
              <a:buSzPts val="2200"/>
              <a:buFont typeface="Helvetica Neue"/>
              <a:buNone/>
            </a:pPr>
            <a:endParaRPr/>
          </a:p>
        </p:txBody>
      </p:sp>
    </p:spTree>
    <p:extLst>
      <p:ext uri="{BB962C8B-B14F-4D97-AF65-F5344CB8AC3E}">
        <p14:creationId xmlns:p14="http://schemas.microsoft.com/office/powerpoint/2010/main" val="211189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9fff03e68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g19fff03e685_1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7999"/>
              </a:lnSpc>
              <a:spcBef>
                <a:spcPts val="0"/>
              </a:spcBef>
              <a:spcAft>
                <a:spcPts val="0"/>
              </a:spcAft>
              <a:buSzPts val="2200"/>
              <a:buFont typeface="Helvetica Neue"/>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p:cSld name="TITLE_AND_BODY_1">
    <p:bg>
      <p:bgPr>
        <a:solidFill>
          <a:srgbClr val="FFFFFF"/>
        </a:solidFill>
        <a:effectLst/>
      </p:bgPr>
    </p:bg>
    <p:spTree>
      <p:nvGrpSpPr>
        <p:cNvPr id="1" name="Shape 124"/>
        <p:cNvGrpSpPr/>
        <p:nvPr/>
      </p:nvGrpSpPr>
      <p:grpSpPr>
        <a:xfrm>
          <a:off x="0" y="0"/>
          <a:ext cx="0" cy="0"/>
          <a:chOff x="0" y="0"/>
          <a:chExt cx="0" cy="0"/>
        </a:xfrm>
      </p:grpSpPr>
      <p:sp>
        <p:nvSpPr>
          <p:cNvPr id="125" name="Google Shape;125;p13"/>
          <p:cNvSpPr/>
          <p:nvPr/>
        </p:nvSpPr>
        <p:spPr>
          <a:xfrm>
            <a:off x="-36575" y="-26790"/>
            <a:ext cx="9217200" cy="3862200"/>
          </a:xfrm>
          <a:prstGeom prst="rect">
            <a:avLst/>
          </a:prstGeom>
          <a:solidFill>
            <a:srgbClr val="115740"/>
          </a:solidFill>
          <a:ln>
            <a:noFill/>
          </a:ln>
        </p:spPr>
        <p:txBody>
          <a:bodyPr spcFirstLastPara="1" wrap="square" lIns="24550" tIns="24550" rIns="24550" bIns="24550" anchor="ctr" anchorCtr="0">
            <a:noAutofit/>
          </a:bodyPr>
          <a:lstStyle/>
          <a:p>
            <a:pPr marL="0" marR="0" lvl="0" indent="0" algn="l" rtl="0">
              <a:lnSpc>
                <a:spcPct val="100000"/>
              </a:lnSpc>
              <a:spcBef>
                <a:spcPts val="0"/>
              </a:spcBef>
              <a:spcAft>
                <a:spcPts val="0"/>
              </a:spcAft>
              <a:buClr>
                <a:srgbClr val="035642"/>
              </a:buClr>
              <a:buSzPts val="2300"/>
              <a:buFont typeface="Arial"/>
              <a:buNone/>
            </a:pPr>
            <a:endParaRPr sz="2300" b="0" i="0" u="none" strike="noStrike" cap="none">
              <a:solidFill>
                <a:srgbClr val="535353"/>
              </a:solidFill>
              <a:latin typeface="Lato"/>
              <a:ea typeface="Lato"/>
              <a:cs typeface="Lato"/>
              <a:sym typeface="Lato"/>
            </a:endParaRPr>
          </a:p>
        </p:txBody>
      </p:sp>
      <p:sp>
        <p:nvSpPr>
          <p:cNvPr id="126" name="Google Shape;126;p13"/>
          <p:cNvSpPr txBox="1">
            <a:spLocks noGrp="1"/>
          </p:cNvSpPr>
          <p:nvPr>
            <p:ph type="title"/>
          </p:nvPr>
        </p:nvSpPr>
        <p:spPr>
          <a:xfrm>
            <a:off x="722839" y="263166"/>
            <a:ext cx="7698300" cy="1305900"/>
          </a:xfrm>
          <a:prstGeom prst="rect">
            <a:avLst/>
          </a:prstGeom>
          <a:noFill/>
          <a:ln>
            <a:noFill/>
          </a:ln>
        </p:spPr>
        <p:txBody>
          <a:bodyPr spcFirstLastPara="1" wrap="square" lIns="24550" tIns="24550" rIns="24550" bIns="24550" anchor="b" anchorCtr="0">
            <a:normAutofit/>
          </a:bodyPr>
          <a:lstStyle>
            <a:lvl1pPr lvl="0" algn="ctr" rtl="0">
              <a:lnSpc>
                <a:spcPct val="100000"/>
              </a:lnSpc>
              <a:spcBef>
                <a:spcPts val="0"/>
              </a:spcBef>
              <a:spcAft>
                <a:spcPts val="0"/>
              </a:spcAft>
              <a:buClr>
                <a:srgbClr val="FFFFFF"/>
              </a:buClr>
              <a:buSzPts val="4500"/>
              <a:buFont typeface="Arial"/>
              <a:buNone/>
              <a:defRPr sz="4500" b="1" cap="none">
                <a:solidFill>
                  <a:srgbClr val="FFFFFF"/>
                </a:solidFill>
                <a:latin typeface="Arial"/>
                <a:ea typeface="Arial"/>
                <a:cs typeface="Arial"/>
                <a:sym typeface="Arial"/>
              </a:defRPr>
            </a:lvl1pPr>
            <a:lvl2pPr lvl="1" algn="ctr" rtl="0">
              <a:lnSpc>
                <a:spcPct val="100000"/>
              </a:lnSpc>
              <a:spcBef>
                <a:spcPts val="0"/>
              </a:spcBef>
              <a:spcAft>
                <a:spcPts val="0"/>
              </a:spcAft>
              <a:buClr>
                <a:srgbClr val="535353"/>
              </a:buClr>
              <a:buSzPts val="1200"/>
              <a:buNone/>
              <a:defRPr/>
            </a:lvl2pPr>
            <a:lvl3pPr lvl="2" algn="ctr" rtl="0">
              <a:lnSpc>
                <a:spcPct val="100000"/>
              </a:lnSpc>
              <a:spcBef>
                <a:spcPts val="0"/>
              </a:spcBef>
              <a:spcAft>
                <a:spcPts val="0"/>
              </a:spcAft>
              <a:buClr>
                <a:srgbClr val="535353"/>
              </a:buClr>
              <a:buSzPts val="1200"/>
              <a:buNone/>
              <a:defRPr/>
            </a:lvl3pPr>
            <a:lvl4pPr lvl="3" algn="ctr" rtl="0">
              <a:lnSpc>
                <a:spcPct val="100000"/>
              </a:lnSpc>
              <a:spcBef>
                <a:spcPts val="0"/>
              </a:spcBef>
              <a:spcAft>
                <a:spcPts val="0"/>
              </a:spcAft>
              <a:buClr>
                <a:srgbClr val="535353"/>
              </a:buClr>
              <a:buSzPts val="1200"/>
              <a:buNone/>
              <a:defRPr/>
            </a:lvl4pPr>
            <a:lvl5pPr lvl="4" algn="ctr" rtl="0">
              <a:lnSpc>
                <a:spcPct val="100000"/>
              </a:lnSpc>
              <a:spcBef>
                <a:spcPts val="0"/>
              </a:spcBef>
              <a:spcAft>
                <a:spcPts val="0"/>
              </a:spcAft>
              <a:buClr>
                <a:srgbClr val="535353"/>
              </a:buClr>
              <a:buSzPts val="1200"/>
              <a:buNone/>
              <a:defRPr/>
            </a:lvl5pPr>
            <a:lvl6pPr lvl="5" algn="ctr" rtl="0">
              <a:lnSpc>
                <a:spcPct val="100000"/>
              </a:lnSpc>
              <a:spcBef>
                <a:spcPts val="0"/>
              </a:spcBef>
              <a:spcAft>
                <a:spcPts val="0"/>
              </a:spcAft>
              <a:buClr>
                <a:srgbClr val="535353"/>
              </a:buClr>
              <a:buSzPts val="1200"/>
              <a:buNone/>
              <a:defRPr/>
            </a:lvl6pPr>
            <a:lvl7pPr lvl="6" algn="ctr" rtl="0">
              <a:lnSpc>
                <a:spcPct val="100000"/>
              </a:lnSpc>
              <a:spcBef>
                <a:spcPts val="0"/>
              </a:spcBef>
              <a:spcAft>
                <a:spcPts val="0"/>
              </a:spcAft>
              <a:buClr>
                <a:srgbClr val="535353"/>
              </a:buClr>
              <a:buSzPts val="1200"/>
              <a:buNone/>
              <a:defRPr/>
            </a:lvl7pPr>
            <a:lvl8pPr lvl="7" algn="ctr" rtl="0">
              <a:lnSpc>
                <a:spcPct val="100000"/>
              </a:lnSpc>
              <a:spcBef>
                <a:spcPts val="0"/>
              </a:spcBef>
              <a:spcAft>
                <a:spcPts val="0"/>
              </a:spcAft>
              <a:buClr>
                <a:srgbClr val="535353"/>
              </a:buClr>
              <a:buSzPts val="1200"/>
              <a:buNone/>
              <a:defRPr/>
            </a:lvl8pPr>
            <a:lvl9pPr lvl="8" algn="ctr" rtl="0">
              <a:lnSpc>
                <a:spcPct val="100000"/>
              </a:lnSpc>
              <a:spcBef>
                <a:spcPts val="0"/>
              </a:spcBef>
              <a:spcAft>
                <a:spcPts val="0"/>
              </a:spcAft>
              <a:buClr>
                <a:srgbClr val="535353"/>
              </a:buClr>
              <a:buSzPts val="1200"/>
              <a:buNone/>
              <a:defRPr/>
            </a:lvl9pPr>
          </a:lstStyle>
          <a:p>
            <a:endParaRPr/>
          </a:p>
        </p:txBody>
      </p:sp>
      <p:sp>
        <p:nvSpPr>
          <p:cNvPr id="127" name="Google Shape;127;p13"/>
          <p:cNvSpPr txBox="1">
            <a:spLocks noGrp="1"/>
          </p:cNvSpPr>
          <p:nvPr>
            <p:ph type="body" idx="1"/>
          </p:nvPr>
        </p:nvSpPr>
        <p:spPr>
          <a:xfrm>
            <a:off x="1812726" y="2291079"/>
            <a:ext cx="5518500" cy="447000"/>
          </a:xfrm>
          <a:prstGeom prst="rect">
            <a:avLst/>
          </a:prstGeom>
          <a:noFill/>
          <a:ln>
            <a:noFill/>
          </a:ln>
        </p:spPr>
        <p:txBody>
          <a:bodyPr spcFirstLastPara="1" wrap="square" lIns="24550" tIns="24550" rIns="24550" bIns="24550" anchor="t" anchorCtr="0">
            <a:normAutofit/>
          </a:bodyPr>
          <a:lstStyle>
            <a:lvl1pPr marL="457200" lvl="0" indent="-228600" algn="ctr" rtl="0">
              <a:lnSpc>
                <a:spcPct val="100000"/>
              </a:lnSpc>
              <a:spcBef>
                <a:spcPts val="0"/>
              </a:spcBef>
              <a:spcAft>
                <a:spcPts val="0"/>
              </a:spcAft>
              <a:buClr>
                <a:srgbClr val="FFFFFF"/>
              </a:buClr>
              <a:buSzPts val="700"/>
              <a:buFont typeface="Arial"/>
              <a:buNone/>
              <a:defRPr sz="700" i="1">
                <a:solidFill>
                  <a:srgbClr val="FFFFFF"/>
                </a:solidFill>
                <a:latin typeface="Arial"/>
                <a:ea typeface="Arial"/>
                <a:cs typeface="Arial"/>
                <a:sym typeface="Arial"/>
              </a:defRPr>
            </a:lvl1pPr>
            <a:lvl2pPr marL="914400" lvl="1" indent="-228600" algn="ctr" rtl="0">
              <a:lnSpc>
                <a:spcPct val="100000"/>
              </a:lnSpc>
              <a:spcBef>
                <a:spcPts val="0"/>
              </a:spcBef>
              <a:spcAft>
                <a:spcPts val="0"/>
              </a:spcAft>
              <a:buClr>
                <a:srgbClr val="FFFFFF"/>
              </a:buClr>
              <a:buSzPts val="700"/>
              <a:buFont typeface="Arial"/>
              <a:buNone/>
              <a:defRPr sz="700" i="1">
                <a:solidFill>
                  <a:srgbClr val="FFFFFF"/>
                </a:solidFill>
                <a:latin typeface="Arial"/>
                <a:ea typeface="Arial"/>
                <a:cs typeface="Arial"/>
                <a:sym typeface="Arial"/>
              </a:defRPr>
            </a:lvl2pPr>
            <a:lvl3pPr marL="1371600" lvl="2" indent="-228600" algn="ctr" rtl="0">
              <a:lnSpc>
                <a:spcPct val="100000"/>
              </a:lnSpc>
              <a:spcBef>
                <a:spcPts val="0"/>
              </a:spcBef>
              <a:spcAft>
                <a:spcPts val="0"/>
              </a:spcAft>
              <a:buClr>
                <a:srgbClr val="FFFFFF"/>
              </a:buClr>
              <a:buSzPts val="700"/>
              <a:buFont typeface="Arial"/>
              <a:buNone/>
              <a:defRPr sz="700" i="1">
                <a:solidFill>
                  <a:srgbClr val="FFFFFF"/>
                </a:solidFill>
                <a:latin typeface="Arial"/>
                <a:ea typeface="Arial"/>
                <a:cs typeface="Arial"/>
                <a:sym typeface="Arial"/>
              </a:defRPr>
            </a:lvl3pPr>
            <a:lvl4pPr marL="1828800" lvl="3" indent="-228600" algn="ctr" rtl="0">
              <a:lnSpc>
                <a:spcPct val="100000"/>
              </a:lnSpc>
              <a:spcBef>
                <a:spcPts val="0"/>
              </a:spcBef>
              <a:spcAft>
                <a:spcPts val="0"/>
              </a:spcAft>
              <a:buClr>
                <a:srgbClr val="FFFFFF"/>
              </a:buClr>
              <a:buSzPts val="700"/>
              <a:buFont typeface="Arial"/>
              <a:buNone/>
              <a:defRPr sz="700" i="1">
                <a:solidFill>
                  <a:srgbClr val="FFFFFF"/>
                </a:solidFill>
                <a:latin typeface="Arial"/>
                <a:ea typeface="Arial"/>
                <a:cs typeface="Arial"/>
                <a:sym typeface="Arial"/>
              </a:defRPr>
            </a:lvl4pPr>
            <a:lvl5pPr marL="2286000" lvl="4" indent="-228600" algn="ctr" rtl="0">
              <a:lnSpc>
                <a:spcPct val="100000"/>
              </a:lnSpc>
              <a:spcBef>
                <a:spcPts val="0"/>
              </a:spcBef>
              <a:spcAft>
                <a:spcPts val="0"/>
              </a:spcAft>
              <a:buClr>
                <a:srgbClr val="FFFFFF"/>
              </a:buClr>
              <a:buSzPts val="700"/>
              <a:buFont typeface="Arial"/>
              <a:buNone/>
              <a:defRPr sz="700" i="1">
                <a:solidFill>
                  <a:srgbClr val="FFFFFF"/>
                </a:solidFill>
                <a:latin typeface="Arial"/>
                <a:ea typeface="Arial"/>
                <a:cs typeface="Arial"/>
                <a:sym typeface="Arial"/>
              </a:defRPr>
            </a:lvl5pPr>
            <a:lvl6pPr marL="2743200" lvl="5" indent="-292100" algn="l" rtl="0">
              <a:lnSpc>
                <a:spcPct val="100000"/>
              </a:lnSpc>
              <a:spcBef>
                <a:spcPts val="2400"/>
              </a:spcBef>
              <a:spcAft>
                <a:spcPts val="0"/>
              </a:spcAft>
              <a:buClr>
                <a:srgbClr val="535353"/>
              </a:buClr>
              <a:buSzPts val="1000"/>
              <a:buChar char="■"/>
              <a:defRPr/>
            </a:lvl6pPr>
            <a:lvl7pPr marL="3200400" lvl="6" indent="-292100" algn="l" rtl="0">
              <a:lnSpc>
                <a:spcPct val="100000"/>
              </a:lnSpc>
              <a:spcBef>
                <a:spcPts val="2400"/>
              </a:spcBef>
              <a:spcAft>
                <a:spcPts val="0"/>
              </a:spcAft>
              <a:buClr>
                <a:srgbClr val="535353"/>
              </a:buClr>
              <a:buSzPts val="1000"/>
              <a:buChar char="●"/>
              <a:defRPr/>
            </a:lvl7pPr>
            <a:lvl8pPr marL="3657600" lvl="7" indent="-292100" algn="l" rtl="0">
              <a:lnSpc>
                <a:spcPct val="100000"/>
              </a:lnSpc>
              <a:spcBef>
                <a:spcPts val="2400"/>
              </a:spcBef>
              <a:spcAft>
                <a:spcPts val="0"/>
              </a:spcAft>
              <a:buClr>
                <a:srgbClr val="535353"/>
              </a:buClr>
              <a:buSzPts val="1000"/>
              <a:buChar char="○"/>
              <a:defRPr/>
            </a:lvl8pPr>
            <a:lvl9pPr marL="4114800" lvl="8" indent="-292100" algn="l" rtl="0">
              <a:lnSpc>
                <a:spcPct val="100000"/>
              </a:lnSpc>
              <a:spcBef>
                <a:spcPts val="2400"/>
              </a:spcBef>
              <a:spcAft>
                <a:spcPts val="0"/>
              </a:spcAft>
              <a:buClr>
                <a:srgbClr val="535353"/>
              </a:buClr>
              <a:buSzPts val="1000"/>
              <a:buChar char="■"/>
              <a:defRPr/>
            </a:lvl9pPr>
          </a:lstStyle>
          <a:p>
            <a:endParaRPr/>
          </a:p>
        </p:txBody>
      </p:sp>
      <p:sp>
        <p:nvSpPr>
          <p:cNvPr id="128" name="Google Shape;128;p13"/>
          <p:cNvSpPr txBox="1">
            <a:spLocks noGrp="1"/>
          </p:cNvSpPr>
          <p:nvPr>
            <p:ph type="body" idx="2"/>
          </p:nvPr>
        </p:nvSpPr>
        <p:spPr>
          <a:xfrm>
            <a:off x="2609850" y="1949267"/>
            <a:ext cx="3924300" cy="317700"/>
          </a:xfrm>
          <a:prstGeom prst="rect">
            <a:avLst/>
          </a:prstGeom>
          <a:noFill/>
          <a:ln>
            <a:noFill/>
          </a:ln>
        </p:spPr>
        <p:txBody>
          <a:bodyPr spcFirstLastPara="1" wrap="square" lIns="17450" tIns="17450" rIns="17450" bIns="17450" anchor="t" anchorCtr="0">
            <a:normAutofit/>
          </a:bodyPr>
          <a:lstStyle>
            <a:lvl1pPr marL="457200" lvl="0" indent="-228600" algn="ctr" rtl="0">
              <a:lnSpc>
                <a:spcPct val="10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1pPr>
            <a:lvl2pPr marL="914400" lvl="1" indent="-228600" algn="ctr" rtl="0">
              <a:lnSpc>
                <a:spcPct val="10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2pPr>
            <a:lvl3pPr marL="1371600" lvl="2" indent="-228600" algn="ctr" rtl="0">
              <a:lnSpc>
                <a:spcPct val="10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3pPr>
            <a:lvl4pPr marL="1828800" lvl="3" indent="-228600" algn="ctr" rtl="0">
              <a:lnSpc>
                <a:spcPct val="10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4pPr>
            <a:lvl5pPr marL="2286000" lvl="4" indent="-228600" algn="ctr" rtl="0">
              <a:lnSpc>
                <a:spcPct val="10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5pPr>
            <a:lvl6pPr marL="2743200" lvl="5" indent="-292100" algn="l" rtl="0">
              <a:lnSpc>
                <a:spcPct val="100000"/>
              </a:lnSpc>
              <a:spcBef>
                <a:spcPts val="2400"/>
              </a:spcBef>
              <a:spcAft>
                <a:spcPts val="0"/>
              </a:spcAft>
              <a:buClr>
                <a:srgbClr val="535353"/>
              </a:buClr>
              <a:buSzPts val="1000"/>
              <a:buChar char="■"/>
              <a:defRPr/>
            </a:lvl6pPr>
            <a:lvl7pPr marL="3200400" lvl="6" indent="-292100" algn="l" rtl="0">
              <a:lnSpc>
                <a:spcPct val="100000"/>
              </a:lnSpc>
              <a:spcBef>
                <a:spcPts val="2400"/>
              </a:spcBef>
              <a:spcAft>
                <a:spcPts val="0"/>
              </a:spcAft>
              <a:buClr>
                <a:srgbClr val="535353"/>
              </a:buClr>
              <a:buSzPts val="1000"/>
              <a:buChar char="●"/>
              <a:defRPr/>
            </a:lvl7pPr>
            <a:lvl8pPr marL="3657600" lvl="7" indent="-292100" algn="l" rtl="0">
              <a:lnSpc>
                <a:spcPct val="100000"/>
              </a:lnSpc>
              <a:spcBef>
                <a:spcPts val="2400"/>
              </a:spcBef>
              <a:spcAft>
                <a:spcPts val="0"/>
              </a:spcAft>
              <a:buClr>
                <a:srgbClr val="535353"/>
              </a:buClr>
              <a:buSzPts val="1000"/>
              <a:buChar char="○"/>
              <a:defRPr/>
            </a:lvl8pPr>
            <a:lvl9pPr marL="4114800" lvl="8" indent="-292100" algn="l" rtl="0">
              <a:lnSpc>
                <a:spcPct val="100000"/>
              </a:lnSpc>
              <a:spcBef>
                <a:spcPts val="2400"/>
              </a:spcBef>
              <a:spcAft>
                <a:spcPts val="0"/>
              </a:spcAft>
              <a:buClr>
                <a:srgbClr val="535353"/>
              </a:buClr>
              <a:buSzPts val="1000"/>
              <a:buChar char="■"/>
              <a:defRPr/>
            </a:lvl9pPr>
          </a:lstStyle>
          <a:p>
            <a:endParaRPr/>
          </a:p>
        </p:txBody>
      </p:sp>
      <p:sp>
        <p:nvSpPr>
          <p:cNvPr id="129" name="Google Shape;129;p13"/>
          <p:cNvSpPr txBox="1">
            <a:spLocks noGrp="1"/>
          </p:cNvSpPr>
          <p:nvPr>
            <p:ph type="sldNum" idx="12"/>
          </p:nvPr>
        </p:nvSpPr>
        <p:spPr>
          <a:xfrm>
            <a:off x="4457959" y="4302156"/>
            <a:ext cx="221400" cy="167400"/>
          </a:xfrm>
          <a:prstGeom prst="rect">
            <a:avLst/>
          </a:prstGeom>
          <a:noFill/>
          <a:ln>
            <a:noFill/>
          </a:ln>
        </p:spPr>
        <p:txBody>
          <a:bodyPr spcFirstLastPara="1" wrap="square" lIns="24550" tIns="24550" rIns="24550" bIns="24550" anchor="t" anchorCtr="0">
            <a:normAutofit fontScale="92500" lnSpcReduction="20000"/>
          </a:bodyPr>
          <a:lstStyle>
            <a:lvl1pPr marL="0" lvl="0" indent="0" algn="ctr" rtl="0">
              <a:lnSpc>
                <a:spcPct val="100000"/>
              </a:lnSpc>
              <a:spcBef>
                <a:spcPts val="0"/>
              </a:spcBef>
              <a:spcAft>
                <a:spcPts val="0"/>
              </a:spcAft>
              <a:buClr>
                <a:srgbClr val="000000"/>
              </a:buClr>
              <a:buSzPts val="1000"/>
              <a:buFont typeface="Helvetica Neue Light"/>
              <a:buNone/>
              <a:defRPr sz="1000" b="0" i="0" u="none" strike="noStrike" cap="none">
                <a:solidFill>
                  <a:srgbClr val="000000"/>
                </a:solidFill>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1000"/>
              <a:buFont typeface="Helvetica Neue Light"/>
              <a:buNone/>
              <a:defRPr sz="1000" b="0" i="0" u="none" strike="noStrike" cap="none">
                <a:solidFill>
                  <a:srgbClr val="000000"/>
                </a:solidFill>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1000"/>
              <a:buFont typeface="Helvetica Neue Light"/>
              <a:buNone/>
              <a:defRPr sz="1000" b="0" i="0" u="none" strike="noStrike" cap="none">
                <a:solidFill>
                  <a:srgbClr val="000000"/>
                </a:solidFill>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1000"/>
              <a:buFont typeface="Helvetica Neue Light"/>
              <a:buNone/>
              <a:defRPr sz="1000" b="0" i="0" u="none" strike="noStrike" cap="none">
                <a:solidFill>
                  <a:srgbClr val="000000"/>
                </a:solidFill>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1000"/>
              <a:buFont typeface="Helvetica Neue Light"/>
              <a:buNone/>
              <a:defRPr sz="1000" b="0" i="0" u="none" strike="noStrike" cap="none">
                <a:solidFill>
                  <a:srgbClr val="000000"/>
                </a:solidFill>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1000"/>
              <a:buFont typeface="Helvetica Neue Light"/>
              <a:buNone/>
              <a:defRPr sz="1000" b="0" i="0" u="none" strike="noStrike" cap="none">
                <a:solidFill>
                  <a:srgbClr val="000000"/>
                </a:solidFill>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1000"/>
              <a:buFont typeface="Helvetica Neue Light"/>
              <a:buNone/>
              <a:defRPr sz="1000" b="0" i="0" u="none" strike="noStrike" cap="none">
                <a:solidFill>
                  <a:srgbClr val="000000"/>
                </a:solidFill>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1000"/>
              <a:buFont typeface="Helvetica Neue Light"/>
              <a:buNone/>
              <a:defRPr sz="1000" b="0" i="0" u="none" strike="noStrike" cap="none">
                <a:solidFill>
                  <a:srgbClr val="000000"/>
                </a:solidFill>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1000"/>
              <a:buFont typeface="Helvetica Neue Light"/>
              <a:buNone/>
              <a:defRPr sz="10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mp; Bullets">
  <p:cSld name="1_Title &amp; Bullets">
    <p:bg>
      <p:bgPr>
        <a:solidFill>
          <a:srgbClr val="ECEDF1"/>
        </a:solidFill>
        <a:effectLst/>
      </p:bgPr>
    </p:bg>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250031" y="133945"/>
            <a:ext cx="8643900" cy="1285800"/>
          </a:xfrm>
          <a:prstGeom prst="rect">
            <a:avLst/>
          </a:prstGeom>
          <a:noFill/>
          <a:ln>
            <a:noFill/>
          </a:ln>
        </p:spPr>
        <p:txBody>
          <a:bodyPr spcFirstLastPara="1" wrap="square" lIns="32750" tIns="32750" rIns="32750" bIns="32750" anchor="ctr" anchorCtr="0">
            <a:normAutofit/>
          </a:bodyPr>
          <a:lstStyle>
            <a:lvl1pPr lvl="0" algn="ctr" rtl="0">
              <a:lnSpc>
                <a:spcPct val="100000"/>
              </a:lnSpc>
              <a:spcBef>
                <a:spcPts val="0"/>
              </a:spcBef>
              <a:spcAft>
                <a:spcPts val="0"/>
              </a:spcAft>
              <a:buClr>
                <a:srgbClr val="535353"/>
              </a:buClr>
              <a:buSzPts val="1200"/>
              <a:buNone/>
              <a:defRPr/>
            </a:lvl1pPr>
            <a:lvl2pPr lvl="1" algn="ctr" rtl="0">
              <a:lnSpc>
                <a:spcPct val="100000"/>
              </a:lnSpc>
              <a:spcBef>
                <a:spcPts val="0"/>
              </a:spcBef>
              <a:spcAft>
                <a:spcPts val="0"/>
              </a:spcAft>
              <a:buClr>
                <a:srgbClr val="535353"/>
              </a:buClr>
              <a:buSzPts val="1200"/>
              <a:buNone/>
              <a:defRPr/>
            </a:lvl2pPr>
            <a:lvl3pPr lvl="2" algn="ctr" rtl="0">
              <a:lnSpc>
                <a:spcPct val="100000"/>
              </a:lnSpc>
              <a:spcBef>
                <a:spcPts val="0"/>
              </a:spcBef>
              <a:spcAft>
                <a:spcPts val="0"/>
              </a:spcAft>
              <a:buClr>
                <a:srgbClr val="535353"/>
              </a:buClr>
              <a:buSzPts val="1200"/>
              <a:buNone/>
              <a:defRPr/>
            </a:lvl3pPr>
            <a:lvl4pPr lvl="3" algn="ctr" rtl="0">
              <a:lnSpc>
                <a:spcPct val="100000"/>
              </a:lnSpc>
              <a:spcBef>
                <a:spcPts val="0"/>
              </a:spcBef>
              <a:spcAft>
                <a:spcPts val="0"/>
              </a:spcAft>
              <a:buClr>
                <a:srgbClr val="535353"/>
              </a:buClr>
              <a:buSzPts val="1200"/>
              <a:buNone/>
              <a:defRPr/>
            </a:lvl4pPr>
            <a:lvl5pPr lvl="4" algn="ctr" rtl="0">
              <a:lnSpc>
                <a:spcPct val="100000"/>
              </a:lnSpc>
              <a:spcBef>
                <a:spcPts val="0"/>
              </a:spcBef>
              <a:spcAft>
                <a:spcPts val="0"/>
              </a:spcAft>
              <a:buClr>
                <a:srgbClr val="535353"/>
              </a:buClr>
              <a:buSzPts val="1200"/>
              <a:buNone/>
              <a:defRPr/>
            </a:lvl5pPr>
            <a:lvl6pPr lvl="5" algn="ctr" rtl="0">
              <a:lnSpc>
                <a:spcPct val="100000"/>
              </a:lnSpc>
              <a:spcBef>
                <a:spcPts val="0"/>
              </a:spcBef>
              <a:spcAft>
                <a:spcPts val="0"/>
              </a:spcAft>
              <a:buClr>
                <a:srgbClr val="535353"/>
              </a:buClr>
              <a:buSzPts val="1200"/>
              <a:buNone/>
              <a:defRPr/>
            </a:lvl6pPr>
            <a:lvl7pPr lvl="6" algn="ctr" rtl="0">
              <a:lnSpc>
                <a:spcPct val="100000"/>
              </a:lnSpc>
              <a:spcBef>
                <a:spcPts val="0"/>
              </a:spcBef>
              <a:spcAft>
                <a:spcPts val="0"/>
              </a:spcAft>
              <a:buClr>
                <a:srgbClr val="535353"/>
              </a:buClr>
              <a:buSzPts val="1200"/>
              <a:buNone/>
              <a:defRPr/>
            </a:lvl7pPr>
            <a:lvl8pPr lvl="7" algn="ctr" rtl="0">
              <a:lnSpc>
                <a:spcPct val="100000"/>
              </a:lnSpc>
              <a:spcBef>
                <a:spcPts val="0"/>
              </a:spcBef>
              <a:spcAft>
                <a:spcPts val="0"/>
              </a:spcAft>
              <a:buClr>
                <a:srgbClr val="535353"/>
              </a:buClr>
              <a:buSzPts val="1200"/>
              <a:buNone/>
              <a:defRPr/>
            </a:lvl8pPr>
            <a:lvl9pPr lvl="8" algn="ctr" rtl="0">
              <a:lnSpc>
                <a:spcPct val="100000"/>
              </a:lnSpc>
              <a:spcBef>
                <a:spcPts val="0"/>
              </a:spcBef>
              <a:spcAft>
                <a:spcPts val="0"/>
              </a:spcAft>
              <a:buClr>
                <a:srgbClr val="535353"/>
              </a:buClr>
              <a:buSzPts val="1200"/>
              <a:buNone/>
              <a:defRPr/>
            </a:lvl9pPr>
          </a:lstStyle>
          <a:p>
            <a:endParaRPr/>
          </a:p>
        </p:txBody>
      </p:sp>
      <p:sp>
        <p:nvSpPr>
          <p:cNvPr id="132" name="Google Shape;132;p14"/>
          <p:cNvSpPr txBox="1">
            <a:spLocks noGrp="1"/>
          </p:cNvSpPr>
          <p:nvPr>
            <p:ph type="body" idx="1"/>
          </p:nvPr>
        </p:nvSpPr>
        <p:spPr>
          <a:xfrm>
            <a:off x="250031" y="1439912"/>
            <a:ext cx="8643900" cy="3321900"/>
          </a:xfrm>
          <a:prstGeom prst="rect">
            <a:avLst/>
          </a:prstGeom>
          <a:noFill/>
          <a:ln>
            <a:noFill/>
          </a:ln>
        </p:spPr>
        <p:txBody>
          <a:bodyPr spcFirstLastPara="1" wrap="square" lIns="32750" tIns="32750" rIns="32750" bIns="32750" anchor="ctr" anchorCtr="0">
            <a:normAutofit/>
          </a:bodyPr>
          <a:lstStyle>
            <a:lvl1pPr marL="457200" lvl="0" indent="-381000" algn="l" rtl="0">
              <a:lnSpc>
                <a:spcPct val="120000"/>
              </a:lnSpc>
              <a:spcBef>
                <a:spcPts val="3000"/>
              </a:spcBef>
              <a:spcAft>
                <a:spcPts val="0"/>
              </a:spcAft>
              <a:buClr>
                <a:srgbClr val="535353"/>
              </a:buClr>
              <a:buSzPts val="2400"/>
              <a:buFont typeface="Gill Sans"/>
              <a:buChar char="●"/>
              <a:defRPr sz="3000"/>
            </a:lvl1pPr>
            <a:lvl2pPr marL="914400" lvl="1" indent="-381000" algn="l" rtl="0">
              <a:lnSpc>
                <a:spcPct val="120000"/>
              </a:lnSpc>
              <a:spcBef>
                <a:spcPts val="3000"/>
              </a:spcBef>
              <a:spcAft>
                <a:spcPts val="0"/>
              </a:spcAft>
              <a:buClr>
                <a:srgbClr val="535353"/>
              </a:buClr>
              <a:buSzPts val="2400"/>
              <a:buFont typeface="Gill Sans"/>
              <a:buChar char="○"/>
              <a:defRPr sz="3000"/>
            </a:lvl2pPr>
            <a:lvl3pPr marL="1371600" lvl="2" indent="-381000" algn="l" rtl="0">
              <a:lnSpc>
                <a:spcPct val="120000"/>
              </a:lnSpc>
              <a:spcBef>
                <a:spcPts val="3000"/>
              </a:spcBef>
              <a:spcAft>
                <a:spcPts val="0"/>
              </a:spcAft>
              <a:buClr>
                <a:srgbClr val="535353"/>
              </a:buClr>
              <a:buSzPts val="2400"/>
              <a:buFont typeface="Gill Sans"/>
              <a:buChar char="■"/>
              <a:defRPr sz="3000"/>
            </a:lvl3pPr>
            <a:lvl4pPr marL="1828800" lvl="3" indent="-381000" algn="l" rtl="0">
              <a:lnSpc>
                <a:spcPct val="120000"/>
              </a:lnSpc>
              <a:spcBef>
                <a:spcPts val="3000"/>
              </a:spcBef>
              <a:spcAft>
                <a:spcPts val="0"/>
              </a:spcAft>
              <a:buClr>
                <a:srgbClr val="535353"/>
              </a:buClr>
              <a:buSzPts val="2400"/>
              <a:buFont typeface="Gill Sans"/>
              <a:buChar char="●"/>
              <a:defRPr sz="3000"/>
            </a:lvl4pPr>
            <a:lvl5pPr marL="2286000" lvl="4" indent="-381000" algn="l" rtl="0">
              <a:lnSpc>
                <a:spcPct val="120000"/>
              </a:lnSpc>
              <a:spcBef>
                <a:spcPts val="3000"/>
              </a:spcBef>
              <a:spcAft>
                <a:spcPts val="0"/>
              </a:spcAft>
              <a:buClr>
                <a:srgbClr val="535353"/>
              </a:buClr>
              <a:buSzPts val="2400"/>
              <a:buFont typeface="Gill Sans"/>
              <a:buChar char="○"/>
              <a:defRPr sz="3000"/>
            </a:lvl5pPr>
            <a:lvl6pPr marL="2743200" lvl="5" indent="-292100" algn="l" rtl="0">
              <a:lnSpc>
                <a:spcPct val="100000"/>
              </a:lnSpc>
              <a:spcBef>
                <a:spcPts val="2400"/>
              </a:spcBef>
              <a:spcAft>
                <a:spcPts val="0"/>
              </a:spcAft>
              <a:buClr>
                <a:srgbClr val="535353"/>
              </a:buClr>
              <a:buSzPts val="1000"/>
              <a:buChar char="■"/>
              <a:defRPr/>
            </a:lvl6pPr>
            <a:lvl7pPr marL="3200400" lvl="6" indent="-292100" algn="l" rtl="0">
              <a:lnSpc>
                <a:spcPct val="100000"/>
              </a:lnSpc>
              <a:spcBef>
                <a:spcPts val="2400"/>
              </a:spcBef>
              <a:spcAft>
                <a:spcPts val="0"/>
              </a:spcAft>
              <a:buClr>
                <a:srgbClr val="535353"/>
              </a:buClr>
              <a:buSzPts val="1000"/>
              <a:buChar char="●"/>
              <a:defRPr/>
            </a:lvl7pPr>
            <a:lvl8pPr marL="3657600" lvl="7" indent="-292100" algn="l" rtl="0">
              <a:lnSpc>
                <a:spcPct val="100000"/>
              </a:lnSpc>
              <a:spcBef>
                <a:spcPts val="2400"/>
              </a:spcBef>
              <a:spcAft>
                <a:spcPts val="0"/>
              </a:spcAft>
              <a:buClr>
                <a:srgbClr val="535353"/>
              </a:buClr>
              <a:buSzPts val="1000"/>
              <a:buChar char="○"/>
              <a:defRPr/>
            </a:lvl8pPr>
            <a:lvl9pPr marL="4114800" lvl="8" indent="-292100" algn="l" rtl="0">
              <a:lnSpc>
                <a:spcPct val="100000"/>
              </a:lnSpc>
              <a:spcBef>
                <a:spcPts val="2400"/>
              </a:spcBef>
              <a:spcAft>
                <a:spcPts val="0"/>
              </a:spcAft>
              <a:buClr>
                <a:srgbClr val="535353"/>
              </a:buClr>
              <a:buSzPts val="1000"/>
              <a:buChar char="■"/>
              <a:defRPr/>
            </a:lvl9pPr>
          </a:lstStyle>
          <a:p>
            <a:endParaRPr/>
          </a:p>
        </p:txBody>
      </p:sp>
      <p:sp>
        <p:nvSpPr>
          <p:cNvPr id="133" name="Google Shape;133;p14"/>
          <p:cNvSpPr txBox="1">
            <a:spLocks noGrp="1"/>
          </p:cNvSpPr>
          <p:nvPr>
            <p:ph type="sldNum" idx="12"/>
          </p:nvPr>
        </p:nvSpPr>
        <p:spPr>
          <a:xfrm>
            <a:off x="4446984" y="4889004"/>
            <a:ext cx="241200" cy="220200"/>
          </a:xfrm>
          <a:prstGeom prst="rect">
            <a:avLst/>
          </a:prstGeom>
          <a:noFill/>
          <a:ln>
            <a:noFill/>
          </a:ln>
        </p:spPr>
        <p:txBody>
          <a:bodyPr spcFirstLastPara="1" wrap="square" lIns="32750" tIns="32750" rIns="32750" bIns="32750" anchor="t" anchorCtr="0">
            <a:spAutoFit/>
          </a:bodyPr>
          <a:lstStyle>
            <a:lvl1pPr marL="0" lvl="0" indent="0" algn="ctr" rtl="0">
              <a:lnSpc>
                <a:spcPct val="100000"/>
              </a:lnSpc>
              <a:spcBef>
                <a:spcPts val="0"/>
              </a:spcBef>
              <a:spcAft>
                <a:spcPts val="0"/>
              </a:spcAft>
              <a:buClr>
                <a:srgbClr val="535353"/>
              </a:buClr>
              <a:buSzPts val="1200"/>
              <a:buFont typeface="Gill Sans"/>
              <a:buNone/>
              <a:defRPr/>
            </a:lvl1pPr>
            <a:lvl2pPr marL="0" lvl="1" indent="0" algn="ctr" rtl="0">
              <a:lnSpc>
                <a:spcPct val="100000"/>
              </a:lnSpc>
              <a:spcBef>
                <a:spcPts val="0"/>
              </a:spcBef>
              <a:spcAft>
                <a:spcPts val="0"/>
              </a:spcAft>
              <a:buClr>
                <a:srgbClr val="535353"/>
              </a:buClr>
              <a:buSzPts val="1200"/>
              <a:buFont typeface="Gill Sans"/>
              <a:buNone/>
              <a:defRPr/>
            </a:lvl2pPr>
            <a:lvl3pPr marL="0" lvl="2" indent="0" algn="ctr" rtl="0">
              <a:lnSpc>
                <a:spcPct val="100000"/>
              </a:lnSpc>
              <a:spcBef>
                <a:spcPts val="0"/>
              </a:spcBef>
              <a:spcAft>
                <a:spcPts val="0"/>
              </a:spcAft>
              <a:buClr>
                <a:srgbClr val="535353"/>
              </a:buClr>
              <a:buSzPts val="1200"/>
              <a:buFont typeface="Gill Sans"/>
              <a:buNone/>
              <a:defRPr/>
            </a:lvl3pPr>
            <a:lvl4pPr marL="0" lvl="3" indent="0" algn="ctr" rtl="0">
              <a:lnSpc>
                <a:spcPct val="100000"/>
              </a:lnSpc>
              <a:spcBef>
                <a:spcPts val="0"/>
              </a:spcBef>
              <a:spcAft>
                <a:spcPts val="0"/>
              </a:spcAft>
              <a:buClr>
                <a:srgbClr val="535353"/>
              </a:buClr>
              <a:buSzPts val="1200"/>
              <a:buFont typeface="Gill Sans"/>
              <a:buNone/>
              <a:defRPr/>
            </a:lvl4pPr>
            <a:lvl5pPr marL="0" lvl="4" indent="0" algn="ctr" rtl="0">
              <a:lnSpc>
                <a:spcPct val="100000"/>
              </a:lnSpc>
              <a:spcBef>
                <a:spcPts val="0"/>
              </a:spcBef>
              <a:spcAft>
                <a:spcPts val="0"/>
              </a:spcAft>
              <a:buClr>
                <a:srgbClr val="535353"/>
              </a:buClr>
              <a:buSzPts val="1200"/>
              <a:buFont typeface="Gill Sans"/>
              <a:buNone/>
              <a:defRPr/>
            </a:lvl5pPr>
            <a:lvl6pPr marL="0" lvl="5" indent="0" algn="ctr" rtl="0">
              <a:lnSpc>
                <a:spcPct val="100000"/>
              </a:lnSpc>
              <a:spcBef>
                <a:spcPts val="0"/>
              </a:spcBef>
              <a:spcAft>
                <a:spcPts val="0"/>
              </a:spcAft>
              <a:buClr>
                <a:srgbClr val="535353"/>
              </a:buClr>
              <a:buSzPts val="1200"/>
              <a:buFont typeface="Gill Sans"/>
              <a:buNone/>
              <a:defRPr/>
            </a:lvl6pPr>
            <a:lvl7pPr marL="0" lvl="6" indent="0" algn="ctr" rtl="0">
              <a:lnSpc>
                <a:spcPct val="100000"/>
              </a:lnSpc>
              <a:spcBef>
                <a:spcPts val="0"/>
              </a:spcBef>
              <a:spcAft>
                <a:spcPts val="0"/>
              </a:spcAft>
              <a:buClr>
                <a:srgbClr val="535353"/>
              </a:buClr>
              <a:buSzPts val="1200"/>
              <a:buFont typeface="Gill Sans"/>
              <a:buNone/>
              <a:defRPr/>
            </a:lvl7pPr>
            <a:lvl8pPr marL="0" lvl="7" indent="0" algn="ctr" rtl="0">
              <a:lnSpc>
                <a:spcPct val="100000"/>
              </a:lnSpc>
              <a:spcBef>
                <a:spcPts val="0"/>
              </a:spcBef>
              <a:spcAft>
                <a:spcPts val="0"/>
              </a:spcAft>
              <a:buClr>
                <a:srgbClr val="535353"/>
              </a:buClr>
              <a:buSzPts val="1200"/>
              <a:buFont typeface="Gill Sans"/>
              <a:buNone/>
              <a:defRPr/>
            </a:lvl8pPr>
            <a:lvl9pPr marL="0" lvl="8" indent="0" algn="ctr" rtl="0">
              <a:lnSpc>
                <a:spcPct val="100000"/>
              </a:lnSpc>
              <a:spcBef>
                <a:spcPts val="0"/>
              </a:spcBef>
              <a:spcAft>
                <a:spcPts val="0"/>
              </a:spcAft>
              <a:buClr>
                <a:srgbClr val="535353"/>
              </a:buClr>
              <a:buSzPts val="1200"/>
              <a:buFont typeface="Gill Sans"/>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mailto:npadhya@gmu.edu" TargetMode="External"/><Relationship Id="rId5" Type="http://schemas.openxmlformats.org/officeDocument/2006/relationships/hyperlink" Target="mailto:rsharm8@gmu.edu"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722848" y="960590"/>
            <a:ext cx="7698300" cy="727500"/>
          </a:xfrm>
          <a:prstGeom prst="rect">
            <a:avLst/>
          </a:prstGeom>
        </p:spPr>
        <p:txBody>
          <a:bodyPr spcFirstLastPara="1" wrap="square" lIns="24550" tIns="24550" rIns="24550" bIns="24550" anchor="ctr" anchorCtr="0">
            <a:noAutofit/>
          </a:bodyPr>
          <a:lstStyle/>
          <a:p>
            <a:pPr marL="0" lvl="0" indent="0" algn="ctr" rtl="0">
              <a:spcBef>
                <a:spcPts val="0"/>
              </a:spcBef>
              <a:spcAft>
                <a:spcPts val="0"/>
              </a:spcAft>
              <a:buNone/>
            </a:pPr>
            <a:r>
              <a:rPr lang="en" sz="2250" b="0" dirty="0">
                <a:solidFill>
                  <a:schemeClr val="dk1"/>
                </a:solidFill>
                <a:latin typeface="Times New Roman" panose="02020603050405020304" pitchFamily="18" charset="0"/>
                <a:ea typeface="Helvetica Neue"/>
                <a:cs typeface="Times New Roman" panose="02020603050405020304" pitchFamily="18" charset="0"/>
                <a:sym typeface="Helvetica Neue"/>
              </a:rPr>
              <a:t>Reproducibility Study of On the Importance of Data Size in Probing Fine-tuned Models, [ACL 2022]</a:t>
            </a:r>
            <a:endParaRPr sz="3700" dirty="0">
              <a:solidFill>
                <a:schemeClr val="dk1"/>
              </a:solidFill>
              <a:latin typeface="Times New Roman" panose="02020603050405020304" pitchFamily="18" charset="0"/>
              <a:ea typeface="Helvetica Neue"/>
              <a:cs typeface="Times New Roman" panose="02020603050405020304" pitchFamily="18" charset="0"/>
              <a:sym typeface="Helvetica Neue"/>
            </a:endParaRPr>
          </a:p>
        </p:txBody>
      </p:sp>
      <p:sp>
        <p:nvSpPr>
          <p:cNvPr id="144" name="Google Shape;144;p16"/>
          <p:cNvSpPr txBox="1">
            <a:spLocks noGrp="1"/>
          </p:cNvSpPr>
          <p:nvPr>
            <p:ph type="sldNum" idx="12"/>
          </p:nvPr>
        </p:nvSpPr>
        <p:spPr>
          <a:xfrm>
            <a:off x="4457959" y="4302156"/>
            <a:ext cx="221400" cy="167400"/>
          </a:xfrm>
          <a:prstGeom prst="rect">
            <a:avLst/>
          </a:prstGeom>
        </p:spPr>
        <p:txBody>
          <a:bodyPr spcFirstLastPara="1" wrap="square" lIns="24550" tIns="24550" rIns="24550" bIns="24550" anchor="t" anchorCtr="0">
            <a:normAutofit fontScale="92500" lnSpcReduction="20000"/>
          </a:bodyPr>
          <a:lstStyle/>
          <a:p>
            <a:pPr marL="0" lvl="0" indent="0" algn="ctr" rtl="0">
              <a:spcBef>
                <a:spcPts val="0"/>
              </a:spcBef>
              <a:spcAft>
                <a:spcPts val="0"/>
              </a:spcAft>
              <a:buClr>
                <a:srgbClr val="000000"/>
              </a:buClr>
              <a:buSzPct val="100000"/>
              <a:buFont typeface="Helvetica Neue Light"/>
              <a:buNone/>
            </a:pPr>
            <a:fld id="{00000000-1234-1234-1234-123412341234}" type="slidenum">
              <a:rPr lang="en"/>
              <a:t>1</a:t>
            </a:fld>
            <a:endParaRPr/>
          </a:p>
        </p:txBody>
      </p:sp>
      <p:pic>
        <p:nvPicPr>
          <p:cNvPr id="145" name="Google Shape;145;p16" descr="header-logo-home.png"/>
          <p:cNvPicPr preferRelativeResize="0"/>
          <p:nvPr/>
        </p:nvPicPr>
        <p:blipFill rotWithShape="1">
          <a:blip r:embed="rId3">
            <a:alphaModFix/>
          </a:blip>
          <a:srcRect/>
          <a:stretch/>
        </p:blipFill>
        <p:spPr>
          <a:xfrm>
            <a:off x="161687" y="41558"/>
            <a:ext cx="1116028" cy="539589"/>
          </a:xfrm>
          <a:prstGeom prst="rect">
            <a:avLst/>
          </a:prstGeom>
          <a:noFill/>
          <a:ln>
            <a:noFill/>
          </a:ln>
        </p:spPr>
      </p:pic>
      <p:pic>
        <p:nvPicPr>
          <p:cNvPr id="146" name="Google Shape;146;p16" descr="GMU_PLogo_2CU.eps.pdf"/>
          <p:cNvPicPr preferRelativeResize="0"/>
          <p:nvPr/>
        </p:nvPicPr>
        <p:blipFill rotWithShape="1">
          <a:blip r:embed="rId4">
            <a:alphaModFix/>
          </a:blip>
          <a:srcRect/>
          <a:stretch/>
        </p:blipFill>
        <p:spPr>
          <a:xfrm>
            <a:off x="3943319" y="3889887"/>
            <a:ext cx="1257459" cy="823853"/>
          </a:xfrm>
          <a:prstGeom prst="rect">
            <a:avLst/>
          </a:prstGeom>
          <a:noFill/>
          <a:ln>
            <a:noFill/>
          </a:ln>
        </p:spPr>
      </p:pic>
      <p:cxnSp>
        <p:nvCxnSpPr>
          <p:cNvPr id="147" name="Google Shape;147;p16"/>
          <p:cNvCxnSpPr/>
          <p:nvPr/>
        </p:nvCxnSpPr>
        <p:spPr>
          <a:xfrm>
            <a:off x="258961" y="875109"/>
            <a:ext cx="8626200" cy="0"/>
          </a:xfrm>
          <a:prstGeom prst="straightConnector1">
            <a:avLst/>
          </a:prstGeom>
          <a:noFill/>
          <a:ln w="12700" cap="flat" cmpd="sng">
            <a:solidFill>
              <a:srgbClr val="FFFFFF"/>
            </a:solidFill>
            <a:prstDash val="solid"/>
            <a:miter lim="400000"/>
            <a:headEnd type="none" w="sm" len="sm"/>
            <a:tailEnd type="none" w="sm" len="sm"/>
          </a:ln>
        </p:spPr>
      </p:cxnSp>
      <p:cxnSp>
        <p:nvCxnSpPr>
          <p:cNvPr id="148" name="Google Shape;148;p16"/>
          <p:cNvCxnSpPr/>
          <p:nvPr/>
        </p:nvCxnSpPr>
        <p:spPr>
          <a:xfrm>
            <a:off x="161683" y="1769043"/>
            <a:ext cx="8626200" cy="0"/>
          </a:xfrm>
          <a:prstGeom prst="straightConnector1">
            <a:avLst/>
          </a:prstGeom>
          <a:noFill/>
          <a:ln w="12700" cap="flat" cmpd="sng">
            <a:solidFill>
              <a:srgbClr val="FFFFFF"/>
            </a:solidFill>
            <a:prstDash val="solid"/>
            <a:miter lim="400000"/>
            <a:headEnd type="none" w="sm" len="sm"/>
            <a:tailEnd type="none" w="sm" len="sm"/>
          </a:ln>
        </p:spPr>
      </p:cxnSp>
      <p:cxnSp>
        <p:nvCxnSpPr>
          <p:cNvPr id="149" name="Google Shape;149;p16"/>
          <p:cNvCxnSpPr/>
          <p:nvPr/>
        </p:nvCxnSpPr>
        <p:spPr>
          <a:xfrm>
            <a:off x="-26789" y="3837533"/>
            <a:ext cx="9197400" cy="0"/>
          </a:xfrm>
          <a:prstGeom prst="straightConnector1">
            <a:avLst/>
          </a:prstGeom>
          <a:noFill/>
          <a:ln w="76200" cap="flat" cmpd="sng">
            <a:solidFill>
              <a:srgbClr val="FFCC33"/>
            </a:solidFill>
            <a:prstDash val="solid"/>
            <a:miter lim="400000"/>
            <a:headEnd type="none" w="sm" len="sm"/>
            <a:tailEnd type="none" w="sm" len="sm"/>
          </a:ln>
        </p:spPr>
      </p:cxnSp>
      <p:sp>
        <p:nvSpPr>
          <p:cNvPr id="8" name="TextBox 7">
            <a:extLst>
              <a:ext uri="{FF2B5EF4-FFF2-40B4-BE49-F238E27FC236}">
                <a16:creationId xmlns:a16="http://schemas.microsoft.com/office/drawing/2014/main" id="{F4B08E06-A069-BDD3-72CF-C2FABD227BA7}"/>
              </a:ext>
            </a:extLst>
          </p:cNvPr>
          <p:cNvSpPr txBox="1"/>
          <p:nvPr/>
        </p:nvSpPr>
        <p:spPr>
          <a:xfrm>
            <a:off x="2186097" y="2181314"/>
            <a:ext cx="5452659" cy="1169551"/>
          </a:xfrm>
          <a:prstGeom prst="rect">
            <a:avLst/>
          </a:prstGeom>
          <a:noFill/>
        </p:spPr>
        <p:txBody>
          <a:bodyPr wrap="square" rtlCol="0">
            <a:spAutoFit/>
          </a:bodyPr>
          <a:lstStyle/>
          <a:p>
            <a:r>
              <a:rPr lang="en-US" dirty="0">
                <a:solidFill>
                  <a:schemeClr val="tx1"/>
                </a:solidFill>
              </a:rPr>
              <a:t>      Rahul Sharma – G01329939 – </a:t>
            </a:r>
            <a:r>
              <a:rPr lang="en-US" dirty="0">
                <a:solidFill>
                  <a:schemeClr val="tx1"/>
                </a:solidFill>
                <a:hlinkClick r:id="rId5">
                  <a:extLst>
                    <a:ext uri="{A12FA001-AC4F-418D-AE19-62706E023703}">
                      <ahyp:hlinkClr xmlns:ahyp="http://schemas.microsoft.com/office/drawing/2018/hyperlinkcolor" val="tx"/>
                    </a:ext>
                  </a:extLst>
                </a:hlinkClick>
              </a:rPr>
              <a:t>rsharm8@gmu.edu</a:t>
            </a:r>
            <a:endParaRPr lang="en-US" dirty="0">
              <a:solidFill>
                <a:schemeClr val="tx1"/>
              </a:solidFill>
            </a:endParaRPr>
          </a:p>
          <a:p>
            <a:r>
              <a:rPr lang="en-US" dirty="0">
                <a:solidFill>
                  <a:schemeClr val="tx1"/>
                </a:solidFill>
              </a:rPr>
              <a:t>     Nakul Padhya – G01288313 –  </a:t>
            </a:r>
            <a:r>
              <a:rPr lang="en-US" dirty="0">
                <a:solidFill>
                  <a:schemeClr val="tx1"/>
                </a:solidFill>
                <a:hlinkClick r:id="rId6">
                  <a:extLst>
                    <a:ext uri="{A12FA001-AC4F-418D-AE19-62706E023703}">
                      <ahyp:hlinkClr xmlns:ahyp="http://schemas.microsoft.com/office/drawing/2018/hyperlinkcolor" val="tx"/>
                    </a:ext>
                  </a:extLst>
                </a:hlinkClick>
              </a:rPr>
              <a:t>npadhya@gmu.edu</a:t>
            </a:r>
            <a:endParaRPr lang="en-US" dirty="0">
              <a:solidFill>
                <a:schemeClr val="tx1"/>
              </a:solidFill>
            </a:endParaRPr>
          </a:p>
          <a:p>
            <a:r>
              <a:rPr lang="en-US" dirty="0">
                <a:solidFill>
                  <a:schemeClr val="tx1"/>
                </a:solidFill>
              </a:rPr>
              <a:t>    </a:t>
            </a:r>
            <a:r>
              <a:rPr lang="en-US" dirty="0" err="1">
                <a:solidFill>
                  <a:schemeClr val="tx1"/>
                </a:solidFill>
              </a:rPr>
              <a:t>Manankumar</a:t>
            </a:r>
            <a:r>
              <a:rPr lang="en-US" dirty="0">
                <a:solidFill>
                  <a:schemeClr val="tx1"/>
                </a:solidFill>
              </a:rPr>
              <a:t> Thakkar -  G01340764 - </a:t>
            </a:r>
            <a:r>
              <a:rPr lang="en-US" u="sng" dirty="0">
                <a:solidFill>
                  <a:schemeClr val="tx1"/>
                </a:solidFill>
              </a:rPr>
              <a:t>mthakkar@gmu.edu</a:t>
            </a:r>
          </a:p>
          <a:p>
            <a:endParaRPr lang="en-US" dirty="0">
              <a:solidFill>
                <a:schemeClr val="tx1"/>
              </a:solidFill>
            </a:endParaRPr>
          </a:p>
          <a:p>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0"/>
        <p:cNvGrpSpPr/>
        <p:nvPr/>
      </p:nvGrpSpPr>
      <p:grpSpPr>
        <a:xfrm>
          <a:off x="0" y="0"/>
          <a:ext cx="0" cy="0"/>
          <a:chOff x="0" y="0"/>
          <a:chExt cx="0" cy="0"/>
        </a:xfrm>
      </p:grpSpPr>
      <p:cxnSp>
        <p:nvCxnSpPr>
          <p:cNvPr id="211" name="Google Shape;211;p23"/>
          <p:cNvCxnSpPr/>
          <p:nvPr/>
        </p:nvCxnSpPr>
        <p:spPr>
          <a:xfrm>
            <a:off x="646954" y="878505"/>
            <a:ext cx="7881300" cy="0"/>
          </a:xfrm>
          <a:prstGeom prst="straightConnector1">
            <a:avLst/>
          </a:prstGeom>
          <a:noFill/>
          <a:ln w="25400" cap="flat" cmpd="sng">
            <a:solidFill>
              <a:srgbClr val="5A5F5E"/>
            </a:solidFill>
            <a:prstDash val="solid"/>
            <a:miter lim="400000"/>
            <a:headEnd type="none" w="sm" len="sm"/>
            <a:tailEnd type="none" w="sm" len="sm"/>
          </a:ln>
        </p:spPr>
      </p:cxnSp>
      <p:cxnSp>
        <p:nvCxnSpPr>
          <p:cNvPr id="212" name="Google Shape;212;p23"/>
          <p:cNvCxnSpPr/>
          <p:nvPr/>
        </p:nvCxnSpPr>
        <p:spPr>
          <a:xfrm>
            <a:off x="729262" y="197715"/>
            <a:ext cx="7881300" cy="0"/>
          </a:xfrm>
          <a:prstGeom prst="straightConnector1">
            <a:avLst/>
          </a:prstGeom>
          <a:noFill/>
          <a:ln w="25400" cap="flat" cmpd="sng">
            <a:solidFill>
              <a:srgbClr val="5A5F5E"/>
            </a:solidFill>
            <a:prstDash val="solid"/>
            <a:miter lim="400000"/>
            <a:headEnd type="none" w="sm" len="sm"/>
            <a:tailEnd type="none" w="sm" len="sm"/>
          </a:ln>
        </p:spPr>
      </p:cxnSp>
      <p:pic>
        <p:nvPicPr>
          <p:cNvPr id="213" name="Google Shape;213;p23" descr="GMU_PLogo_2CU.eps.pdf"/>
          <p:cNvPicPr preferRelativeResize="0"/>
          <p:nvPr/>
        </p:nvPicPr>
        <p:blipFill rotWithShape="1">
          <a:blip r:embed="rId3">
            <a:alphaModFix/>
          </a:blip>
          <a:srcRect/>
          <a:stretch/>
        </p:blipFill>
        <p:spPr>
          <a:xfrm>
            <a:off x="646948" y="302230"/>
            <a:ext cx="720000" cy="471750"/>
          </a:xfrm>
          <a:prstGeom prst="rect">
            <a:avLst/>
          </a:prstGeom>
          <a:noFill/>
          <a:ln>
            <a:noFill/>
          </a:ln>
        </p:spPr>
      </p:pic>
      <p:sp>
        <p:nvSpPr>
          <p:cNvPr id="216" name="Google Shape;216;p23"/>
          <p:cNvSpPr txBox="1"/>
          <p:nvPr/>
        </p:nvSpPr>
        <p:spPr>
          <a:xfrm>
            <a:off x="784600" y="200700"/>
            <a:ext cx="77706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5A5F5E"/>
              </a:buClr>
              <a:buSzPts val="3200"/>
              <a:buFont typeface="Gill Sans"/>
              <a:buNone/>
            </a:pPr>
            <a:r>
              <a:rPr lang="en-IN" sz="2700" dirty="0" err="1">
                <a:solidFill>
                  <a:srgbClr val="5A5F5E"/>
                </a:solidFill>
                <a:highlight>
                  <a:schemeClr val="dk1"/>
                </a:highlight>
                <a:latin typeface="Nunito"/>
                <a:ea typeface="Nunito"/>
                <a:cs typeface="Nunito"/>
                <a:sym typeface="Nunito"/>
              </a:rPr>
              <a:t>Multilinguality</a:t>
            </a:r>
            <a:endParaRPr lang="en-IN" sz="2700" dirty="0">
              <a:solidFill>
                <a:srgbClr val="5A5F5E"/>
              </a:solidFill>
              <a:highlight>
                <a:schemeClr val="dk1"/>
              </a:highlight>
              <a:latin typeface="Nunito"/>
              <a:ea typeface="Nunito"/>
              <a:cs typeface="Nunito"/>
              <a:sym typeface="Nunito"/>
            </a:endParaRPr>
          </a:p>
        </p:txBody>
      </p:sp>
      <p:sp>
        <p:nvSpPr>
          <p:cNvPr id="2" name="TextBox 1">
            <a:extLst>
              <a:ext uri="{FF2B5EF4-FFF2-40B4-BE49-F238E27FC236}">
                <a16:creationId xmlns:a16="http://schemas.microsoft.com/office/drawing/2014/main" id="{6A79C993-7E97-50F6-81C3-B2A072DF798A}"/>
              </a:ext>
            </a:extLst>
          </p:cNvPr>
          <p:cNvSpPr txBox="1"/>
          <p:nvPr/>
        </p:nvSpPr>
        <p:spPr>
          <a:xfrm>
            <a:off x="490193" y="1162708"/>
            <a:ext cx="8163613" cy="2677656"/>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Models need to be effective across a wide range of languages and domains to be effective in NLP. There may have only been a handful of languages tested with the model/paper you reproduced. The model's performance must be tested on other languages and domains, however, in order to make it more widely applicable.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used BERT's multilingual cased model in order to achieve this. It is capable of understanding the subtleties of language across different language families because it has been trained on a large corpus of text in multiple languages.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t>
            </a:r>
            <a:r>
              <a:rPr lang="en-US" b="0" i="0" dirty="0">
                <a:effectLst/>
                <a:latin typeface="Times New Roman" panose="02020603050405020304" pitchFamily="18" charset="0"/>
                <a:cs typeface="Times New Roman" panose="02020603050405020304" pitchFamily="18" charset="0"/>
              </a:rPr>
              <a:t>fine-tuned this model on data from other languages and domains, it can be adapted to different tasks and evaluated accordingly.</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Adapting an NLP model to a different language or domain can be achieved by using a multilingual pretrained model such as the BERT-based multilingual cased model. For each scenario, the model's performance must be carefully tested and evaluated.</a:t>
            </a:r>
          </a:p>
        </p:txBody>
      </p:sp>
    </p:spTree>
    <p:extLst>
      <p:ext uri="{BB962C8B-B14F-4D97-AF65-F5344CB8AC3E}">
        <p14:creationId xmlns:p14="http://schemas.microsoft.com/office/powerpoint/2010/main" val="54570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0"/>
        <p:cNvGrpSpPr/>
        <p:nvPr/>
      </p:nvGrpSpPr>
      <p:grpSpPr>
        <a:xfrm>
          <a:off x="0" y="0"/>
          <a:ext cx="0" cy="0"/>
          <a:chOff x="0" y="0"/>
          <a:chExt cx="0" cy="0"/>
        </a:xfrm>
      </p:grpSpPr>
      <p:cxnSp>
        <p:nvCxnSpPr>
          <p:cNvPr id="211" name="Google Shape;211;p23"/>
          <p:cNvCxnSpPr/>
          <p:nvPr/>
        </p:nvCxnSpPr>
        <p:spPr>
          <a:xfrm>
            <a:off x="646954" y="878505"/>
            <a:ext cx="7881300" cy="0"/>
          </a:xfrm>
          <a:prstGeom prst="straightConnector1">
            <a:avLst/>
          </a:prstGeom>
          <a:noFill/>
          <a:ln w="25400" cap="flat" cmpd="sng">
            <a:solidFill>
              <a:srgbClr val="5A5F5E"/>
            </a:solidFill>
            <a:prstDash val="solid"/>
            <a:miter lim="400000"/>
            <a:headEnd type="none" w="sm" len="sm"/>
            <a:tailEnd type="none" w="sm" len="sm"/>
          </a:ln>
        </p:spPr>
      </p:cxnSp>
      <p:cxnSp>
        <p:nvCxnSpPr>
          <p:cNvPr id="212" name="Google Shape;212;p23"/>
          <p:cNvCxnSpPr/>
          <p:nvPr/>
        </p:nvCxnSpPr>
        <p:spPr>
          <a:xfrm>
            <a:off x="729262" y="197715"/>
            <a:ext cx="7881300" cy="0"/>
          </a:xfrm>
          <a:prstGeom prst="straightConnector1">
            <a:avLst/>
          </a:prstGeom>
          <a:noFill/>
          <a:ln w="25400" cap="flat" cmpd="sng">
            <a:solidFill>
              <a:srgbClr val="5A5F5E"/>
            </a:solidFill>
            <a:prstDash val="solid"/>
            <a:miter lim="400000"/>
            <a:headEnd type="none" w="sm" len="sm"/>
            <a:tailEnd type="none" w="sm" len="sm"/>
          </a:ln>
        </p:spPr>
      </p:cxnSp>
      <p:pic>
        <p:nvPicPr>
          <p:cNvPr id="213" name="Google Shape;213;p23" descr="GMU_PLogo_2CU.eps.pdf"/>
          <p:cNvPicPr preferRelativeResize="0"/>
          <p:nvPr/>
        </p:nvPicPr>
        <p:blipFill rotWithShape="1">
          <a:blip r:embed="rId3">
            <a:alphaModFix/>
          </a:blip>
          <a:srcRect/>
          <a:stretch/>
        </p:blipFill>
        <p:spPr>
          <a:xfrm>
            <a:off x="646948" y="302230"/>
            <a:ext cx="720000" cy="471750"/>
          </a:xfrm>
          <a:prstGeom prst="rect">
            <a:avLst/>
          </a:prstGeom>
          <a:noFill/>
          <a:ln>
            <a:noFill/>
          </a:ln>
        </p:spPr>
      </p:pic>
      <p:sp>
        <p:nvSpPr>
          <p:cNvPr id="216" name="Google Shape;216;p23"/>
          <p:cNvSpPr txBox="1"/>
          <p:nvPr/>
        </p:nvSpPr>
        <p:spPr>
          <a:xfrm>
            <a:off x="784600" y="200700"/>
            <a:ext cx="77706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5A5F5E"/>
              </a:buClr>
              <a:buSzPts val="3200"/>
              <a:buFont typeface="Gill Sans"/>
              <a:buNone/>
            </a:pPr>
            <a:r>
              <a:rPr lang="en-IN" sz="2700">
                <a:solidFill>
                  <a:srgbClr val="5A5F5E"/>
                </a:solidFill>
                <a:highlight>
                  <a:schemeClr val="dk1"/>
                </a:highlight>
                <a:latin typeface="Nunito"/>
                <a:ea typeface="Nunito"/>
                <a:cs typeface="Nunito"/>
                <a:sym typeface="Nunito"/>
              </a:rPr>
              <a:t>Future </a:t>
            </a:r>
            <a:r>
              <a:rPr lang="en-IN" sz="2700" dirty="0">
                <a:solidFill>
                  <a:srgbClr val="5A5F5E"/>
                </a:solidFill>
                <a:highlight>
                  <a:schemeClr val="dk1"/>
                </a:highlight>
                <a:latin typeface="Nunito"/>
                <a:ea typeface="Nunito"/>
                <a:cs typeface="Nunito"/>
                <a:sym typeface="Nunito"/>
              </a:rPr>
              <a:t>Scope</a:t>
            </a:r>
          </a:p>
        </p:txBody>
      </p:sp>
      <p:sp>
        <p:nvSpPr>
          <p:cNvPr id="2" name="TextBox 1">
            <a:extLst>
              <a:ext uri="{FF2B5EF4-FFF2-40B4-BE49-F238E27FC236}">
                <a16:creationId xmlns:a16="http://schemas.microsoft.com/office/drawing/2014/main" id="{6A79C993-7E97-50F6-81C3-B2A072DF798A}"/>
              </a:ext>
            </a:extLst>
          </p:cNvPr>
          <p:cNvSpPr txBox="1"/>
          <p:nvPr/>
        </p:nvSpPr>
        <p:spPr>
          <a:xfrm>
            <a:off x="490193" y="1162708"/>
            <a:ext cx="8163613" cy="2893100"/>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Adapt the model to different languages and domains by using multilingual pre-trained models, such as a BERT-based multilingual cased model.</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Evaluate the performance of the model using datasets from a variety of languages and domains.</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ensure the effectiveness of the model, thoroughly test and evaluate each language and domain.</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Identify other pre-trained models and techniques that can be used to improve the model's </a:t>
            </a:r>
            <a:r>
              <a:rPr lang="en-US" b="0" i="0" dirty="0" err="1">
                <a:effectLst/>
                <a:latin typeface="Times New Roman" panose="02020603050405020304" pitchFamily="18" charset="0"/>
                <a:cs typeface="Times New Roman" panose="02020603050405020304" pitchFamily="18" charset="0"/>
              </a:rPr>
              <a:t>multilinguality</a:t>
            </a:r>
            <a:r>
              <a:rPr lang="en-US" b="0" i="0" dirty="0">
                <a:effectLst/>
                <a:latin typeface="Times New Roman" panose="02020603050405020304" pitchFamily="18" charset="0"/>
                <a:cs typeface="Times New Roman" panose="02020603050405020304" pitchFamily="18" charset="0"/>
              </a:rPr>
              <a:t> and robustness.</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Consider creating a domain-specific pre-trained model that can be fine-tuned based on the type of task that is being performed.</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Enhance the performance of the model in specific languages and domains by collaborating with linguists and domain experts.</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These steps will increase the </a:t>
            </a:r>
            <a:r>
              <a:rPr lang="en-US" b="0" i="0" dirty="0" err="1">
                <a:effectLst/>
                <a:latin typeface="Times New Roman" panose="02020603050405020304" pitchFamily="18" charset="0"/>
                <a:cs typeface="Times New Roman" panose="02020603050405020304" pitchFamily="18" charset="0"/>
              </a:rPr>
              <a:t>multilinguality</a:t>
            </a:r>
            <a:r>
              <a:rPr lang="en-US" b="0" i="0" dirty="0">
                <a:effectLst/>
                <a:latin typeface="Times New Roman" panose="02020603050405020304" pitchFamily="18" charset="0"/>
                <a:cs typeface="Times New Roman" panose="02020603050405020304" pitchFamily="18" charset="0"/>
              </a:rPr>
              <a:t> and robustness of the model as well as its applicability across multiple languages and domains.</a:t>
            </a:r>
          </a:p>
        </p:txBody>
      </p:sp>
    </p:spTree>
    <p:extLst>
      <p:ext uri="{BB962C8B-B14F-4D97-AF65-F5344CB8AC3E}">
        <p14:creationId xmlns:p14="http://schemas.microsoft.com/office/powerpoint/2010/main" val="364532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cxnSp>
        <p:nvCxnSpPr>
          <p:cNvPr id="155" name="Google Shape;155;p17"/>
          <p:cNvCxnSpPr/>
          <p:nvPr/>
        </p:nvCxnSpPr>
        <p:spPr>
          <a:xfrm>
            <a:off x="646954" y="878505"/>
            <a:ext cx="7881300" cy="0"/>
          </a:xfrm>
          <a:prstGeom prst="straightConnector1">
            <a:avLst/>
          </a:prstGeom>
          <a:noFill/>
          <a:ln w="25400" cap="flat" cmpd="sng">
            <a:solidFill>
              <a:srgbClr val="5A5F5E"/>
            </a:solidFill>
            <a:prstDash val="solid"/>
            <a:miter lim="400000"/>
            <a:headEnd type="none" w="sm" len="sm"/>
            <a:tailEnd type="none" w="sm" len="sm"/>
          </a:ln>
        </p:spPr>
      </p:cxnSp>
      <p:cxnSp>
        <p:nvCxnSpPr>
          <p:cNvPr id="156" name="Google Shape;156;p17"/>
          <p:cNvCxnSpPr/>
          <p:nvPr/>
        </p:nvCxnSpPr>
        <p:spPr>
          <a:xfrm>
            <a:off x="729262" y="197715"/>
            <a:ext cx="7881300" cy="0"/>
          </a:xfrm>
          <a:prstGeom prst="straightConnector1">
            <a:avLst/>
          </a:prstGeom>
          <a:noFill/>
          <a:ln w="25400" cap="flat" cmpd="sng">
            <a:solidFill>
              <a:srgbClr val="5A5F5E"/>
            </a:solidFill>
            <a:prstDash val="solid"/>
            <a:miter lim="400000"/>
            <a:headEnd type="none" w="sm" len="sm"/>
            <a:tailEnd type="none" w="sm" len="sm"/>
          </a:ln>
        </p:spPr>
      </p:cxnSp>
      <p:sp>
        <p:nvSpPr>
          <p:cNvPr id="157" name="Google Shape;157;p17"/>
          <p:cNvSpPr txBox="1">
            <a:spLocks noGrp="1"/>
          </p:cNvSpPr>
          <p:nvPr>
            <p:ph type="title"/>
          </p:nvPr>
        </p:nvSpPr>
        <p:spPr>
          <a:xfrm>
            <a:off x="615504" y="197715"/>
            <a:ext cx="7897200" cy="703800"/>
          </a:xfrm>
          <a:prstGeom prst="rect">
            <a:avLst/>
          </a:prstGeom>
          <a:noFill/>
          <a:ln>
            <a:noFill/>
          </a:ln>
        </p:spPr>
        <p:txBody>
          <a:bodyPr spcFirstLastPara="1" wrap="square" lIns="32750" tIns="32750" rIns="32750" bIns="32750" anchor="ctr" anchorCtr="0">
            <a:normAutofit/>
          </a:bodyPr>
          <a:lstStyle/>
          <a:p>
            <a:pPr marL="0" lvl="0" indent="0" algn="ctr" rtl="0">
              <a:lnSpc>
                <a:spcPct val="100000"/>
              </a:lnSpc>
              <a:spcBef>
                <a:spcPts val="0"/>
              </a:spcBef>
              <a:spcAft>
                <a:spcPts val="0"/>
              </a:spcAft>
              <a:buClr>
                <a:srgbClr val="5A5F5E"/>
              </a:buClr>
              <a:buSzPts val="3200"/>
              <a:buFont typeface="Gill Sans"/>
              <a:buNone/>
            </a:pPr>
            <a:r>
              <a:rPr lang="en" sz="3200" b="0" i="0" u="none" strike="noStrike" cap="small" dirty="0">
                <a:solidFill>
                  <a:srgbClr val="5A5F5E"/>
                </a:solidFill>
                <a:latin typeface="Gill Sans"/>
                <a:ea typeface="Gill Sans"/>
                <a:cs typeface="Gill Sans"/>
                <a:sym typeface="Gill Sans"/>
              </a:rPr>
              <a:t>I</a:t>
            </a:r>
            <a:r>
              <a:rPr lang="en" sz="3200" cap="small" dirty="0">
                <a:solidFill>
                  <a:srgbClr val="5A5F5E"/>
                </a:solidFill>
                <a:latin typeface="Gill Sans"/>
                <a:ea typeface="Gill Sans"/>
                <a:cs typeface="Gill Sans"/>
                <a:sym typeface="Gill Sans"/>
              </a:rPr>
              <a:t>ntroduction</a:t>
            </a:r>
            <a:endParaRPr sz="3200" b="0" i="0" u="none" strike="noStrike" cap="small" dirty="0">
              <a:solidFill>
                <a:srgbClr val="5A5F5E"/>
              </a:solidFill>
              <a:latin typeface="Gill Sans"/>
              <a:ea typeface="Gill Sans"/>
              <a:cs typeface="Gill Sans"/>
              <a:sym typeface="Gill Sans"/>
            </a:endParaRPr>
          </a:p>
        </p:txBody>
      </p:sp>
      <p:pic>
        <p:nvPicPr>
          <p:cNvPr id="158" name="Google Shape;158;p17" descr="GMU_PLogo_2CU.eps.pdf"/>
          <p:cNvPicPr preferRelativeResize="0"/>
          <p:nvPr/>
        </p:nvPicPr>
        <p:blipFill rotWithShape="1">
          <a:blip r:embed="rId3">
            <a:alphaModFix/>
          </a:blip>
          <a:srcRect/>
          <a:stretch/>
        </p:blipFill>
        <p:spPr>
          <a:xfrm>
            <a:off x="669273" y="302243"/>
            <a:ext cx="720000" cy="471750"/>
          </a:xfrm>
          <a:prstGeom prst="rect">
            <a:avLst/>
          </a:prstGeom>
          <a:noFill/>
          <a:ln>
            <a:noFill/>
          </a:ln>
        </p:spPr>
      </p:pic>
      <p:sp>
        <p:nvSpPr>
          <p:cNvPr id="2" name="TextBox 1">
            <a:extLst>
              <a:ext uri="{FF2B5EF4-FFF2-40B4-BE49-F238E27FC236}">
                <a16:creationId xmlns:a16="http://schemas.microsoft.com/office/drawing/2014/main" id="{7A85E766-1D26-B088-1F56-C1A07E430B85}"/>
              </a:ext>
            </a:extLst>
          </p:cNvPr>
          <p:cNvSpPr txBox="1"/>
          <p:nvPr/>
        </p:nvSpPr>
        <p:spPr>
          <a:xfrm>
            <a:off x="1131216" y="1371895"/>
            <a:ext cx="6636471" cy="310854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Söhne"/>
              </a:rPr>
              <a:t>The paper addresses the problem that previous work on probing fine-tuned language models has often used relatively small amounts of training data, which may not be representative of real-world use cases. This can lead to incomplete or misleading conclusions about the performance of fine-tuned language models on probing tasks, and make it difficult to determine the optimal amount of training data needed for a given task or application</a:t>
            </a:r>
          </a:p>
          <a:p>
            <a:endParaRPr lang="en-US" b="0" i="0" dirty="0">
              <a:solidFill>
                <a:srgbClr val="374151"/>
              </a:solidFill>
              <a:effectLst/>
              <a:latin typeface="Söhne"/>
            </a:endParaRPr>
          </a:p>
          <a:p>
            <a:pPr marL="285750" indent="-285750">
              <a:buFont typeface="Arial" panose="020B0604020202020204" pitchFamily="34" charset="0"/>
              <a:buChar char="•"/>
            </a:pPr>
            <a:r>
              <a:rPr lang="en-US" dirty="0">
                <a:solidFill>
                  <a:srgbClr val="374151"/>
                </a:solidFill>
                <a:latin typeface="Söhne"/>
              </a:rPr>
              <a:t>T</a:t>
            </a:r>
            <a:r>
              <a:rPr lang="en-US" b="0" i="0" dirty="0">
                <a:solidFill>
                  <a:srgbClr val="374151"/>
                </a:solidFill>
                <a:effectLst/>
                <a:latin typeface="Söhne"/>
              </a:rPr>
              <a:t>he main claim of the paper is that the performance of fine-tuned language models on probing tasks is highly dependent on the size of the training data used for fine-tuning, and that using larger amounts of training data can lead to better performance on these tasks. The paper highlights the importance of considering data size when evaluating the performance of fine-tuned language models and suggests that future work should focus on exploring the relationship between data size and model performance in more detail.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cxnSp>
        <p:nvCxnSpPr>
          <p:cNvPr id="164" name="Google Shape;164;p18"/>
          <p:cNvCxnSpPr/>
          <p:nvPr/>
        </p:nvCxnSpPr>
        <p:spPr>
          <a:xfrm>
            <a:off x="646954" y="878505"/>
            <a:ext cx="7881300" cy="0"/>
          </a:xfrm>
          <a:prstGeom prst="straightConnector1">
            <a:avLst/>
          </a:prstGeom>
          <a:noFill/>
          <a:ln w="25400" cap="flat" cmpd="sng">
            <a:solidFill>
              <a:srgbClr val="5A5F5E"/>
            </a:solidFill>
            <a:prstDash val="solid"/>
            <a:miter lim="400000"/>
            <a:headEnd type="none" w="sm" len="sm"/>
            <a:tailEnd type="none" w="sm" len="sm"/>
          </a:ln>
        </p:spPr>
      </p:cxnSp>
      <p:cxnSp>
        <p:nvCxnSpPr>
          <p:cNvPr id="165" name="Google Shape;165;p18"/>
          <p:cNvCxnSpPr/>
          <p:nvPr/>
        </p:nvCxnSpPr>
        <p:spPr>
          <a:xfrm>
            <a:off x="729262" y="197715"/>
            <a:ext cx="7881300" cy="0"/>
          </a:xfrm>
          <a:prstGeom prst="straightConnector1">
            <a:avLst/>
          </a:prstGeom>
          <a:noFill/>
          <a:ln w="25400" cap="flat" cmpd="sng">
            <a:solidFill>
              <a:srgbClr val="5A5F5E"/>
            </a:solidFill>
            <a:prstDash val="solid"/>
            <a:miter lim="400000"/>
            <a:headEnd type="none" w="sm" len="sm"/>
            <a:tailEnd type="none" w="sm" len="sm"/>
          </a:ln>
        </p:spPr>
      </p:cxnSp>
      <p:sp>
        <p:nvSpPr>
          <p:cNvPr id="166" name="Google Shape;166;p18"/>
          <p:cNvSpPr txBox="1">
            <a:spLocks noGrp="1"/>
          </p:cNvSpPr>
          <p:nvPr>
            <p:ph type="title"/>
          </p:nvPr>
        </p:nvSpPr>
        <p:spPr>
          <a:xfrm>
            <a:off x="615504" y="197715"/>
            <a:ext cx="7897200" cy="703800"/>
          </a:xfrm>
          <a:prstGeom prst="rect">
            <a:avLst/>
          </a:prstGeom>
          <a:noFill/>
          <a:ln>
            <a:noFill/>
          </a:ln>
        </p:spPr>
        <p:txBody>
          <a:bodyPr spcFirstLastPara="1" wrap="square" lIns="32750" tIns="32750" rIns="32750" bIns="32750" anchor="ctr" anchorCtr="0">
            <a:normAutofit/>
          </a:bodyPr>
          <a:lstStyle/>
          <a:p>
            <a:pPr marL="0" lvl="0" indent="0" algn="ctr" rtl="0">
              <a:lnSpc>
                <a:spcPct val="100000"/>
              </a:lnSpc>
              <a:spcBef>
                <a:spcPts val="0"/>
              </a:spcBef>
              <a:spcAft>
                <a:spcPts val="0"/>
              </a:spcAft>
              <a:buClr>
                <a:srgbClr val="5A5F5E"/>
              </a:buClr>
              <a:buSzPts val="3200"/>
              <a:buFont typeface="Gill Sans"/>
              <a:buNone/>
            </a:pPr>
            <a:r>
              <a:rPr lang="en" cap="small" dirty="0">
                <a:solidFill>
                  <a:srgbClr val="5A5F5E"/>
                </a:solidFill>
                <a:latin typeface="Times New Roman" panose="02020603050405020304" pitchFamily="18" charset="0"/>
                <a:ea typeface="Gill Sans"/>
                <a:cs typeface="Times New Roman" panose="02020603050405020304" pitchFamily="18" charset="0"/>
                <a:sym typeface="Gill Sans"/>
              </a:rPr>
              <a:t>Reproducibility</a:t>
            </a:r>
            <a:endParaRPr b="0" i="0" u="none" strike="noStrike" cap="small" dirty="0">
              <a:solidFill>
                <a:srgbClr val="5A5F5E"/>
              </a:solidFill>
              <a:latin typeface="Times New Roman" panose="02020603050405020304" pitchFamily="18" charset="0"/>
              <a:ea typeface="Gill Sans"/>
              <a:cs typeface="Times New Roman" panose="02020603050405020304" pitchFamily="18" charset="0"/>
              <a:sym typeface="Gill Sans"/>
            </a:endParaRPr>
          </a:p>
        </p:txBody>
      </p:sp>
      <p:pic>
        <p:nvPicPr>
          <p:cNvPr id="167" name="Google Shape;167;p18" descr="GMU_PLogo_2CU.eps.pdf"/>
          <p:cNvPicPr preferRelativeResize="0"/>
          <p:nvPr/>
        </p:nvPicPr>
        <p:blipFill rotWithShape="1">
          <a:blip r:embed="rId3">
            <a:alphaModFix/>
          </a:blip>
          <a:srcRect/>
          <a:stretch/>
        </p:blipFill>
        <p:spPr>
          <a:xfrm>
            <a:off x="593651" y="313740"/>
            <a:ext cx="720000" cy="471750"/>
          </a:xfrm>
          <a:prstGeom prst="rect">
            <a:avLst/>
          </a:prstGeom>
          <a:noFill/>
          <a:ln>
            <a:noFill/>
          </a:ln>
        </p:spPr>
      </p:pic>
      <p:sp>
        <p:nvSpPr>
          <p:cNvPr id="168" name="Google Shape;168;p18"/>
          <p:cNvSpPr txBox="1"/>
          <p:nvPr/>
        </p:nvSpPr>
        <p:spPr>
          <a:xfrm>
            <a:off x="729261" y="1075652"/>
            <a:ext cx="7767785" cy="3901038"/>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25450" lvl="0" indent="-285750" algn="l" rtl="0">
              <a:lnSpc>
                <a:spcPct val="115000"/>
              </a:lnSpc>
              <a:spcBef>
                <a:spcPts val="0"/>
              </a:spcBef>
              <a:spcAft>
                <a:spcPts val="0"/>
              </a:spcAft>
              <a:buClr>
                <a:schemeClr val="dk2"/>
              </a:buClr>
              <a:buSzPts val="1400"/>
              <a:buFont typeface="Arial" panose="020B0604020202020204" pitchFamily="34" charset="0"/>
              <a:buChar char="•"/>
            </a:pPr>
            <a:r>
              <a:rPr lang="en" dirty="0">
                <a:solidFill>
                  <a:schemeClr val="dk2"/>
                </a:solidFill>
                <a:highlight>
                  <a:schemeClr val="dk1"/>
                </a:highlight>
                <a:latin typeface="Times New Roman" panose="02020603050405020304" pitchFamily="18" charset="0"/>
                <a:cs typeface="Times New Roman" panose="02020603050405020304" pitchFamily="18" charset="0"/>
              </a:rPr>
              <a:t>Total four different datasets were used in this paper. We used a pre-trained model Bert and fine tune it on a GLUE benchmark for different number of epochs every time and saved the best checkpoint based on performance on the validation set.</a:t>
            </a:r>
          </a:p>
          <a:p>
            <a:pPr marL="139700">
              <a:lnSpc>
                <a:spcPct val="115000"/>
              </a:lnSpc>
              <a:buClr>
                <a:schemeClr val="dk2"/>
              </a:buClr>
              <a:buSzPts val="1400"/>
            </a:pPr>
            <a:endParaRPr lang="en-US" b="0" i="0" dirty="0">
              <a:solidFill>
                <a:schemeClr val="tx2">
                  <a:lumMod val="10000"/>
                </a:schemeClr>
              </a:solidFill>
              <a:effectLst/>
              <a:latin typeface="Times New Roman" panose="02020603050405020304" pitchFamily="18" charset="0"/>
              <a:cs typeface="Times New Roman" panose="02020603050405020304" pitchFamily="18" charset="0"/>
            </a:endParaRPr>
          </a:p>
          <a:p>
            <a:pPr marL="425450" indent="-285750">
              <a:lnSpc>
                <a:spcPct val="115000"/>
              </a:lnSpc>
              <a:buClr>
                <a:schemeClr val="dk2"/>
              </a:buClr>
              <a:buSzPts val="1400"/>
              <a:buFont typeface="Arial" panose="020B0604020202020204" pitchFamily="34" charset="0"/>
              <a:buChar char="•"/>
            </a:pPr>
            <a:r>
              <a:rPr lang="en-US" b="0" i="0" dirty="0">
                <a:solidFill>
                  <a:schemeClr val="tx2">
                    <a:lumMod val="10000"/>
                  </a:schemeClr>
                </a:solidFill>
                <a:effectLst/>
                <a:latin typeface="Times New Roman" panose="02020603050405020304" pitchFamily="18" charset="0"/>
                <a:cs typeface="Times New Roman" panose="02020603050405020304" pitchFamily="18" charset="0"/>
              </a:rPr>
              <a:t>We created multiple training sets of different sizes by subsampling from a larger corpus of text data. We ensured that the subsampled training sets are representative of the larger corpus in terms of genre, domain, and style.</a:t>
            </a:r>
          </a:p>
          <a:p>
            <a:pPr marL="139700">
              <a:lnSpc>
                <a:spcPct val="115000"/>
              </a:lnSpc>
              <a:buClr>
                <a:schemeClr val="dk2"/>
              </a:buClr>
              <a:buSzPts val="1400"/>
            </a:pP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425450" indent="-285750">
              <a:lnSpc>
                <a:spcPct val="115000"/>
              </a:lnSpc>
              <a:buClr>
                <a:schemeClr val="dk2"/>
              </a:buClr>
              <a:buSzPts val="1400"/>
              <a:buFont typeface="Arial" panose="020B0604020202020204" pitchFamily="34" charset="0"/>
              <a:buChar char="•"/>
            </a:pPr>
            <a:r>
              <a:rPr lang="en-US" dirty="0">
                <a:solidFill>
                  <a:schemeClr val="tx2">
                    <a:lumMod val="10000"/>
                  </a:schemeClr>
                </a:solidFill>
                <a:latin typeface="Times New Roman" panose="02020603050405020304" pitchFamily="18" charset="0"/>
                <a:cs typeface="Times New Roman" panose="02020603050405020304" pitchFamily="18" charset="0"/>
              </a:rPr>
              <a:t>In this paper we fine-tuned the </a:t>
            </a:r>
            <a:r>
              <a:rPr lang="en-US" b="0" i="0" dirty="0">
                <a:effectLst/>
                <a:latin typeface="Times New Roman" panose="02020603050405020304" pitchFamily="18" charset="0"/>
                <a:cs typeface="Times New Roman" panose="02020603050405020304" pitchFamily="18" charset="0"/>
              </a:rPr>
              <a:t>BERT model on four datasets with different training data sizes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For model training, we used Google </a:t>
            </a:r>
            <a:r>
              <a:rPr lang="en-US" b="0" i="0" dirty="0" err="1">
                <a:effectLst/>
                <a:latin typeface="Times New Roman" panose="02020603050405020304" pitchFamily="18" charset="0"/>
                <a:cs typeface="Times New Roman" panose="02020603050405020304" pitchFamily="18" charset="0"/>
              </a:rPr>
              <a:t>Colab</a:t>
            </a:r>
            <a:r>
              <a:rPr lang="en-US" b="0" i="0" dirty="0">
                <a:effectLst/>
                <a:latin typeface="Times New Roman" panose="02020603050405020304" pitchFamily="18" charset="0"/>
                <a:cs typeface="Times New Roman" panose="02020603050405020304" pitchFamily="18" charset="0"/>
              </a:rPr>
              <a:t> Pro, which has high-RAM and more compute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power.</a:t>
            </a:r>
          </a:p>
          <a:p>
            <a:pPr marL="139700">
              <a:lnSpc>
                <a:spcPct val="115000"/>
              </a:lnSpc>
              <a:buClr>
                <a:schemeClr val="dk2"/>
              </a:buClr>
              <a:buSzPts val="1400"/>
            </a:pPr>
            <a:endParaRPr lang="en-US" dirty="0">
              <a:latin typeface="Times New Roman" panose="02020603050405020304" pitchFamily="18" charset="0"/>
              <a:cs typeface="Times New Roman" panose="02020603050405020304" pitchFamily="18" charset="0"/>
            </a:endParaRPr>
          </a:p>
          <a:p>
            <a:pPr marL="425450" indent="-285750">
              <a:lnSpc>
                <a:spcPct val="115000"/>
              </a:lnSpc>
              <a:buClr>
                <a:schemeClr val="dk2"/>
              </a:buClr>
              <a:buSzPts val="14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Various software libraries, including </a:t>
            </a:r>
            <a:r>
              <a:rPr lang="en-US" b="0" i="0" dirty="0" err="1">
                <a:effectLst/>
                <a:latin typeface="Times New Roman" panose="02020603050405020304" pitchFamily="18" charset="0"/>
                <a:cs typeface="Times New Roman" panose="02020603050405020304" pitchFamily="18" charset="0"/>
              </a:rPr>
              <a:t>PyTorch</a:t>
            </a:r>
            <a:r>
              <a:rPr lang="en-US" b="0" i="0" dirty="0">
                <a:effectLst/>
                <a:latin typeface="Times New Roman" panose="02020603050405020304" pitchFamily="18" charset="0"/>
                <a:cs typeface="Times New Roman" panose="02020603050405020304" pitchFamily="18" charset="0"/>
              </a:rPr>
              <a:t> and Hugging Face Transformers, were also used to implement the models. In terms of both time and people, reproducing the experiments required a collaborative effort from all members.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3"/>
        <p:cNvGrpSpPr/>
        <p:nvPr/>
      </p:nvGrpSpPr>
      <p:grpSpPr>
        <a:xfrm>
          <a:off x="0" y="0"/>
          <a:ext cx="0" cy="0"/>
          <a:chOff x="0" y="0"/>
          <a:chExt cx="0" cy="0"/>
        </a:xfrm>
      </p:grpSpPr>
      <p:cxnSp>
        <p:nvCxnSpPr>
          <p:cNvPr id="174" name="Google Shape;174;p19"/>
          <p:cNvCxnSpPr/>
          <p:nvPr/>
        </p:nvCxnSpPr>
        <p:spPr>
          <a:xfrm>
            <a:off x="646954" y="878505"/>
            <a:ext cx="7881300" cy="0"/>
          </a:xfrm>
          <a:prstGeom prst="straightConnector1">
            <a:avLst/>
          </a:prstGeom>
          <a:noFill/>
          <a:ln w="25400" cap="flat" cmpd="sng">
            <a:solidFill>
              <a:srgbClr val="5A5F5E"/>
            </a:solidFill>
            <a:prstDash val="solid"/>
            <a:miter lim="400000"/>
            <a:headEnd type="none" w="sm" len="sm"/>
            <a:tailEnd type="none" w="sm" len="sm"/>
          </a:ln>
        </p:spPr>
      </p:cxnSp>
      <p:cxnSp>
        <p:nvCxnSpPr>
          <p:cNvPr id="175" name="Google Shape;175;p19"/>
          <p:cNvCxnSpPr/>
          <p:nvPr/>
        </p:nvCxnSpPr>
        <p:spPr>
          <a:xfrm>
            <a:off x="729262" y="197715"/>
            <a:ext cx="7881300" cy="0"/>
          </a:xfrm>
          <a:prstGeom prst="straightConnector1">
            <a:avLst/>
          </a:prstGeom>
          <a:noFill/>
          <a:ln w="25400" cap="flat" cmpd="sng">
            <a:solidFill>
              <a:srgbClr val="5A5F5E"/>
            </a:solidFill>
            <a:prstDash val="solid"/>
            <a:miter lim="400000"/>
            <a:headEnd type="none" w="sm" len="sm"/>
            <a:tailEnd type="none" w="sm" len="sm"/>
          </a:ln>
        </p:spPr>
      </p:cxnSp>
      <p:sp>
        <p:nvSpPr>
          <p:cNvPr id="176" name="Google Shape;176;p19"/>
          <p:cNvSpPr txBox="1">
            <a:spLocks noGrp="1"/>
          </p:cNvSpPr>
          <p:nvPr>
            <p:ph type="title"/>
          </p:nvPr>
        </p:nvSpPr>
        <p:spPr>
          <a:xfrm>
            <a:off x="615504" y="197715"/>
            <a:ext cx="7897200" cy="703800"/>
          </a:xfrm>
          <a:prstGeom prst="rect">
            <a:avLst/>
          </a:prstGeom>
          <a:noFill/>
          <a:ln>
            <a:noFill/>
          </a:ln>
        </p:spPr>
        <p:txBody>
          <a:bodyPr spcFirstLastPara="1" wrap="square" lIns="32750" tIns="32750" rIns="32750" bIns="32750" anchor="ctr" anchorCtr="0">
            <a:normAutofit/>
          </a:bodyPr>
          <a:lstStyle/>
          <a:p>
            <a:pPr marL="0" lvl="0" indent="0" algn="ctr" rtl="0">
              <a:lnSpc>
                <a:spcPct val="100000"/>
              </a:lnSpc>
              <a:spcBef>
                <a:spcPts val="0"/>
              </a:spcBef>
              <a:spcAft>
                <a:spcPts val="0"/>
              </a:spcAft>
              <a:buClr>
                <a:srgbClr val="5A5F5E"/>
              </a:buClr>
              <a:buSzPts val="3200"/>
              <a:buFont typeface="Gill Sans"/>
              <a:buNone/>
            </a:pPr>
            <a:r>
              <a:rPr lang="en" cap="small" dirty="0">
                <a:solidFill>
                  <a:srgbClr val="5A5F5E"/>
                </a:solidFill>
                <a:latin typeface="Times New Roman" panose="02020603050405020304" pitchFamily="18" charset="0"/>
                <a:cs typeface="Times New Roman" panose="02020603050405020304" pitchFamily="18" charset="0"/>
              </a:rPr>
              <a:t>Reproducibility</a:t>
            </a:r>
            <a:endParaRPr sz="3200" b="0" i="0" u="none" strike="noStrike" cap="small" dirty="0">
              <a:solidFill>
                <a:srgbClr val="5A5F5E"/>
              </a:solidFill>
              <a:latin typeface="Times New Roman" panose="02020603050405020304" pitchFamily="18" charset="0"/>
              <a:ea typeface="Gill Sans"/>
              <a:cs typeface="Times New Roman" panose="02020603050405020304" pitchFamily="18" charset="0"/>
              <a:sym typeface="Gill Sans"/>
            </a:endParaRPr>
          </a:p>
        </p:txBody>
      </p:sp>
      <p:pic>
        <p:nvPicPr>
          <p:cNvPr id="177" name="Google Shape;177;p19" descr="GMU_PLogo_2CU.eps.pdf"/>
          <p:cNvPicPr preferRelativeResize="0"/>
          <p:nvPr/>
        </p:nvPicPr>
        <p:blipFill rotWithShape="1">
          <a:blip r:embed="rId3">
            <a:alphaModFix/>
          </a:blip>
          <a:srcRect/>
          <a:stretch/>
        </p:blipFill>
        <p:spPr>
          <a:xfrm>
            <a:off x="669273" y="302243"/>
            <a:ext cx="720000" cy="471750"/>
          </a:xfrm>
          <a:prstGeom prst="rect">
            <a:avLst/>
          </a:prstGeom>
          <a:noFill/>
          <a:ln>
            <a:noFill/>
          </a:ln>
        </p:spPr>
      </p:pic>
      <p:sp>
        <p:nvSpPr>
          <p:cNvPr id="178" name="Google Shape;178;p19"/>
          <p:cNvSpPr txBox="1"/>
          <p:nvPr/>
        </p:nvSpPr>
        <p:spPr>
          <a:xfrm>
            <a:off x="707225" y="1200150"/>
            <a:ext cx="7821000" cy="1477297"/>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quality of the results presented (Mehrafarin et al., 2022) gets better as training data increases. Within this context, we have trained and evaluated a number of BERT-based models that have been fine-tuned on a variety of natural language processing tasks. In addition, it was discovered that larger models generally perform better than smaller ones and that different layers of the models encode different linguistic properties. Lower layers of the models encoded more syntactic features, while higher layers of the models encoded more semantic features.</a:t>
            </a:r>
            <a:endParaRPr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BD3C0AC-C58C-AC1C-A7A1-504D5450B590}"/>
              </a:ext>
            </a:extLst>
          </p:cNvPr>
          <p:cNvPicPr>
            <a:picLocks noChangeAspect="1"/>
          </p:cNvPicPr>
          <p:nvPr/>
        </p:nvPicPr>
        <p:blipFill>
          <a:blip r:embed="rId4"/>
          <a:stretch>
            <a:fillRect/>
          </a:stretch>
        </p:blipFill>
        <p:spPr>
          <a:xfrm>
            <a:off x="1689572" y="2779140"/>
            <a:ext cx="5749063" cy="1790691"/>
          </a:xfrm>
          <a:prstGeom prst="rect">
            <a:avLst/>
          </a:prstGeom>
        </p:spPr>
      </p:pic>
      <p:sp>
        <p:nvSpPr>
          <p:cNvPr id="9" name="Google Shape;178;p19">
            <a:extLst>
              <a:ext uri="{FF2B5EF4-FFF2-40B4-BE49-F238E27FC236}">
                <a16:creationId xmlns:a16="http://schemas.microsoft.com/office/drawing/2014/main" id="{4194514C-C3C1-38F0-04C3-8935EAE9D0E3}"/>
              </a:ext>
            </a:extLst>
          </p:cNvPr>
          <p:cNvSpPr txBox="1"/>
          <p:nvPr/>
        </p:nvSpPr>
        <p:spPr>
          <a:xfrm>
            <a:off x="2662895" y="4569831"/>
            <a:ext cx="4014033" cy="400079"/>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dirty="0">
                <a:latin typeface="Times New Roman" panose="02020603050405020304" pitchFamily="18" charset="0"/>
                <a:cs typeface="Times New Roman" panose="02020603050405020304" pitchFamily="18" charset="0"/>
              </a:rPr>
              <a:t>Figure 1: BigramShift CoLA Full Model size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2"/>
        <p:cNvGrpSpPr/>
        <p:nvPr/>
      </p:nvGrpSpPr>
      <p:grpSpPr>
        <a:xfrm>
          <a:off x="0" y="0"/>
          <a:ext cx="0" cy="0"/>
          <a:chOff x="0" y="0"/>
          <a:chExt cx="0" cy="0"/>
        </a:xfrm>
      </p:grpSpPr>
      <p:cxnSp>
        <p:nvCxnSpPr>
          <p:cNvPr id="183" name="Google Shape;183;p20"/>
          <p:cNvCxnSpPr/>
          <p:nvPr/>
        </p:nvCxnSpPr>
        <p:spPr>
          <a:xfrm>
            <a:off x="646954" y="878505"/>
            <a:ext cx="7881300" cy="0"/>
          </a:xfrm>
          <a:prstGeom prst="straightConnector1">
            <a:avLst/>
          </a:prstGeom>
          <a:noFill/>
          <a:ln w="25400" cap="flat" cmpd="sng">
            <a:solidFill>
              <a:srgbClr val="5A5F5E"/>
            </a:solidFill>
            <a:prstDash val="solid"/>
            <a:miter lim="400000"/>
            <a:headEnd type="none" w="sm" len="sm"/>
            <a:tailEnd type="none" w="sm" len="sm"/>
          </a:ln>
        </p:spPr>
      </p:cxnSp>
      <p:cxnSp>
        <p:nvCxnSpPr>
          <p:cNvPr id="184" name="Google Shape;184;p20"/>
          <p:cNvCxnSpPr/>
          <p:nvPr/>
        </p:nvCxnSpPr>
        <p:spPr>
          <a:xfrm>
            <a:off x="729262" y="197715"/>
            <a:ext cx="7881300" cy="0"/>
          </a:xfrm>
          <a:prstGeom prst="straightConnector1">
            <a:avLst/>
          </a:prstGeom>
          <a:noFill/>
          <a:ln w="25400" cap="flat" cmpd="sng">
            <a:solidFill>
              <a:srgbClr val="5A5F5E"/>
            </a:solidFill>
            <a:prstDash val="solid"/>
            <a:miter lim="400000"/>
            <a:headEnd type="none" w="sm" len="sm"/>
            <a:tailEnd type="none" w="sm" len="sm"/>
          </a:ln>
        </p:spPr>
      </p:cxnSp>
      <p:sp>
        <p:nvSpPr>
          <p:cNvPr id="185" name="Google Shape;185;p20"/>
          <p:cNvSpPr txBox="1">
            <a:spLocks noGrp="1"/>
          </p:cNvSpPr>
          <p:nvPr>
            <p:ph type="title"/>
          </p:nvPr>
        </p:nvSpPr>
        <p:spPr>
          <a:xfrm>
            <a:off x="615504" y="197715"/>
            <a:ext cx="7897200" cy="703800"/>
          </a:xfrm>
          <a:prstGeom prst="rect">
            <a:avLst/>
          </a:prstGeom>
          <a:noFill/>
          <a:ln>
            <a:noFill/>
          </a:ln>
        </p:spPr>
        <p:txBody>
          <a:bodyPr spcFirstLastPara="1" wrap="square" lIns="32750" tIns="32750" rIns="32750" bIns="32750" anchor="ctr" anchorCtr="0">
            <a:normAutofit/>
          </a:bodyPr>
          <a:lstStyle/>
          <a:p>
            <a:pPr marL="0" lvl="0" indent="0" algn="ctr" rtl="0">
              <a:lnSpc>
                <a:spcPct val="100000"/>
              </a:lnSpc>
              <a:spcBef>
                <a:spcPts val="0"/>
              </a:spcBef>
              <a:spcAft>
                <a:spcPts val="0"/>
              </a:spcAft>
              <a:buClr>
                <a:srgbClr val="5A5F5E"/>
              </a:buClr>
              <a:buSzPts val="3200"/>
              <a:buFont typeface="Gill Sans"/>
              <a:buNone/>
            </a:pPr>
            <a:r>
              <a:rPr lang="en" b="0" i="0" u="none" strike="noStrike" cap="small" dirty="0">
                <a:solidFill>
                  <a:srgbClr val="5A5F5E"/>
                </a:solidFill>
                <a:latin typeface="Times New Roman" panose="02020603050405020304" pitchFamily="18" charset="0"/>
                <a:ea typeface="Gill Sans"/>
                <a:cs typeface="Times New Roman" panose="02020603050405020304" pitchFamily="18" charset="0"/>
                <a:sym typeface="Gill Sans"/>
              </a:rPr>
              <a:t>reproducibility</a:t>
            </a:r>
            <a:endParaRPr b="0" i="0" u="none" strike="noStrike" cap="small" dirty="0">
              <a:solidFill>
                <a:srgbClr val="5A5F5E"/>
              </a:solidFill>
              <a:latin typeface="Times New Roman" panose="02020603050405020304" pitchFamily="18" charset="0"/>
              <a:ea typeface="Gill Sans"/>
              <a:cs typeface="Times New Roman" panose="02020603050405020304" pitchFamily="18" charset="0"/>
              <a:sym typeface="Gill Sans"/>
            </a:endParaRPr>
          </a:p>
        </p:txBody>
      </p:sp>
      <p:pic>
        <p:nvPicPr>
          <p:cNvPr id="186" name="Google Shape;186;p20" descr="GMU_PLogo_2CU.eps.pdf"/>
          <p:cNvPicPr preferRelativeResize="0"/>
          <p:nvPr/>
        </p:nvPicPr>
        <p:blipFill rotWithShape="1">
          <a:blip r:embed="rId3">
            <a:alphaModFix/>
          </a:blip>
          <a:srcRect/>
          <a:stretch/>
        </p:blipFill>
        <p:spPr>
          <a:xfrm>
            <a:off x="669273" y="302243"/>
            <a:ext cx="720000" cy="471750"/>
          </a:xfrm>
          <a:prstGeom prst="rect">
            <a:avLst/>
          </a:prstGeom>
          <a:noFill/>
          <a:ln>
            <a:noFill/>
          </a:ln>
        </p:spPr>
      </p:pic>
      <p:pic>
        <p:nvPicPr>
          <p:cNvPr id="3" name="Picture 2">
            <a:extLst>
              <a:ext uri="{FF2B5EF4-FFF2-40B4-BE49-F238E27FC236}">
                <a16:creationId xmlns:a16="http://schemas.microsoft.com/office/drawing/2014/main" id="{53A524A5-7E58-AB92-4FCD-1E2AE09CD6C4}"/>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541052" y="1315950"/>
            <a:ext cx="5931681" cy="1813749"/>
          </a:xfrm>
          <a:prstGeom prst="rect">
            <a:avLst/>
          </a:prstGeom>
        </p:spPr>
      </p:pic>
      <p:sp>
        <p:nvSpPr>
          <p:cNvPr id="4" name="TextBox 3">
            <a:extLst>
              <a:ext uri="{FF2B5EF4-FFF2-40B4-BE49-F238E27FC236}">
                <a16:creationId xmlns:a16="http://schemas.microsoft.com/office/drawing/2014/main" id="{1F51A95E-0377-1F0C-E069-62A5C9ECFC55}"/>
              </a:ext>
            </a:extLst>
          </p:cNvPr>
          <p:cNvSpPr txBox="1"/>
          <p:nvPr/>
        </p:nvSpPr>
        <p:spPr>
          <a:xfrm>
            <a:off x="2574397" y="3129699"/>
            <a:ext cx="3864989"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a:t>
            </a:r>
            <a:r>
              <a:rPr lang="en-US" dirty="0"/>
              <a:t> 2: BigramShift CoLA 7k Model size</a:t>
            </a:r>
          </a:p>
        </p:txBody>
      </p:sp>
      <p:sp>
        <p:nvSpPr>
          <p:cNvPr id="5" name="TextBox 4">
            <a:extLst>
              <a:ext uri="{FF2B5EF4-FFF2-40B4-BE49-F238E27FC236}">
                <a16:creationId xmlns:a16="http://schemas.microsoft.com/office/drawing/2014/main" id="{6ADA0BCA-9887-B752-9AC5-F750223E4B46}"/>
              </a:ext>
            </a:extLst>
          </p:cNvPr>
          <p:cNvSpPr txBox="1"/>
          <p:nvPr/>
        </p:nvSpPr>
        <p:spPr>
          <a:xfrm>
            <a:off x="713712" y="3647830"/>
            <a:ext cx="7798992"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can be seen in the figures above, when using Task CoLA and Probe BigramShift, we achieved different levels of accuracy for the Full and 7k Model sizes. The respective values were 88.69 and 89.20 per cent.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1"/>
        <p:cNvGrpSpPr/>
        <p:nvPr/>
      </p:nvGrpSpPr>
      <p:grpSpPr>
        <a:xfrm>
          <a:off x="0" y="0"/>
          <a:ext cx="0" cy="0"/>
          <a:chOff x="0" y="0"/>
          <a:chExt cx="0" cy="0"/>
        </a:xfrm>
      </p:grpSpPr>
      <p:cxnSp>
        <p:nvCxnSpPr>
          <p:cNvPr id="192" name="Google Shape;192;p21"/>
          <p:cNvCxnSpPr/>
          <p:nvPr/>
        </p:nvCxnSpPr>
        <p:spPr>
          <a:xfrm>
            <a:off x="646954" y="878505"/>
            <a:ext cx="7881300" cy="0"/>
          </a:xfrm>
          <a:prstGeom prst="straightConnector1">
            <a:avLst/>
          </a:prstGeom>
          <a:noFill/>
          <a:ln w="25400" cap="flat" cmpd="sng">
            <a:solidFill>
              <a:srgbClr val="5A5F5E"/>
            </a:solidFill>
            <a:prstDash val="solid"/>
            <a:miter lim="400000"/>
            <a:headEnd type="none" w="sm" len="sm"/>
            <a:tailEnd type="none" w="sm" len="sm"/>
          </a:ln>
        </p:spPr>
      </p:cxnSp>
      <p:cxnSp>
        <p:nvCxnSpPr>
          <p:cNvPr id="193" name="Google Shape;193;p21"/>
          <p:cNvCxnSpPr/>
          <p:nvPr/>
        </p:nvCxnSpPr>
        <p:spPr>
          <a:xfrm>
            <a:off x="729262" y="197715"/>
            <a:ext cx="7881300" cy="0"/>
          </a:xfrm>
          <a:prstGeom prst="straightConnector1">
            <a:avLst/>
          </a:prstGeom>
          <a:noFill/>
          <a:ln w="25400" cap="flat" cmpd="sng">
            <a:solidFill>
              <a:srgbClr val="5A5F5E"/>
            </a:solidFill>
            <a:prstDash val="solid"/>
            <a:miter lim="400000"/>
            <a:headEnd type="none" w="sm" len="sm"/>
            <a:tailEnd type="none" w="sm" len="sm"/>
          </a:ln>
        </p:spPr>
      </p:cxnSp>
      <p:sp>
        <p:nvSpPr>
          <p:cNvPr id="194" name="Google Shape;194;p21"/>
          <p:cNvSpPr txBox="1">
            <a:spLocks noGrp="1"/>
          </p:cNvSpPr>
          <p:nvPr>
            <p:ph type="title"/>
          </p:nvPr>
        </p:nvSpPr>
        <p:spPr>
          <a:xfrm>
            <a:off x="615504" y="197715"/>
            <a:ext cx="7897200" cy="703800"/>
          </a:xfrm>
          <a:prstGeom prst="rect">
            <a:avLst/>
          </a:prstGeom>
          <a:noFill/>
          <a:ln>
            <a:noFill/>
          </a:ln>
        </p:spPr>
        <p:txBody>
          <a:bodyPr spcFirstLastPara="1" wrap="square" lIns="32750" tIns="32750" rIns="32750" bIns="32750" anchor="ctr" anchorCtr="0">
            <a:normAutofit/>
          </a:bodyPr>
          <a:lstStyle/>
          <a:p>
            <a:pPr marL="0" lvl="0" indent="0" algn="ctr" rtl="0">
              <a:lnSpc>
                <a:spcPct val="100000"/>
              </a:lnSpc>
              <a:spcBef>
                <a:spcPts val="0"/>
              </a:spcBef>
              <a:spcAft>
                <a:spcPts val="0"/>
              </a:spcAft>
              <a:buClr>
                <a:srgbClr val="5A5F5E"/>
              </a:buClr>
              <a:buSzPts val="3200"/>
              <a:buFont typeface="Gill Sans"/>
              <a:buNone/>
            </a:pPr>
            <a:r>
              <a:rPr lang="en" b="0" i="0" u="none" strike="noStrike" cap="small" dirty="0">
                <a:solidFill>
                  <a:srgbClr val="5A5F5E"/>
                </a:solidFill>
                <a:latin typeface="Times New Roman" panose="02020603050405020304" pitchFamily="18" charset="0"/>
                <a:ea typeface="Gill Sans"/>
                <a:cs typeface="Times New Roman" panose="02020603050405020304" pitchFamily="18" charset="0"/>
                <a:sym typeface="Gill Sans"/>
              </a:rPr>
              <a:t>reproducibility</a:t>
            </a:r>
            <a:endParaRPr b="0" i="0" u="none" strike="noStrike" cap="small" dirty="0">
              <a:solidFill>
                <a:srgbClr val="5A5F5E"/>
              </a:solidFill>
              <a:latin typeface="Times New Roman" panose="02020603050405020304" pitchFamily="18" charset="0"/>
              <a:ea typeface="Gill Sans"/>
              <a:cs typeface="Times New Roman" panose="02020603050405020304" pitchFamily="18" charset="0"/>
              <a:sym typeface="Gill Sans"/>
            </a:endParaRPr>
          </a:p>
        </p:txBody>
      </p:sp>
      <p:pic>
        <p:nvPicPr>
          <p:cNvPr id="195" name="Google Shape;195;p21" descr="GMU_PLogo_2CU.eps.pdf"/>
          <p:cNvPicPr preferRelativeResize="0"/>
          <p:nvPr/>
        </p:nvPicPr>
        <p:blipFill rotWithShape="1">
          <a:blip r:embed="rId3">
            <a:alphaModFix/>
          </a:blip>
          <a:srcRect/>
          <a:stretch/>
        </p:blipFill>
        <p:spPr>
          <a:xfrm>
            <a:off x="669273" y="302243"/>
            <a:ext cx="720000" cy="471750"/>
          </a:xfrm>
          <a:prstGeom prst="rect">
            <a:avLst/>
          </a:prstGeom>
          <a:noFill/>
          <a:ln>
            <a:noFill/>
          </a:ln>
        </p:spPr>
      </p:pic>
      <p:pic>
        <p:nvPicPr>
          <p:cNvPr id="3" name="Picture 2">
            <a:extLst>
              <a:ext uri="{FF2B5EF4-FFF2-40B4-BE49-F238E27FC236}">
                <a16:creationId xmlns:a16="http://schemas.microsoft.com/office/drawing/2014/main" id="{069FBC3E-95C3-E124-1477-6C6B0EDAF630}"/>
              </a:ext>
            </a:extLst>
          </p:cNvPr>
          <p:cNvPicPr>
            <a:picLocks noChangeAspect="1"/>
          </p:cNvPicPr>
          <p:nvPr/>
        </p:nvPicPr>
        <p:blipFill>
          <a:blip r:embed="rId4"/>
          <a:stretch>
            <a:fillRect/>
          </a:stretch>
        </p:blipFill>
        <p:spPr>
          <a:xfrm>
            <a:off x="1882909" y="1707758"/>
            <a:ext cx="5362387" cy="2124105"/>
          </a:xfrm>
          <a:prstGeom prst="rect">
            <a:avLst/>
          </a:prstGeom>
        </p:spPr>
      </p:pic>
      <p:sp>
        <p:nvSpPr>
          <p:cNvPr id="4" name="TextBox 3">
            <a:extLst>
              <a:ext uri="{FF2B5EF4-FFF2-40B4-BE49-F238E27FC236}">
                <a16:creationId xmlns:a16="http://schemas.microsoft.com/office/drawing/2014/main" id="{6197C75E-2035-1CD5-4154-68793E3A62EE}"/>
              </a:ext>
            </a:extLst>
          </p:cNvPr>
          <p:cNvSpPr txBox="1"/>
          <p:nvPr/>
        </p:nvSpPr>
        <p:spPr>
          <a:xfrm>
            <a:off x="3292250" y="3996274"/>
            <a:ext cx="2543707" cy="31108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3: Mehrafarin et al., 2022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0"/>
        <p:cNvGrpSpPr/>
        <p:nvPr/>
      </p:nvGrpSpPr>
      <p:grpSpPr>
        <a:xfrm>
          <a:off x="0" y="0"/>
          <a:ext cx="0" cy="0"/>
          <a:chOff x="0" y="0"/>
          <a:chExt cx="0" cy="0"/>
        </a:xfrm>
      </p:grpSpPr>
      <p:cxnSp>
        <p:nvCxnSpPr>
          <p:cNvPr id="201" name="Google Shape;201;p22"/>
          <p:cNvCxnSpPr/>
          <p:nvPr/>
        </p:nvCxnSpPr>
        <p:spPr>
          <a:xfrm>
            <a:off x="646954" y="878505"/>
            <a:ext cx="7881300" cy="0"/>
          </a:xfrm>
          <a:prstGeom prst="straightConnector1">
            <a:avLst/>
          </a:prstGeom>
          <a:noFill/>
          <a:ln w="25400" cap="flat" cmpd="sng">
            <a:solidFill>
              <a:srgbClr val="5A5F5E"/>
            </a:solidFill>
            <a:prstDash val="solid"/>
            <a:miter lim="400000"/>
            <a:headEnd type="none" w="sm" len="sm"/>
            <a:tailEnd type="none" w="sm" len="sm"/>
          </a:ln>
        </p:spPr>
      </p:cxnSp>
      <p:cxnSp>
        <p:nvCxnSpPr>
          <p:cNvPr id="202" name="Google Shape;202;p22"/>
          <p:cNvCxnSpPr/>
          <p:nvPr/>
        </p:nvCxnSpPr>
        <p:spPr>
          <a:xfrm>
            <a:off x="729262" y="197715"/>
            <a:ext cx="7881300" cy="0"/>
          </a:xfrm>
          <a:prstGeom prst="straightConnector1">
            <a:avLst/>
          </a:prstGeom>
          <a:noFill/>
          <a:ln w="25400" cap="flat" cmpd="sng">
            <a:solidFill>
              <a:srgbClr val="5A5F5E"/>
            </a:solidFill>
            <a:prstDash val="solid"/>
            <a:miter lim="400000"/>
            <a:headEnd type="none" w="sm" len="sm"/>
            <a:tailEnd type="none" w="sm" len="sm"/>
          </a:ln>
        </p:spPr>
      </p:cxnSp>
      <p:sp>
        <p:nvSpPr>
          <p:cNvPr id="203" name="Google Shape;203;p22"/>
          <p:cNvSpPr txBox="1">
            <a:spLocks noGrp="1"/>
          </p:cNvSpPr>
          <p:nvPr>
            <p:ph type="title"/>
          </p:nvPr>
        </p:nvSpPr>
        <p:spPr>
          <a:xfrm>
            <a:off x="615504" y="197715"/>
            <a:ext cx="7897200" cy="703800"/>
          </a:xfrm>
          <a:prstGeom prst="rect">
            <a:avLst/>
          </a:prstGeom>
          <a:noFill/>
          <a:ln>
            <a:noFill/>
          </a:ln>
        </p:spPr>
        <p:txBody>
          <a:bodyPr spcFirstLastPara="1" wrap="square" lIns="32750" tIns="32750" rIns="32750" bIns="32750" anchor="ctr" anchorCtr="0">
            <a:normAutofit/>
          </a:bodyPr>
          <a:lstStyle/>
          <a:p>
            <a:pPr marL="0" lvl="0" indent="0" algn="ctr" rtl="0">
              <a:lnSpc>
                <a:spcPct val="100000"/>
              </a:lnSpc>
              <a:spcBef>
                <a:spcPts val="0"/>
              </a:spcBef>
              <a:spcAft>
                <a:spcPts val="0"/>
              </a:spcAft>
              <a:buClr>
                <a:srgbClr val="5A5F5E"/>
              </a:buClr>
              <a:buSzPts val="3200"/>
              <a:buFont typeface="Gill Sans"/>
              <a:buNone/>
            </a:pPr>
            <a:r>
              <a:rPr lang="en" cap="small" dirty="0">
                <a:solidFill>
                  <a:srgbClr val="5A5F5E"/>
                </a:solidFill>
                <a:latin typeface="Times New Roman" panose="02020603050405020304" pitchFamily="18" charset="0"/>
                <a:cs typeface="Times New Roman" panose="02020603050405020304" pitchFamily="18" charset="0"/>
              </a:rPr>
              <a:t>Reproducibility</a:t>
            </a:r>
            <a:endParaRPr sz="3200" b="0" i="0" u="none" strike="noStrike" cap="small" dirty="0">
              <a:solidFill>
                <a:srgbClr val="5A5F5E"/>
              </a:solidFill>
              <a:latin typeface="Times New Roman" panose="02020603050405020304" pitchFamily="18" charset="0"/>
              <a:ea typeface="Gill Sans"/>
              <a:cs typeface="Times New Roman" panose="02020603050405020304" pitchFamily="18" charset="0"/>
              <a:sym typeface="Gill Sans"/>
            </a:endParaRPr>
          </a:p>
        </p:txBody>
      </p:sp>
      <p:pic>
        <p:nvPicPr>
          <p:cNvPr id="204" name="Google Shape;204;p22" descr="GMU_PLogo_2CU.eps.pdf"/>
          <p:cNvPicPr preferRelativeResize="0"/>
          <p:nvPr/>
        </p:nvPicPr>
        <p:blipFill rotWithShape="1">
          <a:blip r:embed="rId3">
            <a:alphaModFix/>
          </a:blip>
          <a:srcRect/>
          <a:stretch/>
        </p:blipFill>
        <p:spPr>
          <a:xfrm>
            <a:off x="669273" y="302243"/>
            <a:ext cx="720000" cy="471750"/>
          </a:xfrm>
          <a:prstGeom prst="rect">
            <a:avLst/>
          </a:prstGeom>
          <a:noFill/>
          <a:ln>
            <a:noFill/>
          </a:ln>
        </p:spPr>
      </p:pic>
      <p:sp>
        <p:nvSpPr>
          <p:cNvPr id="205" name="Google Shape;205;p22"/>
          <p:cNvSpPr txBox="1"/>
          <p:nvPr/>
        </p:nvSpPr>
        <p:spPr>
          <a:xfrm>
            <a:off x="1501300" y="1376925"/>
            <a:ext cx="511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06" name="Google Shape;206;p22"/>
          <p:cNvSpPr txBox="1"/>
          <p:nvPr/>
        </p:nvSpPr>
        <p:spPr>
          <a:xfrm>
            <a:off x="729250" y="1197750"/>
            <a:ext cx="7881300" cy="40007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139700" lvl="0" algn="l" rtl="0">
              <a:spcBef>
                <a:spcPts val="0"/>
              </a:spcBef>
              <a:spcAft>
                <a:spcPts val="0"/>
              </a:spcAft>
              <a:buSzPts val="1400"/>
            </a:pPr>
            <a:endParaRPr dirty="0">
              <a:latin typeface="Calibri"/>
              <a:ea typeface="Calibri"/>
              <a:cs typeface="Calibri"/>
              <a:sym typeface="Calibri"/>
            </a:endParaRPr>
          </a:p>
        </p:txBody>
      </p:sp>
      <p:pic>
        <p:nvPicPr>
          <p:cNvPr id="3" name="Picture 2">
            <a:extLst>
              <a:ext uri="{FF2B5EF4-FFF2-40B4-BE49-F238E27FC236}">
                <a16:creationId xmlns:a16="http://schemas.microsoft.com/office/drawing/2014/main" id="{1FB43ED2-E130-C146-D896-7A81FDFA6543}"/>
              </a:ext>
            </a:extLst>
          </p:cNvPr>
          <p:cNvPicPr>
            <a:picLocks noChangeAspect="1"/>
          </p:cNvPicPr>
          <p:nvPr/>
        </p:nvPicPr>
        <p:blipFill>
          <a:blip r:embed="rId4"/>
          <a:stretch>
            <a:fillRect/>
          </a:stretch>
        </p:blipFill>
        <p:spPr>
          <a:xfrm>
            <a:off x="1721855" y="1101714"/>
            <a:ext cx="5731497" cy="1772965"/>
          </a:xfrm>
          <a:prstGeom prst="rect">
            <a:avLst/>
          </a:prstGeom>
        </p:spPr>
      </p:pic>
      <p:sp>
        <p:nvSpPr>
          <p:cNvPr id="5" name="TextBox 4">
            <a:extLst>
              <a:ext uri="{FF2B5EF4-FFF2-40B4-BE49-F238E27FC236}">
                <a16:creationId xmlns:a16="http://schemas.microsoft.com/office/drawing/2014/main" id="{11EFA85C-F968-E15F-24B4-44351769C472}"/>
              </a:ext>
            </a:extLst>
          </p:cNvPr>
          <p:cNvSpPr txBox="1"/>
          <p:nvPr/>
        </p:nvSpPr>
        <p:spPr>
          <a:xfrm>
            <a:off x="615504" y="3545672"/>
            <a:ext cx="7995046" cy="52322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results of the paper (Mehrafarin et al., 2022) were able to be reproduced by us, as can be seen in the figures to the right (Figures 3 and 4).</a:t>
            </a:r>
          </a:p>
        </p:txBody>
      </p:sp>
      <p:sp>
        <p:nvSpPr>
          <p:cNvPr id="7" name="TextBox 6">
            <a:extLst>
              <a:ext uri="{FF2B5EF4-FFF2-40B4-BE49-F238E27FC236}">
                <a16:creationId xmlns:a16="http://schemas.microsoft.com/office/drawing/2014/main" id="{0FE8C12A-A588-0D9A-E3C3-0E61C1D65B9D}"/>
              </a:ext>
            </a:extLst>
          </p:cNvPr>
          <p:cNvSpPr txBox="1"/>
          <p:nvPr/>
        </p:nvSpPr>
        <p:spPr>
          <a:xfrm>
            <a:off x="3284415" y="2886146"/>
            <a:ext cx="2559377"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Figure 4: Our 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0"/>
        <p:cNvGrpSpPr/>
        <p:nvPr/>
      </p:nvGrpSpPr>
      <p:grpSpPr>
        <a:xfrm>
          <a:off x="0" y="0"/>
          <a:ext cx="0" cy="0"/>
          <a:chOff x="0" y="0"/>
          <a:chExt cx="0" cy="0"/>
        </a:xfrm>
      </p:grpSpPr>
      <p:cxnSp>
        <p:nvCxnSpPr>
          <p:cNvPr id="211" name="Google Shape;211;p23"/>
          <p:cNvCxnSpPr/>
          <p:nvPr/>
        </p:nvCxnSpPr>
        <p:spPr>
          <a:xfrm>
            <a:off x="646954" y="878505"/>
            <a:ext cx="7881300" cy="0"/>
          </a:xfrm>
          <a:prstGeom prst="straightConnector1">
            <a:avLst/>
          </a:prstGeom>
          <a:noFill/>
          <a:ln w="25400" cap="flat" cmpd="sng">
            <a:solidFill>
              <a:srgbClr val="5A5F5E"/>
            </a:solidFill>
            <a:prstDash val="solid"/>
            <a:miter lim="400000"/>
            <a:headEnd type="none" w="sm" len="sm"/>
            <a:tailEnd type="none" w="sm" len="sm"/>
          </a:ln>
        </p:spPr>
      </p:cxnSp>
      <p:cxnSp>
        <p:nvCxnSpPr>
          <p:cNvPr id="212" name="Google Shape;212;p23"/>
          <p:cNvCxnSpPr/>
          <p:nvPr/>
        </p:nvCxnSpPr>
        <p:spPr>
          <a:xfrm>
            <a:off x="729262" y="197715"/>
            <a:ext cx="7881300" cy="0"/>
          </a:xfrm>
          <a:prstGeom prst="straightConnector1">
            <a:avLst/>
          </a:prstGeom>
          <a:noFill/>
          <a:ln w="25400" cap="flat" cmpd="sng">
            <a:solidFill>
              <a:srgbClr val="5A5F5E"/>
            </a:solidFill>
            <a:prstDash val="solid"/>
            <a:miter lim="400000"/>
            <a:headEnd type="none" w="sm" len="sm"/>
            <a:tailEnd type="none" w="sm" len="sm"/>
          </a:ln>
        </p:spPr>
      </p:cxnSp>
      <p:pic>
        <p:nvPicPr>
          <p:cNvPr id="213" name="Google Shape;213;p23" descr="GMU_PLogo_2CU.eps.pdf"/>
          <p:cNvPicPr preferRelativeResize="0"/>
          <p:nvPr/>
        </p:nvPicPr>
        <p:blipFill rotWithShape="1">
          <a:blip r:embed="rId3">
            <a:alphaModFix/>
          </a:blip>
          <a:srcRect/>
          <a:stretch/>
        </p:blipFill>
        <p:spPr>
          <a:xfrm>
            <a:off x="646948" y="302230"/>
            <a:ext cx="720000" cy="471750"/>
          </a:xfrm>
          <a:prstGeom prst="rect">
            <a:avLst/>
          </a:prstGeom>
          <a:noFill/>
          <a:ln>
            <a:noFill/>
          </a:ln>
        </p:spPr>
      </p:pic>
      <p:sp>
        <p:nvSpPr>
          <p:cNvPr id="216" name="Google Shape;216;p23"/>
          <p:cNvSpPr txBox="1"/>
          <p:nvPr/>
        </p:nvSpPr>
        <p:spPr>
          <a:xfrm>
            <a:off x="784600" y="200700"/>
            <a:ext cx="7770600" cy="103102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5A5F5E"/>
              </a:buClr>
              <a:buSzPts val="3200"/>
              <a:buFont typeface="Gill Sans"/>
              <a:buNone/>
            </a:pPr>
            <a:r>
              <a:rPr lang="en" sz="2800" cap="small" dirty="0">
                <a:solidFill>
                  <a:srgbClr val="5A5F5E"/>
                </a:solidFill>
                <a:latin typeface="Times New Roman" panose="02020603050405020304" pitchFamily="18" charset="0"/>
                <a:ea typeface="Gill Sans"/>
                <a:cs typeface="Times New Roman" panose="02020603050405020304" pitchFamily="18" charset="0"/>
                <a:sym typeface="Nunito"/>
              </a:rPr>
              <a:t>reproducibility</a:t>
            </a:r>
            <a:endParaRPr sz="3200" cap="small" dirty="0">
              <a:solidFill>
                <a:srgbClr val="5A5F5E"/>
              </a:solidFill>
              <a:latin typeface="Times New Roman" panose="02020603050405020304" pitchFamily="18" charset="0"/>
              <a:ea typeface="Gill Sans"/>
              <a:cs typeface="Times New Roman" panose="02020603050405020304" pitchFamily="18" charset="0"/>
              <a:sym typeface="Gill Sans"/>
            </a:endParaRPr>
          </a:p>
          <a:p>
            <a:pPr marL="0" lvl="0" indent="0" algn="ctr" rtl="0">
              <a:spcBef>
                <a:spcPts val="0"/>
              </a:spcBef>
              <a:spcAft>
                <a:spcPts val="0"/>
              </a:spcAft>
              <a:buNone/>
            </a:pPr>
            <a:endParaRPr sz="2700" dirty="0">
              <a:solidFill>
                <a:srgbClr val="5A5F5E"/>
              </a:solidFill>
              <a:highlight>
                <a:schemeClr val="dk1"/>
              </a:highlight>
              <a:latin typeface="Nunito"/>
              <a:ea typeface="Nunito"/>
              <a:cs typeface="Nunito"/>
              <a:sym typeface="Nunito"/>
            </a:endParaRPr>
          </a:p>
        </p:txBody>
      </p:sp>
      <p:sp>
        <p:nvSpPr>
          <p:cNvPr id="2" name="TextBox 1">
            <a:extLst>
              <a:ext uri="{FF2B5EF4-FFF2-40B4-BE49-F238E27FC236}">
                <a16:creationId xmlns:a16="http://schemas.microsoft.com/office/drawing/2014/main" id="{6A79C993-7E97-50F6-81C3-B2A072DF798A}"/>
              </a:ext>
            </a:extLst>
          </p:cNvPr>
          <p:cNvSpPr txBox="1"/>
          <p:nvPr/>
        </p:nvSpPr>
        <p:spPr>
          <a:xfrm>
            <a:off x="490193" y="1162708"/>
            <a:ext cx="8163613" cy="3539430"/>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original paper’s authors carried out an error analysis to investigate the factors contributing to</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decrease in the model’s performance when applied in environments with limited resources.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They performed an analysis of the performance of the fine-tuned models using a variety of subsets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of the training data and discovered that the models struggle when there is a mismatch between the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distributions of the training data and the test data.</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They also analysed the errors produced by the models when they were applied to the CoLA</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dataset(Warstadt et al., 2018). They discovered that the majority of the errors were caused by the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model’s inability to capture long-range dependencies and semantic relationships. For instance, the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model incorrectly identified as grammatically correct a sentence with subject-verb agreement issues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such as ”The cowboys or farmer is ready to leave”. </a:t>
            </a:r>
            <a:r>
              <a:rPr lang="en-US" dirty="0">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n this sentence, the subject and the verb do not </a:t>
            </a:r>
          </a:p>
          <a:p>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agree.</a:t>
            </a:r>
          </a:p>
          <a:p>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One of the instances where we performed the additional error analysis was to investigate the effect of fine-tuning on different layers of the pretrained model. We ran the model on Layer 10. This helped us to identify which layers are more important for downstream tasks and whether fine-tuning all layers is necessary.</a:t>
            </a:r>
          </a:p>
        </p:txBody>
      </p:sp>
    </p:spTree>
    <p:extLst>
      <p:ext uri="{BB962C8B-B14F-4D97-AF65-F5344CB8AC3E}">
        <p14:creationId xmlns:p14="http://schemas.microsoft.com/office/powerpoint/2010/main" val="3431856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0"/>
        <p:cNvGrpSpPr/>
        <p:nvPr/>
      </p:nvGrpSpPr>
      <p:grpSpPr>
        <a:xfrm>
          <a:off x="0" y="0"/>
          <a:ext cx="0" cy="0"/>
          <a:chOff x="0" y="0"/>
          <a:chExt cx="0" cy="0"/>
        </a:xfrm>
      </p:grpSpPr>
      <p:cxnSp>
        <p:nvCxnSpPr>
          <p:cNvPr id="211" name="Google Shape;211;p23"/>
          <p:cNvCxnSpPr/>
          <p:nvPr/>
        </p:nvCxnSpPr>
        <p:spPr>
          <a:xfrm>
            <a:off x="646954" y="878505"/>
            <a:ext cx="7881300" cy="0"/>
          </a:xfrm>
          <a:prstGeom prst="straightConnector1">
            <a:avLst/>
          </a:prstGeom>
          <a:noFill/>
          <a:ln w="25400" cap="flat" cmpd="sng">
            <a:solidFill>
              <a:srgbClr val="5A5F5E"/>
            </a:solidFill>
            <a:prstDash val="solid"/>
            <a:miter lim="400000"/>
            <a:headEnd type="none" w="sm" len="sm"/>
            <a:tailEnd type="none" w="sm" len="sm"/>
          </a:ln>
        </p:spPr>
      </p:cxnSp>
      <p:cxnSp>
        <p:nvCxnSpPr>
          <p:cNvPr id="212" name="Google Shape;212;p23"/>
          <p:cNvCxnSpPr/>
          <p:nvPr/>
        </p:nvCxnSpPr>
        <p:spPr>
          <a:xfrm>
            <a:off x="729262" y="197715"/>
            <a:ext cx="7881300" cy="0"/>
          </a:xfrm>
          <a:prstGeom prst="straightConnector1">
            <a:avLst/>
          </a:prstGeom>
          <a:noFill/>
          <a:ln w="25400" cap="flat" cmpd="sng">
            <a:solidFill>
              <a:srgbClr val="5A5F5E"/>
            </a:solidFill>
            <a:prstDash val="solid"/>
            <a:miter lim="400000"/>
            <a:headEnd type="none" w="sm" len="sm"/>
            <a:tailEnd type="none" w="sm" len="sm"/>
          </a:ln>
        </p:spPr>
      </p:cxnSp>
      <p:pic>
        <p:nvPicPr>
          <p:cNvPr id="213" name="Google Shape;213;p23" descr="GMU_PLogo_2CU.eps.pdf"/>
          <p:cNvPicPr preferRelativeResize="0"/>
          <p:nvPr/>
        </p:nvPicPr>
        <p:blipFill rotWithShape="1">
          <a:blip r:embed="rId3">
            <a:alphaModFix/>
          </a:blip>
          <a:srcRect/>
          <a:stretch/>
        </p:blipFill>
        <p:spPr>
          <a:xfrm>
            <a:off x="646948" y="302230"/>
            <a:ext cx="720000" cy="471750"/>
          </a:xfrm>
          <a:prstGeom prst="rect">
            <a:avLst/>
          </a:prstGeom>
          <a:noFill/>
          <a:ln>
            <a:noFill/>
          </a:ln>
        </p:spPr>
      </p:pic>
      <p:sp>
        <p:nvSpPr>
          <p:cNvPr id="216" name="Google Shape;216;p23"/>
          <p:cNvSpPr txBox="1"/>
          <p:nvPr/>
        </p:nvSpPr>
        <p:spPr>
          <a:xfrm>
            <a:off x="784600" y="200700"/>
            <a:ext cx="77706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5A5F5E"/>
              </a:buClr>
              <a:buSzPts val="3200"/>
              <a:buFont typeface="Gill Sans"/>
              <a:buNone/>
            </a:pPr>
            <a:r>
              <a:rPr lang="en-IN" sz="2800" cap="small" dirty="0">
                <a:solidFill>
                  <a:srgbClr val="5A5F5E"/>
                </a:solidFill>
                <a:latin typeface="Times New Roman" panose="02020603050405020304" pitchFamily="18" charset="0"/>
                <a:ea typeface="Gill Sans"/>
                <a:cs typeface="Times New Roman" panose="02020603050405020304" pitchFamily="18" charset="0"/>
                <a:sym typeface="Nunito"/>
              </a:rPr>
              <a:t>robustness</a:t>
            </a:r>
            <a:endParaRPr lang="en-IN" sz="2700" dirty="0">
              <a:solidFill>
                <a:srgbClr val="5A5F5E"/>
              </a:solidFill>
              <a:highlight>
                <a:schemeClr val="dk1"/>
              </a:highlight>
              <a:latin typeface="Nunito"/>
              <a:ea typeface="Nunito"/>
              <a:cs typeface="Nunito"/>
              <a:sym typeface="Nunito"/>
            </a:endParaRPr>
          </a:p>
        </p:txBody>
      </p:sp>
      <p:sp>
        <p:nvSpPr>
          <p:cNvPr id="2" name="TextBox 1">
            <a:extLst>
              <a:ext uri="{FF2B5EF4-FFF2-40B4-BE49-F238E27FC236}">
                <a16:creationId xmlns:a16="http://schemas.microsoft.com/office/drawing/2014/main" id="{6A79C993-7E97-50F6-81C3-B2A072DF798A}"/>
              </a:ext>
            </a:extLst>
          </p:cNvPr>
          <p:cNvSpPr txBox="1"/>
          <p:nvPr/>
        </p:nvSpPr>
        <p:spPr>
          <a:xfrm>
            <a:off x="490193" y="1162708"/>
            <a:ext cx="8163613" cy="3108543"/>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NLP models should be robust enough to handle a variety of data perturbations when being deployed in the real world. There are often errors and ambiguities in real-world data such as noise, misspellings, typos, and grammar mistakes. In spite of being trained on clean, curated data, these factors can significantly impact the performance of NLP models.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deployed model must be tested on real-world data to ensure its robustness against data perturbations it may encounter. A technique like data augmentation can accomplish this by artificially introducing noise, misspellings, and other data perturbations into the training data.</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Behavioral tests can also be used as part of a checklist, as is described in the paper "Beyond Accuracy: Behavioral Testing of NLP Models with </a:t>
            </a:r>
            <a:r>
              <a:rPr lang="en-US" b="0" i="0" dirty="0" err="1">
                <a:effectLst/>
                <a:latin typeface="Times New Roman" panose="02020603050405020304" pitchFamily="18" charset="0"/>
                <a:cs typeface="Times New Roman" panose="02020603050405020304" pitchFamily="18" charset="0"/>
              </a:rPr>
              <a:t>CheckList</a:t>
            </a:r>
            <a:r>
              <a:rPr lang="en-US" b="0" i="0" dirty="0">
                <a:effectLst/>
                <a:latin typeface="Times New Roman" panose="02020603050405020304" pitchFamily="18" charset="0"/>
                <a:cs typeface="Times New Roman" panose="02020603050405020304" pitchFamily="18" charset="0"/>
              </a:rPr>
              <a:t>.". A behavioral test evaluates a model's linguistic understanding, including its ability to deal with noise, </a:t>
            </a:r>
            <a:r>
              <a:rPr lang="en-US" b="0" i="0" dirty="0" err="1">
                <a:effectLst/>
                <a:latin typeface="Times New Roman" panose="02020603050405020304" pitchFamily="18" charset="0"/>
                <a:cs typeface="Times New Roman" panose="02020603050405020304" pitchFamily="18" charset="0"/>
              </a:rPr>
              <a:t>misreadings</a:t>
            </a:r>
            <a:r>
              <a:rPr lang="en-US" b="0" i="0" dirty="0">
                <a:effectLst/>
                <a:latin typeface="Times New Roman" panose="02020603050405020304" pitchFamily="18" charset="0"/>
                <a:cs typeface="Times New Roman" panose="02020603050405020304" pitchFamily="18" charset="0"/>
              </a:rPr>
              <a:t>, and grammatical errors.</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performance of a model can be improved by testing it on real-world data that includes noise, misspellings, and other kinds of data perturbations. Real-world data may not necessarily reflect a model's performance on clean and curated data. Robustness testing ensures that the model works effectively in real-world scenarios.</a:t>
            </a: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1317</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Times New Roman</vt:lpstr>
      <vt:lpstr>Lato</vt:lpstr>
      <vt:lpstr>Helvetica Neue</vt:lpstr>
      <vt:lpstr>Arial</vt:lpstr>
      <vt:lpstr>Söhne</vt:lpstr>
      <vt:lpstr>Helvetica Neue Light</vt:lpstr>
      <vt:lpstr>Nunito</vt:lpstr>
      <vt:lpstr>Calibri</vt:lpstr>
      <vt:lpstr>Gill Sans</vt:lpstr>
      <vt:lpstr>Shift</vt:lpstr>
      <vt:lpstr>Reproducibility Study of On the Importance of Data Size in Probing Fine-tuned Models, [ACL 2022]</vt:lpstr>
      <vt:lpstr>Introduction</vt:lpstr>
      <vt:lpstr>Reproducibility</vt:lpstr>
      <vt:lpstr>Reproducibility</vt:lpstr>
      <vt:lpstr>reproducibility</vt:lpstr>
      <vt:lpstr>reproducibility</vt:lpstr>
      <vt:lpstr>Reproducibility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Reproducibility Study of On the Importance of Data Size in Probing Fine-tuned Models, [ACL 2022]</dc:title>
  <cp:lastModifiedBy>shikhar jain</cp:lastModifiedBy>
  <cp:revision>3</cp:revision>
  <dcterms:modified xsi:type="dcterms:W3CDTF">2023-05-10T00:31:55Z</dcterms:modified>
</cp:coreProperties>
</file>