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D7A076-7F61-46D0-BA49-F096A74DF7DC}" v="6" dt="2024-03-15T02:57:29.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ight gamer" userId="07d8cab1608dda9e" providerId="LiveId" clId="{EFD7A076-7F61-46D0-BA49-F096A74DF7DC}"/>
    <pc:docChg chg="custSel modSld">
      <pc:chgData name="Tonight gamer" userId="07d8cab1608dda9e" providerId="LiveId" clId="{EFD7A076-7F61-46D0-BA49-F096A74DF7DC}" dt="2024-03-15T02:57:29.181" v="7" actId="20577"/>
      <pc:docMkLst>
        <pc:docMk/>
      </pc:docMkLst>
      <pc:sldChg chg="modSp mod">
        <pc:chgData name="Tonight gamer" userId="07d8cab1608dda9e" providerId="LiveId" clId="{EFD7A076-7F61-46D0-BA49-F096A74DF7DC}" dt="2024-03-15T02:57:29.181" v="7" actId="20577"/>
        <pc:sldMkLst>
          <pc:docMk/>
          <pc:sldMk cId="1218194430" sldId="256"/>
        </pc:sldMkLst>
        <pc:spChg chg="mod">
          <ac:chgData name="Tonight gamer" userId="07d8cab1608dda9e" providerId="LiveId" clId="{EFD7A076-7F61-46D0-BA49-F096A74DF7DC}" dt="2024-03-15T02:57:29.181" v="7" actId="20577"/>
          <ac:spMkLst>
            <pc:docMk/>
            <pc:sldMk cId="1218194430" sldId="256"/>
            <ac:spMk id="3" creationId="{54D26EA0-2DCB-C703-AD36-013596AC4A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299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90458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44951-7827-47D4-8276-7DDE1FA7D85A}"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8830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3/14/2024</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405835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3/14/2024</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114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3/14/2024</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295744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40670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1716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5980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6610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8878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3/14/2024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9328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3/14/2024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9365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3/14/2024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320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3625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4525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A70F276-1833-4A75-9C1D-A56E2295A68D}" type="datetimeFigureOut">
              <a:rPr lang="en-US" smtClean="0"/>
              <a:pPr/>
              <a:t>3/14/2024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82937856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06BF-6EBB-6F8C-8970-0E62171E8F61}"/>
              </a:ext>
            </a:extLst>
          </p:cNvPr>
          <p:cNvSpPr>
            <a:spLocks noGrp="1"/>
          </p:cNvSpPr>
          <p:nvPr>
            <p:ph type="ctrTitle"/>
          </p:nvPr>
        </p:nvSpPr>
        <p:spPr>
          <a:xfrm>
            <a:off x="1837690" y="1041400"/>
            <a:ext cx="6858000" cy="2387600"/>
          </a:xfrm>
        </p:spPr>
        <p:txBody>
          <a:bodyPr>
            <a:normAutofit fontScale="90000"/>
          </a:bodyPr>
          <a:lstStyle/>
          <a:p>
            <a:pPr algn="l"/>
            <a:r>
              <a:rPr lang="en-CA" sz="3800" b="1" dirty="0">
                <a:gradFill flip="none" rotWithShape="1">
                  <a:gsLst>
                    <a:gs pos="0">
                      <a:schemeClr val="accent5">
                        <a:alpha val="70000"/>
                      </a:schemeClr>
                    </a:gs>
                    <a:gs pos="100000">
                      <a:schemeClr val="accent1">
                        <a:alpha val="70000"/>
                      </a:schemeClr>
                    </a:gs>
                  </a:gsLst>
                  <a:lin ang="0" scaled="1"/>
                  <a:tileRect/>
                </a:gradFill>
              </a:rPr>
              <a:t>TITLE: </a:t>
            </a:r>
            <a:r>
              <a:rPr lang="en-US" sz="3800" b="1" dirty="0">
                <a:gradFill flip="none" rotWithShape="1">
                  <a:gsLst>
                    <a:gs pos="0">
                      <a:schemeClr val="accent5">
                        <a:alpha val="70000"/>
                      </a:schemeClr>
                    </a:gs>
                    <a:gs pos="100000">
                      <a:schemeClr val="accent1">
                        <a:alpha val="70000"/>
                      </a:schemeClr>
                    </a:gs>
                  </a:gsLst>
                  <a:lin ang="0" scaled="1"/>
                  <a:tileRect/>
                </a:gradFill>
              </a:rPr>
              <a:t>Economic (technology makes money, which boosts the economy and generates revenue for cities/countries)</a:t>
            </a:r>
            <a:endParaRPr lang="en-CA" sz="3800" b="1" dirty="0">
              <a:gradFill flip="none" rotWithShape="1">
                <a:gsLst>
                  <a:gs pos="0">
                    <a:schemeClr val="accent5">
                      <a:alpha val="70000"/>
                    </a:schemeClr>
                  </a:gs>
                  <a:gs pos="100000">
                    <a:schemeClr val="accent1">
                      <a:alpha val="70000"/>
                    </a:schemeClr>
                  </a:gs>
                </a:gsLst>
                <a:lin ang="0" scaled="1"/>
                <a:tileRect/>
              </a:gradFill>
            </a:endParaRPr>
          </a:p>
        </p:txBody>
      </p:sp>
      <p:sp>
        <p:nvSpPr>
          <p:cNvPr id="3" name="Subtitle 2">
            <a:extLst>
              <a:ext uri="{FF2B5EF4-FFF2-40B4-BE49-F238E27FC236}">
                <a16:creationId xmlns:a16="http://schemas.microsoft.com/office/drawing/2014/main" id="{54D26EA0-2DCB-C703-AD36-013596AC4A52}"/>
              </a:ext>
            </a:extLst>
          </p:cNvPr>
          <p:cNvSpPr>
            <a:spLocks noGrp="1"/>
          </p:cNvSpPr>
          <p:nvPr>
            <p:ph type="subTitle" idx="1"/>
          </p:nvPr>
        </p:nvSpPr>
        <p:spPr>
          <a:xfrm>
            <a:off x="1837690" y="3620509"/>
            <a:ext cx="5634528" cy="2697163"/>
          </a:xfrm>
        </p:spPr>
        <p:txBody>
          <a:bodyPr>
            <a:normAutofit fontScale="92500" lnSpcReduction="10000"/>
          </a:bodyPr>
          <a:lstStyle/>
          <a:p>
            <a:pPr algn="l">
              <a:lnSpc>
                <a:spcPct val="100000"/>
              </a:lnSpc>
            </a:pPr>
            <a:r>
              <a:rPr lang="en-US" sz="1400" dirty="0">
                <a:solidFill>
                  <a:schemeClr val="tx2">
                    <a:alpha val="60000"/>
                  </a:schemeClr>
                </a:solidFill>
              </a:rPr>
              <a:t>Content: Introduction: "Paving the Way to Economic Growth: Technology Matters"- Bullet Points:</a:t>
            </a:r>
          </a:p>
          <a:p>
            <a:pPr algn="l">
              <a:lnSpc>
                <a:spcPct val="100000"/>
              </a:lnSpc>
            </a:pPr>
            <a:r>
              <a:rPr lang="en-US" sz="1400" b="1" dirty="0">
                <a:solidFill>
                  <a:schemeClr val="tx2">
                    <a:alpha val="60000"/>
                  </a:schemeClr>
                </a:solidFill>
              </a:rPr>
              <a:t>1</a:t>
            </a:r>
            <a:r>
              <a:rPr lang="en-US" sz="1400" dirty="0">
                <a:solidFill>
                  <a:schemeClr val="tx2">
                    <a:alpha val="60000"/>
                  </a:schemeClr>
                </a:solidFill>
              </a:rPr>
              <a:t>.Enhanced Productivity: Technology simplifies the processes and ultimately saves time and work effort that is a plus to productivity.</a:t>
            </a:r>
          </a:p>
          <a:p>
            <a:pPr algn="l">
              <a:lnSpc>
                <a:spcPct val="100000"/>
              </a:lnSpc>
            </a:pPr>
            <a:r>
              <a:rPr lang="en-US" sz="1400" b="1" dirty="0">
                <a:solidFill>
                  <a:schemeClr val="tx2">
                    <a:alpha val="60000"/>
                  </a:schemeClr>
                </a:solidFill>
              </a:rPr>
              <a:t>2</a:t>
            </a:r>
            <a:r>
              <a:rPr lang="en-US" sz="1400" dirty="0">
                <a:solidFill>
                  <a:schemeClr val="tx2">
                    <a:alpha val="60000"/>
                  </a:schemeClr>
                </a:solidFill>
              </a:rPr>
              <a:t>. Job Creation: Technology adoption will facilitate job creation in new tech areas that will strengthen the local economy and help countries thrive.</a:t>
            </a:r>
          </a:p>
          <a:p>
            <a:pPr algn="l">
              <a:lnSpc>
                <a:spcPct val="100000"/>
              </a:lnSpc>
            </a:pPr>
            <a:r>
              <a:rPr lang="en-US" sz="1400" b="1" dirty="0">
                <a:solidFill>
                  <a:schemeClr val="tx2">
                    <a:alpha val="60000"/>
                  </a:schemeClr>
                </a:solidFill>
              </a:rPr>
              <a:t>3</a:t>
            </a:r>
            <a:r>
              <a:rPr lang="en-US" sz="1400" dirty="0">
                <a:solidFill>
                  <a:schemeClr val="tx2">
                    <a:alpha val="60000"/>
                  </a:schemeClr>
                </a:solidFill>
              </a:rPr>
              <a:t>. Revenue Generation: The introduction of technological innovation allows investment, promotes entrepreneurship and generating income streams for local authorities and national states.- Visual: Globe Illustration Symbolizing Technology Hubs and Economic Centers as connected Communities.</a:t>
            </a:r>
            <a:endParaRPr lang="en-CA" sz="1400" dirty="0">
              <a:solidFill>
                <a:schemeClr val="tx2">
                  <a:alpha val="60000"/>
                </a:schemeClr>
              </a:solidFill>
            </a:endParaRPr>
          </a:p>
        </p:txBody>
      </p:sp>
      <p:pic>
        <p:nvPicPr>
          <p:cNvPr id="4" name="Picture 3" descr="A colorful dots in a circle&#10;&#10;Description automatically generated">
            <a:extLst>
              <a:ext uri="{FF2B5EF4-FFF2-40B4-BE49-F238E27FC236}">
                <a16:creationId xmlns:a16="http://schemas.microsoft.com/office/drawing/2014/main" id="{2838BD1E-4D7C-6D2B-B800-F9C9B8CF7F44}"/>
              </a:ext>
            </a:extLst>
          </p:cNvPr>
          <p:cNvPicPr>
            <a:picLocks noChangeAspect="1"/>
          </p:cNvPicPr>
          <p:nvPr/>
        </p:nvPicPr>
        <p:blipFill rotWithShape="1">
          <a:blip r:embed="rId2">
            <a:alphaModFix/>
          </a:blip>
          <a:srcRect l="20478" r="25582"/>
          <a:stretch/>
        </p:blipFill>
        <p:spPr>
          <a:xfrm>
            <a:off x="8069579" y="10"/>
            <a:ext cx="4110228" cy="6857989"/>
          </a:xfrm>
          <a:prstGeom prst="rect">
            <a:avLst/>
          </a:prstGeom>
        </p:spPr>
      </p:pic>
      <p:sp>
        <p:nvSpPr>
          <p:cNvPr id="5" name="TextBox 4">
            <a:extLst>
              <a:ext uri="{FF2B5EF4-FFF2-40B4-BE49-F238E27FC236}">
                <a16:creationId xmlns:a16="http://schemas.microsoft.com/office/drawing/2014/main" id="{E70FC074-2182-DE8A-658A-DE169135E3DF}"/>
              </a:ext>
            </a:extLst>
          </p:cNvPr>
          <p:cNvSpPr txBox="1"/>
          <p:nvPr/>
        </p:nvSpPr>
        <p:spPr>
          <a:xfrm>
            <a:off x="8660921" y="146650"/>
            <a:ext cx="3395738" cy="369332"/>
          </a:xfrm>
          <a:prstGeom prst="rect">
            <a:avLst/>
          </a:prstGeom>
          <a:noFill/>
        </p:spPr>
        <p:txBody>
          <a:bodyPr wrap="none" rtlCol="0">
            <a:spAutoFit/>
          </a:bodyPr>
          <a:lstStyle/>
          <a:p>
            <a:r>
              <a:rPr lang="en-CA" b="1" dirty="0"/>
              <a:t>Presenter: </a:t>
            </a:r>
            <a:r>
              <a:rPr lang="en-CA" b="1" dirty="0" err="1"/>
              <a:t>Manansinh</a:t>
            </a:r>
            <a:r>
              <a:rPr lang="en-CA" b="1" dirty="0"/>
              <a:t> </a:t>
            </a:r>
            <a:r>
              <a:rPr lang="en-CA" b="1" dirty="0" err="1"/>
              <a:t>Vansia</a:t>
            </a:r>
            <a:endParaRPr lang="en-CA" b="1" dirty="0"/>
          </a:p>
        </p:txBody>
      </p:sp>
    </p:spTree>
    <p:extLst>
      <p:ext uri="{BB962C8B-B14F-4D97-AF65-F5344CB8AC3E}">
        <p14:creationId xmlns:p14="http://schemas.microsoft.com/office/powerpoint/2010/main" val="121819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ADA078-A75E-BFBC-6E7E-00CAEDFB4C9E}"/>
              </a:ext>
            </a:extLst>
          </p:cNvPr>
          <p:cNvSpPr>
            <a:spLocks noGrp="1"/>
          </p:cNvSpPr>
          <p:nvPr>
            <p:ph type="subTitle" idx="1"/>
          </p:nvPr>
        </p:nvSpPr>
        <p:spPr>
          <a:xfrm>
            <a:off x="1524000" y="638355"/>
            <a:ext cx="9144000" cy="5650302"/>
          </a:xfrm>
        </p:spPr>
        <p:txBody>
          <a:bodyPr>
            <a:normAutofit fontScale="92500" lnSpcReduction="10000"/>
          </a:bodyPr>
          <a:lstStyle/>
          <a:p>
            <a:r>
              <a:rPr lang="en-US"/>
              <a:t>Rationale : I was trying to illustrate a condensed version that contains essential information about how technology plays a positive role in growing the economy. A bullet point format is used in this section to distinctly indicate each economic impact. This way, each economic development is presented in an easy-to-follow manner. In order to provide actionable steps, the data can be categorised and the multidimensional effect of technology on economic boom becomes clearer to the audience.</a:t>
            </a:r>
          </a:p>
          <a:p>
            <a:r>
              <a:rPr lang="en-US"/>
              <a:t>In terms of design, I had proceeded with using professional colors with high contrast of text and background in order to improve readable properties. Through the use of colors, this feeling of newness represents the development of technology which forms a central idea of this campaign. Similarly, the visual manifestation of a connected globe with interaction nodes augments the comprehension of how technological hubs link with several economic centers online further reinstating the global aspect of technology on the economic development of several countries.</a:t>
            </a:r>
          </a:p>
          <a:p>
            <a:r>
              <a:rPr lang="en-US"/>
              <a:t>The audience will be clued up on the exposition of this slide through the choices this slide was made with. Hence, they will encounter better understanding and engagement. Logical order of information helps to communicate the value of technology economically, and illustration serves to make a textful memory and spice up the main ideas. Overall, this slide has supported its main statement that the technology is the major factor behind the economic growth which helps societies and nation’s to get profit, and the conversation of the presentation will be continued in next slides.</a:t>
            </a:r>
            <a:endParaRPr lang="en-CA" dirty="0"/>
          </a:p>
        </p:txBody>
      </p:sp>
    </p:spTree>
    <p:extLst>
      <p:ext uri="{BB962C8B-B14F-4D97-AF65-F5344CB8AC3E}">
        <p14:creationId xmlns:p14="http://schemas.microsoft.com/office/powerpoint/2010/main" val="22442769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TM03457444[[fn=Basis]]</Template>
  <TotalTime>17</TotalTime>
  <Words>404</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Wisp</vt:lpstr>
      <vt:lpstr>TITLE: Economic (technology makes money, which boosts the economy and generates revenue for cities/countries)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Economic (technology makes money, which boosts the economy and generates revenue for cities/countries)</dc:title>
  <dc:creator>Mekshi Patel</dc:creator>
  <cp:lastModifiedBy>Mekshi Patel</cp:lastModifiedBy>
  <cp:revision>1</cp:revision>
  <dcterms:created xsi:type="dcterms:W3CDTF">2024-03-15T02:40:11Z</dcterms:created>
  <dcterms:modified xsi:type="dcterms:W3CDTF">2024-03-15T02:57:34Z</dcterms:modified>
</cp:coreProperties>
</file>