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4"/>
  </p:sldMasterIdLst>
  <p:sldIdLst>
    <p:sldId id="256" r:id="rId5"/>
    <p:sldId id="257" r:id="rId6"/>
    <p:sldId id="258"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0BBF4-591F-4844-B3A8-47A09082E4D2}" v="102" dt="2024-03-24T00:04:00.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1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E1BE33-1CE5-4012-8D0F-AD5BBE5CD992}" type="datetimeFigureOut">
              <a:rPr lang="en-CA" smtClean="0"/>
              <a:t>2024-03-23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32178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E1BE33-1CE5-4012-8D0F-AD5BBE5CD992}" type="datetimeFigureOut">
              <a:rPr lang="en-CA" smtClean="0"/>
              <a:t>2024-03-23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3592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E1BE33-1CE5-4012-8D0F-AD5BBE5CD992}" type="datetimeFigureOut">
              <a:rPr lang="en-CA" smtClean="0"/>
              <a:t>2024-03-23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680308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E1BE33-1CE5-4012-8D0F-AD5BBE5CD992}" type="datetimeFigureOut">
              <a:rPr lang="en-CA" smtClean="0"/>
              <a:t>2024-03-23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6C19FE-2A78-4748-A540-15437C94395A}" type="slidenum">
              <a:rPr lang="en-CA" smtClean="0"/>
              <a:t>‹#›</a:t>
            </a:fld>
            <a:endParaRPr lang="en-C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097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E1BE33-1CE5-4012-8D0F-AD5BBE5CD992}" type="datetimeFigureOut">
              <a:rPr lang="en-CA" smtClean="0"/>
              <a:t>2024-03-23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3840346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E1BE33-1CE5-4012-8D0F-AD5BBE5CD992}" type="datetimeFigureOut">
              <a:rPr lang="en-CA" smtClean="0"/>
              <a:t>2024-03-23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2686154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E1BE33-1CE5-4012-8D0F-AD5BBE5CD992}" type="datetimeFigureOut">
              <a:rPr lang="en-CA" smtClean="0"/>
              <a:t>2024-03-23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159292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1BE33-1CE5-4012-8D0F-AD5BBE5CD992}" type="datetimeFigureOut">
              <a:rPr lang="en-CA" smtClean="0"/>
              <a:t>2024-03-23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3916366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1BE33-1CE5-4012-8D0F-AD5BBE5CD992}" type="datetimeFigureOut">
              <a:rPr lang="en-CA" smtClean="0"/>
              <a:t>2024-03-23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323580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1BE33-1CE5-4012-8D0F-AD5BBE5CD992}" type="datetimeFigureOut">
              <a:rPr lang="en-CA" smtClean="0"/>
              <a:t>2024-03-23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116367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E1BE33-1CE5-4012-8D0F-AD5BBE5CD992}" type="datetimeFigureOut">
              <a:rPr lang="en-CA" smtClean="0"/>
              <a:t>2024-03-23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318571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E1BE33-1CE5-4012-8D0F-AD5BBE5CD992}" type="datetimeFigureOut">
              <a:rPr lang="en-CA" smtClean="0"/>
              <a:t>2024-03-23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25963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E1BE33-1CE5-4012-8D0F-AD5BBE5CD992}" type="datetimeFigureOut">
              <a:rPr lang="en-CA" smtClean="0"/>
              <a:t>2024-03-23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92671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1BE33-1CE5-4012-8D0F-AD5BBE5CD992}" type="datetimeFigureOut">
              <a:rPr lang="en-CA" smtClean="0"/>
              <a:t>2024-03-23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18768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1BE33-1CE5-4012-8D0F-AD5BBE5CD992}" type="datetimeFigureOut">
              <a:rPr lang="en-CA" smtClean="0"/>
              <a:t>2024-03-23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393015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E1BE33-1CE5-4012-8D0F-AD5BBE5CD992}" type="datetimeFigureOut">
              <a:rPr lang="en-CA" smtClean="0"/>
              <a:t>2024-03-23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179645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E1BE33-1CE5-4012-8D0F-AD5BBE5CD992}" type="datetimeFigureOut">
              <a:rPr lang="en-CA" smtClean="0"/>
              <a:t>2024-03-23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6C19FE-2A78-4748-A540-15437C94395A}" type="slidenum">
              <a:rPr lang="en-CA" smtClean="0"/>
              <a:t>‹#›</a:t>
            </a:fld>
            <a:endParaRPr lang="en-CA"/>
          </a:p>
        </p:txBody>
      </p:sp>
    </p:spTree>
    <p:extLst>
      <p:ext uri="{BB962C8B-B14F-4D97-AF65-F5344CB8AC3E}">
        <p14:creationId xmlns:p14="http://schemas.microsoft.com/office/powerpoint/2010/main" val="343267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5E1BE33-1CE5-4012-8D0F-AD5BBE5CD992}" type="datetimeFigureOut">
              <a:rPr lang="en-CA" smtClean="0"/>
              <a:t>2024-03-23</a:t>
            </a:fld>
            <a:endParaRPr lang="en-C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6C19FE-2A78-4748-A540-15437C94395A}" type="slidenum">
              <a:rPr lang="en-CA" smtClean="0"/>
              <a:t>‹#›</a:t>
            </a:fld>
            <a:endParaRPr lang="en-CA"/>
          </a:p>
        </p:txBody>
      </p:sp>
    </p:spTree>
    <p:extLst>
      <p:ext uri="{BB962C8B-B14F-4D97-AF65-F5344CB8AC3E}">
        <p14:creationId xmlns:p14="http://schemas.microsoft.com/office/powerpoint/2010/main" val="2599799746"/>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howtogeek.com/31846/bittorrent-for-beginners-how-get-started-downloading-torrents/" TargetMode="External"/><Relationship Id="rId5" Type="http://schemas.openxmlformats.org/officeDocument/2006/relationships/hyperlink" Target="https://www.gate.io/learn/articles/what-is-bittorrent/401" TargetMode="External"/><Relationship Id="rId4" Type="http://schemas.openxmlformats.org/officeDocument/2006/relationships/hyperlink" Target="https://www.pcmag.com/how-to/how-to-use-bittorren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BBAE468-CE56-8FC5-7581-E603B54FCBF0}"/>
              </a:ext>
            </a:extLst>
          </p:cNvPr>
          <p:cNvGrpSpPr/>
          <p:nvPr/>
        </p:nvGrpSpPr>
        <p:grpSpPr>
          <a:xfrm>
            <a:off x="5450810" y="14391"/>
            <a:ext cx="8997992" cy="5673842"/>
            <a:chOff x="6249800" y="-438370"/>
            <a:chExt cx="8997992" cy="5673842"/>
          </a:xfrm>
          <a:blipFill dpi="0" rotWithShape="1">
            <a:blip r:embed="rId2"/>
            <a:srcRect/>
            <a:stretch>
              <a:fillRect l="-15000" b="-2000"/>
            </a:stretch>
          </a:blipFill>
        </p:grpSpPr>
        <p:sp>
          <p:nvSpPr>
            <p:cNvPr id="4" name="Rectangle 3">
              <a:extLst>
                <a:ext uri="{FF2B5EF4-FFF2-40B4-BE49-F238E27FC236}">
                  <a16:creationId xmlns:a16="http://schemas.microsoft.com/office/drawing/2014/main" id="{2B36488B-CD89-DA71-EF26-5313858726F4}"/>
                </a:ext>
              </a:extLst>
            </p:cNvPr>
            <p:cNvSpPr/>
            <p:nvPr/>
          </p:nvSpPr>
          <p:spPr>
            <a:xfrm rot="20078823">
              <a:off x="6945390" y="-438370"/>
              <a:ext cx="6247039" cy="19211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B6050A8A-2C67-4EAE-07AF-1503521B3A52}"/>
                </a:ext>
              </a:extLst>
            </p:cNvPr>
            <p:cNvSpPr/>
            <p:nvPr/>
          </p:nvSpPr>
          <p:spPr>
            <a:xfrm rot="20078823">
              <a:off x="6249800" y="1826786"/>
              <a:ext cx="7826312" cy="19211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31CBFB52-F608-F8B9-CEB4-A464E280B53A}"/>
                </a:ext>
              </a:extLst>
            </p:cNvPr>
            <p:cNvSpPr/>
            <p:nvPr/>
          </p:nvSpPr>
          <p:spPr>
            <a:xfrm rot="20078823">
              <a:off x="8600452" y="3314309"/>
              <a:ext cx="6647340" cy="192116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8" name="TextBox 7">
            <a:extLst>
              <a:ext uri="{FF2B5EF4-FFF2-40B4-BE49-F238E27FC236}">
                <a16:creationId xmlns:a16="http://schemas.microsoft.com/office/drawing/2014/main" id="{F64EF9FB-E554-1B03-A466-2C2B21D7C9C5}"/>
              </a:ext>
            </a:extLst>
          </p:cNvPr>
          <p:cNvSpPr txBox="1"/>
          <p:nvPr/>
        </p:nvSpPr>
        <p:spPr>
          <a:xfrm>
            <a:off x="285963" y="1573656"/>
            <a:ext cx="5749957" cy="1938992"/>
          </a:xfrm>
          <a:prstGeom prst="rect">
            <a:avLst/>
          </a:prstGeom>
          <a:noFill/>
        </p:spPr>
        <p:txBody>
          <a:bodyPr wrap="square" rtlCol="0">
            <a:spAutoFit/>
          </a:bodyPr>
          <a:lstStyle/>
          <a:p>
            <a:r>
              <a:rPr lang="en-CA" sz="6000" kern="0" dirty="0">
                <a:solidFill>
                  <a:schemeClr val="bg1"/>
                </a:solidFill>
                <a:latin typeface="Tw Cen MT Condensed Extra Bold" panose="020B0803020202020204" pitchFamily="34" charset="0"/>
                <a:ea typeface="Times New Roman" panose="02020603050405020304" pitchFamily="18" charset="0"/>
              </a:rPr>
              <a:t>Protocol Name :</a:t>
            </a:r>
            <a:r>
              <a:rPr lang="en-CA" sz="6000" kern="0" dirty="0">
                <a:solidFill>
                  <a:schemeClr val="bg1"/>
                </a:solidFill>
                <a:effectLst/>
                <a:latin typeface="Tw Cen MT Condensed Extra Bold" panose="020B0803020202020204" pitchFamily="34" charset="0"/>
                <a:ea typeface="Times New Roman" panose="02020603050405020304" pitchFamily="18" charset="0"/>
              </a:rPr>
              <a:t>BitTorrent</a:t>
            </a:r>
            <a:endParaRPr lang="en-CA" sz="6000" dirty="0">
              <a:solidFill>
                <a:schemeClr val="bg1"/>
              </a:solidFill>
              <a:latin typeface="Tw Cen MT Condensed Extra Bold" panose="020B0803020202020204" pitchFamily="34" charset="0"/>
            </a:endParaRPr>
          </a:p>
        </p:txBody>
      </p:sp>
    </p:spTree>
    <p:extLst>
      <p:ext uri="{BB962C8B-B14F-4D97-AF65-F5344CB8AC3E}">
        <p14:creationId xmlns:p14="http://schemas.microsoft.com/office/powerpoint/2010/main" val="369809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DE76-0933-118D-DF4D-4B2D1945C27B}"/>
              </a:ext>
            </a:extLst>
          </p:cNvPr>
          <p:cNvSpPr>
            <a:spLocks noGrp="1"/>
          </p:cNvSpPr>
          <p:nvPr>
            <p:ph type="ctrTitle"/>
          </p:nvPr>
        </p:nvSpPr>
        <p:spPr>
          <a:xfrm>
            <a:off x="5369441" y="1233378"/>
            <a:ext cx="5441285" cy="2364964"/>
          </a:xfrm>
        </p:spPr>
        <p:txBody>
          <a:bodyPr>
            <a:normAutofit/>
          </a:bodyPr>
          <a:lstStyle/>
          <a:p>
            <a:r>
              <a:rPr lang="en-CA" b="1" dirty="0"/>
              <a:t>PRESENTER</a:t>
            </a:r>
          </a:p>
        </p:txBody>
      </p:sp>
      <p:sp>
        <p:nvSpPr>
          <p:cNvPr id="3" name="Subtitle 2">
            <a:extLst>
              <a:ext uri="{FF2B5EF4-FFF2-40B4-BE49-F238E27FC236}">
                <a16:creationId xmlns:a16="http://schemas.microsoft.com/office/drawing/2014/main" id="{A537B683-F53D-2FA7-3F7A-DBA9B26EF7C9}"/>
              </a:ext>
            </a:extLst>
          </p:cNvPr>
          <p:cNvSpPr>
            <a:spLocks noGrp="1"/>
          </p:cNvSpPr>
          <p:nvPr>
            <p:ph type="subTitle" idx="1"/>
          </p:nvPr>
        </p:nvSpPr>
        <p:spPr>
          <a:xfrm>
            <a:off x="5369441" y="3598339"/>
            <a:ext cx="5441286" cy="1675335"/>
          </a:xfrm>
        </p:spPr>
        <p:txBody>
          <a:bodyPr>
            <a:normAutofit/>
          </a:bodyPr>
          <a:lstStyle/>
          <a:p>
            <a:r>
              <a:rPr lang="en-CA" dirty="0">
                <a:effectLst/>
                <a:latin typeface="Sylfaen" panose="010A0502050306030303" pitchFamily="18" charset="0"/>
                <a:ea typeface="Times New Roman" panose="02020603050405020304" pitchFamily="18" charset="0"/>
              </a:rPr>
              <a:t>Yesha Patel </a:t>
            </a:r>
          </a:p>
          <a:p>
            <a:r>
              <a:rPr lang="en-CA" dirty="0">
                <a:effectLst/>
                <a:latin typeface="Sylfaen" panose="010A0502050306030303" pitchFamily="18" charset="0"/>
                <a:ea typeface="Times New Roman" panose="02020603050405020304" pitchFamily="18" charset="0"/>
              </a:rPr>
              <a:t>Student number: 000932365 </a:t>
            </a:r>
          </a:p>
          <a:p>
            <a:r>
              <a:rPr lang="en-CA" dirty="0">
                <a:effectLst/>
                <a:latin typeface="Sylfaen" panose="010A0502050306030303" pitchFamily="18" charset="0"/>
                <a:ea typeface="Times New Roman" panose="02020603050405020304" pitchFamily="18" charset="0"/>
              </a:rPr>
              <a:t>Course: computer system technician – software support</a:t>
            </a:r>
          </a:p>
          <a:p>
            <a:endParaRPr lang="en-CA" dirty="0">
              <a:latin typeface="Sylfaen" panose="010A0502050306030303" pitchFamily="18" charset="0"/>
            </a:endParaRPr>
          </a:p>
        </p:txBody>
      </p:sp>
      <p:pic>
        <p:nvPicPr>
          <p:cNvPr id="7" name="Graphic 6" descr="Classroom">
            <a:extLst>
              <a:ext uri="{FF2B5EF4-FFF2-40B4-BE49-F238E27FC236}">
                <a16:creationId xmlns:a16="http://schemas.microsoft.com/office/drawing/2014/main" id="{AF9F3F56-7D4C-BADE-62B4-D82C02EAE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339" y="1427660"/>
            <a:ext cx="3551912" cy="3551912"/>
          </a:xfrm>
          <a:prstGeom prst="rect">
            <a:avLst/>
          </a:prstGeom>
        </p:spPr>
      </p:pic>
    </p:spTree>
    <p:extLst>
      <p:ext uri="{BB962C8B-B14F-4D97-AF65-F5344CB8AC3E}">
        <p14:creationId xmlns:p14="http://schemas.microsoft.com/office/powerpoint/2010/main" val="380371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6" name="Picture 5" descr="Electronic circuit board">
            <a:extLst>
              <a:ext uri="{FF2B5EF4-FFF2-40B4-BE49-F238E27FC236}">
                <a16:creationId xmlns:a16="http://schemas.microsoft.com/office/drawing/2014/main" id="{49C8C976-6933-B897-C0A6-A77ECBB0120B}"/>
              </a:ext>
            </a:extLst>
          </p:cNvPr>
          <p:cNvPicPr>
            <a:picLocks noChangeAspect="1"/>
          </p:cNvPicPr>
          <p:nvPr/>
        </p:nvPicPr>
        <p:blipFill rotWithShape="1">
          <a:blip r:embed="rId3"/>
          <a:srcRect l="36249" r="4417" b="-1"/>
          <a:stretch/>
        </p:blipFill>
        <p:spPr>
          <a:xfrm>
            <a:off x="-8622" y="10"/>
            <a:ext cx="6096000" cy="6857990"/>
          </a:xfrm>
          <a:prstGeom prst="rect">
            <a:avLst/>
          </a:prstGeom>
        </p:spPr>
      </p:pic>
      <p:sp>
        <p:nvSpPr>
          <p:cNvPr id="3" name="Content Placeholder 2">
            <a:extLst>
              <a:ext uri="{FF2B5EF4-FFF2-40B4-BE49-F238E27FC236}">
                <a16:creationId xmlns:a16="http://schemas.microsoft.com/office/drawing/2014/main" id="{1125F9BA-8937-2B79-F48C-86B29AADD940}"/>
              </a:ext>
            </a:extLst>
          </p:cNvPr>
          <p:cNvSpPr>
            <a:spLocks noGrp="1"/>
          </p:cNvSpPr>
          <p:nvPr>
            <p:ph idx="1"/>
          </p:nvPr>
        </p:nvSpPr>
        <p:spPr>
          <a:xfrm>
            <a:off x="6900493" y="1732449"/>
            <a:ext cx="4403596" cy="4058751"/>
          </a:xfrm>
        </p:spPr>
        <p:txBody>
          <a:bodyPr anchor="t">
            <a:normAutofit/>
          </a:bodyPr>
          <a:lstStyle/>
          <a:p>
            <a:pPr>
              <a:lnSpc>
                <a:spcPct val="90000"/>
              </a:lnSpc>
            </a:pPr>
            <a:r>
              <a:rPr lang="en-CA" sz="1300" dirty="0">
                <a:effectLst/>
                <a:latin typeface="Times New Roman" panose="02020603050405020304" pitchFamily="18" charset="0"/>
                <a:ea typeface="Times New Roman" panose="02020603050405020304" pitchFamily="18" charset="0"/>
              </a:rPr>
              <a:t>Bit Torrent protocol is a fascinating peer-to-peer (P2P) file sharing mechanism.</a:t>
            </a:r>
          </a:p>
          <a:p>
            <a:pPr marL="342900" lvl="0" indent="-342900">
              <a:lnSpc>
                <a:spcPct val="90000"/>
              </a:lnSpc>
              <a:buFont typeface="+mj-lt"/>
              <a:buAutoNum type="arabicPeriod"/>
            </a:pPr>
            <a:r>
              <a:rPr lang="en-CA" sz="1300" dirty="0">
                <a:effectLst/>
                <a:latin typeface="Times New Roman" panose="02020603050405020304" pitchFamily="18" charset="0"/>
                <a:ea typeface="Times New Roman" panose="02020603050405020304" pitchFamily="18" charset="0"/>
              </a:rPr>
              <a:t>Overview of BitTorrent Protocol: </a:t>
            </a:r>
          </a:p>
          <a:p>
            <a:pPr marL="742950" lvl="1" indent="-285750">
              <a:lnSpc>
                <a:spcPct val="90000"/>
              </a:lnSpc>
              <a:buFont typeface="+mj-lt"/>
              <a:buAutoNum type="alphaLcPeriod"/>
            </a:pPr>
            <a:r>
              <a:rPr lang="en-CA" sz="1300" dirty="0">
                <a:effectLst/>
                <a:latin typeface="Times New Roman" panose="02020603050405020304" pitchFamily="18" charset="0"/>
                <a:ea typeface="Times New Roman" panose="02020603050405020304" pitchFamily="18" charset="0"/>
              </a:rPr>
              <a:t>The BitTorrent protocol is designed for efficient distribution of large files across a network without relying on a central server. </a:t>
            </a:r>
          </a:p>
          <a:p>
            <a:pPr marL="742950" lvl="1" indent="-285750">
              <a:lnSpc>
                <a:spcPct val="90000"/>
              </a:lnSpc>
              <a:buFont typeface="+mj-lt"/>
              <a:buAutoNum type="alphaLcPeriod"/>
            </a:pPr>
            <a:r>
              <a:rPr lang="en-CA" sz="1300" dirty="0">
                <a:effectLst/>
                <a:latin typeface="Times New Roman" panose="02020603050405020304" pitchFamily="18" charset="0"/>
                <a:ea typeface="Times New Roman" panose="02020603050405020304" pitchFamily="18" charset="0"/>
              </a:rPr>
              <a:t>Peers (users) collaborate by downloading and uploading parts of a file from one another, creating a dynamic network known as a swarm. </a:t>
            </a:r>
          </a:p>
          <a:p>
            <a:pPr marL="342900" lvl="0" indent="-342900">
              <a:lnSpc>
                <a:spcPct val="90000"/>
              </a:lnSpc>
              <a:buFont typeface="+mj-lt"/>
              <a:buAutoNum type="arabicPeriod"/>
            </a:pPr>
            <a:r>
              <a:rPr lang="en-CA" sz="1300" dirty="0">
                <a:effectLst/>
                <a:latin typeface="Times New Roman" panose="02020603050405020304" pitchFamily="18" charset="0"/>
                <a:ea typeface="Times New Roman" panose="02020603050405020304" pitchFamily="18" charset="0"/>
              </a:rPr>
              <a:t>How BitTorrent works: </a:t>
            </a:r>
          </a:p>
          <a:p>
            <a:pPr marL="742950" lvl="1" indent="-285750">
              <a:lnSpc>
                <a:spcPct val="90000"/>
              </a:lnSpc>
              <a:buFont typeface="+mj-lt"/>
              <a:buAutoNum type="alphaLcPeriod"/>
            </a:pPr>
            <a:r>
              <a:rPr lang="en-CA" sz="1300" dirty="0">
                <a:effectLst/>
                <a:latin typeface="Times New Roman" panose="02020603050405020304" pitchFamily="18" charset="0"/>
                <a:ea typeface="Times New Roman" panose="02020603050405020304" pitchFamily="18" charset="0"/>
              </a:rPr>
              <a:t>A torrent file is also called a </a:t>
            </a:r>
            <a:r>
              <a:rPr lang="en-CA" sz="1300" b="1" dirty="0">
                <a:effectLst/>
                <a:latin typeface="Times New Roman" panose="02020603050405020304" pitchFamily="18" charset="0"/>
                <a:ea typeface="Times New Roman" panose="02020603050405020304" pitchFamily="18" charset="0"/>
              </a:rPr>
              <a:t>meta info</a:t>
            </a:r>
            <a:r>
              <a:rPr lang="en-CA" sz="1300" dirty="0">
                <a:effectLst/>
                <a:latin typeface="Times New Roman" panose="02020603050405020304" pitchFamily="18" charset="0"/>
                <a:ea typeface="Times New Roman" panose="02020603050405020304" pitchFamily="18" charset="0"/>
              </a:rPr>
              <a:t> file. It act as a map for the file being shared. It contains essential information.</a:t>
            </a:r>
          </a:p>
          <a:p>
            <a:pPr marL="1143000" lvl="2" indent="-228600">
              <a:lnSpc>
                <a:spcPct val="90000"/>
              </a:lnSpc>
              <a:buFont typeface="+mj-lt"/>
              <a:buAutoNum type="romanLcPeriod"/>
            </a:pPr>
            <a:r>
              <a:rPr lang="en-CA" sz="1300" dirty="0">
                <a:effectLst/>
                <a:latin typeface="Times New Roman" panose="02020603050405020304" pitchFamily="18" charset="0"/>
                <a:ea typeface="Times New Roman" panose="02020603050405020304" pitchFamily="18" charset="0"/>
              </a:rPr>
              <a:t>URL of tracker – a central coordinating server.</a:t>
            </a:r>
          </a:p>
          <a:p>
            <a:pPr marL="1143000" lvl="2" indent="-228600">
              <a:lnSpc>
                <a:spcPct val="90000"/>
              </a:lnSpc>
              <a:buFont typeface="+mj-lt"/>
              <a:buAutoNum type="romanLcPeriod"/>
            </a:pPr>
            <a:r>
              <a:rPr lang="en-CA" sz="1300" dirty="0">
                <a:effectLst/>
                <a:latin typeface="Times New Roman" panose="02020603050405020304" pitchFamily="18" charset="0"/>
                <a:ea typeface="Times New Roman" panose="02020603050405020304" pitchFamily="18" charset="0"/>
              </a:rPr>
              <a:t>Hashes of file pieces for integrity verification</a:t>
            </a:r>
          </a:p>
          <a:p>
            <a:pPr>
              <a:lnSpc>
                <a:spcPct val="90000"/>
              </a:lnSpc>
            </a:pPr>
            <a:endParaRPr lang="en-CA" sz="1300" dirty="0"/>
          </a:p>
        </p:txBody>
      </p:sp>
    </p:spTree>
    <p:extLst>
      <p:ext uri="{BB962C8B-B14F-4D97-AF65-F5344CB8AC3E}">
        <p14:creationId xmlns:p14="http://schemas.microsoft.com/office/powerpoint/2010/main" val="51984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AC9E128-42D6-7C5D-C2CA-5B69DC4EFA89}"/>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t="3171" b="1256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47FA95-5B7C-20C6-4CDC-728A570BC9CF}"/>
              </a:ext>
            </a:extLst>
          </p:cNvPr>
          <p:cNvSpPr>
            <a:spLocks noGrp="1"/>
          </p:cNvSpPr>
          <p:nvPr>
            <p:ph type="title"/>
          </p:nvPr>
        </p:nvSpPr>
        <p:spPr>
          <a:xfrm>
            <a:off x="913795" y="266700"/>
            <a:ext cx="10353762" cy="970450"/>
          </a:xfrm>
        </p:spPr>
        <p:txBody>
          <a:bodyPr>
            <a:normAutofit/>
          </a:bodyPr>
          <a:lstStyle/>
          <a:p>
            <a:r>
              <a:rPr lang="en-CA" sz="4800" b="1" dirty="0"/>
              <a:t>What is BitTorrent </a:t>
            </a:r>
          </a:p>
        </p:txBody>
      </p:sp>
      <p:sp>
        <p:nvSpPr>
          <p:cNvPr id="2054" name="Content Placeholder 2053">
            <a:extLst>
              <a:ext uri="{FF2B5EF4-FFF2-40B4-BE49-F238E27FC236}">
                <a16:creationId xmlns:a16="http://schemas.microsoft.com/office/drawing/2014/main" id="{9953CC18-D957-B0C4-BC74-8C40A3107A05}"/>
              </a:ext>
            </a:extLst>
          </p:cNvPr>
          <p:cNvSpPr>
            <a:spLocks noGrp="1"/>
          </p:cNvSpPr>
          <p:nvPr>
            <p:ph idx="1"/>
          </p:nvPr>
        </p:nvSpPr>
        <p:spPr>
          <a:xfrm>
            <a:off x="913795" y="2781300"/>
            <a:ext cx="10353762" cy="3009900"/>
          </a:xfrm>
        </p:spPr>
        <p:txBody>
          <a:bodyPr anchor="ctr">
            <a:noAutofit/>
          </a:bodyPr>
          <a:lstStyle/>
          <a:p>
            <a:r>
              <a:rPr lang="en-CA" dirty="0">
                <a:solidFill>
                  <a:schemeClr val="tx1"/>
                </a:solidFill>
                <a:effectLst/>
                <a:latin typeface="Roboto" panose="02000000000000000000" pitchFamily="2" charset="0"/>
                <a:ea typeface="Times New Roman" panose="02020603050405020304" pitchFamily="18" charset="0"/>
              </a:rPr>
              <a:t>Certainly! Let’s delve into the fascinating world of the </a:t>
            </a:r>
            <a:r>
              <a:rPr lang="en-CA" b="1" dirty="0">
                <a:solidFill>
                  <a:schemeClr val="tx1"/>
                </a:solidFill>
                <a:effectLst/>
                <a:latin typeface="Roboto" panose="02000000000000000000" pitchFamily="2" charset="0"/>
                <a:ea typeface="Times New Roman" panose="02020603050405020304" pitchFamily="18" charset="0"/>
              </a:rPr>
              <a:t>BitTorrent protocol</a:t>
            </a:r>
            <a:r>
              <a:rPr lang="en-CA" dirty="0">
                <a:solidFill>
                  <a:schemeClr val="tx1"/>
                </a:solidFill>
                <a:effectLst/>
                <a:latin typeface="Roboto" panose="02000000000000000000" pitchFamily="2" charset="0"/>
                <a:ea typeface="Times New Roman" panose="02020603050405020304" pitchFamily="18" charset="0"/>
              </a:rPr>
              <a:t>. </a:t>
            </a:r>
            <a:r>
              <a:rPr lang="en-CA" dirty="0">
                <a:solidFill>
                  <a:schemeClr val="tx1"/>
                </a:solidFill>
                <a:effectLst/>
                <a:latin typeface="Segoe UI Emoji" panose="020B0502040204020203" pitchFamily="34" charset="0"/>
                <a:ea typeface="Times New Roman" panose="02020603050405020304" pitchFamily="18" charset="0"/>
                <a:cs typeface="Segoe UI Emoji" panose="020B0502040204020203" pitchFamily="34" charset="0"/>
              </a:rPr>
              <a:t>🌐</a:t>
            </a:r>
            <a:endParaRPr lang="en-CA" dirty="0">
              <a:solidFill>
                <a:schemeClr val="tx1"/>
              </a:solidFill>
              <a:effectLst/>
              <a:latin typeface="Times New Roman" panose="02020603050405020304" pitchFamily="18" charset="0"/>
              <a:ea typeface="Times New Roman" panose="02020603050405020304" pitchFamily="18" charset="0"/>
            </a:endParaRPr>
          </a:p>
          <a:p>
            <a:pPr marL="342900" lvl="0" indent="-342900">
              <a:buFont typeface="+mj-lt"/>
              <a:buAutoNum type="alphaLcPeriod"/>
            </a:pPr>
            <a:r>
              <a:rPr lang="en-CA" b="1" dirty="0">
                <a:solidFill>
                  <a:schemeClr val="tx1"/>
                </a:solidFill>
                <a:effectLst/>
                <a:latin typeface="Roboto" panose="02000000000000000000" pitchFamily="2" charset="0"/>
                <a:ea typeface="Times New Roman" panose="02020603050405020304" pitchFamily="18" charset="0"/>
              </a:rPr>
              <a:t>BitTorrent</a:t>
            </a:r>
            <a:r>
              <a:rPr lang="en-CA" dirty="0">
                <a:solidFill>
                  <a:schemeClr val="tx1"/>
                </a:solidFill>
                <a:effectLst/>
                <a:latin typeface="Roboto" panose="02000000000000000000" pitchFamily="2" charset="0"/>
                <a:ea typeface="Times New Roman" panose="02020603050405020304" pitchFamily="18" charset="0"/>
              </a:rPr>
              <a:t> (often simply referred to as </a:t>
            </a:r>
            <a:r>
              <a:rPr lang="en-CA" b="1" dirty="0">
                <a:solidFill>
                  <a:schemeClr val="tx1"/>
                </a:solidFill>
                <a:effectLst/>
                <a:latin typeface="Roboto" panose="02000000000000000000" pitchFamily="2" charset="0"/>
                <a:ea typeface="Times New Roman" panose="02020603050405020304" pitchFamily="18" charset="0"/>
              </a:rPr>
              <a:t>torrent</a:t>
            </a:r>
            <a:r>
              <a:rPr lang="en-CA" dirty="0">
                <a:solidFill>
                  <a:schemeClr val="tx1"/>
                </a:solidFill>
                <a:effectLst/>
                <a:latin typeface="Roboto" panose="02000000000000000000" pitchFamily="2" charset="0"/>
                <a:ea typeface="Times New Roman" panose="02020603050405020304" pitchFamily="18" charset="0"/>
              </a:rPr>
              <a:t>) is a </a:t>
            </a:r>
            <a:r>
              <a:rPr lang="en-CA" b="1" dirty="0">
                <a:solidFill>
                  <a:schemeClr val="tx1"/>
                </a:solidFill>
                <a:effectLst/>
                <a:latin typeface="Roboto" panose="02000000000000000000" pitchFamily="2" charset="0"/>
                <a:ea typeface="Times New Roman" panose="02020603050405020304" pitchFamily="18" charset="0"/>
              </a:rPr>
              <a:t>communication protocol</a:t>
            </a:r>
            <a:r>
              <a:rPr lang="en-CA" dirty="0">
                <a:solidFill>
                  <a:schemeClr val="tx1"/>
                </a:solidFill>
                <a:effectLst/>
                <a:latin typeface="Roboto" panose="02000000000000000000" pitchFamily="2" charset="0"/>
                <a:ea typeface="Times New Roman" panose="02020603050405020304" pitchFamily="18" charset="0"/>
              </a:rPr>
              <a:t> designed for </a:t>
            </a:r>
            <a:r>
              <a:rPr lang="en-CA" b="1" dirty="0">
                <a:solidFill>
                  <a:schemeClr val="tx1"/>
                </a:solidFill>
                <a:effectLst/>
                <a:latin typeface="Roboto" panose="02000000000000000000" pitchFamily="2" charset="0"/>
                <a:ea typeface="Times New Roman" panose="02020603050405020304" pitchFamily="18" charset="0"/>
              </a:rPr>
              <a:t>peer-to-peer (P2P) file sharing</a:t>
            </a:r>
            <a:r>
              <a:rPr lang="en-CA" dirty="0">
                <a:solidFill>
                  <a:schemeClr val="tx1"/>
                </a:solidFill>
                <a:effectLst/>
                <a:latin typeface="Roboto" panose="02000000000000000000" pitchFamily="2" charset="0"/>
                <a:ea typeface="Times New Roman" panose="02020603050405020304" pitchFamily="18" charset="0"/>
              </a:rPr>
              <a:t>. It </a:t>
            </a:r>
            <a:r>
              <a:rPr lang="en-CA" dirty="0">
                <a:solidFill>
                  <a:schemeClr val="tx1"/>
                </a:solidFill>
                <a:effectLst/>
                <a:latin typeface="Times New Roman" panose="02020603050405020304" pitchFamily="18" charset="0"/>
                <a:ea typeface="Times New Roman" panose="02020603050405020304" pitchFamily="18" charset="0"/>
              </a:rPr>
              <a:t>is designed for efficient distribution of large files across a network without relying on a central server. </a:t>
            </a:r>
          </a:p>
          <a:p>
            <a:pPr>
              <a:spcBef>
                <a:spcPts val="900"/>
              </a:spcBef>
            </a:pPr>
            <a:r>
              <a:rPr lang="en-CA" dirty="0">
                <a:solidFill>
                  <a:schemeClr val="tx1"/>
                </a:solidFill>
                <a:effectLst/>
                <a:latin typeface="Segoe UI" panose="020B0502040204020203" pitchFamily="34" charset="0"/>
                <a:ea typeface="Times New Roman" panose="02020603050405020304" pitchFamily="18" charset="0"/>
              </a:rPr>
              <a:t>Certainly! Here's a quick overview of BitTorrent's history:</a:t>
            </a:r>
            <a:endParaRPr lang="en-CA"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CA" b="1" dirty="0">
                <a:solidFill>
                  <a:schemeClr val="tx1"/>
                </a:solidFill>
                <a:effectLst/>
                <a:latin typeface="Segoe UI" panose="020B0502040204020203" pitchFamily="34" charset="0"/>
                <a:ea typeface="Times New Roman" panose="02020603050405020304" pitchFamily="18" charset="0"/>
              </a:rPr>
              <a:t>Invention (2001)</a:t>
            </a:r>
            <a:r>
              <a:rPr lang="en-CA" dirty="0">
                <a:solidFill>
                  <a:schemeClr val="tx1"/>
                </a:solidFill>
                <a:effectLst/>
                <a:latin typeface="Segoe UI" panose="020B0502040204020203" pitchFamily="34" charset="0"/>
                <a:ea typeface="Times New Roman" panose="02020603050405020304" pitchFamily="18" charset="0"/>
              </a:rPr>
              <a:t>: Bram Cohen invented BitTorrent in April 2001 to address the inefficiencies of traditional file-sharing methods.</a:t>
            </a:r>
            <a:endParaRPr lang="en-CA"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CA" b="1" dirty="0">
                <a:solidFill>
                  <a:schemeClr val="tx1"/>
                </a:solidFill>
                <a:effectLst/>
                <a:latin typeface="Segoe UI" panose="020B0502040204020203" pitchFamily="34" charset="0"/>
                <a:ea typeface="Times New Roman" panose="02020603050405020304" pitchFamily="18" charset="0"/>
              </a:rPr>
              <a:t>Release (2001)</a:t>
            </a:r>
            <a:r>
              <a:rPr lang="en-CA" dirty="0">
                <a:solidFill>
                  <a:schemeClr val="tx1"/>
                </a:solidFill>
                <a:effectLst/>
                <a:latin typeface="Segoe UI" panose="020B0502040204020203" pitchFamily="34" charset="0"/>
                <a:ea typeface="Times New Roman" panose="02020603050405020304" pitchFamily="18" charset="0"/>
              </a:rPr>
              <a:t>: BitTorrent protocol was released as open-source, allowing developers to implement it in their own software clients.</a:t>
            </a:r>
            <a:endParaRPr lang="en-CA"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CA" b="1" dirty="0">
                <a:solidFill>
                  <a:schemeClr val="tx1"/>
                </a:solidFill>
                <a:effectLst/>
                <a:latin typeface="Segoe UI" panose="020B0502040204020203" pitchFamily="34" charset="0"/>
                <a:ea typeface="Times New Roman" panose="02020603050405020304" pitchFamily="18" charset="0"/>
              </a:rPr>
              <a:t>Official Client (2002)</a:t>
            </a:r>
            <a:r>
              <a:rPr lang="en-CA" dirty="0">
                <a:solidFill>
                  <a:schemeClr val="tx1"/>
                </a:solidFill>
                <a:effectLst/>
                <a:latin typeface="Segoe UI" panose="020B0502040204020203" pitchFamily="34" charset="0"/>
                <a:ea typeface="Times New Roman" panose="02020603050405020304" pitchFamily="18" charset="0"/>
              </a:rPr>
              <a:t>: The first version of the official BitTorrent client software was released by Bram Cohen in July 2002.</a:t>
            </a:r>
            <a:endParaRPr lang="en-CA"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CA" b="1" dirty="0">
                <a:solidFill>
                  <a:schemeClr val="tx1"/>
                </a:solidFill>
                <a:effectLst/>
                <a:latin typeface="Segoe UI" panose="020B0502040204020203" pitchFamily="34" charset="0"/>
                <a:ea typeface="Times New Roman" panose="02020603050405020304" pitchFamily="18" charset="0"/>
              </a:rPr>
              <a:t>Rapid Growth (2003-2005)</a:t>
            </a:r>
            <a:r>
              <a:rPr lang="en-CA" dirty="0">
                <a:solidFill>
                  <a:schemeClr val="tx1"/>
                </a:solidFill>
                <a:effectLst/>
                <a:latin typeface="Segoe UI" panose="020B0502040204020203" pitchFamily="34" charset="0"/>
                <a:ea typeface="Times New Roman" panose="02020603050405020304" pitchFamily="18" charset="0"/>
              </a:rPr>
              <a:t>: BitTorrent quickly gained popularity due to its </a:t>
            </a:r>
            <a:r>
              <a:rPr lang="en-CA" dirty="0" err="1">
                <a:solidFill>
                  <a:schemeClr val="tx1"/>
                </a:solidFill>
                <a:effectLst/>
                <a:latin typeface="Segoe UI" panose="020B0502040204020203" pitchFamily="34" charset="0"/>
                <a:ea typeface="Times New Roman" panose="02020603050405020304" pitchFamily="18" charset="0"/>
              </a:rPr>
              <a:t>effic</a:t>
            </a:r>
            <a:r>
              <a:rPr lang="en-CA" dirty="0">
                <a:solidFill>
                  <a:schemeClr val="tx1"/>
                </a:solidFill>
                <a:effectLst/>
                <a:latin typeface="Segoe UI" panose="020B0502040204020203" pitchFamily="34" charset="0"/>
                <a:ea typeface="Times New Roman" panose="02020603050405020304" pitchFamily="18" charset="0"/>
              </a:rPr>
              <a:t> </a:t>
            </a:r>
            <a:r>
              <a:rPr lang="en-CA" dirty="0" err="1">
                <a:solidFill>
                  <a:schemeClr val="tx1"/>
                </a:solidFill>
                <a:effectLst/>
                <a:latin typeface="Segoe UI" panose="020B0502040204020203" pitchFamily="34" charset="0"/>
                <a:ea typeface="Times New Roman" panose="02020603050405020304" pitchFamily="18" charset="0"/>
              </a:rPr>
              <a:t>ient</a:t>
            </a:r>
            <a:r>
              <a:rPr lang="en-CA" dirty="0">
                <a:solidFill>
                  <a:schemeClr val="tx1"/>
                </a:solidFill>
                <a:effectLst/>
                <a:latin typeface="Segoe UI" panose="020B0502040204020203" pitchFamily="34" charset="0"/>
                <a:ea typeface="Times New Roman" panose="02020603050405020304" pitchFamily="18" charset="0"/>
              </a:rPr>
              <a:t> distribution of large files, leading to the emergence of torrent websites.</a:t>
            </a:r>
            <a:endParaRPr lang="en-CA" dirty="0">
              <a:solidFill>
                <a:schemeClr val="tx1"/>
              </a:solidFill>
              <a:effectLst/>
              <a:latin typeface="Times New Roman" panose="02020603050405020304" pitchFamily="18" charset="0"/>
              <a:ea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20154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1000" fill="hold"/>
                                        <p:tgtEl>
                                          <p:spTgt spid="2050"/>
                                        </p:tgtEl>
                                        <p:attrNameLst>
                                          <p:attrName>ppt_x</p:attrName>
                                        </p:attrNameLst>
                                      </p:cBhvr>
                                      <p:tavLst>
                                        <p:tav tm="0">
                                          <p:val>
                                            <p:strVal val="1+#ppt_w/2"/>
                                          </p:val>
                                        </p:tav>
                                        <p:tav tm="100000">
                                          <p:val>
                                            <p:strVal val="#ppt_x"/>
                                          </p:val>
                                        </p:tav>
                                      </p:tavLst>
                                    </p:anim>
                                    <p:anim calcmode="lin" valueType="num">
                                      <p:cBhvr additive="base">
                                        <p:cTn id="8" dur="10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0-#ppt_h/2"/>
                                          </p:val>
                                        </p:tav>
                                        <p:tav tm="100000">
                                          <p:val>
                                            <p:strVal val="#ppt_y"/>
                                          </p:val>
                                        </p:tav>
                                      </p:tavLst>
                                    </p:anim>
                                  </p:childTnLst>
                                </p:cTn>
                              </p:par>
                              <p:par>
                                <p:cTn id="13" presetID="26" presetClass="entr" presetSubtype="0" fill="hold" nodeType="withEffect">
                                  <p:stCondLst>
                                    <p:cond delay="0"/>
                                  </p:stCondLst>
                                  <p:childTnLst>
                                    <p:set>
                                      <p:cBhvr>
                                        <p:cTn id="14" dur="1" fill="hold">
                                          <p:stCondLst>
                                            <p:cond delay="0"/>
                                          </p:stCondLst>
                                        </p:cTn>
                                        <p:tgtEl>
                                          <p:spTgt spid="2054">
                                            <p:txEl>
                                              <p:pRg st="0" end="0"/>
                                            </p:txEl>
                                          </p:spTgt>
                                        </p:tgtEl>
                                        <p:attrNameLst>
                                          <p:attrName>style.visibility</p:attrName>
                                        </p:attrNameLst>
                                      </p:cBhvr>
                                      <p:to>
                                        <p:strVal val="visible"/>
                                      </p:to>
                                    </p:set>
                                    <p:animEffect transition="in" filter="wipe(down)">
                                      <p:cBhvr>
                                        <p:cTn id="15" dur="290">
                                          <p:stCondLst>
                                            <p:cond delay="0"/>
                                          </p:stCondLst>
                                        </p:cTn>
                                        <p:tgtEl>
                                          <p:spTgt spid="2054">
                                            <p:txEl>
                                              <p:pRg st="0" end="0"/>
                                            </p:txEl>
                                          </p:spTgt>
                                        </p:tgtEl>
                                      </p:cBhvr>
                                    </p:animEffect>
                                    <p:anim calcmode="lin" valueType="num">
                                      <p:cBhvr>
                                        <p:cTn id="16" dur="911" tmFilter="0,0; 0.14,0.36; 0.43,0.73; 0.71,0.91; 1.0,1.0">
                                          <p:stCondLst>
                                            <p:cond delay="0"/>
                                          </p:stCondLst>
                                        </p:cTn>
                                        <p:tgtEl>
                                          <p:spTgt spid="2054">
                                            <p:txEl>
                                              <p:pRg st="0" end="0"/>
                                            </p:txEl>
                                          </p:spTgt>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2054">
                                            <p:txEl>
                                              <p:pRg st="0" end="0"/>
                                            </p:txEl>
                                          </p:spTgt>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2054">
                                            <p:txEl>
                                              <p:pRg st="0" end="0"/>
                                            </p:txEl>
                                          </p:spTgt>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2054">
                                            <p:txEl>
                                              <p:pRg st="0" end="0"/>
                                            </p:txEl>
                                          </p:spTgt>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2054">
                                            <p:txEl>
                                              <p:pRg st="0" end="0"/>
                                            </p:txEl>
                                          </p:spTgt>
                                        </p:tgtEl>
                                        <p:attrNameLst>
                                          <p:attrName>ppt_y</p:attrName>
                                        </p:attrNameLst>
                                      </p:cBhvr>
                                      <p:tavLst>
                                        <p:tav tm="0" fmla="#ppt_y-sin(pi*$)/81">
                                          <p:val>
                                            <p:fltVal val="0"/>
                                          </p:val>
                                        </p:tav>
                                        <p:tav tm="100000">
                                          <p:val>
                                            <p:fltVal val="1"/>
                                          </p:val>
                                        </p:tav>
                                      </p:tavLst>
                                    </p:anim>
                                    <p:animScale>
                                      <p:cBhvr>
                                        <p:cTn id="21" dur="13">
                                          <p:stCondLst>
                                            <p:cond delay="325"/>
                                          </p:stCondLst>
                                        </p:cTn>
                                        <p:tgtEl>
                                          <p:spTgt spid="2054">
                                            <p:txEl>
                                              <p:pRg st="0" end="0"/>
                                            </p:txEl>
                                          </p:spTgt>
                                        </p:tgtEl>
                                      </p:cBhvr>
                                      <p:to x="100000" y="60000"/>
                                    </p:animScale>
                                    <p:animScale>
                                      <p:cBhvr>
                                        <p:cTn id="22" dur="83" decel="50000">
                                          <p:stCondLst>
                                            <p:cond delay="338"/>
                                          </p:stCondLst>
                                        </p:cTn>
                                        <p:tgtEl>
                                          <p:spTgt spid="2054">
                                            <p:txEl>
                                              <p:pRg st="0" end="0"/>
                                            </p:txEl>
                                          </p:spTgt>
                                        </p:tgtEl>
                                      </p:cBhvr>
                                      <p:to x="100000" y="100000"/>
                                    </p:animScale>
                                    <p:animScale>
                                      <p:cBhvr>
                                        <p:cTn id="23" dur="13">
                                          <p:stCondLst>
                                            <p:cond delay="656"/>
                                          </p:stCondLst>
                                        </p:cTn>
                                        <p:tgtEl>
                                          <p:spTgt spid="2054">
                                            <p:txEl>
                                              <p:pRg st="0" end="0"/>
                                            </p:txEl>
                                          </p:spTgt>
                                        </p:tgtEl>
                                      </p:cBhvr>
                                      <p:to x="100000" y="80000"/>
                                    </p:animScale>
                                    <p:animScale>
                                      <p:cBhvr>
                                        <p:cTn id="24" dur="83" decel="50000">
                                          <p:stCondLst>
                                            <p:cond delay="669"/>
                                          </p:stCondLst>
                                        </p:cTn>
                                        <p:tgtEl>
                                          <p:spTgt spid="2054">
                                            <p:txEl>
                                              <p:pRg st="0" end="0"/>
                                            </p:txEl>
                                          </p:spTgt>
                                        </p:tgtEl>
                                      </p:cBhvr>
                                      <p:to x="100000" y="100000"/>
                                    </p:animScale>
                                    <p:animScale>
                                      <p:cBhvr>
                                        <p:cTn id="25" dur="13">
                                          <p:stCondLst>
                                            <p:cond delay="821"/>
                                          </p:stCondLst>
                                        </p:cTn>
                                        <p:tgtEl>
                                          <p:spTgt spid="2054">
                                            <p:txEl>
                                              <p:pRg st="0" end="0"/>
                                            </p:txEl>
                                          </p:spTgt>
                                        </p:tgtEl>
                                      </p:cBhvr>
                                      <p:to x="100000" y="90000"/>
                                    </p:animScale>
                                    <p:animScale>
                                      <p:cBhvr>
                                        <p:cTn id="26" dur="83" decel="50000">
                                          <p:stCondLst>
                                            <p:cond delay="834"/>
                                          </p:stCondLst>
                                        </p:cTn>
                                        <p:tgtEl>
                                          <p:spTgt spid="2054">
                                            <p:txEl>
                                              <p:pRg st="0" end="0"/>
                                            </p:txEl>
                                          </p:spTgt>
                                        </p:tgtEl>
                                      </p:cBhvr>
                                      <p:to x="100000" y="100000"/>
                                    </p:animScale>
                                    <p:animScale>
                                      <p:cBhvr>
                                        <p:cTn id="27" dur="13">
                                          <p:stCondLst>
                                            <p:cond delay="904"/>
                                          </p:stCondLst>
                                        </p:cTn>
                                        <p:tgtEl>
                                          <p:spTgt spid="2054">
                                            <p:txEl>
                                              <p:pRg st="0" end="0"/>
                                            </p:txEl>
                                          </p:spTgt>
                                        </p:tgtEl>
                                      </p:cBhvr>
                                      <p:to x="100000" y="95000"/>
                                    </p:animScale>
                                    <p:animScale>
                                      <p:cBhvr>
                                        <p:cTn id="28" dur="83" decel="50000">
                                          <p:stCondLst>
                                            <p:cond delay="917"/>
                                          </p:stCondLst>
                                        </p:cTn>
                                        <p:tgtEl>
                                          <p:spTgt spid="2054">
                                            <p:txEl>
                                              <p:pRg st="0" end="0"/>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2054">
                                            <p:txEl>
                                              <p:pRg st="1" end="1"/>
                                            </p:txEl>
                                          </p:spTgt>
                                        </p:tgtEl>
                                        <p:attrNameLst>
                                          <p:attrName>style.visibility</p:attrName>
                                        </p:attrNameLst>
                                      </p:cBhvr>
                                      <p:to>
                                        <p:strVal val="visible"/>
                                      </p:to>
                                    </p:set>
                                    <p:animEffect transition="in" filter="wipe(down)">
                                      <p:cBhvr>
                                        <p:cTn id="31" dur="290">
                                          <p:stCondLst>
                                            <p:cond delay="0"/>
                                          </p:stCondLst>
                                        </p:cTn>
                                        <p:tgtEl>
                                          <p:spTgt spid="2054">
                                            <p:txEl>
                                              <p:pRg st="1" end="1"/>
                                            </p:txEl>
                                          </p:spTgt>
                                        </p:tgtEl>
                                      </p:cBhvr>
                                    </p:animEffect>
                                    <p:anim calcmode="lin" valueType="num">
                                      <p:cBhvr>
                                        <p:cTn id="32" dur="911" tmFilter="0,0; 0.14,0.36; 0.43,0.73; 0.71,0.91; 1.0,1.0">
                                          <p:stCondLst>
                                            <p:cond delay="0"/>
                                          </p:stCondLst>
                                        </p:cTn>
                                        <p:tgtEl>
                                          <p:spTgt spid="2054">
                                            <p:txEl>
                                              <p:pRg st="1" end="1"/>
                                            </p:txEl>
                                          </p:spTgt>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2054">
                                            <p:txEl>
                                              <p:pRg st="1" end="1"/>
                                            </p:txEl>
                                          </p:spTgt>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2054">
                                            <p:txEl>
                                              <p:pRg st="1" end="1"/>
                                            </p:txEl>
                                          </p:spTgt>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2054">
                                            <p:txEl>
                                              <p:pRg st="1" end="1"/>
                                            </p:txEl>
                                          </p:spTgt>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2054">
                                            <p:txEl>
                                              <p:pRg st="1" end="1"/>
                                            </p:txEl>
                                          </p:spTgt>
                                        </p:tgtEl>
                                        <p:attrNameLst>
                                          <p:attrName>ppt_y</p:attrName>
                                        </p:attrNameLst>
                                      </p:cBhvr>
                                      <p:tavLst>
                                        <p:tav tm="0" fmla="#ppt_y-sin(pi*$)/81">
                                          <p:val>
                                            <p:fltVal val="0"/>
                                          </p:val>
                                        </p:tav>
                                        <p:tav tm="100000">
                                          <p:val>
                                            <p:fltVal val="1"/>
                                          </p:val>
                                        </p:tav>
                                      </p:tavLst>
                                    </p:anim>
                                    <p:animScale>
                                      <p:cBhvr>
                                        <p:cTn id="37" dur="13">
                                          <p:stCondLst>
                                            <p:cond delay="325"/>
                                          </p:stCondLst>
                                        </p:cTn>
                                        <p:tgtEl>
                                          <p:spTgt spid="2054">
                                            <p:txEl>
                                              <p:pRg st="1" end="1"/>
                                            </p:txEl>
                                          </p:spTgt>
                                        </p:tgtEl>
                                      </p:cBhvr>
                                      <p:to x="100000" y="60000"/>
                                    </p:animScale>
                                    <p:animScale>
                                      <p:cBhvr>
                                        <p:cTn id="38" dur="83" decel="50000">
                                          <p:stCondLst>
                                            <p:cond delay="338"/>
                                          </p:stCondLst>
                                        </p:cTn>
                                        <p:tgtEl>
                                          <p:spTgt spid="2054">
                                            <p:txEl>
                                              <p:pRg st="1" end="1"/>
                                            </p:txEl>
                                          </p:spTgt>
                                        </p:tgtEl>
                                      </p:cBhvr>
                                      <p:to x="100000" y="100000"/>
                                    </p:animScale>
                                    <p:animScale>
                                      <p:cBhvr>
                                        <p:cTn id="39" dur="13">
                                          <p:stCondLst>
                                            <p:cond delay="656"/>
                                          </p:stCondLst>
                                        </p:cTn>
                                        <p:tgtEl>
                                          <p:spTgt spid="2054">
                                            <p:txEl>
                                              <p:pRg st="1" end="1"/>
                                            </p:txEl>
                                          </p:spTgt>
                                        </p:tgtEl>
                                      </p:cBhvr>
                                      <p:to x="100000" y="80000"/>
                                    </p:animScale>
                                    <p:animScale>
                                      <p:cBhvr>
                                        <p:cTn id="40" dur="83" decel="50000">
                                          <p:stCondLst>
                                            <p:cond delay="669"/>
                                          </p:stCondLst>
                                        </p:cTn>
                                        <p:tgtEl>
                                          <p:spTgt spid="2054">
                                            <p:txEl>
                                              <p:pRg st="1" end="1"/>
                                            </p:txEl>
                                          </p:spTgt>
                                        </p:tgtEl>
                                      </p:cBhvr>
                                      <p:to x="100000" y="100000"/>
                                    </p:animScale>
                                    <p:animScale>
                                      <p:cBhvr>
                                        <p:cTn id="41" dur="13">
                                          <p:stCondLst>
                                            <p:cond delay="821"/>
                                          </p:stCondLst>
                                        </p:cTn>
                                        <p:tgtEl>
                                          <p:spTgt spid="2054">
                                            <p:txEl>
                                              <p:pRg st="1" end="1"/>
                                            </p:txEl>
                                          </p:spTgt>
                                        </p:tgtEl>
                                      </p:cBhvr>
                                      <p:to x="100000" y="90000"/>
                                    </p:animScale>
                                    <p:animScale>
                                      <p:cBhvr>
                                        <p:cTn id="42" dur="83" decel="50000">
                                          <p:stCondLst>
                                            <p:cond delay="834"/>
                                          </p:stCondLst>
                                        </p:cTn>
                                        <p:tgtEl>
                                          <p:spTgt spid="2054">
                                            <p:txEl>
                                              <p:pRg st="1" end="1"/>
                                            </p:txEl>
                                          </p:spTgt>
                                        </p:tgtEl>
                                      </p:cBhvr>
                                      <p:to x="100000" y="100000"/>
                                    </p:animScale>
                                    <p:animScale>
                                      <p:cBhvr>
                                        <p:cTn id="43" dur="13">
                                          <p:stCondLst>
                                            <p:cond delay="904"/>
                                          </p:stCondLst>
                                        </p:cTn>
                                        <p:tgtEl>
                                          <p:spTgt spid="2054">
                                            <p:txEl>
                                              <p:pRg st="1" end="1"/>
                                            </p:txEl>
                                          </p:spTgt>
                                        </p:tgtEl>
                                      </p:cBhvr>
                                      <p:to x="100000" y="95000"/>
                                    </p:animScale>
                                    <p:animScale>
                                      <p:cBhvr>
                                        <p:cTn id="44" dur="83" decel="50000">
                                          <p:stCondLst>
                                            <p:cond delay="917"/>
                                          </p:stCondLst>
                                        </p:cTn>
                                        <p:tgtEl>
                                          <p:spTgt spid="2054">
                                            <p:txEl>
                                              <p:pRg st="1" end="1"/>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2054">
                                            <p:txEl>
                                              <p:pRg st="2" end="2"/>
                                            </p:txEl>
                                          </p:spTgt>
                                        </p:tgtEl>
                                        <p:attrNameLst>
                                          <p:attrName>style.visibility</p:attrName>
                                        </p:attrNameLst>
                                      </p:cBhvr>
                                      <p:to>
                                        <p:strVal val="visible"/>
                                      </p:to>
                                    </p:set>
                                    <p:animEffect transition="in" filter="wipe(down)">
                                      <p:cBhvr>
                                        <p:cTn id="47" dur="290">
                                          <p:stCondLst>
                                            <p:cond delay="0"/>
                                          </p:stCondLst>
                                        </p:cTn>
                                        <p:tgtEl>
                                          <p:spTgt spid="2054">
                                            <p:txEl>
                                              <p:pRg st="2" end="2"/>
                                            </p:txEl>
                                          </p:spTgt>
                                        </p:tgtEl>
                                      </p:cBhvr>
                                    </p:animEffect>
                                    <p:anim calcmode="lin" valueType="num">
                                      <p:cBhvr>
                                        <p:cTn id="48" dur="911" tmFilter="0,0; 0.14,0.36; 0.43,0.73; 0.71,0.91; 1.0,1.0">
                                          <p:stCondLst>
                                            <p:cond delay="0"/>
                                          </p:stCondLst>
                                        </p:cTn>
                                        <p:tgtEl>
                                          <p:spTgt spid="2054">
                                            <p:txEl>
                                              <p:pRg st="2" end="2"/>
                                            </p:txEl>
                                          </p:spTgt>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2054">
                                            <p:txEl>
                                              <p:pRg st="2" end="2"/>
                                            </p:txEl>
                                          </p:spTgt>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2054">
                                            <p:txEl>
                                              <p:pRg st="2" end="2"/>
                                            </p:txEl>
                                          </p:spTgt>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2054">
                                            <p:txEl>
                                              <p:pRg st="2" end="2"/>
                                            </p:txEl>
                                          </p:spTgt>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2054">
                                            <p:txEl>
                                              <p:pRg st="2" end="2"/>
                                            </p:txEl>
                                          </p:spTgt>
                                        </p:tgtEl>
                                        <p:attrNameLst>
                                          <p:attrName>ppt_y</p:attrName>
                                        </p:attrNameLst>
                                      </p:cBhvr>
                                      <p:tavLst>
                                        <p:tav tm="0" fmla="#ppt_y-sin(pi*$)/81">
                                          <p:val>
                                            <p:fltVal val="0"/>
                                          </p:val>
                                        </p:tav>
                                        <p:tav tm="100000">
                                          <p:val>
                                            <p:fltVal val="1"/>
                                          </p:val>
                                        </p:tav>
                                      </p:tavLst>
                                    </p:anim>
                                    <p:animScale>
                                      <p:cBhvr>
                                        <p:cTn id="53" dur="13">
                                          <p:stCondLst>
                                            <p:cond delay="325"/>
                                          </p:stCondLst>
                                        </p:cTn>
                                        <p:tgtEl>
                                          <p:spTgt spid="2054">
                                            <p:txEl>
                                              <p:pRg st="2" end="2"/>
                                            </p:txEl>
                                          </p:spTgt>
                                        </p:tgtEl>
                                      </p:cBhvr>
                                      <p:to x="100000" y="60000"/>
                                    </p:animScale>
                                    <p:animScale>
                                      <p:cBhvr>
                                        <p:cTn id="54" dur="83" decel="50000">
                                          <p:stCondLst>
                                            <p:cond delay="338"/>
                                          </p:stCondLst>
                                        </p:cTn>
                                        <p:tgtEl>
                                          <p:spTgt spid="2054">
                                            <p:txEl>
                                              <p:pRg st="2" end="2"/>
                                            </p:txEl>
                                          </p:spTgt>
                                        </p:tgtEl>
                                      </p:cBhvr>
                                      <p:to x="100000" y="100000"/>
                                    </p:animScale>
                                    <p:animScale>
                                      <p:cBhvr>
                                        <p:cTn id="55" dur="13">
                                          <p:stCondLst>
                                            <p:cond delay="656"/>
                                          </p:stCondLst>
                                        </p:cTn>
                                        <p:tgtEl>
                                          <p:spTgt spid="2054">
                                            <p:txEl>
                                              <p:pRg st="2" end="2"/>
                                            </p:txEl>
                                          </p:spTgt>
                                        </p:tgtEl>
                                      </p:cBhvr>
                                      <p:to x="100000" y="80000"/>
                                    </p:animScale>
                                    <p:animScale>
                                      <p:cBhvr>
                                        <p:cTn id="56" dur="83" decel="50000">
                                          <p:stCondLst>
                                            <p:cond delay="669"/>
                                          </p:stCondLst>
                                        </p:cTn>
                                        <p:tgtEl>
                                          <p:spTgt spid="2054">
                                            <p:txEl>
                                              <p:pRg st="2" end="2"/>
                                            </p:txEl>
                                          </p:spTgt>
                                        </p:tgtEl>
                                      </p:cBhvr>
                                      <p:to x="100000" y="100000"/>
                                    </p:animScale>
                                    <p:animScale>
                                      <p:cBhvr>
                                        <p:cTn id="57" dur="13">
                                          <p:stCondLst>
                                            <p:cond delay="821"/>
                                          </p:stCondLst>
                                        </p:cTn>
                                        <p:tgtEl>
                                          <p:spTgt spid="2054">
                                            <p:txEl>
                                              <p:pRg st="2" end="2"/>
                                            </p:txEl>
                                          </p:spTgt>
                                        </p:tgtEl>
                                      </p:cBhvr>
                                      <p:to x="100000" y="90000"/>
                                    </p:animScale>
                                    <p:animScale>
                                      <p:cBhvr>
                                        <p:cTn id="58" dur="83" decel="50000">
                                          <p:stCondLst>
                                            <p:cond delay="834"/>
                                          </p:stCondLst>
                                        </p:cTn>
                                        <p:tgtEl>
                                          <p:spTgt spid="2054">
                                            <p:txEl>
                                              <p:pRg st="2" end="2"/>
                                            </p:txEl>
                                          </p:spTgt>
                                        </p:tgtEl>
                                      </p:cBhvr>
                                      <p:to x="100000" y="100000"/>
                                    </p:animScale>
                                    <p:animScale>
                                      <p:cBhvr>
                                        <p:cTn id="59" dur="13">
                                          <p:stCondLst>
                                            <p:cond delay="904"/>
                                          </p:stCondLst>
                                        </p:cTn>
                                        <p:tgtEl>
                                          <p:spTgt spid="2054">
                                            <p:txEl>
                                              <p:pRg st="2" end="2"/>
                                            </p:txEl>
                                          </p:spTgt>
                                        </p:tgtEl>
                                      </p:cBhvr>
                                      <p:to x="100000" y="95000"/>
                                    </p:animScale>
                                    <p:animScale>
                                      <p:cBhvr>
                                        <p:cTn id="60" dur="83" decel="50000">
                                          <p:stCondLst>
                                            <p:cond delay="917"/>
                                          </p:stCondLst>
                                        </p:cTn>
                                        <p:tgtEl>
                                          <p:spTgt spid="2054">
                                            <p:txEl>
                                              <p:pRg st="2" end="2"/>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2054">
                                            <p:txEl>
                                              <p:pRg st="3" end="3"/>
                                            </p:txEl>
                                          </p:spTgt>
                                        </p:tgtEl>
                                        <p:attrNameLst>
                                          <p:attrName>style.visibility</p:attrName>
                                        </p:attrNameLst>
                                      </p:cBhvr>
                                      <p:to>
                                        <p:strVal val="visible"/>
                                      </p:to>
                                    </p:set>
                                    <p:animEffect transition="in" filter="wipe(down)">
                                      <p:cBhvr>
                                        <p:cTn id="63" dur="290">
                                          <p:stCondLst>
                                            <p:cond delay="0"/>
                                          </p:stCondLst>
                                        </p:cTn>
                                        <p:tgtEl>
                                          <p:spTgt spid="2054">
                                            <p:txEl>
                                              <p:pRg st="3" end="3"/>
                                            </p:txEl>
                                          </p:spTgt>
                                        </p:tgtEl>
                                      </p:cBhvr>
                                    </p:animEffect>
                                    <p:anim calcmode="lin" valueType="num">
                                      <p:cBhvr>
                                        <p:cTn id="64" dur="911" tmFilter="0,0; 0.14,0.36; 0.43,0.73; 0.71,0.91; 1.0,1.0">
                                          <p:stCondLst>
                                            <p:cond delay="0"/>
                                          </p:stCondLst>
                                        </p:cTn>
                                        <p:tgtEl>
                                          <p:spTgt spid="2054">
                                            <p:txEl>
                                              <p:pRg st="3" end="3"/>
                                            </p:txEl>
                                          </p:spTgt>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2054">
                                            <p:txEl>
                                              <p:pRg st="3" end="3"/>
                                            </p:txEl>
                                          </p:spTgt>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2054">
                                            <p:txEl>
                                              <p:pRg st="3" end="3"/>
                                            </p:txEl>
                                          </p:spTgt>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2054">
                                            <p:txEl>
                                              <p:pRg st="3" end="3"/>
                                            </p:txEl>
                                          </p:spTgt>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2054">
                                            <p:txEl>
                                              <p:pRg st="3" end="3"/>
                                            </p:txEl>
                                          </p:spTgt>
                                        </p:tgtEl>
                                        <p:attrNameLst>
                                          <p:attrName>ppt_y</p:attrName>
                                        </p:attrNameLst>
                                      </p:cBhvr>
                                      <p:tavLst>
                                        <p:tav tm="0" fmla="#ppt_y-sin(pi*$)/81">
                                          <p:val>
                                            <p:fltVal val="0"/>
                                          </p:val>
                                        </p:tav>
                                        <p:tav tm="100000">
                                          <p:val>
                                            <p:fltVal val="1"/>
                                          </p:val>
                                        </p:tav>
                                      </p:tavLst>
                                    </p:anim>
                                    <p:animScale>
                                      <p:cBhvr>
                                        <p:cTn id="69" dur="13">
                                          <p:stCondLst>
                                            <p:cond delay="325"/>
                                          </p:stCondLst>
                                        </p:cTn>
                                        <p:tgtEl>
                                          <p:spTgt spid="2054">
                                            <p:txEl>
                                              <p:pRg st="3" end="3"/>
                                            </p:txEl>
                                          </p:spTgt>
                                        </p:tgtEl>
                                      </p:cBhvr>
                                      <p:to x="100000" y="60000"/>
                                    </p:animScale>
                                    <p:animScale>
                                      <p:cBhvr>
                                        <p:cTn id="70" dur="83" decel="50000">
                                          <p:stCondLst>
                                            <p:cond delay="338"/>
                                          </p:stCondLst>
                                        </p:cTn>
                                        <p:tgtEl>
                                          <p:spTgt spid="2054">
                                            <p:txEl>
                                              <p:pRg st="3" end="3"/>
                                            </p:txEl>
                                          </p:spTgt>
                                        </p:tgtEl>
                                      </p:cBhvr>
                                      <p:to x="100000" y="100000"/>
                                    </p:animScale>
                                    <p:animScale>
                                      <p:cBhvr>
                                        <p:cTn id="71" dur="13">
                                          <p:stCondLst>
                                            <p:cond delay="656"/>
                                          </p:stCondLst>
                                        </p:cTn>
                                        <p:tgtEl>
                                          <p:spTgt spid="2054">
                                            <p:txEl>
                                              <p:pRg st="3" end="3"/>
                                            </p:txEl>
                                          </p:spTgt>
                                        </p:tgtEl>
                                      </p:cBhvr>
                                      <p:to x="100000" y="80000"/>
                                    </p:animScale>
                                    <p:animScale>
                                      <p:cBhvr>
                                        <p:cTn id="72" dur="83" decel="50000">
                                          <p:stCondLst>
                                            <p:cond delay="669"/>
                                          </p:stCondLst>
                                        </p:cTn>
                                        <p:tgtEl>
                                          <p:spTgt spid="2054">
                                            <p:txEl>
                                              <p:pRg st="3" end="3"/>
                                            </p:txEl>
                                          </p:spTgt>
                                        </p:tgtEl>
                                      </p:cBhvr>
                                      <p:to x="100000" y="100000"/>
                                    </p:animScale>
                                    <p:animScale>
                                      <p:cBhvr>
                                        <p:cTn id="73" dur="13">
                                          <p:stCondLst>
                                            <p:cond delay="821"/>
                                          </p:stCondLst>
                                        </p:cTn>
                                        <p:tgtEl>
                                          <p:spTgt spid="2054">
                                            <p:txEl>
                                              <p:pRg st="3" end="3"/>
                                            </p:txEl>
                                          </p:spTgt>
                                        </p:tgtEl>
                                      </p:cBhvr>
                                      <p:to x="100000" y="90000"/>
                                    </p:animScale>
                                    <p:animScale>
                                      <p:cBhvr>
                                        <p:cTn id="74" dur="83" decel="50000">
                                          <p:stCondLst>
                                            <p:cond delay="834"/>
                                          </p:stCondLst>
                                        </p:cTn>
                                        <p:tgtEl>
                                          <p:spTgt spid="2054">
                                            <p:txEl>
                                              <p:pRg st="3" end="3"/>
                                            </p:txEl>
                                          </p:spTgt>
                                        </p:tgtEl>
                                      </p:cBhvr>
                                      <p:to x="100000" y="100000"/>
                                    </p:animScale>
                                    <p:animScale>
                                      <p:cBhvr>
                                        <p:cTn id="75" dur="13">
                                          <p:stCondLst>
                                            <p:cond delay="904"/>
                                          </p:stCondLst>
                                        </p:cTn>
                                        <p:tgtEl>
                                          <p:spTgt spid="2054">
                                            <p:txEl>
                                              <p:pRg st="3" end="3"/>
                                            </p:txEl>
                                          </p:spTgt>
                                        </p:tgtEl>
                                      </p:cBhvr>
                                      <p:to x="100000" y="95000"/>
                                    </p:animScale>
                                    <p:animScale>
                                      <p:cBhvr>
                                        <p:cTn id="76" dur="83" decel="50000">
                                          <p:stCondLst>
                                            <p:cond delay="917"/>
                                          </p:stCondLst>
                                        </p:cTn>
                                        <p:tgtEl>
                                          <p:spTgt spid="2054">
                                            <p:txEl>
                                              <p:pRg st="3" end="3"/>
                                            </p:txEl>
                                          </p:spTgt>
                                        </p:tgtEl>
                                      </p:cBhvr>
                                      <p:to x="100000" y="100000"/>
                                    </p:animScale>
                                  </p:childTnLst>
                                </p:cTn>
                              </p:par>
                              <p:par>
                                <p:cTn id="77" presetID="26" presetClass="entr" presetSubtype="0" fill="hold" nodeType="withEffect">
                                  <p:stCondLst>
                                    <p:cond delay="0"/>
                                  </p:stCondLst>
                                  <p:childTnLst>
                                    <p:set>
                                      <p:cBhvr>
                                        <p:cTn id="78" dur="1" fill="hold">
                                          <p:stCondLst>
                                            <p:cond delay="0"/>
                                          </p:stCondLst>
                                        </p:cTn>
                                        <p:tgtEl>
                                          <p:spTgt spid="2054">
                                            <p:txEl>
                                              <p:pRg st="4" end="4"/>
                                            </p:txEl>
                                          </p:spTgt>
                                        </p:tgtEl>
                                        <p:attrNameLst>
                                          <p:attrName>style.visibility</p:attrName>
                                        </p:attrNameLst>
                                      </p:cBhvr>
                                      <p:to>
                                        <p:strVal val="visible"/>
                                      </p:to>
                                    </p:set>
                                    <p:animEffect transition="in" filter="wipe(down)">
                                      <p:cBhvr>
                                        <p:cTn id="79" dur="290">
                                          <p:stCondLst>
                                            <p:cond delay="0"/>
                                          </p:stCondLst>
                                        </p:cTn>
                                        <p:tgtEl>
                                          <p:spTgt spid="2054">
                                            <p:txEl>
                                              <p:pRg st="4" end="4"/>
                                            </p:txEl>
                                          </p:spTgt>
                                        </p:tgtEl>
                                      </p:cBhvr>
                                    </p:animEffect>
                                    <p:anim calcmode="lin" valueType="num">
                                      <p:cBhvr>
                                        <p:cTn id="80" dur="911" tmFilter="0,0; 0.14,0.36; 0.43,0.73; 0.71,0.91; 1.0,1.0">
                                          <p:stCondLst>
                                            <p:cond delay="0"/>
                                          </p:stCondLst>
                                        </p:cTn>
                                        <p:tgtEl>
                                          <p:spTgt spid="2054">
                                            <p:txEl>
                                              <p:pRg st="4" end="4"/>
                                            </p:txEl>
                                          </p:spTgt>
                                        </p:tgtEl>
                                        <p:attrNameLst>
                                          <p:attrName>ppt_x</p:attrName>
                                        </p:attrNameLst>
                                      </p:cBhvr>
                                      <p:tavLst>
                                        <p:tav tm="0">
                                          <p:val>
                                            <p:strVal val="#ppt_x-0.25"/>
                                          </p:val>
                                        </p:tav>
                                        <p:tav tm="100000">
                                          <p:val>
                                            <p:strVal val="#ppt_x"/>
                                          </p:val>
                                        </p:tav>
                                      </p:tavLst>
                                    </p:anim>
                                    <p:anim calcmode="lin" valueType="num">
                                      <p:cBhvr>
                                        <p:cTn id="81" dur="332" tmFilter="0.0,0.0; 0.25,0.07; 0.50,0.2; 0.75,0.467; 1.0,1.0">
                                          <p:stCondLst>
                                            <p:cond delay="0"/>
                                          </p:stCondLst>
                                        </p:cTn>
                                        <p:tgtEl>
                                          <p:spTgt spid="2054">
                                            <p:txEl>
                                              <p:pRg st="4" end="4"/>
                                            </p:txEl>
                                          </p:spTgt>
                                        </p:tgtEl>
                                        <p:attrNameLst>
                                          <p:attrName>ppt_y</p:attrName>
                                        </p:attrNameLst>
                                      </p:cBhvr>
                                      <p:tavLst>
                                        <p:tav tm="0" fmla="#ppt_y-sin(pi*$)/3">
                                          <p:val>
                                            <p:fltVal val="0.5"/>
                                          </p:val>
                                        </p:tav>
                                        <p:tav tm="100000">
                                          <p:val>
                                            <p:fltVal val="1"/>
                                          </p:val>
                                        </p:tav>
                                      </p:tavLst>
                                    </p:anim>
                                    <p:anim calcmode="lin" valueType="num">
                                      <p:cBhvr>
                                        <p:cTn id="82" dur="332" tmFilter="0, 0; 0.125,0.2665; 0.25,0.4; 0.375,0.465; 0.5,0.5;  0.625,0.535; 0.75,0.6; 0.875,0.7335; 1,1">
                                          <p:stCondLst>
                                            <p:cond delay="332"/>
                                          </p:stCondLst>
                                        </p:cTn>
                                        <p:tgtEl>
                                          <p:spTgt spid="2054">
                                            <p:txEl>
                                              <p:pRg st="4" end="4"/>
                                            </p:txEl>
                                          </p:spTgt>
                                        </p:tgtEl>
                                        <p:attrNameLst>
                                          <p:attrName>ppt_y</p:attrName>
                                        </p:attrNameLst>
                                      </p:cBhvr>
                                      <p:tavLst>
                                        <p:tav tm="0" fmla="#ppt_y-sin(pi*$)/9">
                                          <p:val>
                                            <p:fltVal val="0"/>
                                          </p:val>
                                        </p:tav>
                                        <p:tav tm="100000">
                                          <p:val>
                                            <p:fltVal val="1"/>
                                          </p:val>
                                        </p:tav>
                                      </p:tavLst>
                                    </p:anim>
                                    <p:anim calcmode="lin" valueType="num">
                                      <p:cBhvr>
                                        <p:cTn id="83" dur="166" tmFilter="0, 0; 0.125,0.2665; 0.25,0.4; 0.375,0.465; 0.5,0.5;  0.625,0.535; 0.75,0.6; 0.875,0.7335; 1,1">
                                          <p:stCondLst>
                                            <p:cond delay="662"/>
                                          </p:stCondLst>
                                        </p:cTn>
                                        <p:tgtEl>
                                          <p:spTgt spid="2054">
                                            <p:txEl>
                                              <p:pRg st="4" end="4"/>
                                            </p:txEl>
                                          </p:spTgt>
                                        </p:tgtEl>
                                        <p:attrNameLst>
                                          <p:attrName>ppt_y</p:attrName>
                                        </p:attrNameLst>
                                      </p:cBhvr>
                                      <p:tavLst>
                                        <p:tav tm="0" fmla="#ppt_y-sin(pi*$)/27">
                                          <p:val>
                                            <p:fltVal val="0"/>
                                          </p:val>
                                        </p:tav>
                                        <p:tav tm="100000">
                                          <p:val>
                                            <p:fltVal val="1"/>
                                          </p:val>
                                        </p:tav>
                                      </p:tavLst>
                                    </p:anim>
                                    <p:anim calcmode="lin" valueType="num">
                                      <p:cBhvr>
                                        <p:cTn id="84" dur="82" tmFilter="0, 0; 0.125,0.2665; 0.25,0.4; 0.375,0.465; 0.5,0.5;  0.625,0.535; 0.75,0.6; 0.875,0.7335; 1,1">
                                          <p:stCondLst>
                                            <p:cond delay="828"/>
                                          </p:stCondLst>
                                        </p:cTn>
                                        <p:tgtEl>
                                          <p:spTgt spid="2054">
                                            <p:txEl>
                                              <p:pRg st="4" end="4"/>
                                            </p:txEl>
                                          </p:spTgt>
                                        </p:tgtEl>
                                        <p:attrNameLst>
                                          <p:attrName>ppt_y</p:attrName>
                                        </p:attrNameLst>
                                      </p:cBhvr>
                                      <p:tavLst>
                                        <p:tav tm="0" fmla="#ppt_y-sin(pi*$)/81">
                                          <p:val>
                                            <p:fltVal val="0"/>
                                          </p:val>
                                        </p:tav>
                                        <p:tav tm="100000">
                                          <p:val>
                                            <p:fltVal val="1"/>
                                          </p:val>
                                        </p:tav>
                                      </p:tavLst>
                                    </p:anim>
                                    <p:animScale>
                                      <p:cBhvr>
                                        <p:cTn id="85" dur="13">
                                          <p:stCondLst>
                                            <p:cond delay="325"/>
                                          </p:stCondLst>
                                        </p:cTn>
                                        <p:tgtEl>
                                          <p:spTgt spid="2054">
                                            <p:txEl>
                                              <p:pRg st="4" end="4"/>
                                            </p:txEl>
                                          </p:spTgt>
                                        </p:tgtEl>
                                      </p:cBhvr>
                                      <p:to x="100000" y="60000"/>
                                    </p:animScale>
                                    <p:animScale>
                                      <p:cBhvr>
                                        <p:cTn id="86" dur="83" decel="50000">
                                          <p:stCondLst>
                                            <p:cond delay="338"/>
                                          </p:stCondLst>
                                        </p:cTn>
                                        <p:tgtEl>
                                          <p:spTgt spid="2054">
                                            <p:txEl>
                                              <p:pRg st="4" end="4"/>
                                            </p:txEl>
                                          </p:spTgt>
                                        </p:tgtEl>
                                      </p:cBhvr>
                                      <p:to x="100000" y="100000"/>
                                    </p:animScale>
                                    <p:animScale>
                                      <p:cBhvr>
                                        <p:cTn id="87" dur="13">
                                          <p:stCondLst>
                                            <p:cond delay="656"/>
                                          </p:stCondLst>
                                        </p:cTn>
                                        <p:tgtEl>
                                          <p:spTgt spid="2054">
                                            <p:txEl>
                                              <p:pRg st="4" end="4"/>
                                            </p:txEl>
                                          </p:spTgt>
                                        </p:tgtEl>
                                      </p:cBhvr>
                                      <p:to x="100000" y="80000"/>
                                    </p:animScale>
                                    <p:animScale>
                                      <p:cBhvr>
                                        <p:cTn id="88" dur="83" decel="50000">
                                          <p:stCondLst>
                                            <p:cond delay="669"/>
                                          </p:stCondLst>
                                        </p:cTn>
                                        <p:tgtEl>
                                          <p:spTgt spid="2054">
                                            <p:txEl>
                                              <p:pRg st="4" end="4"/>
                                            </p:txEl>
                                          </p:spTgt>
                                        </p:tgtEl>
                                      </p:cBhvr>
                                      <p:to x="100000" y="100000"/>
                                    </p:animScale>
                                    <p:animScale>
                                      <p:cBhvr>
                                        <p:cTn id="89" dur="13">
                                          <p:stCondLst>
                                            <p:cond delay="821"/>
                                          </p:stCondLst>
                                        </p:cTn>
                                        <p:tgtEl>
                                          <p:spTgt spid="2054">
                                            <p:txEl>
                                              <p:pRg st="4" end="4"/>
                                            </p:txEl>
                                          </p:spTgt>
                                        </p:tgtEl>
                                      </p:cBhvr>
                                      <p:to x="100000" y="90000"/>
                                    </p:animScale>
                                    <p:animScale>
                                      <p:cBhvr>
                                        <p:cTn id="90" dur="83" decel="50000">
                                          <p:stCondLst>
                                            <p:cond delay="834"/>
                                          </p:stCondLst>
                                        </p:cTn>
                                        <p:tgtEl>
                                          <p:spTgt spid="2054">
                                            <p:txEl>
                                              <p:pRg st="4" end="4"/>
                                            </p:txEl>
                                          </p:spTgt>
                                        </p:tgtEl>
                                      </p:cBhvr>
                                      <p:to x="100000" y="100000"/>
                                    </p:animScale>
                                    <p:animScale>
                                      <p:cBhvr>
                                        <p:cTn id="91" dur="13">
                                          <p:stCondLst>
                                            <p:cond delay="904"/>
                                          </p:stCondLst>
                                        </p:cTn>
                                        <p:tgtEl>
                                          <p:spTgt spid="2054">
                                            <p:txEl>
                                              <p:pRg st="4" end="4"/>
                                            </p:txEl>
                                          </p:spTgt>
                                        </p:tgtEl>
                                      </p:cBhvr>
                                      <p:to x="100000" y="95000"/>
                                    </p:animScale>
                                    <p:animScale>
                                      <p:cBhvr>
                                        <p:cTn id="92" dur="83" decel="50000">
                                          <p:stCondLst>
                                            <p:cond delay="917"/>
                                          </p:stCondLst>
                                        </p:cTn>
                                        <p:tgtEl>
                                          <p:spTgt spid="2054">
                                            <p:txEl>
                                              <p:pRg st="4" end="4"/>
                                            </p:txEl>
                                          </p:spTgt>
                                        </p:tgtEl>
                                      </p:cBhvr>
                                      <p:to x="100000" y="100000"/>
                                    </p:animScale>
                                  </p:childTnLst>
                                </p:cTn>
                              </p:par>
                              <p:par>
                                <p:cTn id="93" presetID="26" presetClass="entr" presetSubtype="0" fill="hold" nodeType="withEffect">
                                  <p:stCondLst>
                                    <p:cond delay="0"/>
                                  </p:stCondLst>
                                  <p:childTnLst>
                                    <p:set>
                                      <p:cBhvr>
                                        <p:cTn id="94" dur="1" fill="hold">
                                          <p:stCondLst>
                                            <p:cond delay="0"/>
                                          </p:stCondLst>
                                        </p:cTn>
                                        <p:tgtEl>
                                          <p:spTgt spid="2054">
                                            <p:txEl>
                                              <p:pRg st="5" end="5"/>
                                            </p:txEl>
                                          </p:spTgt>
                                        </p:tgtEl>
                                        <p:attrNameLst>
                                          <p:attrName>style.visibility</p:attrName>
                                        </p:attrNameLst>
                                      </p:cBhvr>
                                      <p:to>
                                        <p:strVal val="visible"/>
                                      </p:to>
                                    </p:set>
                                    <p:animEffect transition="in" filter="wipe(down)">
                                      <p:cBhvr>
                                        <p:cTn id="95" dur="290">
                                          <p:stCondLst>
                                            <p:cond delay="0"/>
                                          </p:stCondLst>
                                        </p:cTn>
                                        <p:tgtEl>
                                          <p:spTgt spid="2054">
                                            <p:txEl>
                                              <p:pRg st="5" end="5"/>
                                            </p:txEl>
                                          </p:spTgt>
                                        </p:tgtEl>
                                      </p:cBhvr>
                                    </p:animEffect>
                                    <p:anim calcmode="lin" valueType="num">
                                      <p:cBhvr>
                                        <p:cTn id="96" dur="911" tmFilter="0,0; 0.14,0.36; 0.43,0.73; 0.71,0.91; 1.0,1.0">
                                          <p:stCondLst>
                                            <p:cond delay="0"/>
                                          </p:stCondLst>
                                        </p:cTn>
                                        <p:tgtEl>
                                          <p:spTgt spid="2054">
                                            <p:txEl>
                                              <p:pRg st="5" end="5"/>
                                            </p:txEl>
                                          </p:spTgt>
                                        </p:tgtEl>
                                        <p:attrNameLst>
                                          <p:attrName>ppt_x</p:attrName>
                                        </p:attrNameLst>
                                      </p:cBhvr>
                                      <p:tavLst>
                                        <p:tav tm="0">
                                          <p:val>
                                            <p:strVal val="#ppt_x-0.25"/>
                                          </p:val>
                                        </p:tav>
                                        <p:tav tm="100000">
                                          <p:val>
                                            <p:strVal val="#ppt_x"/>
                                          </p:val>
                                        </p:tav>
                                      </p:tavLst>
                                    </p:anim>
                                    <p:anim calcmode="lin" valueType="num">
                                      <p:cBhvr>
                                        <p:cTn id="97" dur="332" tmFilter="0.0,0.0; 0.25,0.07; 0.50,0.2; 0.75,0.467; 1.0,1.0">
                                          <p:stCondLst>
                                            <p:cond delay="0"/>
                                          </p:stCondLst>
                                        </p:cTn>
                                        <p:tgtEl>
                                          <p:spTgt spid="2054">
                                            <p:txEl>
                                              <p:pRg st="5" end="5"/>
                                            </p:txEl>
                                          </p:spTgt>
                                        </p:tgtEl>
                                        <p:attrNameLst>
                                          <p:attrName>ppt_y</p:attrName>
                                        </p:attrNameLst>
                                      </p:cBhvr>
                                      <p:tavLst>
                                        <p:tav tm="0" fmla="#ppt_y-sin(pi*$)/3">
                                          <p:val>
                                            <p:fltVal val="0.5"/>
                                          </p:val>
                                        </p:tav>
                                        <p:tav tm="100000">
                                          <p:val>
                                            <p:fltVal val="1"/>
                                          </p:val>
                                        </p:tav>
                                      </p:tavLst>
                                    </p:anim>
                                    <p:anim calcmode="lin" valueType="num">
                                      <p:cBhvr>
                                        <p:cTn id="98" dur="332" tmFilter="0, 0; 0.125,0.2665; 0.25,0.4; 0.375,0.465; 0.5,0.5;  0.625,0.535; 0.75,0.6; 0.875,0.7335; 1,1">
                                          <p:stCondLst>
                                            <p:cond delay="332"/>
                                          </p:stCondLst>
                                        </p:cTn>
                                        <p:tgtEl>
                                          <p:spTgt spid="2054">
                                            <p:txEl>
                                              <p:pRg st="5" end="5"/>
                                            </p:txEl>
                                          </p:spTgt>
                                        </p:tgtEl>
                                        <p:attrNameLst>
                                          <p:attrName>ppt_y</p:attrName>
                                        </p:attrNameLst>
                                      </p:cBhvr>
                                      <p:tavLst>
                                        <p:tav tm="0" fmla="#ppt_y-sin(pi*$)/9">
                                          <p:val>
                                            <p:fltVal val="0"/>
                                          </p:val>
                                        </p:tav>
                                        <p:tav tm="100000">
                                          <p:val>
                                            <p:fltVal val="1"/>
                                          </p:val>
                                        </p:tav>
                                      </p:tavLst>
                                    </p:anim>
                                    <p:anim calcmode="lin" valueType="num">
                                      <p:cBhvr>
                                        <p:cTn id="99" dur="166" tmFilter="0, 0; 0.125,0.2665; 0.25,0.4; 0.375,0.465; 0.5,0.5;  0.625,0.535; 0.75,0.6; 0.875,0.7335; 1,1">
                                          <p:stCondLst>
                                            <p:cond delay="662"/>
                                          </p:stCondLst>
                                        </p:cTn>
                                        <p:tgtEl>
                                          <p:spTgt spid="2054">
                                            <p:txEl>
                                              <p:pRg st="5" end="5"/>
                                            </p:txEl>
                                          </p:spTgt>
                                        </p:tgtEl>
                                        <p:attrNameLst>
                                          <p:attrName>ppt_y</p:attrName>
                                        </p:attrNameLst>
                                      </p:cBhvr>
                                      <p:tavLst>
                                        <p:tav tm="0" fmla="#ppt_y-sin(pi*$)/27">
                                          <p:val>
                                            <p:fltVal val="0"/>
                                          </p:val>
                                        </p:tav>
                                        <p:tav tm="100000">
                                          <p:val>
                                            <p:fltVal val="1"/>
                                          </p:val>
                                        </p:tav>
                                      </p:tavLst>
                                    </p:anim>
                                    <p:anim calcmode="lin" valueType="num">
                                      <p:cBhvr>
                                        <p:cTn id="100" dur="82" tmFilter="0, 0; 0.125,0.2665; 0.25,0.4; 0.375,0.465; 0.5,0.5;  0.625,0.535; 0.75,0.6; 0.875,0.7335; 1,1">
                                          <p:stCondLst>
                                            <p:cond delay="828"/>
                                          </p:stCondLst>
                                        </p:cTn>
                                        <p:tgtEl>
                                          <p:spTgt spid="2054">
                                            <p:txEl>
                                              <p:pRg st="5" end="5"/>
                                            </p:txEl>
                                          </p:spTgt>
                                        </p:tgtEl>
                                        <p:attrNameLst>
                                          <p:attrName>ppt_y</p:attrName>
                                        </p:attrNameLst>
                                      </p:cBhvr>
                                      <p:tavLst>
                                        <p:tav tm="0" fmla="#ppt_y-sin(pi*$)/81">
                                          <p:val>
                                            <p:fltVal val="0"/>
                                          </p:val>
                                        </p:tav>
                                        <p:tav tm="100000">
                                          <p:val>
                                            <p:fltVal val="1"/>
                                          </p:val>
                                        </p:tav>
                                      </p:tavLst>
                                    </p:anim>
                                    <p:animScale>
                                      <p:cBhvr>
                                        <p:cTn id="101" dur="13">
                                          <p:stCondLst>
                                            <p:cond delay="325"/>
                                          </p:stCondLst>
                                        </p:cTn>
                                        <p:tgtEl>
                                          <p:spTgt spid="2054">
                                            <p:txEl>
                                              <p:pRg st="5" end="5"/>
                                            </p:txEl>
                                          </p:spTgt>
                                        </p:tgtEl>
                                      </p:cBhvr>
                                      <p:to x="100000" y="60000"/>
                                    </p:animScale>
                                    <p:animScale>
                                      <p:cBhvr>
                                        <p:cTn id="102" dur="83" decel="50000">
                                          <p:stCondLst>
                                            <p:cond delay="338"/>
                                          </p:stCondLst>
                                        </p:cTn>
                                        <p:tgtEl>
                                          <p:spTgt spid="2054">
                                            <p:txEl>
                                              <p:pRg st="5" end="5"/>
                                            </p:txEl>
                                          </p:spTgt>
                                        </p:tgtEl>
                                      </p:cBhvr>
                                      <p:to x="100000" y="100000"/>
                                    </p:animScale>
                                    <p:animScale>
                                      <p:cBhvr>
                                        <p:cTn id="103" dur="13">
                                          <p:stCondLst>
                                            <p:cond delay="656"/>
                                          </p:stCondLst>
                                        </p:cTn>
                                        <p:tgtEl>
                                          <p:spTgt spid="2054">
                                            <p:txEl>
                                              <p:pRg st="5" end="5"/>
                                            </p:txEl>
                                          </p:spTgt>
                                        </p:tgtEl>
                                      </p:cBhvr>
                                      <p:to x="100000" y="80000"/>
                                    </p:animScale>
                                    <p:animScale>
                                      <p:cBhvr>
                                        <p:cTn id="104" dur="83" decel="50000">
                                          <p:stCondLst>
                                            <p:cond delay="669"/>
                                          </p:stCondLst>
                                        </p:cTn>
                                        <p:tgtEl>
                                          <p:spTgt spid="2054">
                                            <p:txEl>
                                              <p:pRg st="5" end="5"/>
                                            </p:txEl>
                                          </p:spTgt>
                                        </p:tgtEl>
                                      </p:cBhvr>
                                      <p:to x="100000" y="100000"/>
                                    </p:animScale>
                                    <p:animScale>
                                      <p:cBhvr>
                                        <p:cTn id="105" dur="13">
                                          <p:stCondLst>
                                            <p:cond delay="821"/>
                                          </p:stCondLst>
                                        </p:cTn>
                                        <p:tgtEl>
                                          <p:spTgt spid="2054">
                                            <p:txEl>
                                              <p:pRg st="5" end="5"/>
                                            </p:txEl>
                                          </p:spTgt>
                                        </p:tgtEl>
                                      </p:cBhvr>
                                      <p:to x="100000" y="90000"/>
                                    </p:animScale>
                                    <p:animScale>
                                      <p:cBhvr>
                                        <p:cTn id="106" dur="83" decel="50000">
                                          <p:stCondLst>
                                            <p:cond delay="834"/>
                                          </p:stCondLst>
                                        </p:cTn>
                                        <p:tgtEl>
                                          <p:spTgt spid="2054">
                                            <p:txEl>
                                              <p:pRg st="5" end="5"/>
                                            </p:txEl>
                                          </p:spTgt>
                                        </p:tgtEl>
                                      </p:cBhvr>
                                      <p:to x="100000" y="100000"/>
                                    </p:animScale>
                                    <p:animScale>
                                      <p:cBhvr>
                                        <p:cTn id="107" dur="13">
                                          <p:stCondLst>
                                            <p:cond delay="904"/>
                                          </p:stCondLst>
                                        </p:cTn>
                                        <p:tgtEl>
                                          <p:spTgt spid="2054">
                                            <p:txEl>
                                              <p:pRg st="5" end="5"/>
                                            </p:txEl>
                                          </p:spTgt>
                                        </p:tgtEl>
                                      </p:cBhvr>
                                      <p:to x="100000" y="95000"/>
                                    </p:animScale>
                                    <p:animScale>
                                      <p:cBhvr>
                                        <p:cTn id="108" dur="83" decel="50000">
                                          <p:stCondLst>
                                            <p:cond delay="917"/>
                                          </p:stCondLst>
                                        </p:cTn>
                                        <p:tgtEl>
                                          <p:spTgt spid="2054">
                                            <p:txEl>
                                              <p:pRg st="5" end="5"/>
                                            </p:txEl>
                                          </p:spTgt>
                                        </p:tgtEl>
                                      </p:cBhvr>
                                      <p:to x="100000" y="100000"/>
                                    </p:animScale>
                                  </p:childTnLst>
                                </p:cTn>
                              </p:par>
                              <p:par>
                                <p:cTn id="109" presetID="26" presetClass="entr" presetSubtype="0" fill="hold" nodeType="withEffect">
                                  <p:stCondLst>
                                    <p:cond delay="0"/>
                                  </p:stCondLst>
                                  <p:childTnLst>
                                    <p:set>
                                      <p:cBhvr>
                                        <p:cTn id="110" dur="1" fill="hold">
                                          <p:stCondLst>
                                            <p:cond delay="0"/>
                                          </p:stCondLst>
                                        </p:cTn>
                                        <p:tgtEl>
                                          <p:spTgt spid="2054">
                                            <p:txEl>
                                              <p:pRg st="6" end="6"/>
                                            </p:txEl>
                                          </p:spTgt>
                                        </p:tgtEl>
                                        <p:attrNameLst>
                                          <p:attrName>style.visibility</p:attrName>
                                        </p:attrNameLst>
                                      </p:cBhvr>
                                      <p:to>
                                        <p:strVal val="visible"/>
                                      </p:to>
                                    </p:set>
                                    <p:animEffect transition="in" filter="wipe(down)">
                                      <p:cBhvr>
                                        <p:cTn id="111" dur="290">
                                          <p:stCondLst>
                                            <p:cond delay="0"/>
                                          </p:stCondLst>
                                        </p:cTn>
                                        <p:tgtEl>
                                          <p:spTgt spid="2054">
                                            <p:txEl>
                                              <p:pRg st="6" end="6"/>
                                            </p:txEl>
                                          </p:spTgt>
                                        </p:tgtEl>
                                      </p:cBhvr>
                                    </p:animEffect>
                                    <p:anim calcmode="lin" valueType="num">
                                      <p:cBhvr>
                                        <p:cTn id="112" dur="911" tmFilter="0,0; 0.14,0.36; 0.43,0.73; 0.71,0.91; 1.0,1.0">
                                          <p:stCondLst>
                                            <p:cond delay="0"/>
                                          </p:stCondLst>
                                        </p:cTn>
                                        <p:tgtEl>
                                          <p:spTgt spid="2054">
                                            <p:txEl>
                                              <p:pRg st="6" end="6"/>
                                            </p:txEl>
                                          </p:spTgt>
                                        </p:tgtEl>
                                        <p:attrNameLst>
                                          <p:attrName>ppt_x</p:attrName>
                                        </p:attrNameLst>
                                      </p:cBhvr>
                                      <p:tavLst>
                                        <p:tav tm="0">
                                          <p:val>
                                            <p:strVal val="#ppt_x-0.25"/>
                                          </p:val>
                                        </p:tav>
                                        <p:tav tm="100000">
                                          <p:val>
                                            <p:strVal val="#ppt_x"/>
                                          </p:val>
                                        </p:tav>
                                      </p:tavLst>
                                    </p:anim>
                                    <p:anim calcmode="lin" valueType="num">
                                      <p:cBhvr>
                                        <p:cTn id="113" dur="332" tmFilter="0.0,0.0; 0.25,0.07; 0.50,0.2; 0.75,0.467; 1.0,1.0">
                                          <p:stCondLst>
                                            <p:cond delay="0"/>
                                          </p:stCondLst>
                                        </p:cTn>
                                        <p:tgtEl>
                                          <p:spTgt spid="2054">
                                            <p:txEl>
                                              <p:pRg st="6" end="6"/>
                                            </p:txEl>
                                          </p:spTgt>
                                        </p:tgtEl>
                                        <p:attrNameLst>
                                          <p:attrName>ppt_y</p:attrName>
                                        </p:attrNameLst>
                                      </p:cBhvr>
                                      <p:tavLst>
                                        <p:tav tm="0" fmla="#ppt_y-sin(pi*$)/3">
                                          <p:val>
                                            <p:fltVal val="0.5"/>
                                          </p:val>
                                        </p:tav>
                                        <p:tav tm="100000">
                                          <p:val>
                                            <p:fltVal val="1"/>
                                          </p:val>
                                        </p:tav>
                                      </p:tavLst>
                                    </p:anim>
                                    <p:anim calcmode="lin" valueType="num">
                                      <p:cBhvr>
                                        <p:cTn id="114" dur="332" tmFilter="0, 0; 0.125,0.2665; 0.25,0.4; 0.375,0.465; 0.5,0.5;  0.625,0.535; 0.75,0.6; 0.875,0.7335; 1,1">
                                          <p:stCondLst>
                                            <p:cond delay="332"/>
                                          </p:stCondLst>
                                        </p:cTn>
                                        <p:tgtEl>
                                          <p:spTgt spid="2054">
                                            <p:txEl>
                                              <p:pRg st="6" end="6"/>
                                            </p:txEl>
                                          </p:spTgt>
                                        </p:tgtEl>
                                        <p:attrNameLst>
                                          <p:attrName>ppt_y</p:attrName>
                                        </p:attrNameLst>
                                      </p:cBhvr>
                                      <p:tavLst>
                                        <p:tav tm="0" fmla="#ppt_y-sin(pi*$)/9">
                                          <p:val>
                                            <p:fltVal val="0"/>
                                          </p:val>
                                        </p:tav>
                                        <p:tav tm="100000">
                                          <p:val>
                                            <p:fltVal val="1"/>
                                          </p:val>
                                        </p:tav>
                                      </p:tavLst>
                                    </p:anim>
                                    <p:anim calcmode="lin" valueType="num">
                                      <p:cBhvr>
                                        <p:cTn id="115" dur="166" tmFilter="0, 0; 0.125,0.2665; 0.25,0.4; 0.375,0.465; 0.5,0.5;  0.625,0.535; 0.75,0.6; 0.875,0.7335; 1,1">
                                          <p:stCondLst>
                                            <p:cond delay="662"/>
                                          </p:stCondLst>
                                        </p:cTn>
                                        <p:tgtEl>
                                          <p:spTgt spid="2054">
                                            <p:txEl>
                                              <p:pRg st="6" end="6"/>
                                            </p:txEl>
                                          </p:spTgt>
                                        </p:tgtEl>
                                        <p:attrNameLst>
                                          <p:attrName>ppt_y</p:attrName>
                                        </p:attrNameLst>
                                      </p:cBhvr>
                                      <p:tavLst>
                                        <p:tav tm="0" fmla="#ppt_y-sin(pi*$)/27">
                                          <p:val>
                                            <p:fltVal val="0"/>
                                          </p:val>
                                        </p:tav>
                                        <p:tav tm="100000">
                                          <p:val>
                                            <p:fltVal val="1"/>
                                          </p:val>
                                        </p:tav>
                                      </p:tavLst>
                                    </p:anim>
                                    <p:anim calcmode="lin" valueType="num">
                                      <p:cBhvr>
                                        <p:cTn id="116" dur="82" tmFilter="0, 0; 0.125,0.2665; 0.25,0.4; 0.375,0.465; 0.5,0.5;  0.625,0.535; 0.75,0.6; 0.875,0.7335; 1,1">
                                          <p:stCondLst>
                                            <p:cond delay="828"/>
                                          </p:stCondLst>
                                        </p:cTn>
                                        <p:tgtEl>
                                          <p:spTgt spid="2054">
                                            <p:txEl>
                                              <p:pRg st="6" end="6"/>
                                            </p:txEl>
                                          </p:spTgt>
                                        </p:tgtEl>
                                        <p:attrNameLst>
                                          <p:attrName>ppt_y</p:attrName>
                                        </p:attrNameLst>
                                      </p:cBhvr>
                                      <p:tavLst>
                                        <p:tav tm="0" fmla="#ppt_y-sin(pi*$)/81">
                                          <p:val>
                                            <p:fltVal val="0"/>
                                          </p:val>
                                        </p:tav>
                                        <p:tav tm="100000">
                                          <p:val>
                                            <p:fltVal val="1"/>
                                          </p:val>
                                        </p:tav>
                                      </p:tavLst>
                                    </p:anim>
                                    <p:animScale>
                                      <p:cBhvr>
                                        <p:cTn id="117" dur="13">
                                          <p:stCondLst>
                                            <p:cond delay="325"/>
                                          </p:stCondLst>
                                        </p:cTn>
                                        <p:tgtEl>
                                          <p:spTgt spid="2054">
                                            <p:txEl>
                                              <p:pRg st="6" end="6"/>
                                            </p:txEl>
                                          </p:spTgt>
                                        </p:tgtEl>
                                      </p:cBhvr>
                                      <p:to x="100000" y="60000"/>
                                    </p:animScale>
                                    <p:animScale>
                                      <p:cBhvr>
                                        <p:cTn id="118" dur="83" decel="50000">
                                          <p:stCondLst>
                                            <p:cond delay="338"/>
                                          </p:stCondLst>
                                        </p:cTn>
                                        <p:tgtEl>
                                          <p:spTgt spid="2054">
                                            <p:txEl>
                                              <p:pRg st="6" end="6"/>
                                            </p:txEl>
                                          </p:spTgt>
                                        </p:tgtEl>
                                      </p:cBhvr>
                                      <p:to x="100000" y="100000"/>
                                    </p:animScale>
                                    <p:animScale>
                                      <p:cBhvr>
                                        <p:cTn id="119" dur="13">
                                          <p:stCondLst>
                                            <p:cond delay="656"/>
                                          </p:stCondLst>
                                        </p:cTn>
                                        <p:tgtEl>
                                          <p:spTgt spid="2054">
                                            <p:txEl>
                                              <p:pRg st="6" end="6"/>
                                            </p:txEl>
                                          </p:spTgt>
                                        </p:tgtEl>
                                      </p:cBhvr>
                                      <p:to x="100000" y="80000"/>
                                    </p:animScale>
                                    <p:animScale>
                                      <p:cBhvr>
                                        <p:cTn id="120" dur="83" decel="50000">
                                          <p:stCondLst>
                                            <p:cond delay="669"/>
                                          </p:stCondLst>
                                        </p:cTn>
                                        <p:tgtEl>
                                          <p:spTgt spid="2054">
                                            <p:txEl>
                                              <p:pRg st="6" end="6"/>
                                            </p:txEl>
                                          </p:spTgt>
                                        </p:tgtEl>
                                      </p:cBhvr>
                                      <p:to x="100000" y="100000"/>
                                    </p:animScale>
                                    <p:animScale>
                                      <p:cBhvr>
                                        <p:cTn id="121" dur="13">
                                          <p:stCondLst>
                                            <p:cond delay="821"/>
                                          </p:stCondLst>
                                        </p:cTn>
                                        <p:tgtEl>
                                          <p:spTgt spid="2054">
                                            <p:txEl>
                                              <p:pRg st="6" end="6"/>
                                            </p:txEl>
                                          </p:spTgt>
                                        </p:tgtEl>
                                      </p:cBhvr>
                                      <p:to x="100000" y="90000"/>
                                    </p:animScale>
                                    <p:animScale>
                                      <p:cBhvr>
                                        <p:cTn id="122" dur="83" decel="50000">
                                          <p:stCondLst>
                                            <p:cond delay="834"/>
                                          </p:stCondLst>
                                        </p:cTn>
                                        <p:tgtEl>
                                          <p:spTgt spid="2054">
                                            <p:txEl>
                                              <p:pRg st="6" end="6"/>
                                            </p:txEl>
                                          </p:spTgt>
                                        </p:tgtEl>
                                      </p:cBhvr>
                                      <p:to x="100000" y="100000"/>
                                    </p:animScale>
                                    <p:animScale>
                                      <p:cBhvr>
                                        <p:cTn id="123" dur="13">
                                          <p:stCondLst>
                                            <p:cond delay="904"/>
                                          </p:stCondLst>
                                        </p:cTn>
                                        <p:tgtEl>
                                          <p:spTgt spid="2054">
                                            <p:txEl>
                                              <p:pRg st="6" end="6"/>
                                            </p:txEl>
                                          </p:spTgt>
                                        </p:tgtEl>
                                      </p:cBhvr>
                                      <p:to x="100000" y="95000"/>
                                    </p:animScale>
                                    <p:animScale>
                                      <p:cBhvr>
                                        <p:cTn id="124" dur="83" decel="50000">
                                          <p:stCondLst>
                                            <p:cond delay="917"/>
                                          </p:stCondLst>
                                        </p:cTn>
                                        <p:tgtEl>
                                          <p:spTgt spid="2054">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C051-8FCD-60F9-30CA-2F65617632FA}"/>
              </a:ext>
            </a:extLst>
          </p:cNvPr>
          <p:cNvSpPr>
            <a:spLocks noGrp="1"/>
          </p:cNvSpPr>
          <p:nvPr>
            <p:ph type="title"/>
          </p:nvPr>
        </p:nvSpPr>
        <p:spPr>
          <a:xfrm>
            <a:off x="913795" y="609600"/>
            <a:ext cx="5978072" cy="970450"/>
          </a:xfrm>
        </p:spPr>
        <p:txBody>
          <a:bodyPr>
            <a:normAutofit/>
          </a:bodyPr>
          <a:lstStyle/>
          <a:p>
            <a:pPr>
              <a:lnSpc>
                <a:spcPct val="90000"/>
              </a:lnSpc>
            </a:pPr>
            <a:r>
              <a:rPr lang="en-CA" sz="3100" b="1">
                <a:effectLst/>
                <a:latin typeface="Amasis MT Pro Black" panose="02040A04050005020304" pitchFamily="18" charset="0"/>
                <a:ea typeface="Times New Roman" panose="02020603050405020304" pitchFamily="18" charset="0"/>
              </a:rPr>
              <a:t>How BitTorrent works:</a:t>
            </a:r>
            <a:br>
              <a:rPr lang="en-CA" sz="3100" b="1">
                <a:effectLst/>
                <a:latin typeface="Amasis MT Pro Black" panose="02040A04050005020304" pitchFamily="18" charset="0"/>
                <a:ea typeface="Times New Roman" panose="02020603050405020304" pitchFamily="18" charset="0"/>
              </a:rPr>
            </a:br>
            <a:endParaRPr lang="en-CA" sz="3100" b="1">
              <a:latin typeface="Amasis MT Pro Black" panose="02040A04050005020304" pitchFamily="18" charset="0"/>
            </a:endParaRPr>
          </a:p>
        </p:txBody>
      </p:sp>
      <p:sp>
        <p:nvSpPr>
          <p:cNvPr id="24" name="Content Placeholder 2">
            <a:extLst>
              <a:ext uri="{FF2B5EF4-FFF2-40B4-BE49-F238E27FC236}">
                <a16:creationId xmlns:a16="http://schemas.microsoft.com/office/drawing/2014/main" id="{5D6848BB-E170-67FA-1455-E813FED54337}"/>
              </a:ext>
            </a:extLst>
          </p:cNvPr>
          <p:cNvSpPr>
            <a:spLocks noGrp="1"/>
          </p:cNvSpPr>
          <p:nvPr>
            <p:ph idx="1"/>
          </p:nvPr>
        </p:nvSpPr>
        <p:spPr>
          <a:xfrm>
            <a:off x="913795" y="1828801"/>
            <a:ext cx="5978072" cy="3866048"/>
          </a:xfrm>
        </p:spPr>
        <p:txBody>
          <a:bodyPr anchor="ctr">
            <a:normAutofit/>
          </a:bodyPr>
          <a:lstStyle/>
          <a:p>
            <a:pPr marL="742950" lvl="1" indent="-285750">
              <a:buClr>
                <a:srgbClr val="3DDDF3"/>
              </a:buClr>
              <a:buSzPts val="1000"/>
              <a:buFont typeface="Courier New" panose="02070309020205020404" pitchFamily="49" charset="0"/>
              <a:buChar char="o"/>
              <a:tabLst>
                <a:tab pos="914400" algn="l"/>
              </a:tabLst>
            </a:pPr>
            <a:r>
              <a:rPr lang="en-CA">
                <a:effectLst/>
                <a:latin typeface="Roboto" panose="02000000000000000000" pitchFamily="2" charset="0"/>
                <a:ea typeface="Times New Roman" panose="02020603050405020304" pitchFamily="18" charset="0"/>
                <a:cs typeface="Times New Roman" panose="02020603050405020304" pitchFamily="18" charset="0"/>
              </a:rPr>
              <a:t>To send or receive files using BitTorrent, users employ a </a:t>
            </a:r>
            <a:r>
              <a:rPr lang="en-CA" b="1">
                <a:effectLst/>
                <a:latin typeface="Roboto" panose="02000000000000000000" pitchFamily="2" charset="0"/>
                <a:ea typeface="Times New Roman" panose="02020603050405020304" pitchFamily="18" charset="0"/>
                <a:cs typeface="Times New Roman" panose="02020603050405020304" pitchFamily="18" charset="0"/>
              </a:rPr>
              <a:t>BitTorrent client</a:t>
            </a:r>
            <a:r>
              <a:rPr lang="en-CA">
                <a:effectLst/>
                <a:latin typeface="Roboto" panose="02000000000000000000" pitchFamily="2" charset="0"/>
                <a:ea typeface="Times New Roman" panose="02020603050405020304" pitchFamily="18" charset="0"/>
                <a:cs typeface="Times New Roman" panose="02020603050405020304" pitchFamily="18" charset="0"/>
              </a:rPr>
              <a:t> on their Internet-connected computers.</a:t>
            </a:r>
            <a:endParaRPr lang="en-CA">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Clr>
                <a:srgbClr val="3DDDF3"/>
              </a:buClr>
              <a:buSzPts val="1000"/>
              <a:buFont typeface="Courier New" panose="02070309020205020404" pitchFamily="49" charset="0"/>
              <a:buChar char="o"/>
              <a:tabLst>
                <a:tab pos="914400" algn="l"/>
              </a:tabLst>
            </a:pPr>
            <a:r>
              <a:rPr lang="en-CA">
                <a:effectLst/>
                <a:latin typeface="Roboto" panose="02000000000000000000" pitchFamily="2" charset="0"/>
                <a:ea typeface="Times New Roman" panose="02020603050405020304" pitchFamily="18" charset="0"/>
                <a:cs typeface="Times New Roman" panose="02020603050405020304" pitchFamily="18" charset="0"/>
              </a:rPr>
              <a:t>BitTorrent clients are available for various computing platforms and operating systems.</a:t>
            </a:r>
            <a:endParaRPr lang="en-CA">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Clr>
                <a:srgbClr val="3DDDF3"/>
              </a:buClr>
              <a:buSzPts val="1000"/>
              <a:buFont typeface="Courier New" panose="02070309020205020404" pitchFamily="49" charset="0"/>
              <a:buChar char="o"/>
              <a:tabLst>
                <a:tab pos="914400" algn="l"/>
              </a:tabLst>
            </a:pPr>
            <a:r>
              <a:rPr lang="en-CA" b="1">
                <a:effectLst/>
                <a:latin typeface="Roboto" panose="02000000000000000000" pitchFamily="2" charset="0"/>
                <a:ea typeface="Times New Roman" panose="02020603050405020304" pitchFamily="18" charset="0"/>
                <a:cs typeface="Times New Roman" panose="02020603050405020304" pitchFamily="18" charset="0"/>
              </a:rPr>
              <a:t>BitTorrent trackers</a:t>
            </a:r>
            <a:r>
              <a:rPr lang="en-CA">
                <a:effectLst/>
                <a:latin typeface="Roboto" panose="02000000000000000000" pitchFamily="2" charset="0"/>
                <a:ea typeface="Times New Roman" panose="02020603050405020304" pitchFamily="18" charset="0"/>
                <a:cs typeface="Times New Roman" panose="02020603050405020304" pitchFamily="18" charset="0"/>
              </a:rPr>
              <a:t> provide a list of files available for transfer and allow clients to find other users (known as </a:t>
            </a:r>
            <a:r>
              <a:rPr lang="en-CA" b="1">
                <a:effectLst/>
                <a:latin typeface="Roboto" panose="02000000000000000000" pitchFamily="2" charset="0"/>
                <a:ea typeface="Times New Roman" panose="02020603050405020304" pitchFamily="18" charset="0"/>
                <a:cs typeface="Times New Roman" panose="02020603050405020304" pitchFamily="18" charset="0"/>
              </a:rPr>
              <a:t>“seeds”</a:t>
            </a:r>
            <a:r>
              <a:rPr lang="en-CA">
                <a:effectLst/>
                <a:latin typeface="Roboto" panose="02000000000000000000" pitchFamily="2" charset="0"/>
                <a:ea typeface="Times New Roman" panose="02020603050405020304" pitchFamily="18" charset="0"/>
                <a:cs typeface="Times New Roman" panose="02020603050405020304" pitchFamily="18" charset="0"/>
              </a:rPr>
              <a:t>) who can share the files.</a:t>
            </a:r>
            <a:endParaRPr lang="en-CA">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Clr>
                <a:srgbClr val="3DDDF3"/>
              </a:buClr>
              <a:buSzPts val="1000"/>
              <a:buFont typeface="Courier New" panose="02070309020205020404" pitchFamily="49" charset="0"/>
              <a:buChar char="o"/>
              <a:tabLst>
                <a:tab pos="914400" algn="l"/>
              </a:tabLst>
            </a:pPr>
            <a:r>
              <a:rPr lang="en-CA">
                <a:effectLst/>
                <a:latin typeface="Roboto" panose="02000000000000000000" pitchFamily="2" charset="0"/>
                <a:ea typeface="Times New Roman" panose="02020603050405020304" pitchFamily="18" charset="0"/>
                <a:cs typeface="Times New Roman" panose="02020603050405020304" pitchFamily="18" charset="0"/>
              </a:rPr>
              <a:t>Unlike traditional HTTP or FTP downloading, BitTorrent doesn’t rely on a central server, which makes it faster due to </a:t>
            </a:r>
            <a:r>
              <a:rPr lang="en-CA" b="1">
                <a:effectLst/>
                <a:latin typeface="Roboto" panose="02000000000000000000" pitchFamily="2" charset="0"/>
                <a:ea typeface="Times New Roman" panose="02020603050405020304" pitchFamily="18" charset="0"/>
                <a:cs typeface="Times New Roman" panose="02020603050405020304" pitchFamily="18" charset="0"/>
              </a:rPr>
              <a:t>distributed bandwidth</a:t>
            </a:r>
            <a:r>
              <a:rPr lang="en-CA">
                <a:effectLst/>
                <a:latin typeface="Roboto" panose="02000000000000000000" pitchFamily="2" charset="0"/>
                <a:ea typeface="Times New Roman" panose="02020603050405020304" pitchFamily="18" charset="0"/>
                <a:cs typeface="Times New Roman" panose="02020603050405020304" pitchFamily="18" charset="0"/>
              </a:rPr>
              <a:t>.</a:t>
            </a:r>
            <a:endParaRPr lang="en-CA">
              <a:effectLst/>
              <a:latin typeface="Times New Roman" panose="02020603050405020304" pitchFamily="18" charset="0"/>
              <a:ea typeface="Times New Roman" panose="02020603050405020304" pitchFamily="18" charset="0"/>
              <a:cs typeface="Times New Roman" panose="02020603050405020304" pitchFamily="18" charset="0"/>
            </a:endParaRPr>
          </a:p>
          <a:p>
            <a:pPr>
              <a:buClr>
                <a:srgbClr val="3DDDF3"/>
              </a:buClr>
            </a:pPr>
            <a:endParaRPr lang="en-CA"/>
          </a:p>
        </p:txBody>
      </p:sp>
      <p:pic>
        <p:nvPicPr>
          <p:cNvPr id="25" name="Picture 24" descr="Sphere of mesh and nodes">
            <a:extLst>
              <a:ext uri="{FF2B5EF4-FFF2-40B4-BE49-F238E27FC236}">
                <a16:creationId xmlns:a16="http://schemas.microsoft.com/office/drawing/2014/main" id="{E763AF05-2C5D-5588-8B88-FC366BDFFFB5}"/>
              </a:ext>
            </a:extLst>
          </p:cNvPr>
          <p:cNvPicPr>
            <a:picLocks noChangeAspect="1"/>
          </p:cNvPicPr>
          <p:nvPr/>
        </p:nvPicPr>
        <p:blipFill rotWithShape="1">
          <a:blip r:embed="rId3"/>
          <a:srcRect l="40496" r="9508"/>
          <a:stretch/>
        </p:blipFill>
        <p:spPr>
          <a:xfrm>
            <a:off x="7620351" y="10"/>
            <a:ext cx="4571649" cy="6857990"/>
          </a:xfrm>
          <a:prstGeom prst="rect">
            <a:avLst/>
          </a:prstGeom>
        </p:spPr>
      </p:pic>
    </p:spTree>
    <p:extLst>
      <p:ext uri="{BB962C8B-B14F-4D97-AF65-F5344CB8AC3E}">
        <p14:creationId xmlns:p14="http://schemas.microsoft.com/office/powerpoint/2010/main" val="6556748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amond(in)">
                                      <p:cBhvr>
                                        <p:cTn id="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 circuit board">
            <a:extLst>
              <a:ext uri="{FF2B5EF4-FFF2-40B4-BE49-F238E27FC236}">
                <a16:creationId xmlns:a16="http://schemas.microsoft.com/office/drawing/2014/main" id="{27CA3CDD-DCA6-80C4-8D35-9AABF05B8C19}"/>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B89DC0C-F134-FE49-0577-9A1C0EB02AAE}"/>
              </a:ext>
            </a:extLst>
          </p:cNvPr>
          <p:cNvSpPr>
            <a:spLocks noGrp="1"/>
          </p:cNvSpPr>
          <p:nvPr>
            <p:ph type="title"/>
          </p:nvPr>
        </p:nvSpPr>
        <p:spPr/>
        <p:txBody>
          <a:bodyPr>
            <a:normAutofit/>
          </a:bodyPr>
          <a:lstStyle/>
          <a:p>
            <a:pPr>
              <a:lnSpc>
                <a:spcPct val="90000"/>
              </a:lnSpc>
            </a:pPr>
            <a:r>
              <a:rPr lang="en-CA" sz="3100" dirty="0">
                <a:effectLst/>
                <a:latin typeface="Amasis MT Pro Black" panose="02040A04050005020304" pitchFamily="18" charset="0"/>
                <a:ea typeface="Times New Roman" panose="02020603050405020304" pitchFamily="18" charset="0"/>
              </a:rPr>
              <a:t>What can BitTorrent do?</a:t>
            </a:r>
            <a:br>
              <a:rPr lang="en-CA" sz="3100" dirty="0">
                <a:effectLst/>
                <a:latin typeface="Amasis MT Pro Black" panose="02040A04050005020304" pitchFamily="18" charset="0"/>
                <a:ea typeface="Times New Roman" panose="02020603050405020304" pitchFamily="18" charset="0"/>
              </a:rPr>
            </a:br>
            <a:endParaRPr lang="en-CA" sz="3100"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D9629FDE-E7B4-7F23-6AB7-07B76378FBA0}"/>
              </a:ext>
            </a:extLst>
          </p:cNvPr>
          <p:cNvSpPr>
            <a:spLocks noGrp="1"/>
          </p:cNvSpPr>
          <p:nvPr>
            <p:ph idx="1"/>
          </p:nvPr>
        </p:nvSpPr>
        <p:spPr/>
        <p:txBody>
          <a:bodyPr anchor="ctr">
            <a:normAutofit/>
          </a:bodyPr>
          <a:lstStyle/>
          <a:p>
            <a:pPr>
              <a:lnSpc>
                <a:spcPct val="90000"/>
              </a:lnSpc>
            </a:pPr>
            <a:r>
              <a:rPr lang="en-CA" sz="1500" b="1" dirty="0">
                <a:effectLst/>
                <a:latin typeface="Roboto" panose="02000000000000000000" pitchFamily="2" charset="0"/>
                <a:ea typeface="Times New Roman" panose="02020603050405020304" pitchFamily="18" charset="0"/>
              </a:rPr>
              <a:t>BitTorrent</a:t>
            </a:r>
            <a:r>
              <a:rPr lang="en-CA" sz="1500" dirty="0">
                <a:effectLst/>
                <a:latin typeface="Roboto" panose="02000000000000000000" pitchFamily="2" charset="0"/>
                <a:ea typeface="Times New Roman" panose="02020603050405020304" pitchFamily="18" charset="0"/>
              </a:rPr>
              <a:t> is a </a:t>
            </a:r>
            <a:r>
              <a:rPr lang="en-CA" sz="1500" b="1" dirty="0">
                <a:effectLst/>
                <a:latin typeface="Roboto" panose="02000000000000000000" pitchFamily="2" charset="0"/>
                <a:ea typeface="Times New Roman" panose="02020603050405020304" pitchFamily="18" charset="0"/>
              </a:rPr>
              <a:t>peer-to-peer file-sharing protocol</a:t>
            </a:r>
            <a:r>
              <a:rPr lang="en-CA" sz="1500" dirty="0">
                <a:effectLst/>
                <a:latin typeface="Roboto" panose="02000000000000000000" pitchFamily="2" charset="0"/>
                <a:ea typeface="Times New Roman" panose="02020603050405020304" pitchFamily="18" charset="0"/>
              </a:rPr>
              <a:t> that enables users to share and download large files, such as movies and music. Unlike traditional file-sharing methods where you download a file from a central server, BitTorrent allows you to download small pieces of the file from multiple sources (called “peers”) simultaneously. Here’s how it works:</a:t>
            </a:r>
            <a:endParaRPr lang="en-CA" sz="1500" dirty="0">
              <a:effectLst/>
              <a:latin typeface="Times New Roman" panose="02020603050405020304" pitchFamily="18" charset="0"/>
              <a:ea typeface="Times New Roman" panose="02020603050405020304" pitchFamily="18" charset="0"/>
            </a:endParaRPr>
          </a:p>
          <a:p>
            <a:pPr marL="342900" lvl="0" indent="-342900">
              <a:lnSpc>
                <a:spcPct val="90000"/>
              </a:lnSpc>
              <a:buFont typeface="+mj-lt"/>
              <a:buAutoNum type="arabicPeriod"/>
              <a:tabLst>
                <a:tab pos="457200" algn="l"/>
              </a:tabLst>
            </a:pPr>
            <a:r>
              <a:rPr lang="en-CA" sz="1500" b="1" dirty="0">
                <a:effectLst/>
                <a:latin typeface="Roboto" panose="02000000000000000000" pitchFamily="2" charset="0"/>
                <a:ea typeface="Times New Roman" panose="02020603050405020304" pitchFamily="18" charset="0"/>
              </a:rPr>
              <a:t>Torrents and Swarms</a:t>
            </a:r>
            <a:r>
              <a:rPr lang="en-CA" sz="1500" dirty="0">
                <a:effectLst/>
                <a:latin typeface="Roboto" panose="02000000000000000000" pitchFamily="2" charset="0"/>
                <a:ea typeface="Times New Roman" panose="02020603050405020304" pitchFamily="18" charset="0"/>
              </a:rPr>
              <a:t>:</a:t>
            </a:r>
            <a:endParaRPr lang="en-CA" sz="1500" dirty="0">
              <a:effectLst/>
              <a:latin typeface="Times New Roman" panose="02020603050405020304" pitchFamily="18" charset="0"/>
              <a:ea typeface="Times New Roman" panose="02020603050405020304" pitchFamily="18" charset="0"/>
            </a:endParaRPr>
          </a:p>
          <a:p>
            <a:pPr marL="742950" lvl="1" indent="-285750">
              <a:lnSpc>
                <a:spcPct val="90000"/>
              </a:lnSpc>
              <a:buSzPts val="1000"/>
              <a:buFont typeface="Courier New" panose="02070309020205020404" pitchFamily="49" charset="0"/>
              <a:buChar char="o"/>
              <a:tabLst>
                <a:tab pos="914400" algn="l"/>
              </a:tabLst>
            </a:pPr>
            <a:r>
              <a:rPr lang="en-CA" sz="1500" dirty="0">
                <a:effectLst/>
                <a:latin typeface="Roboto" panose="02000000000000000000" pitchFamily="2" charset="0"/>
                <a:ea typeface="Times New Roman" panose="02020603050405020304" pitchFamily="18" charset="0"/>
                <a:cs typeface="Times New Roman" panose="02020603050405020304" pitchFamily="18" charset="0"/>
              </a:rPr>
              <a:t>The file or group of files you download using BitTorrent is called a </a:t>
            </a:r>
            <a:r>
              <a:rPr lang="en-CA" sz="1500" b="1" dirty="0">
                <a:effectLst/>
                <a:latin typeface="Roboto" panose="02000000000000000000" pitchFamily="2" charset="0"/>
                <a:ea typeface="Times New Roman" panose="02020603050405020304" pitchFamily="18" charset="0"/>
                <a:cs typeface="Times New Roman" panose="02020603050405020304" pitchFamily="18" charset="0"/>
              </a:rPr>
              <a:t>torrent</a:t>
            </a:r>
            <a:r>
              <a:rPr lang="en-CA" sz="1500" dirty="0">
                <a:effectLst/>
                <a:latin typeface="Roboto" panose="02000000000000000000" pitchFamily="2" charset="0"/>
                <a:ea typeface="Times New Roman" panose="02020603050405020304" pitchFamily="18" charset="0"/>
                <a:cs typeface="Times New Roman" panose="02020603050405020304" pitchFamily="18" charset="0"/>
              </a:rPr>
              <a:t>.</a:t>
            </a:r>
            <a:endParaRPr lang="en-CA"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90000"/>
              </a:lnSpc>
              <a:buSzPts val="1000"/>
              <a:buFont typeface="Courier New" panose="02070309020205020404" pitchFamily="49" charset="0"/>
              <a:buChar char="o"/>
              <a:tabLst>
                <a:tab pos="914400" algn="l"/>
              </a:tabLst>
            </a:pPr>
            <a:r>
              <a:rPr lang="en-CA" sz="1500" dirty="0">
                <a:effectLst/>
                <a:latin typeface="Roboto" panose="02000000000000000000" pitchFamily="2" charset="0"/>
                <a:ea typeface="Times New Roman" panose="02020603050405020304" pitchFamily="18" charset="0"/>
                <a:cs typeface="Times New Roman" panose="02020603050405020304" pitchFamily="18" charset="0"/>
              </a:rPr>
              <a:t>When you download a torrent, you connect to a group of other users (the </a:t>
            </a:r>
            <a:r>
              <a:rPr lang="en-CA" sz="1500" b="1" dirty="0">
                <a:effectLst/>
                <a:latin typeface="Roboto" panose="02000000000000000000" pitchFamily="2" charset="0"/>
                <a:ea typeface="Times New Roman" panose="02020603050405020304" pitchFamily="18" charset="0"/>
                <a:cs typeface="Times New Roman" panose="02020603050405020304" pitchFamily="18" charset="0"/>
              </a:rPr>
              <a:t>swarm</a:t>
            </a:r>
            <a:r>
              <a:rPr lang="en-CA" sz="1500" dirty="0">
                <a:effectLst/>
                <a:latin typeface="Roboto" panose="02000000000000000000" pitchFamily="2" charset="0"/>
                <a:ea typeface="Times New Roman" panose="02020603050405020304" pitchFamily="18" charset="0"/>
                <a:cs typeface="Times New Roman" panose="02020603050405020304" pitchFamily="18" charset="0"/>
              </a:rPr>
              <a:t>) who also have the same file on their computers.</a:t>
            </a:r>
            <a:endParaRPr lang="en-CA"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90000"/>
              </a:lnSpc>
              <a:buSzPts val="1000"/>
              <a:buFont typeface="Courier New" panose="02070309020205020404" pitchFamily="49" charset="0"/>
              <a:buChar char="o"/>
              <a:tabLst>
                <a:tab pos="914400" algn="l"/>
              </a:tabLst>
            </a:pPr>
            <a:r>
              <a:rPr lang="en-CA" sz="1500" dirty="0">
                <a:effectLst/>
                <a:latin typeface="Roboto" panose="02000000000000000000" pitchFamily="2" charset="0"/>
                <a:ea typeface="Times New Roman" panose="02020603050405020304" pitchFamily="18" charset="0"/>
                <a:cs typeface="Times New Roman" panose="02020603050405020304" pitchFamily="18" charset="0"/>
              </a:rPr>
              <a:t>Each user in the swarm shares pieces of the file with others, creating a decentralized network.</a:t>
            </a:r>
            <a:endParaRPr lang="en-CA"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90000"/>
              </a:lnSpc>
              <a:buFont typeface="+mj-lt"/>
              <a:buAutoNum type="arabicPeriod"/>
              <a:tabLst>
                <a:tab pos="457200" algn="l"/>
              </a:tabLst>
            </a:pPr>
            <a:r>
              <a:rPr lang="en-CA" sz="1500" b="1" dirty="0">
                <a:effectLst/>
                <a:latin typeface="Roboto" panose="02000000000000000000" pitchFamily="2" charset="0"/>
                <a:ea typeface="Times New Roman" panose="02020603050405020304" pitchFamily="18" charset="0"/>
              </a:rPr>
              <a:t>Downloading Process</a:t>
            </a:r>
            <a:r>
              <a:rPr lang="en-CA" sz="1500" dirty="0">
                <a:effectLst/>
                <a:latin typeface="Roboto" panose="02000000000000000000" pitchFamily="2" charset="0"/>
                <a:ea typeface="Times New Roman" panose="02020603050405020304" pitchFamily="18" charset="0"/>
              </a:rPr>
              <a:t>:</a:t>
            </a:r>
            <a:endParaRPr lang="en-CA" sz="1500" dirty="0">
              <a:effectLst/>
              <a:latin typeface="Times New Roman" panose="02020603050405020304" pitchFamily="18" charset="0"/>
              <a:ea typeface="Times New Roman" panose="02020603050405020304" pitchFamily="18" charset="0"/>
            </a:endParaRPr>
          </a:p>
          <a:p>
            <a:pPr marL="742950" lvl="1" indent="-285750">
              <a:lnSpc>
                <a:spcPct val="90000"/>
              </a:lnSpc>
              <a:buSzPts val="1000"/>
              <a:buFont typeface="Courier New" panose="02070309020205020404" pitchFamily="49" charset="0"/>
              <a:buChar char="o"/>
              <a:tabLst>
                <a:tab pos="914400" algn="l"/>
              </a:tabLst>
            </a:pPr>
            <a:r>
              <a:rPr lang="en-CA" sz="1500" dirty="0">
                <a:effectLst/>
                <a:latin typeface="Roboto" panose="02000000000000000000" pitchFamily="2" charset="0"/>
                <a:ea typeface="Times New Roman" panose="02020603050405020304" pitchFamily="18" charset="0"/>
                <a:cs typeface="Times New Roman" panose="02020603050405020304" pitchFamily="18" charset="0"/>
              </a:rPr>
              <a:t>As you download a torrent, you receive portions of the file from both the original sharer and fellow downloaders.</a:t>
            </a:r>
            <a:endParaRPr lang="en-CA"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90000"/>
              </a:lnSpc>
              <a:buSzPts val="1000"/>
              <a:buFont typeface="Courier New" panose="02070309020205020404" pitchFamily="49" charset="0"/>
              <a:buChar char="o"/>
              <a:tabLst>
                <a:tab pos="914400" algn="l"/>
              </a:tabLst>
            </a:pPr>
            <a:r>
              <a:rPr lang="en-CA" sz="1500" dirty="0">
                <a:effectLst/>
                <a:latin typeface="Roboto" panose="02000000000000000000" pitchFamily="2" charset="0"/>
                <a:ea typeface="Times New Roman" panose="02020603050405020304" pitchFamily="18" charset="0"/>
                <a:cs typeface="Times New Roman" panose="02020603050405020304" pitchFamily="18" charset="0"/>
              </a:rPr>
              <a:t>This simultaneous exchange maximizes data transfer efficiency.</a:t>
            </a:r>
            <a:endParaRPr lang="en-CA"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90000"/>
              </a:lnSpc>
              <a:buSzPts val="1000"/>
              <a:buFont typeface="Courier New" panose="02070309020205020404" pitchFamily="49" charset="0"/>
              <a:buChar char="o"/>
              <a:tabLst>
                <a:tab pos="914400" algn="l"/>
              </a:tabLst>
            </a:pPr>
            <a:r>
              <a:rPr lang="en-CA" sz="1500" dirty="0">
                <a:effectLst/>
                <a:latin typeface="Roboto" panose="02000000000000000000" pitchFamily="2" charset="0"/>
                <a:ea typeface="Times New Roman" panose="02020603050405020304" pitchFamily="18" charset="0"/>
                <a:cs typeface="Times New Roman" panose="02020603050405020304" pitchFamily="18" charset="0"/>
              </a:rPr>
              <a:t>The more people connected to a given swarm, the faster you can download the file.</a:t>
            </a:r>
            <a:endParaRPr lang="en-CA"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900" indent="0">
              <a:lnSpc>
                <a:spcPct val="90000"/>
              </a:lnSpc>
              <a:buNone/>
            </a:pPr>
            <a:endParaRPr lang="en-CA" sz="1500" dirty="0"/>
          </a:p>
        </p:txBody>
      </p:sp>
    </p:spTree>
    <p:extLst>
      <p:ext uri="{BB962C8B-B14F-4D97-AF65-F5344CB8AC3E}">
        <p14:creationId xmlns:p14="http://schemas.microsoft.com/office/powerpoint/2010/main" val="42531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
                                          <p:stCondLst>
                                            <p:cond delay="0"/>
                                          </p:stCondLst>
                                        </p:cTn>
                                        <p:tgtEl>
                                          <p:spTgt spid="3">
                                            <p:txEl>
                                              <p:pRg st="0" end="0"/>
                                            </p:txEl>
                                          </p:spTgt>
                                        </p:tgtEl>
                                      </p:cBhvr>
                                    </p:animEffect>
                                    <p:anim calcmode="lin" valueType="num">
                                      <p:cBhvr>
                                        <p:cTn id="8"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xEl>
                                              <p:pRg st="0" end="0"/>
                                            </p:txEl>
                                          </p:spTgt>
                                        </p:tgtEl>
                                      </p:cBhvr>
                                      <p:to x="100000" y="60000"/>
                                    </p:animScale>
                                    <p:animScale>
                                      <p:cBhvr>
                                        <p:cTn id="14" dur="83" decel="50000">
                                          <p:stCondLst>
                                            <p:cond delay="338"/>
                                          </p:stCondLst>
                                        </p:cTn>
                                        <p:tgtEl>
                                          <p:spTgt spid="3">
                                            <p:txEl>
                                              <p:pRg st="0" end="0"/>
                                            </p:txEl>
                                          </p:spTgt>
                                        </p:tgtEl>
                                      </p:cBhvr>
                                      <p:to x="100000" y="100000"/>
                                    </p:animScale>
                                    <p:animScale>
                                      <p:cBhvr>
                                        <p:cTn id="15" dur="13">
                                          <p:stCondLst>
                                            <p:cond delay="656"/>
                                          </p:stCondLst>
                                        </p:cTn>
                                        <p:tgtEl>
                                          <p:spTgt spid="3">
                                            <p:txEl>
                                              <p:pRg st="0" end="0"/>
                                            </p:txEl>
                                          </p:spTgt>
                                        </p:tgtEl>
                                      </p:cBhvr>
                                      <p:to x="100000" y="80000"/>
                                    </p:animScale>
                                    <p:animScale>
                                      <p:cBhvr>
                                        <p:cTn id="16" dur="83" decel="50000">
                                          <p:stCondLst>
                                            <p:cond delay="669"/>
                                          </p:stCondLst>
                                        </p:cTn>
                                        <p:tgtEl>
                                          <p:spTgt spid="3">
                                            <p:txEl>
                                              <p:pRg st="0" end="0"/>
                                            </p:txEl>
                                          </p:spTgt>
                                        </p:tgtEl>
                                      </p:cBhvr>
                                      <p:to x="100000" y="100000"/>
                                    </p:animScale>
                                    <p:animScale>
                                      <p:cBhvr>
                                        <p:cTn id="17" dur="13">
                                          <p:stCondLst>
                                            <p:cond delay="821"/>
                                          </p:stCondLst>
                                        </p:cTn>
                                        <p:tgtEl>
                                          <p:spTgt spid="3">
                                            <p:txEl>
                                              <p:pRg st="0" end="0"/>
                                            </p:txEl>
                                          </p:spTgt>
                                        </p:tgtEl>
                                      </p:cBhvr>
                                      <p:to x="100000" y="90000"/>
                                    </p:animScale>
                                    <p:animScale>
                                      <p:cBhvr>
                                        <p:cTn id="18" dur="83" decel="50000">
                                          <p:stCondLst>
                                            <p:cond delay="834"/>
                                          </p:stCondLst>
                                        </p:cTn>
                                        <p:tgtEl>
                                          <p:spTgt spid="3">
                                            <p:txEl>
                                              <p:pRg st="0" end="0"/>
                                            </p:txEl>
                                          </p:spTgt>
                                        </p:tgtEl>
                                      </p:cBhvr>
                                      <p:to x="100000" y="100000"/>
                                    </p:animScale>
                                    <p:animScale>
                                      <p:cBhvr>
                                        <p:cTn id="19" dur="13">
                                          <p:stCondLst>
                                            <p:cond delay="904"/>
                                          </p:stCondLst>
                                        </p:cTn>
                                        <p:tgtEl>
                                          <p:spTgt spid="3">
                                            <p:txEl>
                                              <p:pRg st="0" end="0"/>
                                            </p:txEl>
                                          </p:spTgt>
                                        </p:tgtEl>
                                      </p:cBhvr>
                                      <p:to x="100000" y="95000"/>
                                    </p:animScale>
                                    <p:animScale>
                                      <p:cBhvr>
                                        <p:cTn id="20" dur="83" decel="50000">
                                          <p:stCondLst>
                                            <p:cond delay="917"/>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290">
                                          <p:stCondLst>
                                            <p:cond delay="0"/>
                                          </p:stCondLst>
                                        </p:cTn>
                                        <p:tgtEl>
                                          <p:spTgt spid="3">
                                            <p:txEl>
                                              <p:pRg st="1" end="1"/>
                                            </p:txEl>
                                          </p:spTgt>
                                        </p:tgtEl>
                                      </p:cBhvr>
                                    </p:animEffect>
                                    <p:anim calcmode="lin" valueType="num">
                                      <p:cBhvr>
                                        <p:cTn id="24" dur="911"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13">
                                          <p:stCondLst>
                                            <p:cond delay="325"/>
                                          </p:stCondLst>
                                        </p:cTn>
                                        <p:tgtEl>
                                          <p:spTgt spid="3">
                                            <p:txEl>
                                              <p:pRg st="1" end="1"/>
                                            </p:txEl>
                                          </p:spTgt>
                                        </p:tgtEl>
                                      </p:cBhvr>
                                      <p:to x="100000" y="60000"/>
                                    </p:animScale>
                                    <p:animScale>
                                      <p:cBhvr>
                                        <p:cTn id="30" dur="83" decel="50000">
                                          <p:stCondLst>
                                            <p:cond delay="338"/>
                                          </p:stCondLst>
                                        </p:cTn>
                                        <p:tgtEl>
                                          <p:spTgt spid="3">
                                            <p:txEl>
                                              <p:pRg st="1" end="1"/>
                                            </p:txEl>
                                          </p:spTgt>
                                        </p:tgtEl>
                                      </p:cBhvr>
                                      <p:to x="100000" y="100000"/>
                                    </p:animScale>
                                    <p:animScale>
                                      <p:cBhvr>
                                        <p:cTn id="31" dur="13">
                                          <p:stCondLst>
                                            <p:cond delay="656"/>
                                          </p:stCondLst>
                                        </p:cTn>
                                        <p:tgtEl>
                                          <p:spTgt spid="3">
                                            <p:txEl>
                                              <p:pRg st="1" end="1"/>
                                            </p:txEl>
                                          </p:spTgt>
                                        </p:tgtEl>
                                      </p:cBhvr>
                                      <p:to x="100000" y="80000"/>
                                    </p:animScale>
                                    <p:animScale>
                                      <p:cBhvr>
                                        <p:cTn id="32" dur="83" decel="50000">
                                          <p:stCondLst>
                                            <p:cond delay="669"/>
                                          </p:stCondLst>
                                        </p:cTn>
                                        <p:tgtEl>
                                          <p:spTgt spid="3">
                                            <p:txEl>
                                              <p:pRg st="1" end="1"/>
                                            </p:txEl>
                                          </p:spTgt>
                                        </p:tgtEl>
                                      </p:cBhvr>
                                      <p:to x="100000" y="100000"/>
                                    </p:animScale>
                                    <p:animScale>
                                      <p:cBhvr>
                                        <p:cTn id="33" dur="13">
                                          <p:stCondLst>
                                            <p:cond delay="821"/>
                                          </p:stCondLst>
                                        </p:cTn>
                                        <p:tgtEl>
                                          <p:spTgt spid="3">
                                            <p:txEl>
                                              <p:pRg st="1" end="1"/>
                                            </p:txEl>
                                          </p:spTgt>
                                        </p:tgtEl>
                                      </p:cBhvr>
                                      <p:to x="100000" y="90000"/>
                                    </p:animScale>
                                    <p:animScale>
                                      <p:cBhvr>
                                        <p:cTn id="34" dur="83" decel="50000">
                                          <p:stCondLst>
                                            <p:cond delay="834"/>
                                          </p:stCondLst>
                                        </p:cTn>
                                        <p:tgtEl>
                                          <p:spTgt spid="3">
                                            <p:txEl>
                                              <p:pRg st="1" end="1"/>
                                            </p:txEl>
                                          </p:spTgt>
                                        </p:tgtEl>
                                      </p:cBhvr>
                                      <p:to x="100000" y="100000"/>
                                    </p:animScale>
                                    <p:animScale>
                                      <p:cBhvr>
                                        <p:cTn id="35" dur="13">
                                          <p:stCondLst>
                                            <p:cond delay="904"/>
                                          </p:stCondLst>
                                        </p:cTn>
                                        <p:tgtEl>
                                          <p:spTgt spid="3">
                                            <p:txEl>
                                              <p:pRg st="1" end="1"/>
                                            </p:txEl>
                                          </p:spTgt>
                                        </p:tgtEl>
                                      </p:cBhvr>
                                      <p:to x="100000" y="95000"/>
                                    </p:animScale>
                                    <p:animScale>
                                      <p:cBhvr>
                                        <p:cTn id="36" dur="83" decel="50000">
                                          <p:stCondLst>
                                            <p:cond delay="917"/>
                                          </p:stCondLst>
                                        </p:cTn>
                                        <p:tgtEl>
                                          <p:spTgt spid="3">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290">
                                          <p:stCondLst>
                                            <p:cond delay="0"/>
                                          </p:stCondLst>
                                        </p:cTn>
                                        <p:tgtEl>
                                          <p:spTgt spid="3">
                                            <p:txEl>
                                              <p:pRg st="2" end="2"/>
                                            </p:txEl>
                                          </p:spTgt>
                                        </p:tgtEl>
                                      </p:cBhvr>
                                    </p:animEffect>
                                    <p:anim calcmode="lin" valueType="num">
                                      <p:cBhvr>
                                        <p:cTn id="40"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13">
                                          <p:stCondLst>
                                            <p:cond delay="325"/>
                                          </p:stCondLst>
                                        </p:cTn>
                                        <p:tgtEl>
                                          <p:spTgt spid="3">
                                            <p:txEl>
                                              <p:pRg st="2" end="2"/>
                                            </p:txEl>
                                          </p:spTgt>
                                        </p:tgtEl>
                                      </p:cBhvr>
                                      <p:to x="100000" y="60000"/>
                                    </p:animScale>
                                    <p:animScale>
                                      <p:cBhvr>
                                        <p:cTn id="46" dur="83" decel="50000">
                                          <p:stCondLst>
                                            <p:cond delay="338"/>
                                          </p:stCondLst>
                                        </p:cTn>
                                        <p:tgtEl>
                                          <p:spTgt spid="3">
                                            <p:txEl>
                                              <p:pRg st="2" end="2"/>
                                            </p:txEl>
                                          </p:spTgt>
                                        </p:tgtEl>
                                      </p:cBhvr>
                                      <p:to x="100000" y="100000"/>
                                    </p:animScale>
                                    <p:animScale>
                                      <p:cBhvr>
                                        <p:cTn id="47" dur="13">
                                          <p:stCondLst>
                                            <p:cond delay="656"/>
                                          </p:stCondLst>
                                        </p:cTn>
                                        <p:tgtEl>
                                          <p:spTgt spid="3">
                                            <p:txEl>
                                              <p:pRg st="2" end="2"/>
                                            </p:txEl>
                                          </p:spTgt>
                                        </p:tgtEl>
                                      </p:cBhvr>
                                      <p:to x="100000" y="80000"/>
                                    </p:animScale>
                                    <p:animScale>
                                      <p:cBhvr>
                                        <p:cTn id="48" dur="83" decel="50000">
                                          <p:stCondLst>
                                            <p:cond delay="669"/>
                                          </p:stCondLst>
                                        </p:cTn>
                                        <p:tgtEl>
                                          <p:spTgt spid="3">
                                            <p:txEl>
                                              <p:pRg st="2" end="2"/>
                                            </p:txEl>
                                          </p:spTgt>
                                        </p:tgtEl>
                                      </p:cBhvr>
                                      <p:to x="100000" y="100000"/>
                                    </p:animScale>
                                    <p:animScale>
                                      <p:cBhvr>
                                        <p:cTn id="49" dur="13">
                                          <p:stCondLst>
                                            <p:cond delay="821"/>
                                          </p:stCondLst>
                                        </p:cTn>
                                        <p:tgtEl>
                                          <p:spTgt spid="3">
                                            <p:txEl>
                                              <p:pRg st="2" end="2"/>
                                            </p:txEl>
                                          </p:spTgt>
                                        </p:tgtEl>
                                      </p:cBhvr>
                                      <p:to x="100000" y="90000"/>
                                    </p:animScale>
                                    <p:animScale>
                                      <p:cBhvr>
                                        <p:cTn id="50" dur="83" decel="50000">
                                          <p:stCondLst>
                                            <p:cond delay="834"/>
                                          </p:stCondLst>
                                        </p:cTn>
                                        <p:tgtEl>
                                          <p:spTgt spid="3">
                                            <p:txEl>
                                              <p:pRg st="2" end="2"/>
                                            </p:txEl>
                                          </p:spTgt>
                                        </p:tgtEl>
                                      </p:cBhvr>
                                      <p:to x="100000" y="100000"/>
                                    </p:animScale>
                                    <p:animScale>
                                      <p:cBhvr>
                                        <p:cTn id="51" dur="13">
                                          <p:stCondLst>
                                            <p:cond delay="904"/>
                                          </p:stCondLst>
                                        </p:cTn>
                                        <p:tgtEl>
                                          <p:spTgt spid="3">
                                            <p:txEl>
                                              <p:pRg st="2" end="2"/>
                                            </p:txEl>
                                          </p:spTgt>
                                        </p:tgtEl>
                                      </p:cBhvr>
                                      <p:to x="100000" y="95000"/>
                                    </p:animScale>
                                    <p:animScale>
                                      <p:cBhvr>
                                        <p:cTn id="52" dur="83" decel="50000">
                                          <p:stCondLst>
                                            <p:cond delay="917"/>
                                          </p:stCondLst>
                                        </p:cTn>
                                        <p:tgtEl>
                                          <p:spTgt spid="3">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290">
                                          <p:stCondLst>
                                            <p:cond delay="0"/>
                                          </p:stCondLst>
                                        </p:cTn>
                                        <p:tgtEl>
                                          <p:spTgt spid="3">
                                            <p:txEl>
                                              <p:pRg st="3" end="3"/>
                                            </p:txEl>
                                          </p:spTgt>
                                        </p:tgtEl>
                                      </p:cBhvr>
                                    </p:animEffect>
                                    <p:anim calcmode="lin" valueType="num">
                                      <p:cBhvr>
                                        <p:cTn id="56" dur="911"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13">
                                          <p:stCondLst>
                                            <p:cond delay="325"/>
                                          </p:stCondLst>
                                        </p:cTn>
                                        <p:tgtEl>
                                          <p:spTgt spid="3">
                                            <p:txEl>
                                              <p:pRg st="3" end="3"/>
                                            </p:txEl>
                                          </p:spTgt>
                                        </p:tgtEl>
                                      </p:cBhvr>
                                      <p:to x="100000" y="60000"/>
                                    </p:animScale>
                                    <p:animScale>
                                      <p:cBhvr>
                                        <p:cTn id="62" dur="83" decel="50000">
                                          <p:stCondLst>
                                            <p:cond delay="338"/>
                                          </p:stCondLst>
                                        </p:cTn>
                                        <p:tgtEl>
                                          <p:spTgt spid="3">
                                            <p:txEl>
                                              <p:pRg st="3" end="3"/>
                                            </p:txEl>
                                          </p:spTgt>
                                        </p:tgtEl>
                                      </p:cBhvr>
                                      <p:to x="100000" y="100000"/>
                                    </p:animScale>
                                    <p:animScale>
                                      <p:cBhvr>
                                        <p:cTn id="63" dur="13">
                                          <p:stCondLst>
                                            <p:cond delay="656"/>
                                          </p:stCondLst>
                                        </p:cTn>
                                        <p:tgtEl>
                                          <p:spTgt spid="3">
                                            <p:txEl>
                                              <p:pRg st="3" end="3"/>
                                            </p:txEl>
                                          </p:spTgt>
                                        </p:tgtEl>
                                      </p:cBhvr>
                                      <p:to x="100000" y="80000"/>
                                    </p:animScale>
                                    <p:animScale>
                                      <p:cBhvr>
                                        <p:cTn id="64" dur="83" decel="50000">
                                          <p:stCondLst>
                                            <p:cond delay="669"/>
                                          </p:stCondLst>
                                        </p:cTn>
                                        <p:tgtEl>
                                          <p:spTgt spid="3">
                                            <p:txEl>
                                              <p:pRg st="3" end="3"/>
                                            </p:txEl>
                                          </p:spTgt>
                                        </p:tgtEl>
                                      </p:cBhvr>
                                      <p:to x="100000" y="100000"/>
                                    </p:animScale>
                                    <p:animScale>
                                      <p:cBhvr>
                                        <p:cTn id="65" dur="13">
                                          <p:stCondLst>
                                            <p:cond delay="821"/>
                                          </p:stCondLst>
                                        </p:cTn>
                                        <p:tgtEl>
                                          <p:spTgt spid="3">
                                            <p:txEl>
                                              <p:pRg st="3" end="3"/>
                                            </p:txEl>
                                          </p:spTgt>
                                        </p:tgtEl>
                                      </p:cBhvr>
                                      <p:to x="100000" y="90000"/>
                                    </p:animScale>
                                    <p:animScale>
                                      <p:cBhvr>
                                        <p:cTn id="66" dur="83" decel="50000">
                                          <p:stCondLst>
                                            <p:cond delay="834"/>
                                          </p:stCondLst>
                                        </p:cTn>
                                        <p:tgtEl>
                                          <p:spTgt spid="3">
                                            <p:txEl>
                                              <p:pRg st="3" end="3"/>
                                            </p:txEl>
                                          </p:spTgt>
                                        </p:tgtEl>
                                      </p:cBhvr>
                                      <p:to x="100000" y="100000"/>
                                    </p:animScale>
                                    <p:animScale>
                                      <p:cBhvr>
                                        <p:cTn id="67" dur="13">
                                          <p:stCondLst>
                                            <p:cond delay="904"/>
                                          </p:stCondLst>
                                        </p:cTn>
                                        <p:tgtEl>
                                          <p:spTgt spid="3">
                                            <p:txEl>
                                              <p:pRg st="3" end="3"/>
                                            </p:txEl>
                                          </p:spTgt>
                                        </p:tgtEl>
                                      </p:cBhvr>
                                      <p:to x="100000" y="95000"/>
                                    </p:animScale>
                                    <p:animScale>
                                      <p:cBhvr>
                                        <p:cTn id="68" dur="83" decel="50000">
                                          <p:stCondLst>
                                            <p:cond delay="917"/>
                                          </p:stCondLst>
                                        </p:cTn>
                                        <p:tgtEl>
                                          <p:spTgt spid="3">
                                            <p:txEl>
                                              <p:pRg st="3" end="3"/>
                                            </p:txEl>
                                          </p:spTgt>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290">
                                          <p:stCondLst>
                                            <p:cond delay="0"/>
                                          </p:stCondLst>
                                        </p:cTn>
                                        <p:tgtEl>
                                          <p:spTgt spid="3">
                                            <p:txEl>
                                              <p:pRg st="4" end="4"/>
                                            </p:txEl>
                                          </p:spTgt>
                                        </p:tgtEl>
                                      </p:cBhvr>
                                    </p:animEffect>
                                    <p:anim calcmode="lin" valueType="num">
                                      <p:cBhvr>
                                        <p:cTn id="72" dur="911"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332"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332" tmFilter="0, 0; 0.125,0.2665; 0.25,0.4; 0.375,0.465; 0.5,0.5;  0.625,0.535; 0.75,0.6; 0.875,0.7335; 1,1">
                                          <p:stCondLst>
                                            <p:cond delay="332"/>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166" tmFilter="0, 0; 0.125,0.2665; 0.25,0.4; 0.375,0.465; 0.5,0.5;  0.625,0.535; 0.75,0.6; 0.875,0.7335; 1,1">
                                          <p:stCondLst>
                                            <p:cond delay="662"/>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82" tmFilter="0, 0; 0.125,0.2665; 0.25,0.4; 0.375,0.465; 0.5,0.5;  0.625,0.535; 0.75,0.6; 0.875,0.7335; 1,1">
                                          <p:stCondLst>
                                            <p:cond delay="828"/>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13">
                                          <p:stCondLst>
                                            <p:cond delay="325"/>
                                          </p:stCondLst>
                                        </p:cTn>
                                        <p:tgtEl>
                                          <p:spTgt spid="3">
                                            <p:txEl>
                                              <p:pRg st="4" end="4"/>
                                            </p:txEl>
                                          </p:spTgt>
                                        </p:tgtEl>
                                      </p:cBhvr>
                                      <p:to x="100000" y="60000"/>
                                    </p:animScale>
                                    <p:animScale>
                                      <p:cBhvr>
                                        <p:cTn id="78" dur="83" decel="50000">
                                          <p:stCondLst>
                                            <p:cond delay="338"/>
                                          </p:stCondLst>
                                        </p:cTn>
                                        <p:tgtEl>
                                          <p:spTgt spid="3">
                                            <p:txEl>
                                              <p:pRg st="4" end="4"/>
                                            </p:txEl>
                                          </p:spTgt>
                                        </p:tgtEl>
                                      </p:cBhvr>
                                      <p:to x="100000" y="100000"/>
                                    </p:animScale>
                                    <p:animScale>
                                      <p:cBhvr>
                                        <p:cTn id="79" dur="13">
                                          <p:stCondLst>
                                            <p:cond delay="656"/>
                                          </p:stCondLst>
                                        </p:cTn>
                                        <p:tgtEl>
                                          <p:spTgt spid="3">
                                            <p:txEl>
                                              <p:pRg st="4" end="4"/>
                                            </p:txEl>
                                          </p:spTgt>
                                        </p:tgtEl>
                                      </p:cBhvr>
                                      <p:to x="100000" y="80000"/>
                                    </p:animScale>
                                    <p:animScale>
                                      <p:cBhvr>
                                        <p:cTn id="80" dur="83" decel="50000">
                                          <p:stCondLst>
                                            <p:cond delay="669"/>
                                          </p:stCondLst>
                                        </p:cTn>
                                        <p:tgtEl>
                                          <p:spTgt spid="3">
                                            <p:txEl>
                                              <p:pRg st="4" end="4"/>
                                            </p:txEl>
                                          </p:spTgt>
                                        </p:tgtEl>
                                      </p:cBhvr>
                                      <p:to x="100000" y="100000"/>
                                    </p:animScale>
                                    <p:animScale>
                                      <p:cBhvr>
                                        <p:cTn id="81" dur="13">
                                          <p:stCondLst>
                                            <p:cond delay="821"/>
                                          </p:stCondLst>
                                        </p:cTn>
                                        <p:tgtEl>
                                          <p:spTgt spid="3">
                                            <p:txEl>
                                              <p:pRg st="4" end="4"/>
                                            </p:txEl>
                                          </p:spTgt>
                                        </p:tgtEl>
                                      </p:cBhvr>
                                      <p:to x="100000" y="90000"/>
                                    </p:animScale>
                                    <p:animScale>
                                      <p:cBhvr>
                                        <p:cTn id="82" dur="83" decel="50000">
                                          <p:stCondLst>
                                            <p:cond delay="834"/>
                                          </p:stCondLst>
                                        </p:cTn>
                                        <p:tgtEl>
                                          <p:spTgt spid="3">
                                            <p:txEl>
                                              <p:pRg st="4" end="4"/>
                                            </p:txEl>
                                          </p:spTgt>
                                        </p:tgtEl>
                                      </p:cBhvr>
                                      <p:to x="100000" y="100000"/>
                                    </p:animScale>
                                    <p:animScale>
                                      <p:cBhvr>
                                        <p:cTn id="83" dur="13">
                                          <p:stCondLst>
                                            <p:cond delay="904"/>
                                          </p:stCondLst>
                                        </p:cTn>
                                        <p:tgtEl>
                                          <p:spTgt spid="3">
                                            <p:txEl>
                                              <p:pRg st="4" end="4"/>
                                            </p:txEl>
                                          </p:spTgt>
                                        </p:tgtEl>
                                      </p:cBhvr>
                                      <p:to x="100000" y="95000"/>
                                    </p:animScale>
                                    <p:animScale>
                                      <p:cBhvr>
                                        <p:cTn id="84" dur="83" decel="50000">
                                          <p:stCondLst>
                                            <p:cond delay="917"/>
                                          </p:stCondLst>
                                        </p:cTn>
                                        <p:tgtEl>
                                          <p:spTgt spid="3">
                                            <p:txEl>
                                              <p:pRg st="4" end="4"/>
                                            </p:txEl>
                                          </p:spTgt>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290">
                                          <p:stCondLst>
                                            <p:cond delay="0"/>
                                          </p:stCondLst>
                                        </p:cTn>
                                        <p:tgtEl>
                                          <p:spTgt spid="3">
                                            <p:txEl>
                                              <p:pRg st="5" end="5"/>
                                            </p:txEl>
                                          </p:spTgt>
                                        </p:tgtEl>
                                      </p:cBhvr>
                                    </p:animEffect>
                                    <p:anim calcmode="lin" valueType="num">
                                      <p:cBhvr>
                                        <p:cTn id="88" dur="911"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332"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332" tmFilter="0, 0; 0.125,0.2665; 0.25,0.4; 0.375,0.465; 0.5,0.5;  0.625,0.535; 0.75,0.6; 0.875,0.7335; 1,1">
                                          <p:stCondLst>
                                            <p:cond delay="332"/>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166" tmFilter="0, 0; 0.125,0.2665; 0.25,0.4; 0.375,0.465; 0.5,0.5;  0.625,0.535; 0.75,0.6; 0.875,0.7335; 1,1">
                                          <p:stCondLst>
                                            <p:cond delay="662"/>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82" tmFilter="0, 0; 0.125,0.2665; 0.25,0.4; 0.375,0.465; 0.5,0.5;  0.625,0.535; 0.75,0.6; 0.875,0.7335; 1,1">
                                          <p:stCondLst>
                                            <p:cond delay="828"/>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13">
                                          <p:stCondLst>
                                            <p:cond delay="325"/>
                                          </p:stCondLst>
                                        </p:cTn>
                                        <p:tgtEl>
                                          <p:spTgt spid="3">
                                            <p:txEl>
                                              <p:pRg st="5" end="5"/>
                                            </p:txEl>
                                          </p:spTgt>
                                        </p:tgtEl>
                                      </p:cBhvr>
                                      <p:to x="100000" y="60000"/>
                                    </p:animScale>
                                    <p:animScale>
                                      <p:cBhvr>
                                        <p:cTn id="94" dur="83" decel="50000">
                                          <p:stCondLst>
                                            <p:cond delay="338"/>
                                          </p:stCondLst>
                                        </p:cTn>
                                        <p:tgtEl>
                                          <p:spTgt spid="3">
                                            <p:txEl>
                                              <p:pRg st="5" end="5"/>
                                            </p:txEl>
                                          </p:spTgt>
                                        </p:tgtEl>
                                      </p:cBhvr>
                                      <p:to x="100000" y="100000"/>
                                    </p:animScale>
                                    <p:animScale>
                                      <p:cBhvr>
                                        <p:cTn id="95" dur="13">
                                          <p:stCondLst>
                                            <p:cond delay="656"/>
                                          </p:stCondLst>
                                        </p:cTn>
                                        <p:tgtEl>
                                          <p:spTgt spid="3">
                                            <p:txEl>
                                              <p:pRg st="5" end="5"/>
                                            </p:txEl>
                                          </p:spTgt>
                                        </p:tgtEl>
                                      </p:cBhvr>
                                      <p:to x="100000" y="80000"/>
                                    </p:animScale>
                                    <p:animScale>
                                      <p:cBhvr>
                                        <p:cTn id="96" dur="83" decel="50000">
                                          <p:stCondLst>
                                            <p:cond delay="669"/>
                                          </p:stCondLst>
                                        </p:cTn>
                                        <p:tgtEl>
                                          <p:spTgt spid="3">
                                            <p:txEl>
                                              <p:pRg st="5" end="5"/>
                                            </p:txEl>
                                          </p:spTgt>
                                        </p:tgtEl>
                                      </p:cBhvr>
                                      <p:to x="100000" y="100000"/>
                                    </p:animScale>
                                    <p:animScale>
                                      <p:cBhvr>
                                        <p:cTn id="97" dur="13">
                                          <p:stCondLst>
                                            <p:cond delay="821"/>
                                          </p:stCondLst>
                                        </p:cTn>
                                        <p:tgtEl>
                                          <p:spTgt spid="3">
                                            <p:txEl>
                                              <p:pRg st="5" end="5"/>
                                            </p:txEl>
                                          </p:spTgt>
                                        </p:tgtEl>
                                      </p:cBhvr>
                                      <p:to x="100000" y="90000"/>
                                    </p:animScale>
                                    <p:animScale>
                                      <p:cBhvr>
                                        <p:cTn id="98" dur="83" decel="50000">
                                          <p:stCondLst>
                                            <p:cond delay="834"/>
                                          </p:stCondLst>
                                        </p:cTn>
                                        <p:tgtEl>
                                          <p:spTgt spid="3">
                                            <p:txEl>
                                              <p:pRg st="5" end="5"/>
                                            </p:txEl>
                                          </p:spTgt>
                                        </p:tgtEl>
                                      </p:cBhvr>
                                      <p:to x="100000" y="100000"/>
                                    </p:animScale>
                                    <p:animScale>
                                      <p:cBhvr>
                                        <p:cTn id="99" dur="13">
                                          <p:stCondLst>
                                            <p:cond delay="904"/>
                                          </p:stCondLst>
                                        </p:cTn>
                                        <p:tgtEl>
                                          <p:spTgt spid="3">
                                            <p:txEl>
                                              <p:pRg st="5" end="5"/>
                                            </p:txEl>
                                          </p:spTgt>
                                        </p:tgtEl>
                                      </p:cBhvr>
                                      <p:to x="100000" y="95000"/>
                                    </p:animScale>
                                    <p:animScale>
                                      <p:cBhvr>
                                        <p:cTn id="100" dur="83" decel="50000">
                                          <p:stCondLst>
                                            <p:cond delay="917"/>
                                          </p:stCondLst>
                                        </p:cTn>
                                        <p:tgtEl>
                                          <p:spTgt spid="3">
                                            <p:txEl>
                                              <p:pRg st="5" end="5"/>
                                            </p:txEl>
                                          </p:spTgt>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290">
                                          <p:stCondLst>
                                            <p:cond delay="0"/>
                                          </p:stCondLst>
                                        </p:cTn>
                                        <p:tgtEl>
                                          <p:spTgt spid="3">
                                            <p:txEl>
                                              <p:pRg st="6" end="6"/>
                                            </p:txEl>
                                          </p:spTgt>
                                        </p:tgtEl>
                                      </p:cBhvr>
                                    </p:animEffect>
                                    <p:anim calcmode="lin" valueType="num">
                                      <p:cBhvr>
                                        <p:cTn id="104" dur="911"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332"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332" tmFilter="0, 0; 0.125,0.2665; 0.25,0.4; 0.375,0.465; 0.5,0.5;  0.625,0.535; 0.75,0.6; 0.875,0.7335; 1,1">
                                          <p:stCondLst>
                                            <p:cond delay="332"/>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166" tmFilter="0, 0; 0.125,0.2665; 0.25,0.4; 0.375,0.465; 0.5,0.5;  0.625,0.535; 0.75,0.6; 0.875,0.7335; 1,1">
                                          <p:stCondLst>
                                            <p:cond delay="662"/>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82" tmFilter="0, 0; 0.125,0.2665; 0.25,0.4; 0.375,0.465; 0.5,0.5;  0.625,0.535; 0.75,0.6; 0.875,0.7335; 1,1">
                                          <p:stCondLst>
                                            <p:cond delay="828"/>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13">
                                          <p:stCondLst>
                                            <p:cond delay="325"/>
                                          </p:stCondLst>
                                        </p:cTn>
                                        <p:tgtEl>
                                          <p:spTgt spid="3">
                                            <p:txEl>
                                              <p:pRg st="6" end="6"/>
                                            </p:txEl>
                                          </p:spTgt>
                                        </p:tgtEl>
                                      </p:cBhvr>
                                      <p:to x="100000" y="60000"/>
                                    </p:animScale>
                                    <p:animScale>
                                      <p:cBhvr>
                                        <p:cTn id="110" dur="83" decel="50000">
                                          <p:stCondLst>
                                            <p:cond delay="338"/>
                                          </p:stCondLst>
                                        </p:cTn>
                                        <p:tgtEl>
                                          <p:spTgt spid="3">
                                            <p:txEl>
                                              <p:pRg st="6" end="6"/>
                                            </p:txEl>
                                          </p:spTgt>
                                        </p:tgtEl>
                                      </p:cBhvr>
                                      <p:to x="100000" y="100000"/>
                                    </p:animScale>
                                    <p:animScale>
                                      <p:cBhvr>
                                        <p:cTn id="111" dur="13">
                                          <p:stCondLst>
                                            <p:cond delay="656"/>
                                          </p:stCondLst>
                                        </p:cTn>
                                        <p:tgtEl>
                                          <p:spTgt spid="3">
                                            <p:txEl>
                                              <p:pRg st="6" end="6"/>
                                            </p:txEl>
                                          </p:spTgt>
                                        </p:tgtEl>
                                      </p:cBhvr>
                                      <p:to x="100000" y="80000"/>
                                    </p:animScale>
                                    <p:animScale>
                                      <p:cBhvr>
                                        <p:cTn id="112" dur="83" decel="50000">
                                          <p:stCondLst>
                                            <p:cond delay="669"/>
                                          </p:stCondLst>
                                        </p:cTn>
                                        <p:tgtEl>
                                          <p:spTgt spid="3">
                                            <p:txEl>
                                              <p:pRg st="6" end="6"/>
                                            </p:txEl>
                                          </p:spTgt>
                                        </p:tgtEl>
                                      </p:cBhvr>
                                      <p:to x="100000" y="100000"/>
                                    </p:animScale>
                                    <p:animScale>
                                      <p:cBhvr>
                                        <p:cTn id="113" dur="13">
                                          <p:stCondLst>
                                            <p:cond delay="821"/>
                                          </p:stCondLst>
                                        </p:cTn>
                                        <p:tgtEl>
                                          <p:spTgt spid="3">
                                            <p:txEl>
                                              <p:pRg st="6" end="6"/>
                                            </p:txEl>
                                          </p:spTgt>
                                        </p:tgtEl>
                                      </p:cBhvr>
                                      <p:to x="100000" y="90000"/>
                                    </p:animScale>
                                    <p:animScale>
                                      <p:cBhvr>
                                        <p:cTn id="114" dur="83" decel="50000">
                                          <p:stCondLst>
                                            <p:cond delay="834"/>
                                          </p:stCondLst>
                                        </p:cTn>
                                        <p:tgtEl>
                                          <p:spTgt spid="3">
                                            <p:txEl>
                                              <p:pRg st="6" end="6"/>
                                            </p:txEl>
                                          </p:spTgt>
                                        </p:tgtEl>
                                      </p:cBhvr>
                                      <p:to x="100000" y="100000"/>
                                    </p:animScale>
                                    <p:animScale>
                                      <p:cBhvr>
                                        <p:cTn id="115" dur="13">
                                          <p:stCondLst>
                                            <p:cond delay="904"/>
                                          </p:stCondLst>
                                        </p:cTn>
                                        <p:tgtEl>
                                          <p:spTgt spid="3">
                                            <p:txEl>
                                              <p:pRg st="6" end="6"/>
                                            </p:txEl>
                                          </p:spTgt>
                                        </p:tgtEl>
                                      </p:cBhvr>
                                      <p:to x="100000" y="95000"/>
                                    </p:animScale>
                                    <p:animScale>
                                      <p:cBhvr>
                                        <p:cTn id="116" dur="83" decel="50000">
                                          <p:stCondLst>
                                            <p:cond delay="917"/>
                                          </p:stCondLst>
                                        </p:cTn>
                                        <p:tgtEl>
                                          <p:spTgt spid="3">
                                            <p:txEl>
                                              <p:pRg st="6" end="6"/>
                                            </p:txEl>
                                          </p:spTgt>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3">
                                            <p:txEl>
                                              <p:pRg st="7" end="7"/>
                                            </p:txEl>
                                          </p:spTgt>
                                        </p:tgtEl>
                                        <p:attrNameLst>
                                          <p:attrName>style.visibility</p:attrName>
                                        </p:attrNameLst>
                                      </p:cBhvr>
                                      <p:to>
                                        <p:strVal val="visible"/>
                                      </p:to>
                                    </p:set>
                                    <p:animEffect transition="in" filter="wipe(down)">
                                      <p:cBhvr>
                                        <p:cTn id="119" dur="290">
                                          <p:stCondLst>
                                            <p:cond delay="0"/>
                                          </p:stCondLst>
                                        </p:cTn>
                                        <p:tgtEl>
                                          <p:spTgt spid="3">
                                            <p:txEl>
                                              <p:pRg st="7" end="7"/>
                                            </p:txEl>
                                          </p:spTgt>
                                        </p:tgtEl>
                                      </p:cBhvr>
                                    </p:animEffect>
                                    <p:anim calcmode="lin" valueType="num">
                                      <p:cBhvr>
                                        <p:cTn id="120" dur="911"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1" dur="332"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2" dur="332" tmFilter="0, 0; 0.125,0.2665; 0.25,0.4; 0.375,0.465; 0.5,0.5;  0.625,0.535; 0.75,0.6; 0.875,0.7335; 1,1">
                                          <p:stCondLst>
                                            <p:cond delay="332"/>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3" dur="166" tmFilter="0, 0; 0.125,0.2665; 0.25,0.4; 0.375,0.465; 0.5,0.5;  0.625,0.535; 0.75,0.6; 0.875,0.7335; 1,1">
                                          <p:stCondLst>
                                            <p:cond delay="662"/>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4" dur="82" tmFilter="0, 0; 0.125,0.2665; 0.25,0.4; 0.375,0.465; 0.5,0.5;  0.625,0.535; 0.75,0.6; 0.875,0.7335; 1,1">
                                          <p:stCondLst>
                                            <p:cond delay="828"/>
                                          </p:stCondLst>
                                        </p:cTn>
                                        <p:tgtEl>
                                          <p:spTgt spid="3">
                                            <p:txEl>
                                              <p:pRg st="7" end="7"/>
                                            </p:txEl>
                                          </p:spTgt>
                                        </p:tgtEl>
                                        <p:attrNameLst>
                                          <p:attrName>ppt_y</p:attrName>
                                        </p:attrNameLst>
                                      </p:cBhvr>
                                      <p:tavLst>
                                        <p:tav tm="0" fmla="#ppt_y-sin(pi*$)/81">
                                          <p:val>
                                            <p:fltVal val="0"/>
                                          </p:val>
                                        </p:tav>
                                        <p:tav tm="100000">
                                          <p:val>
                                            <p:fltVal val="1"/>
                                          </p:val>
                                        </p:tav>
                                      </p:tavLst>
                                    </p:anim>
                                    <p:animScale>
                                      <p:cBhvr>
                                        <p:cTn id="125" dur="13">
                                          <p:stCondLst>
                                            <p:cond delay="325"/>
                                          </p:stCondLst>
                                        </p:cTn>
                                        <p:tgtEl>
                                          <p:spTgt spid="3">
                                            <p:txEl>
                                              <p:pRg st="7" end="7"/>
                                            </p:txEl>
                                          </p:spTgt>
                                        </p:tgtEl>
                                      </p:cBhvr>
                                      <p:to x="100000" y="60000"/>
                                    </p:animScale>
                                    <p:animScale>
                                      <p:cBhvr>
                                        <p:cTn id="126" dur="83" decel="50000">
                                          <p:stCondLst>
                                            <p:cond delay="338"/>
                                          </p:stCondLst>
                                        </p:cTn>
                                        <p:tgtEl>
                                          <p:spTgt spid="3">
                                            <p:txEl>
                                              <p:pRg st="7" end="7"/>
                                            </p:txEl>
                                          </p:spTgt>
                                        </p:tgtEl>
                                      </p:cBhvr>
                                      <p:to x="100000" y="100000"/>
                                    </p:animScale>
                                    <p:animScale>
                                      <p:cBhvr>
                                        <p:cTn id="127" dur="13">
                                          <p:stCondLst>
                                            <p:cond delay="656"/>
                                          </p:stCondLst>
                                        </p:cTn>
                                        <p:tgtEl>
                                          <p:spTgt spid="3">
                                            <p:txEl>
                                              <p:pRg st="7" end="7"/>
                                            </p:txEl>
                                          </p:spTgt>
                                        </p:tgtEl>
                                      </p:cBhvr>
                                      <p:to x="100000" y="80000"/>
                                    </p:animScale>
                                    <p:animScale>
                                      <p:cBhvr>
                                        <p:cTn id="128" dur="83" decel="50000">
                                          <p:stCondLst>
                                            <p:cond delay="669"/>
                                          </p:stCondLst>
                                        </p:cTn>
                                        <p:tgtEl>
                                          <p:spTgt spid="3">
                                            <p:txEl>
                                              <p:pRg st="7" end="7"/>
                                            </p:txEl>
                                          </p:spTgt>
                                        </p:tgtEl>
                                      </p:cBhvr>
                                      <p:to x="100000" y="100000"/>
                                    </p:animScale>
                                    <p:animScale>
                                      <p:cBhvr>
                                        <p:cTn id="129" dur="13">
                                          <p:stCondLst>
                                            <p:cond delay="821"/>
                                          </p:stCondLst>
                                        </p:cTn>
                                        <p:tgtEl>
                                          <p:spTgt spid="3">
                                            <p:txEl>
                                              <p:pRg st="7" end="7"/>
                                            </p:txEl>
                                          </p:spTgt>
                                        </p:tgtEl>
                                      </p:cBhvr>
                                      <p:to x="100000" y="90000"/>
                                    </p:animScale>
                                    <p:animScale>
                                      <p:cBhvr>
                                        <p:cTn id="130" dur="83" decel="50000">
                                          <p:stCondLst>
                                            <p:cond delay="834"/>
                                          </p:stCondLst>
                                        </p:cTn>
                                        <p:tgtEl>
                                          <p:spTgt spid="3">
                                            <p:txEl>
                                              <p:pRg st="7" end="7"/>
                                            </p:txEl>
                                          </p:spTgt>
                                        </p:tgtEl>
                                      </p:cBhvr>
                                      <p:to x="100000" y="100000"/>
                                    </p:animScale>
                                    <p:animScale>
                                      <p:cBhvr>
                                        <p:cTn id="131" dur="13">
                                          <p:stCondLst>
                                            <p:cond delay="904"/>
                                          </p:stCondLst>
                                        </p:cTn>
                                        <p:tgtEl>
                                          <p:spTgt spid="3">
                                            <p:txEl>
                                              <p:pRg st="7" end="7"/>
                                            </p:txEl>
                                          </p:spTgt>
                                        </p:tgtEl>
                                      </p:cBhvr>
                                      <p:to x="100000" y="95000"/>
                                    </p:animScale>
                                    <p:animScale>
                                      <p:cBhvr>
                                        <p:cTn id="132" dur="83" decel="50000">
                                          <p:stCondLst>
                                            <p:cond delay="917"/>
                                          </p:stCondLst>
                                        </p:cTn>
                                        <p:tgtEl>
                                          <p:spTgt spid="3">
                                            <p:txEl>
                                              <p:pRg st="7" end="7"/>
                                            </p:txEl>
                                          </p:spTgt>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3">
                                            <p:txEl>
                                              <p:pRg st="8" end="8"/>
                                            </p:txEl>
                                          </p:spTgt>
                                        </p:tgtEl>
                                        <p:attrNameLst>
                                          <p:attrName>style.visibility</p:attrName>
                                        </p:attrNameLst>
                                      </p:cBhvr>
                                      <p:to>
                                        <p:strVal val="visible"/>
                                      </p:to>
                                    </p:set>
                                    <p:animEffect transition="in" filter="wipe(down)">
                                      <p:cBhvr>
                                        <p:cTn id="135" dur="290">
                                          <p:stCondLst>
                                            <p:cond delay="0"/>
                                          </p:stCondLst>
                                        </p:cTn>
                                        <p:tgtEl>
                                          <p:spTgt spid="3">
                                            <p:txEl>
                                              <p:pRg st="8" end="8"/>
                                            </p:txEl>
                                          </p:spTgt>
                                        </p:tgtEl>
                                      </p:cBhvr>
                                    </p:animEffect>
                                    <p:anim calcmode="lin" valueType="num">
                                      <p:cBhvr>
                                        <p:cTn id="136" dur="911"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7" dur="332"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38" dur="332" tmFilter="0, 0; 0.125,0.2665; 0.25,0.4; 0.375,0.465; 0.5,0.5;  0.625,0.535; 0.75,0.6; 0.875,0.7335; 1,1">
                                          <p:stCondLst>
                                            <p:cond delay="332"/>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39" dur="166" tmFilter="0, 0; 0.125,0.2665; 0.25,0.4; 0.375,0.465; 0.5,0.5;  0.625,0.535; 0.75,0.6; 0.875,0.7335; 1,1">
                                          <p:stCondLst>
                                            <p:cond delay="662"/>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0" dur="82" tmFilter="0, 0; 0.125,0.2665; 0.25,0.4; 0.375,0.465; 0.5,0.5;  0.625,0.535; 0.75,0.6; 0.875,0.7335; 1,1">
                                          <p:stCondLst>
                                            <p:cond delay="828"/>
                                          </p:stCondLst>
                                        </p:cTn>
                                        <p:tgtEl>
                                          <p:spTgt spid="3">
                                            <p:txEl>
                                              <p:pRg st="8" end="8"/>
                                            </p:txEl>
                                          </p:spTgt>
                                        </p:tgtEl>
                                        <p:attrNameLst>
                                          <p:attrName>ppt_y</p:attrName>
                                        </p:attrNameLst>
                                      </p:cBhvr>
                                      <p:tavLst>
                                        <p:tav tm="0" fmla="#ppt_y-sin(pi*$)/81">
                                          <p:val>
                                            <p:fltVal val="0"/>
                                          </p:val>
                                        </p:tav>
                                        <p:tav tm="100000">
                                          <p:val>
                                            <p:fltVal val="1"/>
                                          </p:val>
                                        </p:tav>
                                      </p:tavLst>
                                    </p:anim>
                                    <p:animScale>
                                      <p:cBhvr>
                                        <p:cTn id="141" dur="13">
                                          <p:stCondLst>
                                            <p:cond delay="325"/>
                                          </p:stCondLst>
                                        </p:cTn>
                                        <p:tgtEl>
                                          <p:spTgt spid="3">
                                            <p:txEl>
                                              <p:pRg st="8" end="8"/>
                                            </p:txEl>
                                          </p:spTgt>
                                        </p:tgtEl>
                                      </p:cBhvr>
                                      <p:to x="100000" y="60000"/>
                                    </p:animScale>
                                    <p:animScale>
                                      <p:cBhvr>
                                        <p:cTn id="142" dur="83" decel="50000">
                                          <p:stCondLst>
                                            <p:cond delay="338"/>
                                          </p:stCondLst>
                                        </p:cTn>
                                        <p:tgtEl>
                                          <p:spTgt spid="3">
                                            <p:txEl>
                                              <p:pRg st="8" end="8"/>
                                            </p:txEl>
                                          </p:spTgt>
                                        </p:tgtEl>
                                      </p:cBhvr>
                                      <p:to x="100000" y="100000"/>
                                    </p:animScale>
                                    <p:animScale>
                                      <p:cBhvr>
                                        <p:cTn id="143" dur="13">
                                          <p:stCondLst>
                                            <p:cond delay="656"/>
                                          </p:stCondLst>
                                        </p:cTn>
                                        <p:tgtEl>
                                          <p:spTgt spid="3">
                                            <p:txEl>
                                              <p:pRg st="8" end="8"/>
                                            </p:txEl>
                                          </p:spTgt>
                                        </p:tgtEl>
                                      </p:cBhvr>
                                      <p:to x="100000" y="80000"/>
                                    </p:animScale>
                                    <p:animScale>
                                      <p:cBhvr>
                                        <p:cTn id="144" dur="83" decel="50000">
                                          <p:stCondLst>
                                            <p:cond delay="669"/>
                                          </p:stCondLst>
                                        </p:cTn>
                                        <p:tgtEl>
                                          <p:spTgt spid="3">
                                            <p:txEl>
                                              <p:pRg st="8" end="8"/>
                                            </p:txEl>
                                          </p:spTgt>
                                        </p:tgtEl>
                                      </p:cBhvr>
                                      <p:to x="100000" y="100000"/>
                                    </p:animScale>
                                    <p:animScale>
                                      <p:cBhvr>
                                        <p:cTn id="145" dur="13">
                                          <p:stCondLst>
                                            <p:cond delay="821"/>
                                          </p:stCondLst>
                                        </p:cTn>
                                        <p:tgtEl>
                                          <p:spTgt spid="3">
                                            <p:txEl>
                                              <p:pRg st="8" end="8"/>
                                            </p:txEl>
                                          </p:spTgt>
                                        </p:tgtEl>
                                      </p:cBhvr>
                                      <p:to x="100000" y="90000"/>
                                    </p:animScale>
                                    <p:animScale>
                                      <p:cBhvr>
                                        <p:cTn id="146" dur="83" decel="50000">
                                          <p:stCondLst>
                                            <p:cond delay="834"/>
                                          </p:stCondLst>
                                        </p:cTn>
                                        <p:tgtEl>
                                          <p:spTgt spid="3">
                                            <p:txEl>
                                              <p:pRg st="8" end="8"/>
                                            </p:txEl>
                                          </p:spTgt>
                                        </p:tgtEl>
                                      </p:cBhvr>
                                      <p:to x="100000" y="100000"/>
                                    </p:animScale>
                                    <p:animScale>
                                      <p:cBhvr>
                                        <p:cTn id="147" dur="13">
                                          <p:stCondLst>
                                            <p:cond delay="904"/>
                                          </p:stCondLst>
                                        </p:cTn>
                                        <p:tgtEl>
                                          <p:spTgt spid="3">
                                            <p:txEl>
                                              <p:pRg st="8" end="8"/>
                                            </p:txEl>
                                          </p:spTgt>
                                        </p:tgtEl>
                                      </p:cBhvr>
                                      <p:to x="100000" y="95000"/>
                                    </p:animScale>
                                    <p:animScale>
                                      <p:cBhvr>
                                        <p:cTn id="148" dur="83" decel="50000">
                                          <p:stCondLst>
                                            <p:cond delay="917"/>
                                          </p:stCondLst>
                                        </p:cTn>
                                        <p:tgtEl>
                                          <p:spTgt spid="3">
                                            <p:txEl>
                                              <p:pRg st="8" end="8"/>
                                            </p:txEl>
                                          </p:spTgt>
                                        </p:tgtEl>
                                      </p:cBhvr>
                                      <p:to x="100000" y="100000"/>
                                    </p:animScale>
                                  </p:childTnLst>
                                </p:cTn>
                              </p:par>
                              <p:par>
                                <p:cTn id="149" presetID="22" presetClass="entr" presetSubtype="4" fill="hold" grpId="0" nodeType="withEffect">
                                  <p:stCondLst>
                                    <p:cond delay="0"/>
                                  </p:stCondLst>
                                  <p:childTnLst>
                                    <p:set>
                                      <p:cBhvr>
                                        <p:cTn id="150" dur="1" fill="hold">
                                          <p:stCondLst>
                                            <p:cond delay="0"/>
                                          </p:stCondLst>
                                        </p:cTn>
                                        <p:tgtEl>
                                          <p:spTgt spid="2"/>
                                        </p:tgtEl>
                                        <p:attrNameLst>
                                          <p:attrName>style.visibility</p:attrName>
                                        </p:attrNameLst>
                                      </p:cBhvr>
                                      <p:to>
                                        <p:strVal val="visible"/>
                                      </p:to>
                                    </p:set>
                                    <p:animEffect transition="in" filter="wipe(down)">
                                      <p:cBhvr>
                                        <p:cTn id="15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6" name="Picture 5" descr="Padlock on computer motherboard">
            <a:extLst>
              <a:ext uri="{FF2B5EF4-FFF2-40B4-BE49-F238E27FC236}">
                <a16:creationId xmlns:a16="http://schemas.microsoft.com/office/drawing/2014/main" id="{8C5BDF5D-87A9-AB67-B195-1211B8307E6F}"/>
              </a:ext>
            </a:extLst>
          </p:cNvPr>
          <p:cNvPicPr>
            <a:picLocks noChangeAspect="1"/>
          </p:cNvPicPr>
          <p:nvPr/>
        </p:nvPicPr>
        <p:blipFill rotWithShape="1">
          <a:blip r:embed="rId3"/>
          <a:srcRect l="8656" r="32010" b="-1"/>
          <a:stretch/>
        </p:blipFill>
        <p:spPr>
          <a:xfrm>
            <a:off x="-8622" y="10"/>
            <a:ext cx="6096000" cy="6857990"/>
          </a:xfrm>
          <a:prstGeom prst="rect">
            <a:avLst/>
          </a:prstGeom>
        </p:spPr>
      </p:pic>
      <p:sp>
        <p:nvSpPr>
          <p:cNvPr id="3" name="Content Placeholder 2">
            <a:extLst>
              <a:ext uri="{FF2B5EF4-FFF2-40B4-BE49-F238E27FC236}">
                <a16:creationId xmlns:a16="http://schemas.microsoft.com/office/drawing/2014/main" id="{2D4975AC-2E66-0511-0B2C-DEC78C6E1D47}"/>
              </a:ext>
            </a:extLst>
          </p:cNvPr>
          <p:cNvSpPr>
            <a:spLocks noGrp="1"/>
          </p:cNvSpPr>
          <p:nvPr>
            <p:ph idx="1"/>
          </p:nvPr>
        </p:nvSpPr>
        <p:spPr>
          <a:xfrm>
            <a:off x="6476634" y="537328"/>
            <a:ext cx="5495755" cy="5433237"/>
          </a:xfrm>
        </p:spPr>
        <p:txBody>
          <a:bodyPr anchor="t">
            <a:noAutofit/>
          </a:bodyPr>
          <a:lstStyle/>
          <a:p>
            <a:pPr marL="0" lvl="0" indent="0">
              <a:lnSpc>
                <a:spcPct val="90000"/>
              </a:lnSpc>
              <a:buNone/>
              <a:tabLst>
                <a:tab pos="457200" algn="l"/>
              </a:tabLst>
            </a:pPr>
            <a:r>
              <a:rPr lang="en-CA" sz="1600" b="1" dirty="0">
                <a:effectLst/>
                <a:latin typeface="Amasis MT Pro Black" panose="02040A04050005020304" pitchFamily="18" charset="0"/>
                <a:ea typeface="Times New Roman" panose="02020603050405020304" pitchFamily="18" charset="0"/>
              </a:rPr>
              <a:t>3.    Legitimate Uses</a:t>
            </a:r>
            <a:r>
              <a:rPr lang="en-CA" sz="1600" dirty="0">
                <a:effectLst/>
                <a:latin typeface="Amasis MT Pro Black" panose="02040A04050005020304" pitchFamily="18" charset="0"/>
                <a:ea typeface="Times New Roman" panose="02020603050405020304" pitchFamily="18" charset="0"/>
              </a:rPr>
              <a:t>:</a:t>
            </a:r>
          </a:p>
          <a:p>
            <a:pPr marL="742950" lvl="1" indent="-285750">
              <a:lnSpc>
                <a:spcPct val="90000"/>
              </a:lnSpc>
              <a:buSzPts val="1000"/>
              <a:buFont typeface="Courier New" panose="02070309020205020404" pitchFamily="49" charset="0"/>
              <a:buChar char="o"/>
              <a:tabLst>
                <a:tab pos="914400" algn="l"/>
              </a:tabLst>
            </a:pPr>
            <a:r>
              <a:rPr lang="en-CA" sz="1600" dirty="0">
                <a:effectLst/>
                <a:latin typeface="Roboto" panose="02000000000000000000" pitchFamily="2" charset="0"/>
                <a:ea typeface="Times New Roman" panose="02020603050405020304" pitchFamily="18" charset="0"/>
                <a:cs typeface="Times New Roman" panose="02020603050405020304" pitchFamily="18" charset="0"/>
              </a:rPr>
              <a:t>BitTorrent has legitimate applications beyond piracy:</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nSpc>
                <a:spcPct val="90000"/>
              </a:lnSpc>
              <a:buSzPts val="1000"/>
              <a:buFont typeface="Wingdings" panose="05000000000000000000" pitchFamily="2" charset="2"/>
              <a:buChar char=""/>
              <a:tabLst>
                <a:tab pos="1371600" algn="l"/>
              </a:tabLst>
            </a:pPr>
            <a:r>
              <a:rPr lang="en-CA" dirty="0">
                <a:effectLst/>
                <a:latin typeface="Roboto" panose="02000000000000000000" pitchFamily="2" charset="0"/>
                <a:ea typeface="Times New Roman" panose="02020603050405020304" pitchFamily="18" charset="0"/>
              </a:rPr>
              <a:t>Sharing open-source software like Linux.</a:t>
            </a:r>
            <a:endParaRPr lang="en-CA" dirty="0">
              <a:effectLst/>
              <a:latin typeface="Times New Roman" panose="02020603050405020304" pitchFamily="18" charset="0"/>
              <a:ea typeface="Times New Roman" panose="02020603050405020304" pitchFamily="18" charset="0"/>
            </a:endParaRPr>
          </a:p>
          <a:p>
            <a:pPr marL="1143000" lvl="2" indent="-228600">
              <a:lnSpc>
                <a:spcPct val="90000"/>
              </a:lnSpc>
              <a:buSzPts val="1000"/>
              <a:buFont typeface="Wingdings" panose="05000000000000000000" pitchFamily="2" charset="2"/>
              <a:buChar char=""/>
              <a:tabLst>
                <a:tab pos="1371600" algn="l"/>
              </a:tabLst>
            </a:pPr>
            <a:r>
              <a:rPr lang="en-CA" dirty="0">
                <a:effectLst/>
                <a:latin typeface="Roboto" panose="02000000000000000000" pitchFamily="2" charset="0"/>
                <a:ea typeface="Times New Roman" panose="02020603050405020304" pitchFamily="18" charset="0"/>
              </a:rPr>
              <a:t>Delivering updates for programs (e.g., World of Warcraft).</a:t>
            </a:r>
            <a:endParaRPr lang="en-CA" dirty="0">
              <a:effectLst/>
              <a:latin typeface="Times New Roman" panose="02020603050405020304" pitchFamily="18" charset="0"/>
              <a:ea typeface="Times New Roman" panose="02020603050405020304" pitchFamily="18" charset="0"/>
            </a:endParaRPr>
          </a:p>
          <a:p>
            <a:pPr marL="1143000" lvl="2" indent="-228600">
              <a:lnSpc>
                <a:spcPct val="90000"/>
              </a:lnSpc>
              <a:buSzPts val="1000"/>
              <a:buFont typeface="Wingdings" panose="05000000000000000000" pitchFamily="2" charset="2"/>
              <a:buChar char=""/>
              <a:tabLst>
                <a:tab pos="1371600" algn="l"/>
              </a:tabLst>
            </a:pPr>
            <a:r>
              <a:rPr lang="en-CA" dirty="0">
                <a:effectLst/>
                <a:latin typeface="Roboto" panose="02000000000000000000" pitchFamily="2" charset="0"/>
                <a:ea typeface="Times New Roman" panose="02020603050405020304" pitchFamily="18" charset="0"/>
              </a:rPr>
              <a:t>Syncing files between computers (similar to Dropbox).</a:t>
            </a:r>
            <a:endParaRPr lang="en-CA" dirty="0">
              <a:effectLst/>
              <a:latin typeface="Times New Roman" panose="02020603050405020304" pitchFamily="18" charset="0"/>
              <a:ea typeface="Times New Roman" panose="02020603050405020304" pitchFamily="18" charset="0"/>
            </a:endParaRPr>
          </a:p>
          <a:p>
            <a:pPr marL="1143000" lvl="2" indent="-228600">
              <a:lnSpc>
                <a:spcPct val="90000"/>
              </a:lnSpc>
              <a:buSzPts val="1000"/>
              <a:buFont typeface="Wingdings" panose="05000000000000000000" pitchFamily="2" charset="2"/>
              <a:buChar char=""/>
              <a:tabLst>
                <a:tab pos="1371600" algn="l"/>
              </a:tabLst>
            </a:pPr>
            <a:r>
              <a:rPr lang="en-CA" dirty="0">
                <a:effectLst/>
                <a:latin typeface="Roboto" panose="02000000000000000000" pitchFamily="2" charset="0"/>
                <a:ea typeface="Times New Roman" panose="02020603050405020304" pitchFamily="18" charset="0"/>
              </a:rPr>
              <a:t>Artists releasing media over BitTorrent.</a:t>
            </a:r>
            <a:endParaRPr lang="en-CA" dirty="0">
              <a:effectLst/>
              <a:latin typeface="Times New Roman" panose="02020603050405020304" pitchFamily="18" charset="0"/>
              <a:ea typeface="Times New Roman" panose="02020603050405020304" pitchFamily="18" charset="0"/>
            </a:endParaRPr>
          </a:p>
          <a:p>
            <a:pPr marL="1143000" lvl="2" indent="-228600">
              <a:lnSpc>
                <a:spcPct val="90000"/>
              </a:lnSpc>
              <a:buSzPts val="1000"/>
              <a:buFont typeface="Wingdings" panose="05000000000000000000" pitchFamily="2" charset="2"/>
              <a:buChar char=""/>
              <a:tabLst>
                <a:tab pos="1371600" algn="l"/>
              </a:tabLst>
            </a:pPr>
            <a:r>
              <a:rPr lang="en-CA" dirty="0">
                <a:effectLst/>
                <a:latin typeface="Roboto" panose="02000000000000000000" pitchFamily="2" charset="0"/>
                <a:ea typeface="Times New Roman" panose="02020603050405020304" pitchFamily="18" charset="0"/>
              </a:rPr>
              <a:t>Microsoft using similar tech to optimize Windows updates.</a:t>
            </a:r>
            <a:endParaRPr lang="en-CA" dirty="0">
              <a:effectLst/>
              <a:latin typeface="Times New Roman" panose="02020603050405020304" pitchFamily="18" charset="0"/>
              <a:ea typeface="Times New Roman" panose="02020603050405020304" pitchFamily="18" charset="0"/>
            </a:endParaRPr>
          </a:p>
          <a:p>
            <a:pPr marL="0" lvl="0" indent="0">
              <a:lnSpc>
                <a:spcPct val="90000"/>
              </a:lnSpc>
              <a:buNone/>
              <a:tabLst>
                <a:tab pos="457200" algn="l"/>
              </a:tabLst>
            </a:pPr>
            <a:r>
              <a:rPr lang="en-CA" sz="1600" b="1" dirty="0">
                <a:effectLst/>
                <a:latin typeface="Roboto" panose="02000000000000000000" pitchFamily="2" charset="0"/>
                <a:ea typeface="Times New Roman" panose="02020603050405020304" pitchFamily="18" charset="0"/>
              </a:rPr>
              <a:t>4</a:t>
            </a:r>
            <a:r>
              <a:rPr lang="en-CA" sz="1600" b="1" dirty="0">
                <a:effectLst/>
                <a:latin typeface="Amasis MT Pro Black" panose="02040A04050005020304" pitchFamily="18" charset="0"/>
                <a:ea typeface="Times New Roman" panose="02020603050405020304" pitchFamily="18" charset="0"/>
              </a:rPr>
              <a:t>.    Piracy and Responsibility</a:t>
            </a:r>
            <a:r>
              <a:rPr lang="en-CA" sz="1600" dirty="0">
                <a:effectLst/>
                <a:latin typeface="Roboto" panose="02000000000000000000" pitchFamily="2" charset="0"/>
                <a:ea typeface="Times New Roman" panose="02020603050405020304" pitchFamily="18" charset="0"/>
              </a:rPr>
              <a:t>:</a:t>
            </a:r>
            <a:endParaRPr lang="en-CA" sz="1600" dirty="0">
              <a:effectLst/>
              <a:latin typeface="Times New Roman" panose="02020603050405020304" pitchFamily="18" charset="0"/>
              <a:ea typeface="Times New Roman" panose="02020603050405020304" pitchFamily="18" charset="0"/>
            </a:endParaRPr>
          </a:p>
          <a:p>
            <a:pPr marL="742950" lvl="1" indent="-285750">
              <a:lnSpc>
                <a:spcPct val="90000"/>
              </a:lnSpc>
              <a:buSzPts val="1000"/>
              <a:buFont typeface="Courier New" panose="02070309020205020404" pitchFamily="49" charset="0"/>
              <a:buChar char="o"/>
              <a:tabLst>
                <a:tab pos="914400" algn="l"/>
              </a:tabLst>
            </a:pPr>
            <a:r>
              <a:rPr lang="en-CA" sz="1600" dirty="0">
                <a:effectLst/>
                <a:latin typeface="Roboto" panose="02000000000000000000" pitchFamily="2" charset="0"/>
                <a:ea typeface="Times New Roman" panose="02020603050405020304" pitchFamily="18" charset="0"/>
                <a:cs typeface="Times New Roman" panose="02020603050405020304" pitchFamily="18" charset="0"/>
              </a:rPr>
              <a:t>While BitTorrent isn’t inherently illegal, it’s often associated with piracy due to its efficiency in sharing large files.</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90000"/>
              </a:lnSpc>
            </a:pPr>
            <a:r>
              <a:rPr lang="en-CA" sz="1600" u="sng" kern="0" dirty="0" err="1">
                <a:effectLst/>
                <a:latin typeface="Roboto" panose="02000000000000000000" pitchFamily="2" charset="0"/>
                <a:ea typeface="Times New Roman" panose="02020603050405020304" pitchFamily="18" charset="0"/>
                <a:hlinkClick r:id="rId4">
                  <a:extLst>
                    <a:ext uri="{A12FA001-AC4F-418D-AE19-62706E023703}">
                      <ahyp:hlinkClr xmlns:ahyp="http://schemas.microsoft.com/office/drawing/2018/hyperlinkcolor" val="tx"/>
                    </a:ext>
                  </a:extLst>
                </a:hlinkClick>
              </a:rPr>
              <a:t>PCMag</a:t>
            </a:r>
            <a:r>
              <a:rPr lang="en-CA" sz="1600" u="sng" kern="0" dirty="0">
                <a:effectLst/>
                <a:latin typeface="Roboto" panose="02000000000000000000" pitchFamily="2" charset="0"/>
                <a:ea typeface="Times New Roman" panose="02020603050405020304" pitchFamily="18" charset="0"/>
                <a:hlinkClick r:id="rId4">
                  <a:extLst>
                    <a:ext uri="{A12FA001-AC4F-418D-AE19-62706E023703}">
                      <ahyp:hlinkClr xmlns:ahyp="http://schemas.microsoft.com/office/drawing/2018/hyperlinkcolor" val="tx"/>
                    </a:ext>
                  </a:extLst>
                </a:hlinkClick>
              </a:rPr>
              <a:t> does not condone piracy, so use BitTorrent responsibly and at your own risk</a:t>
            </a:r>
            <a:r>
              <a:rPr lang="en-CA" sz="1600" u="sng" kern="0" baseline="30000" dirty="0">
                <a:effectLst/>
                <a:latin typeface="Roboto" panose="02000000000000000000" pitchFamily="2" charset="0"/>
                <a:ea typeface="Times New Roman" panose="02020603050405020304" pitchFamily="18" charset="0"/>
                <a:hlinkClick r:id="rId4">
                  <a:extLst>
                    <a:ext uri="{A12FA001-AC4F-418D-AE19-62706E023703}">
                      <ahyp:hlinkClr xmlns:ahyp="http://schemas.microsoft.com/office/drawing/2018/hyperlinkcolor" val="tx"/>
                    </a:ext>
                  </a:extLst>
                </a:hlinkClick>
              </a:rPr>
              <a:t>1</a:t>
            </a:r>
            <a:r>
              <a:rPr lang="en-CA" sz="1600" u="sng" kern="0" baseline="30000" dirty="0">
                <a:effectLst/>
                <a:latin typeface="Roboto" panose="02000000000000000000" pitchFamily="2" charset="0"/>
                <a:ea typeface="Times New Roman" panose="02020603050405020304" pitchFamily="18" charset="0"/>
                <a:hlinkClick r:id="rId5">
                  <a:extLst>
                    <a:ext uri="{A12FA001-AC4F-418D-AE19-62706E023703}">
                      <ahyp:hlinkClr xmlns:ahyp="http://schemas.microsoft.com/office/drawing/2018/hyperlinkcolor" val="tx"/>
                    </a:ext>
                  </a:extLst>
                </a:hlinkClick>
              </a:rPr>
              <a:t>2</a:t>
            </a:r>
            <a:r>
              <a:rPr lang="en-CA" sz="1600" u="sng" kern="0" baseline="30000" dirty="0">
                <a:effectLst/>
                <a:latin typeface="Roboto" panose="02000000000000000000" pitchFamily="2" charset="0"/>
                <a:ea typeface="Times New Roman" panose="02020603050405020304" pitchFamily="18" charset="0"/>
                <a:hlinkClick r:id="rId6">
                  <a:extLst>
                    <a:ext uri="{A12FA001-AC4F-418D-AE19-62706E023703}">
                      <ahyp:hlinkClr xmlns:ahyp="http://schemas.microsoft.com/office/drawing/2018/hyperlinkcolor" val="tx"/>
                    </a:ext>
                  </a:extLst>
                </a:hlinkClick>
              </a:rPr>
              <a:t>3</a:t>
            </a:r>
            <a:r>
              <a:rPr lang="en-CA" sz="1600" kern="0" dirty="0">
                <a:effectLst/>
                <a:latin typeface="Roboto" panose="02000000000000000000" pitchFamily="2" charset="0"/>
                <a:ea typeface="Times New Roman" panose="02020603050405020304" pitchFamily="18" charset="0"/>
                <a:cs typeface="Times New Roman" panose="02020603050405020304" pitchFamily="18" charset="0"/>
              </a:rPr>
              <a:t>.</a:t>
            </a:r>
            <a:endParaRPr lang="en-CA"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080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2" presetClass="entr" presetSubtype="4"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59A1-EF8D-BF73-1418-201C33F1FDC3}"/>
              </a:ext>
            </a:extLst>
          </p:cNvPr>
          <p:cNvSpPr>
            <a:spLocks noGrp="1"/>
          </p:cNvSpPr>
          <p:nvPr>
            <p:ph type="title"/>
          </p:nvPr>
        </p:nvSpPr>
        <p:spPr>
          <a:xfrm>
            <a:off x="913795" y="257908"/>
            <a:ext cx="5978072" cy="970450"/>
          </a:xfrm>
        </p:spPr>
        <p:txBody>
          <a:bodyPr>
            <a:normAutofit/>
          </a:bodyPr>
          <a:lstStyle/>
          <a:p>
            <a:pPr>
              <a:lnSpc>
                <a:spcPct val="90000"/>
              </a:lnSpc>
            </a:pPr>
            <a:r>
              <a:rPr lang="en-CA" sz="3100" b="1" dirty="0">
                <a:latin typeface="Amasis MT Pro Black" panose="02040A04050005020304" pitchFamily="18" charset="0"/>
              </a:rPr>
              <a:t>Fun Facts About the BitTorrent </a:t>
            </a:r>
          </a:p>
        </p:txBody>
      </p:sp>
      <p:sp>
        <p:nvSpPr>
          <p:cNvPr id="3" name="Content Placeholder 2">
            <a:extLst>
              <a:ext uri="{FF2B5EF4-FFF2-40B4-BE49-F238E27FC236}">
                <a16:creationId xmlns:a16="http://schemas.microsoft.com/office/drawing/2014/main" id="{3216A05C-E4EB-4931-6EBE-36100B5298E5}"/>
              </a:ext>
            </a:extLst>
          </p:cNvPr>
          <p:cNvSpPr>
            <a:spLocks noGrp="1"/>
          </p:cNvSpPr>
          <p:nvPr>
            <p:ph idx="1"/>
          </p:nvPr>
        </p:nvSpPr>
        <p:spPr>
          <a:xfrm>
            <a:off x="913795" y="2927837"/>
            <a:ext cx="5978072" cy="2767011"/>
          </a:xfrm>
        </p:spPr>
        <p:txBody>
          <a:bodyPr anchor="ctr">
            <a:noAutofit/>
          </a:bodyPr>
          <a:lstStyle/>
          <a:p>
            <a:pPr>
              <a:spcAft>
                <a:spcPts val="1500"/>
              </a:spcAft>
            </a:pPr>
            <a:r>
              <a:rPr lang="en-CA" sz="1700" dirty="0">
                <a:solidFill>
                  <a:schemeClr val="tx1"/>
                </a:solidFill>
                <a:effectLst/>
                <a:latin typeface="system-ui"/>
                <a:ea typeface="Times New Roman" panose="02020603050405020304" pitchFamily="18" charset="0"/>
              </a:rPr>
              <a:t>: A fun fact about BitTorrent is that it was originally created by Bram Cohen as a side project while he was working at a gaming company. Cohen developed BitTorrent in April 2001 out of frustration with the slow download speeds of large files over the internet, particularly for his favorite TV shows. He envisioned BitTorrent as a more efficient way to distribute files by breaking them into smaller pieces and allowing users to download those pieces from multiple sources simultaneously.</a:t>
            </a:r>
            <a:endParaRPr lang="en-CA" sz="1700" dirty="0">
              <a:solidFill>
                <a:schemeClr val="tx1"/>
              </a:solidFill>
              <a:effectLst/>
              <a:latin typeface="Times New Roman" panose="02020603050405020304" pitchFamily="18" charset="0"/>
              <a:ea typeface="Times New Roman" panose="02020603050405020304" pitchFamily="18" charset="0"/>
            </a:endParaRPr>
          </a:p>
          <a:p>
            <a:pPr>
              <a:spcBef>
                <a:spcPts val="1500"/>
              </a:spcBef>
            </a:pPr>
            <a:r>
              <a:rPr lang="en-CA" sz="1700" dirty="0">
                <a:solidFill>
                  <a:schemeClr val="tx1"/>
                </a:solidFill>
                <a:effectLst/>
                <a:latin typeface="system-ui"/>
                <a:ea typeface="Times New Roman" panose="02020603050405020304" pitchFamily="18" charset="0"/>
              </a:rPr>
              <a:t>:What makes this fact interesting is that Cohen's side project ended up revolutionizing file sharing on the internet and became one of the most widely used protocols for distributing large files worldwide. Despite being initially developed as a hobby project, BitTorrent quickly gained popularity and became an integral part of the internet's infrastructure, enabling millions of users to share and distribute files efficiently.</a:t>
            </a:r>
            <a:endParaRPr lang="en-CA" sz="1700" dirty="0">
              <a:solidFill>
                <a:schemeClr val="tx1"/>
              </a:solidFill>
              <a:effectLst/>
              <a:latin typeface="Times New Roman" panose="02020603050405020304" pitchFamily="18" charset="0"/>
              <a:ea typeface="Times New Roman" panose="02020603050405020304" pitchFamily="18" charset="0"/>
            </a:endParaRPr>
          </a:p>
          <a:p>
            <a:pPr>
              <a:buClr>
                <a:srgbClr val="B8604E"/>
              </a:buClr>
            </a:pPr>
            <a:endParaRPr lang="en-CA" sz="1700" dirty="0">
              <a:solidFill>
                <a:schemeClr val="tx1"/>
              </a:solidFill>
            </a:endParaRPr>
          </a:p>
        </p:txBody>
      </p:sp>
      <p:pic>
        <p:nvPicPr>
          <p:cNvPr id="11" name="Picture 10" descr="Curious kitten peeking out from the bottom of the picture">
            <a:extLst>
              <a:ext uri="{FF2B5EF4-FFF2-40B4-BE49-F238E27FC236}">
                <a16:creationId xmlns:a16="http://schemas.microsoft.com/office/drawing/2014/main" id="{BD183962-2B43-E366-1C4B-3CE36C8D929C}"/>
              </a:ext>
            </a:extLst>
          </p:cNvPr>
          <p:cNvPicPr>
            <a:picLocks noChangeAspect="1"/>
          </p:cNvPicPr>
          <p:nvPr/>
        </p:nvPicPr>
        <p:blipFill rotWithShape="1">
          <a:blip r:embed="rId3"/>
          <a:srcRect l="18098" r="22239" b="-2"/>
          <a:stretch/>
        </p:blipFill>
        <p:spPr>
          <a:xfrm>
            <a:off x="7620351" y="10"/>
            <a:ext cx="4571649" cy="6857990"/>
          </a:xfrm>
          <a:prstGeom prst="rect">
            <a:avLst/>
          </a:prstGeom>
        </p:spPr>
      </p:pic>
    </p:spTree>
    <p:extLst>
      <p:ext uri="{BB962C8B-B14F-4D97-AF65-F5344CB8AC3E}">
        <p14:creationId xmlns:p14="http://schemas.microsoft.com/office/powerpoint/2010/main" val="367032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1000"/>
                                        <p:tgtEl>
                                          <p:spTgt spid="3">
                                            <p:txEl>
                                              <p:pRg st="1" end="1"/>
                                            </p:txEl>
                                          </p:spTgt>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0-#ppt_w/2"/>
                                          </p:val>
                                        </p:tav>
                                        <p:tav tm="100000">
                                          <p:val>
                                            <p:strVal val="#ppt_x"/>
                                          </p:val>
                                        </p:tav>
                                      </p:tavLst>
                                    </p:anim>
                                    <p:anim calcmode="lin" valueType="num">
                                      <p:cBhvr additive="base">
                                        <p:cTn id="18" dur="1000" fill="hold"/>
                                        <p:tgtEl>
                                          <p:spTgt spid="2"/>
                                        </p:tgtEl>
                                        <p:attrNameLst>
                                          <p:attrName>ppt_y</p:attrName>
                                        </p:attrNameLst>
                                      </p:cBhvr>
                                      <p:tavLst>
                                        <p:tav tm="0">
                                          <p:val>
                                            <p:strVal val="0-#ppt_h/2"/>
                                          </p:val>
                                        </p:tav>
                                        <p:tav tm="100000">
                                          <p:val>
                                            <p:strVal val="#ppt_y"/>
                                          </p:val>
                                        </p:tav>
                                      </p:tavLst>
                                    </p:anim>
                                  </p:childTnLst>
                                </p:cTn>
                              </p:par>
                              <p:par>
                                <p:cTn id="19" presetID="22" presetClass="entr" presetSubtype="2"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A8202-2A9D-19B1-D1D6-37D81CF01BCF}"/>
              </a:ext>
            </a:extLst>
          </p:cNvPr>
          <p:cNvSpPr>
            <a:spLocks noGrp="1"/>
          </p:cNvSpPr>
          <p:nvPr>
            <p:ph type="title"/>
          </p:nvPr>
        </p:nvSpPr>
        <p:spPr>
          <a:xfrm>
            <a:off x="8094617" y="965196"/>
            <a:ext cx="3137262" cy="2633146"/>
          </a:xfrm>
        </p:spPr>
        <p:txBody>
          <a:bodyPr vert="horz" lIns="91440" tIns="45720" rIns="91440" bIns="45720" rtlCol="0" anchor="b">
            <a:normAutofit/>
          </a:bodyPr>
          <a:lstStyle/>
          <a:p>
            <a:r>
              <a:rPr lang="en-US" dirty="0">
                <a:solidFill>
                  <a:srgbClr val="DADADA"/>
                </a:solidFill>
              </a:rPr>
              <a:t>Thank You </a:t>
            </a:r>
          </a:p>
        </p:txBody>
      </p:sp>
      <p:sp>
        <p:nvSpPr>
          <p:cNvPr id="15" name="Rectangle 14">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Handshake">
            <a:extLst>
              <a:ext uri="{FF2B5EF4-FFF2-40B4-BE49-F238E27FC236}">
                <a16:creationId xmlns:a16="http://schemas.microsoft.com/office/drawing/2014/main" id="{46F3EB14-1A2B-61B8-CEA5-728087F5AE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43848" y="1438360"/>
            <a:ext cx="3835314" cy="3835314"/>
          </a:xfrm>
          <a:prstGeom prst="rect">
            <a:avLst/>
          </a:prstGeom>
        </p:spPr>
      </p:pic>
    </p:spTree>
    <p:extLst>
      <p:ext uri="{BB962C8B-B14F-4D97-AF65-F5344CB8AC3E}">
        <p14:creationId xmlns:p14="http://schemas.microsoft.com/office/powerpoint/2010/main" val="18779028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50E0A6D05E7614C880B6D5FDF797603" ma:contentTypeVersion="5" ma:contentTypeDescription="Create a new document." ma:contentTypeScope="" ma:versionID="3b1977f3c1ec7e5d02c5ff822ce28984">
  <xsd:schema xmlns:xsd="http://www.w3.org/2001/XMLSchema" xmlns:xs="http://www.w3.org/2001/XMLSchema" xmlns:p="http://schemas.microsoft.com/office/2006/metadata/properties" xmlns:ns3="65b540b2-22e5-46c9-ab32-099632fe5bbc" targetNamespace="http://schemas.microsoft.com/office/2006/metadata/properties" ma:root="true" ma:fieldsID="bed250705d4d7c5dfbbc1eb13b9a26b6" ns3:_="">
    <xsd:import namespace="65b540b2-22e5-46c9-ab32-099632fe5bb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b540b2-22e5-46c9-ab32-099632fe5b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5b540b2-22e5-46c9-ab32-099632fe5bbc" xsi:nil="true"/>
  </documentManagement>
</p:properties>
</file>

<file path=customXml/itemProps1.xml><?xml version="1.0" encoding="utf-8"?>
<ds:datastoreItem xmlns:ds="http://schemas.openxmlformats.org/officeDocument/2006/customXml" ds:itemID="{F58BC192-E55D-48E2-8801-BE21EA9B14A8}">
  <ds:schemaRefs>
    <ds:schemaRef ds:uri="http://schemas.microsoft.com/sharepoint/v3/contenttype/forms"/>
  </ds:schemaRefs>
</ds:datastoreItem>
</file>

<file path=customXml/itemProps2.xml><?xml version="1.0" encoding="utf-8"?>
<ds:datastoreItem xmlns:ds="http://schemas.openxmlformats.org/officeDocument/2006/customXml" ds:itemID="{10DD3D46-0F6B-4F30-A2F3-CE68A92DF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b540b2-22e5-46c9-ab32-099632fe5b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B49C9B-416F-45C0-97ED-D4483A243FC7}">
  <ds:schemaRefs>
    <ds:schemaRef ds:uri="http://schemas.microsoft.com/office/2006/metadata/properties"/>
    <ds:schemaRef ds:uri="http://schemas.openxmlformats.org/package/2006/metadata/core-properties"/>
    <ds:schemaRef ds:uri="http://purl.org/dc/dcmitype/"/>
    <ds:schemaRef ds:uri="http://purl.org/dc/terms/"/>
    <ds:schemaRef ds:uri="http://schemas.microsoft.com/office/infopath/2007/PartnerControls"/>
    <ds:schemaRef ds:uri="http://www.w3.org/XML/1998/namespace"/>
    <ds:schemaRef ds:uri="http://schemas.microsoft.com/office/2006/documentManagement/types"/>
    <ds:schemaRef ds:uri="65b540b2-22e5-46c9-ab32-099632fe5bbc"/>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TM04033929[[fn=Slate]]</Template>
  <TotalTime>322</TotalTime>
  <Words>818</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vt:i4>
      </vt:variant>
    </vt:vector>
  </HeadingPairs>
  <TitlesOfParts>
    <vt:vector size="23" baseType="lpstr">
      <vt:lpstr>Amasis MT Pro Black</vt:lpstr>
      <vt:lpstr>Calisto MT</vt:lpstr>
      <vt:lpstr>Courier New</vt:lpstr>
      <vt:lpstr>Roboto</vt:lpstr>
      <vt:lpstr>Segoe UI</vt:lpstr>
      <vt:lpstr>Segoe UI Emoji</vt:lpstr>
      <vt:lpstr>Sylfaen</vt:lpstr>
      <vt:lpstr>Symbol</vt:lpstr>
      <vt:lpstr>system-ui</vt:lpstr>
      <vt:lpstr>Times New Roman</vt:lpstr>
      <vt:lpstr>Tw Cen MT Condensed Extra Bold</vt:lpstr>
      <vt:lpstr>Wingdings</vt:lpstr>
      <vt:lpstr>Wingdings 2</vt:lpstr>
      <vt:lpstr>Slate</vt:lpstr>
      <vt:lpstr>PowerPoint Presentation</vt:lpstr>
      <vt:lpstr>PRESENTER</vt:lpstr>
      <vt:lpstr>PowerPoint Presentation</vt:lpstr>
      <vt:lpstr>What is BitTorrent </vt:lpstr>
      <vt:lpstr>How BitTorrent works: </vt:lpstr>
      <vt:lpstr>What can BitTorrent do? </vt:lpstr>
      <vt:lpstr>PowerPoint Presentation</vt:lpstr>
      <vt:lpstr>Fun Facts About the BitTorrent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Mekshi Patel</dc:creator>
  <cp:lastModifiedBy>Mekshi Patel</cp:lastModifiedBy>
  <cp:revision>2</cp:revision>
  <dcterms:created xsi:type="dcterms:W3CDTF">2024-03-23T18:33:15Z</dcterms:created>
  <dcterms:modified xsi:type="dcterms:W3CDTF">2024-03-24T00:04:00Z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0x010100050E0A6D05E7614C880B6D5FDF797603</vt:lpwstr>
  </property>
</Properties>
</file>