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like Bold" charset="1" panose="02000000000000000000"/>
      <p:regular r:id="rId18"/>
    </p:embeddedFont>
    <p:embeddedFont>
      <p:font typeface="Alike" charset="1" panose="02000000000000000000"/>
      <p:regular r:id="rId19"/>
    </p:embeddedFont>
    <p:embeddedFont>
      <p:font typeface="Glacial Indifference" charset="1" panose="00000000000000000000"/>
      <p:regular r:id="rId20"/>
    </p:embeddedFont>
    <p:embeddedFont>
      <p:font typeface="Be Vietnam Ultra-Bold" charset="1" panose="00000900000000000000"/>
      <p:regular r:id="rId21"/>
    </p:embeddedFont>
    <p:embeddedFont>
      <p:font typeface="Glacial Indifference Bold" charset="1" panose="00000800000000000000"/>
      <p:regular r:id="rId22"/>
    </p:embeddedFont>
    <p:embeddedFont>
      <p:font typeface="Arimo Bold" charset="1" panose="020B0704020202020204"/>
      <p:regular r:id="rId23"/>
    </p:embeddedFont>
    <p:embeddedFont>
      <p:font typeface="Arimo" charset="1" panose="020B0604020202020204"/>
      <p:regular r:id="rId24"/>
    </p:embeddedFont>
    <p:embeddedFont>
      <p:font typeface="Special Elite" charset="1" panose="020005060000000200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3.pn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4.pn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5.pn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6505" y="-43043"/>
            <a:ext cx="18989176" cy="1395919"/>
            <a:chOff x="0" y="0"/>
            <a:chExt cx="5001265" cy="367650"/>
          </a:xfrm>
        </p:grpSpPr>
        <p:sp>
          <p:nvSpPr>
            <p:cNvPr name="Freeform 3" id="3"/>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4" id="4"/>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92871" y="2512903"/>
            <a:ext cx="18873741" cy="1851570"/>
          </a:xfrm>
          <a:custGeom>
            <a:avLst/>
            <a:gdLst/>
            <a:ahLst/>
            <a:cxnLst/>
            <a:rect r="r" b="b" t="t" l="l"/>
            <a:pathLst>
              <a:path h="1851570" w="18873741">
                <a:moveTo>
                  <a:pt x="0" y="0"/>
                </a:moveTo>
                <a:lnTo>
                  <a:pt x="18873742" y="0"/>
                </a:lnTo>
                <a:lnTo>
                  <a:pt x="18873742" y="1851570"/>
                </a:lnTo>
                <a:lnTo>
                  <a:pt x="0" y="1851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333826"/>
            <a:ext cx="18989176" cy="1395919"/>
            <a:chOff x="0" y="0"/>
            <a:chExt cx="5001265" cy="367650"/>
          </a:xfrm>
        </p:grpSpPr>
        <p:sp>
          <p:nvSpPr>
            <p:cNvPr name="Freeform 7" id="7"/>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8" id="8"/>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1945" y="-52473"/>
            <a:ext cx="5114499" cy="1405349"/>
            <a:chOff x="0" y="0"/>
            <a:chExt cx="608735" cy="167267"/>
          </a:xfrm>
        </p:grpSpPr>
        <p:sp>
          <p:nvSpPr>
            <p:cNvPr name="Freeform 10" id="10"/>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1" id="11"/>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5806137" y="-52473"/>
            <a:ext cx="5114499" cy="1405349"/>
            <a:chOff x="0" y="0"/>
            <a:chExt cx="608735" cy="167267"/>
          </a:xfrm>
        </p:grpSpPr>
        <p:sp>
          <p:nvSpPr>
            <p:cNvPr name="Freeform 13" id="13"/>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4" id="14"/>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1634219" y="-52473"/>
            <a:ext cx="5114499" cy="1405349"/>
            <a:chOff x="0" y="0"/>
            <a:chExt cx="608735" cy="167267"/>
          </a:xfrm>
        </p:grpSpPr>
        <p:sp>
          <p:nvSpPr>
            <p:cNvPr name="Freeform 16" id="16"/>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7" id="17"/>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7462301" y="-52473"/>
            <a:ext cx="5114499" cy="1405349"/>
            <a:chOff x="0" y="0"/>
            <a:chExt cx="608735" cy="167267"/>
          </a:xfrm>
        </p:grpSpPr>
        <p:sp>
          <p:nvSpPr>
            <p:cNvPr name="Freeform 19" id="19"/>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20" id="20"/>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1" id="21"/>
          <p:cNvGrpSpPr/>
          <p:nvPr/>
        </p:nvGrpSpPr>
        <p:grpSpPr>
          <a:xfrm rot="0">
            <a:off x="373447" y="1333826"/>
            <a:ext cx="4725613" cy="1395919"/>
            <a:chOff x="0" y="0"/>
            <a:chExt cx="750998" cy="221841"/>
          </a:xfrm>
        </p:grpSpPr>
        <p:sp>
          <p:nvSpPr>
            <p:cNvPr name="Freeform 22" id="22"/>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3" id="23"/>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4" id="24"/>
          <p:cNvGrpSpPr/>
          <p:nvPr/>
        </p:nvGrpSpPr>
        <p:grpSpPr>
          <a:xfrm rot="0">
            <a:off x="6201528" y="1333826"/>
            <a:ext cx="4725613" cy="1395919"/>
            <a:chOff x="0" y="0"/>
            <a:chExt cx="750998" cy="221841"/>
          </a:xfrm>
        </p:grpSpPr>
        <p:sp>
          <p:nvSpPr>
            <p:cNvPr name="Freeform 25" id="25"/>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6" id="26"/>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7" id="27"/>
          <p:cNvGrpSpPr/>
          <p:nvPr/>
        </p:nvGrpSpPr>
        <p:grpSpPr>
          <a:xfrm rot="0">
            <a:off x="12029610" y="1333826"/>
            <a:ext cx="4725613" cy="1395919"/>
            <a:chOff x="0" y="0"/>
            <a:chExt cx="750998" cy="221841"/>
          </a:xfrm>
        </p:grpSpPr>
        <p:sp>
          <p:nvSpPr>
            <p:cNvPr name="Freeform 28" id="28"/>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9" id="29"/>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0" id="30"/>
          <p:cNvGrpSpPr/>
          <p:nvPr/>
        </p:nvGrpSpPr>
        <p:grpSpPr>
          <a:xfrm rot="0">
            <a:off x="17860123" y="1333826"/>
            <a:ext cx="4725613" cy="1395919"/>
            <a:chOff x="0" y="0"/>
            <a:chExt cx="750998" cy="221841"/>
          </a:xfrm>
        </p:grpSpPr>
        <p:sp>
          <p:nvSpPr>
            <p:cNvPr name="Freeform 31" id="31"/>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32" id="32"/>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3" id="33"/>
          <p:cNvSpPr/>
          <p:nvPr/>
        </p:nvSpPr>
        <p:spPr>
          <a:xfrm flipH="false" flipV="false" rot="0">
            <a:off x="2251226"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8721574"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2251226"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8721574"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true" rot="0">
            <a:off x="-292871" y="8435430"/>
            <a:ext cx="18873741" cy="1851570"/>
          </a:xfrm>
          <a:custGeom>
            <a:avLst/>
            <a:gdLst/>
            <a:ahLst/>
            <a:cxnLst/>
            <a:rect r="r" b="b" t="t" l="l"/>
            <a:pathLst>
              <a:path h="1851570" w="18873741">
                <a:moveTo>
                  <a:pt x="0" y="1851570"/>
                </a:moveTo>
                <a:lnTo>
                  <a:pt x="18873742" y="1851570"/>
                </a:lnTo>
                <a:lnTo>
                  <a:pt x="18873742" y="0"/>
                </a:lnTo>
                <a:lnTo>
                  <a:pt x="0" y="0"/>
                </a:lnTo>
                <a:lnTo>
                  <a:pt x="0" y="18515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4490682">
            <a:off x="15266751" y="6938664"/>
            <a:ext cx="1316736" cy="4114800"/>
          </a:xfrm>
          <a:custGeom>
            <a:avLst/>
            <a:gdLst/>
            <a:ahLst/>
            <a:cxnLst/>
            <a:rect r="r" b="b" t="t" l="l"/>
            <a:pathLst>
              <a:path h="4114800" w="1316736">
                <a:moveTo>
                  <a:pt x="0" y="0"/>
                </a:moveTo>
                <a:lnTo>
                  <a:pt x="1316736" y="0"/>
                </a:lnTo>
                <a:lnTo>
                  <a:pt x="13167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9" id="39"/>
          <p:cNvSpPr txBox="true"/>
          <p:nvPr/>
        </p:nvSpPr>
        <p:spPr>
          <a:xfrm rot="0">
            <a:off x="641580" y="2898252"/>
            <a:ext cx="16617720" cy="2450371"/>
          </a:xfrm>
          <a:prstGeom prst="rect">
            <a:avLst/>
          </a:prstGeom>
        </p:spPr>
        <p:txBody>
          <a:bodyPr anchor="t" rtlCol="false" tIns="0" lIns="0" bIns="0" rIns="0">
            <a:spAutoFit/>
          </a:bodyPr>
          <a:lstStyle/>
          <a:p>
            <a:pPr algn="ctr">
              <a:lnSpc>
                <a:spcPts val="9840"/>
              </a:lnSpc>
            </a:pPr>
            <a:r>
              <a:rPr lang="en-US" sz="7028">
                <a:solidFill>
                  <a:srgbClr val="F5EC29"/>
                </a:solidFill>
                <a:latin typeface="Alike Bold"/>
                <a:ea typeface="Alike Bold"/>
                <a:cs typeface="Alike Bold"/>
                <a:sym typeface="Alike Bold"/>
              </a:rPr>
              <a:t>IMDb Analysis: </a:t>
            </a:r>
            <a:r>
              <a:rPr lang="en-US" sz="7028">
                <a:solidFill>
                  <a:srgbClr val="F5EC29"/>
                </a:solidFill>
                <a:latin typeface="Alike"/>
                <a:ea typeface="Alike"/>
                <a:cs typeface="Alike"/>
                <a:sym typeface="Alike"/>
              </a:rPr>
              <a:t>Unveiling Popularity Trends in TV Shows</a:t>
            </a:r>
          </a:p>
        </p:txBody>
      </p:sp>
      <p:sp>
        <p:nvSpPr>
          <p:cNvPr name="TextBox 40" id="40"/>
          <p:cNvSpPr txBox="true"/>
          <p:nvPr/>
        </p:nvSpPr>
        <p:spPr>
          <a:xfrm rot="0">
            <a:off x="2812453" y="6476426"/>
            <a:ext cx="11379016" cy="1448434"/>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Glacial Indifference"/>
                <a:ea typeface="Glacial Indifference"/>
                <a:cs typeface="Glacial Indifference"/>
                <a:sym typeface="Glacial Indifference"/>
              </a:rPr>
              <a:t>Group 2: SeriesSense</a:t>
            </a:r>
          </a:p>
          <a:p>
            <a:pPr algn="l" marL="0" indent="0" lvl="0">
              <a:lnSpc>
                <a:spcPts val="4480"/>
              </a:lnSpc>
              <a:spcBef>
                <a:spcPct val="0"/>
              </a:spcBef>
            </a:pPr>
            <a:r>
              <a:rPr lang="en-US" sz="3200" strike="noStrike" u="none">
                <a:solidFill>
                  <a:srgbClr val="FFFFFF"/>
                </a:solidFill>
                <a:latin typeface="Glacial Indifference"/>
                <a:ea typeface="Glacial Indifference"/>
                <a:cs typeface="Glacial Indifference"/>
                <a:sym typeface="Glacial Indifference"/>
              </a:rPr>
              <a:t>Data Science and Machiene Learning - Tuwaiq Academy</a:t>
            </a:r>
          </a:p>
        </p:txBody>
      </p:sp>
      <p:sp>
        <p:nvSpPr>
          <p:cNvPr name="Freeform 41" id="41"/>
          <p:cNvSpPr/>
          <p:nvPr/>
        </p:nvSpPr>
        <p:spPr>
          <a:xfrm flipH="false" flipV="false" rot="0">
            <a:off x="14067549" y="8072417"/>
            <a:ext cx="3733453" cy="1885394"/>
          </a:xfrm>
          <a:custGeom>
            <a:avLst/>
            <a:gdLst/>
            <a:ahLst/>
            <a:cxnLst/>
            <a:rect r="r" b="b" t="t" l="l"/>
            <a:pathLst>
              <a:path h="1885394" w="3733453">
                <a:moveTo>
                  <a:pt x="0" y="0"/>
                </a:moveTo>
                <a:lnTo>
                  <a:pt x="3733453" y="0"/>
                </a:lnTo>
                <a:lnTo>
                  <a:pt x="3733453" y="1885393"/>
                </a:lnTo>
                <a:lnTo>
                  <a:pt x="0" y="1885393"/>
                </a:lnTo>
                <a:lnTo>
                  <a:pt x="0" y="0"/>
                </a:lnTo>
                <a:close/>
              </a:path>
            </a:pathLst>
          </a:custGeom>
          <a:blipFill>
            <a:blip r:embed="rId8"/>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3209721" y="2373975"/>
            <a:ext cx="11413801" cy="1822733"/>
          </a:xfrm>
          <a:prstGeom prst="rect">
            <a:avLst/>
          </a:prstGeom>
        </p:spPr>
        <p:txBody>
          <a:bodyPr anchor="t" rtlCol="false" tIns="0" lIns="0" bIns="0" rIns="0">
            <a:spAutoFit/>
          </a:bodyPr>
          <a:lstStyle/>
          <a:p>
            <a:pPr algn="ctr">
              <a:lnSpc>
                <a:spcPts val="4930"/>
              </a:lnSpc>
            </a:pPr>
            <a:r>
              <a:rPr lang="en-US" sz="3006" b="true">
                <a:solidFill>
                  <a:srgbClr val="FFFFFF"/>
                </a:solidFill>
                <a:latin typeface="Glacial Indifference Bold"/>
                <a:ea typeface="Glacial Indifference Bold"/>
                <a:cs typeface="Glacial Indifference Bold"/>
                <a:sym typeface="Glacial Indifference Bold"/>
              </a:rPr>
              <a:t>Recap:</a:t>
            </a:r>
          </a:p>
          <a:p>
            <a:pPr algn="just">
              <a:lnSpc>
                <a:spcPts val="4930"/>
              </a:lnSpc>
            </a:pPr>
            <a:r>
              <a:rPr lang="en-US" sz="3006">
                <a:solidFill>
                  <a:srgbClr val="FFFFFF"/>
                </a:solidFill>
                <a:latin typeface="Glacial Indifference"/>
                <a:ea typeface="Glacial Indifference"/>
                <a:cs typeface="Glacial Indifference"/>
                <a:sym typeface="Glacial Indifference"/>
              </a:rPr>
              <a:t> The analysis leveraged </a:t>
            </a:r>
            <a:r>
              <a:rPr lang="en-US" sz="3006">
                <a:solidFill>
                  <a:srgbClr val="F5EC29"/>
                </a:solidFill>
                <a:latin typeface="Glacial Indifference"/>
                <a:ea typeface="Glacial Indifference"/>
                <a:cs typeface="Glacial Indifference"/>
                <a:sym typeface="Glacial Indifference"/>
              </a:rPr>
              <a:t>IMDb’s</a:t>
            </a:r>
            <a:r>
              <a:rPr lang="en-US" sz="3006">
                <a:solidFill>
                  <a:srgbClr val="FFFFFF"/>
                </a:solidFill>
                <a:latin typeface="Glacial Indifference"/>
                <a:ea typeface="Glacial Indifference"/>
                <a:cs typeface="Glacial Indifference"/>
                <a:sym typeface="Glacial Indifference"/>
              </a:rPr>
              <a:t> trusted data to explore TV show popularity using unsupervised machine learning.</a:t>
            </a:r>
          </a:p>
        </p:txBody>
      </p:sp>
      <p:sp>
        <p:nvSpPr>
          <p:cNvPr name="TextBox 16" id="16"/>
          <p:cNvSpPr txBox="true"/>
          <p:nvPr/>
        </p:nvSpPr>
        <p:spPr>
          <a:xfrm rot="0">
            <a:off x="1898428" y="355600"/>
            <a:ext cx="14491145" cy="1269365"/>
          </a:xfrm>
          <a:prstGeom prst="rect">
            <a:avLst/>
          </a:prstGeom>
        </p:spPr>
        <p:txBody>
          <a:bodyPr anchor="t" rtlCol="false" tIns="0" lIns="0" bIns="0" rIns="0">
            <a:spAutoFit/>
          </a:bodyPr>
          <a:lstStyle/>
          <a:p>
            <a:pPr algn="ctr">
              <a:lnSpc>
                <a:spcPts val="10359"/>
              </a:lnSpc>
            </a:pPr>
            <a:r>
              <a:rPr lang="en-US" sz="7399" b="true">
                <a:solidFill>
                  <a:srgbClr val="55C6E5"/>
                </a:solidFill>
                <a:latin typeface="Be Vietnam Ultra-Bold"/>
                <a:ea typeface="Be Vietnam Ultra-Bold"/>
                <a:cs typeface="Be Vietnam Ultra-Bold"/>
                <a:sym typeface="Be Vietnam Ultra-Bold"/>
              </a:rPr>
              <a:t>Conclusion</a:t>
            </a:r>
          </a:p>
        </p:txBody>
      </p:sp>
      <p:sp>
        <p:nvSpPr>
          <p:cNvPr name="TextBox 17" id="17"/>
          <p:cNvSpPr txBox="true"/>
          <p:nvPr/>
        </p:nvSpPr>
        <p:spPr>
          <a:xfrm rot="0">
            <a:off x="2985135" y="4482457"/>
            <a:ext cx="12317730" cy="2419789"/>
          </a:xfrm>
          <a:prstGeom prst="rect">
            <a:avLst/>
          </a:prstGeom>
        </p:spPr>
        <p:txBody>
          <a:bodyPr anchor="t" rtlCol="false" tIns="0" lIns="0" bIns="0" rIns="0">
            <a:spAutoFit/>
          </a:bodyPr>
          <a:lstStyle/>
          <a:p>
            <a:pPr algn="ctr">
              <a:lnSpc>
                <a:spcPts val="4820"/>
              </a:lnSpc>
            </a:pPr>
            <a:r>
              <a:rPr lang="en-US" b="true" sz="2957">
                <a:solidFill>
                  <a:srgbClr val="FFFFFF"/>
                </a:solidFill>
                <a:latin typeface="Arimo Bold"/>
                <a:ea typeface="Arimo Bold"/>
                <a:cs typeface="Arimo Bold"/>
                <a:sym typeface="Arimo Bold"/>
              </a:rPr>
              <a:t>Key Insights:</a:t>
            </a:r>
          </a:p>
          <a:p>
            <a:pPr algn="just">
              <a:lnSpc>
                <a:spcPts val="4820"/>
              </a:lnSpc>
            </a:pPr>
            <a:r>
              <a:rPr lang="en-US" sz="2957">
                <a:solidFill>
                  <a:srgbClr val="F5EC29"/>
                </a:solidFill>
                <a:latin typeface="Arimo"/>
                <a:ea typeface="Arimo"/>
                <a:cs typeface="Arimo"/>
                <a:sym typeface="Arimo"/>
              </a:rPr>
              <a:t>Cluster 0 (Concluded)</a:t>
            </a:r>
            <a:r>
              <a:rPr lang="en-US" sz="2957">
                <a:solidFill>
                  <a:srgbClr val="FFFFFF"/>
                </a:solidFill>
                <a:latin typeface="Arimo"/>
                <a:ea typeface="Arimo"/>
                <a:cs typeface="Arimo"/>
                <a:sym typeface="Arimo"/>
              </a:rPr>
              <a:t>: Short-run, concluded shows with moderate ratings.</a:t>
            </a:r>
          </a:p>
          <a:p>
            <a:pPr algn="just">
              <a:lnSpc>
                <a:spcPts val="4820"/>
              </a:lnSpc>
            </a:pPr>
            <a:r>
              <a:rPr lang="en-US" sz="2957">
                <a:solidFill>
                  <a:srgbClr val="F1603D"/>
                </a:solidFill>
                <a:latin typeface="Arimo"/>
                <a:ea typeface="Arimo"/>
                <a:cs typeface="Arimo"/>
                <a:sym typeface="Arimo"/>
              </a:rPr>
              <a:t>Cluster 1 (Running)</a:t>
            </a:r>
            <a:r>
              <a:rPr lang="en-US" sz="2957">
                <a:solidFill>
                  <a:srgbClr val="FFFFFF"/>
                </a:solidFill>
                <a:latin typeface="Arimo"/>
                <a:ea typeface="Arimo"/>
                <a:cs typeface="Arimo"/>
                <a:sym typeface="Arimo"/>
              </a:rPr>
              <a:t>: Long-running, active shows.</a:t>
            </a:r>
          </a:p>
          <a:p>
            <a:pPr algn="just">
              <a:lnSpc>
                <a:spcPts val="4820"/>
              </a:lnSpc>
            </a:pPr>
            <a:r>
              <a:rPr lang="en-US" sz="2957">
                <a:solidFill>
                  <a:srgbClr val="FF312D"/>
                </a:solidFill>
                <a:latin typeface="Arimo"/>
                <a:ea typeface="Arimo"/>
                <a:cs typeface="Arimo"/>
                <a:sym typeface="Arimo"/>
              </a:rPr>
              <a:t>Cluster 2 (Blockbuster)</a:t>
            </a:r>
            <a:r>
              <a:rPr lang="en-US" sz="2957">
                <a:solidFill>
                  <a:srgbClr val="FFFFFF"/>
                </a:solidFill>
                <a:latin typeface="Arimo"/>
                <a:ea typeface="Arimo"/>
                <a:cs typeface="Arimo"/>
                <a:sym typeface="Arimo"/>
              </a:rPr>
              <a:t>: High-rated, popular shows with a strong fan base.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Q&amp;A Session</a:t>
            </a:r>
          </a:p>
        </p:txBody>
      </p:sp>
      <p:grpSp>
        <p:nvGrpSpPr>
          <p:cNvPr name="Group 16" id="16"/>
          <p:cNvGrpSpPr/>
          <p:nvPr/>
        </p:nvGrpSpPr>
        <p:grpSpPr>
          <a:xfrm rot="0">
            <a:off x="1898428" y="3654635"/>
            <a:ext cx="14491145" cy="1901824"/>
            <a:chOff x="0" y="0"/>
            <a:chExt cx="19321526" cy="2535766"/>
          </a:xfrm>
        </p:grpSpPr>
        <p:sp>
          <p:nvSpPr>
            <p:cNvPr name="Freeform 17" id="17"/>
            <p:cNvSpPr/>
            <p:nvPr/>
          </p:nvSpPr>
          <p:spPr>
            <a:xfrm flipH="false" flipV="false" rot="0">
              <a:off x="470397" y="1838150"/>
              <a:ext cx="9753600" cy="212806"/>
            </a:xfrm>
            <a:custGeom>
              <a:avLst/>
              <a:gdLst/>
              <a:ahLst/>
              <a:cxnLst/>
              <a:rect r="r" b="b" t="t" l="l"/>
              <a:pathLst>
                <a:path h="212806" w="9753600">
                  <a:moveTo>
                    <a:pt x="0" y="0"/>
                  </a:moveTo>
                  <a:lnTo>
                    <a:pt x="9753600" y="0"/>
                  </a:lnTo>
                  <a:lnTo>
                    <a:pt x="9753600" y="212806"/>
                  </a:lnTo>
                  <a:lnTo>
                    <a:pt x="0" y="21280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9097529" y="1838150"/>
              <a:ext cx="9753600" cy="212806"/>
            </a:xfrm>
            <a:custGeom>
              <a:avLst/>
              <a:gdLst/>
              <a:ahLst/>
              <a:cxnLst/>
              <a:rect r="r" b="b" t="t" l="l"/>
              <a:pathLst>
                <a:path h="212806" w="9753600">
                  <a:moveTo>
                    <a:pt x="0" y="0"/>
                  </a:moveTo>
                  <a:lnTo>
                    <a:pt x="9753600" y="0"/>
                  </a:lnTo>
                  <a:lnTo>
                    <a:pt x="9753600" y="212806"/>
                  </a:lnTo>
                  <a:lnTo>
                    <a:pt x="0" y="21280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9" id="19"/>
            <p:cNvSpPr txBox="true"/>
            <p:nvPr/>
          </p:nvSpPr>
          <p:spPr>
            <a:xfrm rot="0">
              <a:off x="0" y="-247650"/>
              <a:ext cx="19321526" cy="2783416"/>
            </a:xfrm>
            <a:prstGeom prst="rect">
              <a:avLst/>
            </a:prstGeom>
          </p:spPr>
          <p:txBody>
            <a:bodyPr anchor="t" rtlCol="false" tIns="0" lIns="0" bIns="0" rIns="0">
              <a:spAutoFit/>
            </a:bodyPr>
            <a:lstStyle/>
            <a:p>
              <a:pPr algn="ctr">
                <a:lnSpc>
                  <a:spcPts val="17500"/>
                </a:lnSpc>
              </a:pPr>
              <a:r>
                <a:rPr lang="en-US" sz="12500">
                  <a:solidFill>
                    <a:srgbClr val="FFFFFF"/>
                  </a:solidFill>
                  <a:latin typeface="Special Elite"/>
                  <a:ea typeface="Special Elite"/>
                  <a:cs typeface="Special Elite"/>
                  <a:sym typeface="Special Elite"/>
                </a:rPr>
                <a:t>Let’s Discuss</a:t>
              </a:r>
            </a:p>
          </p:txBody>
        </p:sp>
      </p:grpSp>
      <p:sp>
        <p:nvSpPr>
          <p:cNvPr name="TextBox 20" id="20"/>
          <p:cNvSpPr txBox="true"/>
          <p:nvPr/>
        </p:nvSpPr>
        <p:spPr>
          <a:xfrm rot="0">
            <a:off x="6240623" y="5126564"/>
            <a:ext cx="8897966" cy="764540"/>
          </a:xfrm>
          <a:prstGeom prst="rect">
            <a:avLst/>
          </a:prstGeom>
        </p:spPr>
        <p:txBody>
          <a:bodyPr anchor="t" rtlCol="false" tIns="0" lIns="0" bIns="0" rIns="0">
            <a:spAutoFit/>
          </a:bodyPr>
          <a:lstStyle/>
          <a:p>
            <a:pPr algn="l" marL="0" indent="0" lvl="0">
              <a:lnSpc>
                <a:spcPts val="6160"/>
              </a:lnSpc>
              <a:spcBef>
                <a:spcPct val="0"/>
              </a:spcBef>
            </a:pPr>
            <a:r>
              <a:rPr lang="en-US" sz="4400">
                <a:solidFill>
                  <a:srgbClr val="FFFFFF"/>
                </a:solidFill>
                <a:latin typeface="Glacial Indifference"/>
                <a:ea typeface="Glacial Indifference"/>
                <a:cs typeface="Glacial Indifference"/>
                <a:sym typeface="Glacial Indifference"/>
              </a:rPr>
              <a:t>Group 2: </a:t>
            </a:r>
            <a:r>
              <a:rPr lang="en-US" sz="4400">
                <a:solidFill>
                  <a:srgbClr val="FF312D"/>
                </a:solidFill>
                <a:latin typeface="Glacial Indifference"/>
                <a:ea typeface="Glacial Indifference"/>
                <a:cs typeface="Glacial Indifference"/>
                <a:sym typeface="Glacial Indifference"/>
              </a:rPr>
              <a:t>SeriesSense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6505" y="-43043"/>
            <a:ext cx="18989176" cy="1395919"/>
            <a:chOff x="0" y="0"/>
            <a:chExt cx="5001265" cy="367650"/>
          </a:xfrm>
        </p:grpSpPr>
        <p:sp>
          <p:nvSpPr>
            <p:cNvPr name="Freeform 3" id="3"/>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4" id="4"/>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92871" y="2512903"/>
            <a:ext cx="18873741" cy="1851570"/>
          </a:xfrm>
          <a:custGeom>
            <a:avLst/>
            <a:gdLst/>
            <a:ahLst/>
            <a:cxnLst/>
            <a:rect r="r" b="b" t="t" l="l"/>
            <a:pathLst>
              <a:path h="1851570" w="18873741">
                <a:moveTo>
                  <a:pt x="0" y="0"/>
                </a:moveTo>
                <a:lnTo>
                  <a:pt x="18873742" y="0"/>
                </a:lnTo>
                <a:lnTo>
                  <a:pt x="18873742" y="1851570"/>
                </a:lnTo>
                <a:lnTo>
                  <a:pt x="0" y="1851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333826"/>
            <a:ext cx="18989176" cy="1395919"/>
            <a:chOff x="0" y="0"/>
            <a:chExt cx="5001265" cy="367650"/>
          </a:xfrm>
        </p:grpSpPr>
        <p:sp>
          <p:nvSpPr>
            <p:cNvPr name="Freeform 7" id="7"/>
            <p:cNvSpPr/>
            <p:nvPr/>
          </p:nvSpPr>
          <p:spPr>
            <a:xfrm flipH="false" flipV="false" rot="0">
              <a:off x="0" y="0"/>
              <a:ext cx="5001264" cy="367650"/>
            </a:xfrm>
            <a:custGeom>
              <a:avLst/>
              <a:gdLst/>
              <a:ahLst/>
              <a:cxnLst/>
              <a:rect r="r" b="b" t="t" l="l"/>
              <a:pathLst>
                <a:path h="367650" w="5001264">
                  <a:moveTo>
                    <a:pt x="0" y="0"/>
                  </a:moveTo>
                  <a:lnTo>
                    <a:pt x="5001264" y="0"/>
                  </a:lnTo>
                  <a:lnTo>
                    <a:pt x="5001264" y="367650"/>
                  </a:lnTo>
                  <a:lnTo>
                    <a:pt x="0" y="367650"/>
                  </a:lnTo>
                  <a:close/>
                </a:path>
              </a:pathLst>
            </a:custGeom>
            <a:solidFill>
              <a:srgbClr val="2E3B4B"/>
            </a:solidFill>
          </p:spPr>
        </p:sp>
        <p:sp>
          <p:nvSpPr>
            <p:cNvPr name="TextBox 8" id="8"/>
            <p:cNvSpPr txBox="true"/>
            <p:nvPr/>
          </p:nvSpPr>
          <p:spPr>
            <a:xfrm>
              <a:off x="0" y="-47625"/>
              <a:ext cx="5001265" cy="4152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1945" y="-52473"/>
            <a:ext cx="5114499" cy="1405349"/>
            <a:chOff x="0" y="0"/>
            <a:chExt cx="608735" cy="167267"/>
          </a:xfrm>
        </p:grpSpPr>
        <p:sp>
          <p:nvSpPr>
            <p:cNvPr name="Freeform 10" id="10"/>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1" id="11"/>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5806137" y="-52473"/>
            <a:ext cx="5114499" cy="1405349"/>
            <a:chOff x="0" y="0"/>
            <a:chExt cx="608735" cy="167267"/>
          </a:xfrm>
        </p:grpSpPr>
        <p:sp>
          <p:nvSpPr>
            <p:cNvPr name="Freeform 13" id="13"/>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4" id="14"/>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1634219" y="-52473"/>
            <a:ext cx="5114499" cy="1405349"/>
            <a:chOff x="0" y="0"/>
            <a:chExt cx="608735" cy="167267"/>
          </a:xfrm>
        </p:grpSpPr>
        <p:sp>
          <p:nvSpPr>
            <p:cNvPr name="Freeform 16" id="16"/>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17" id="17"/>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7462301" y="-52473"/>
            <a:ext cx="5114499" cy="1405349"/>
            <a:chOff x="0" y="0"/>
            <a:chExt cx="608735" cy="167267"/>
          </a:xfrm>
        </p:grpSpPr>
        <p:sp>
          <p:nvSpPr>
            <p:cNvPr name="Freeform 19" id="19"/>
            <p:cNvSpPr/>
            <p:nvPr/>
          </p:nvSpPr>
          <p:spPr>
            <a:xfrm flipH="false" flipV="false" rot="0">
              <a:off x="0" y="0"/>
              <a:ext cx="608735" cy="167267"/>
            </a:xfrm>
            <a:custGeom>
              <a:avLst/>
              <a:gdLst/>
              <a:ahLst/>
              <a:cxnLst/>
              <a:rect r="r" b="b" t="t" l="l"/>
              <a:pathLst>
                <a:path h="167267" w="608735">
                  <a:moveTo>
                    <a:pt x="405535" y="0"/>
                  </a:moveTo>
                  <a:lnTo>
                    <a:pt x="0" y="0"/>
                  </a:lnTo>
                  <a:lnTo>
                    <a:pt x="203200" y="167267"/>
                  </a:lnTo>
                  <a:lnTo>
                    <a:pt x="608735" y="167267"/>
                  </a:lnTo>
                  <a:lnTo>
                    <a:pt x="405535" y="0"/>
                  </a:lnTo>
                  <a:close/>
                </a:path>
              </a:pathLst>
            </a:custGeom>
            <a:solidFill>
              <a:srgbClr val="FFFFFF"/>
            </a:solidFill>
            <a:ln cap="sq">
              <a:noFill/>
              <a:prstDash val="solid"/>
              <a:miter/>
            </a:ln>
          </p:spPr>
        </p:sp>
        <p:sp>
          <p:nvSpPr>
            <p:cNvPr name="TextBox 20" id="20"/>
            <p:cNvSpPr txBox="true"/>
            <p:nvPr/>
          </p:nvSpPr>
          <p:spPr>
            <a:xfrm>
              <a:off x="101600" y="-47625"/>
              <a:ext cx="405535" cy="21489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1" id="21"/>
          <p:cNvGrpSpPr/>
          <p:nvPr/>
        </p:nvGrpSpPr>
        <p:grpSpPr>
          <a:xfrm rot="0">
            <a:off x="373447" y="1333826"/>
            <a:ext cx="4725613" cy="1395919"/>
            <a:chOff x="0" y="0"/>
            <a:chExt cx="750998" cy="221841"/>
          </a:xfrm>
        </p:grpSpPr>
        <p:sp>
          <p:nvSpPr>
            <p:cNvPr name="Freeform 22" id="22"/>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3" id="23"/>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4" id="24"/>
          <p:cNvGrpSpPr/>
          <p:nvPr/>
        </p:nvGrpSpPr>
        <p:grpSpPr>
          <a:xfrm rot="0">
            <a:off x="6201528" y="1333826"/>
            <a:ext cx="4725613" cy="1395919"/>
            <a:chOff x="0" y="0"/>
            <a:chExt cx="750998" cy="221841"/>
          </a:xfrm>
        </p:grpSpPr>
        <p:sp>
          <p:nvSpPr>
            <p:cNvPr name="Freeform 25" id="25"/>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6" id="26"/>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7" id="27"/>
          <p:cNvGrpSpPr/>
          <p:nvPr/>
        </p:nvGrpSpPr>
        <p:grpSpPr>
          <a:xfrm rot="0">
            <a:off x="12029610" y="1333826"/>
            <a:ext cx="4725613" cy="1395919"/>
            <a:chOff x="0" y="0"/>
            <a:chExt cx="750998" cy="221841"/>
          </a:xfrm>
        </p:grpSpPr>
        <p:sp>
          <p:nvSpPr>
            <p:cNvPr name="Freeform 28" id="28"/>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29" id="29"/>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0" id="30"/>
          <p:cNvGrpSpPr/>
          <p:nvPr/>
        </p:nvGrpSpPr>
        <p:grpSpPr>
          <a:xfrm rot="0">
            <a:off x="17860123" y="1333826"/>
            <a:ext cx="4725613" cy="1395919"/>
            <a:chOff x="0" y="0"/>
            <a:chExt cx="750998" cy="221841"/>
          </a:xfrm>
        </p:grpSpPr>
        <p:sp>
          <p:nvSpPr>
            <p:cNvPr name="Freeform 31" id="31"/>
            <p:cNvSpPr/>
            <p:nvPr/>
          </p:nvSpPr>
          <p:spPr>
            <a:xfrm flipH="false" flipV="false" rot="0">
              <a:off x="0" y="0"/>
              <a:ext cx="750998" cy="221841"/>
            </a:xfrm>
            <a:custGeom>
              <a:avLst/>
              <a:gdLst/>
              <a:ahLst/>
              <a:cxnLst/>
              <a:rect r="r" b="b" t="t" l="l"/>
              <a:pathLst>
                <a:path h="221841" w="750998">
                  <a:moveTo>
                    <a:pt x="203200" y="0"/>
                  </a:moveTo>
                  <a:lnTo>
                    <a:pt x="750998" y="0"/>
                  </a:lnTo>
                  <a:lnTo>
                    <a:pt x="547798" y="221841"/>
                  </a:lnTo>
                  <a:lnTo>
                    <a:pt x="0" y="221841"/>
                  </a:lnTo>
                  <a:lnTo>
                    <a:pt x="203200" y="0"/>
                  </a:lnTo>
                  <a:close/>
                </a:path>
              </a:pathLst>
            </a:custGeom>
            <a:solidFill>
              <a:srgbClr val="FFFFFF"/>
            </a:solidFill>
            <a:ln cap="sq">
              <a:noFill/>
              <a:prstDash val="solid"/>
              <a:miter/>
            </a:ln>
          </p:spPr>
        </p:sp>
        <p:sp>
          <p:nvSpPr>
            <p:cNvPr name="TextBox 32" id="32"/>
            <p:cNvSpPr txBox="true"/>
            <p:nvPr/>
          </p:nvSpPr>
          <p:spPr>
            <a:xfrm>
              <a:off x="101600" y="-47625"/>
              <a:ext cx="547798" cy="26946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3" id="33"/>
          <p:cNvSpPr/>
          <p:nvPr/>
        </p:nvSpPr>
        <p:spPr>
          <a:xfrm flipH="false" flipV="false" rot="0">
            <a:off x="2251226"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8721574" y="5429250"/>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2251226"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8721574" y="7311598"/>
            <a:ext cx="7315200" cy="159604"/>
          </a:xfrm>
          <a:custGeom>
            <a:avLst/>
            <a:gdLst/>
            <a:ahLst/>
            <a:cxnLst/>
            <a:rect r="r" b="b" t="t" l="l"/>
            <a:pathLst>
              <a:path h="159604" w="7315200">
                <a:moveTo>
                  <a:pt x="0" y="0"/>
                </a:moveTo>
                <a:lnTo>
                  <a:pt x="7315200" y="0"/>
                </a:lnTo>
                <a:lnTo>
                  <a:pt x="7315200" y="159604"/>
                </a:lnTo>
                <a:lnTo>
                  <a:pt x="0" y="15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true" rot="0">
            <a:off x="-292871" y="8435430"/>
            <a:ext cx="18873741" cy="1851570"/>
          </a:xfrm>
          <a:custGeom>
            <a:avLst/>
            <a:gdLst/>
            <a:ahLst/>
            <a:cxnLst/>
            <a:rect r="r" b="b" t="t" l="l"/>
            <a:pathLst>
              <a:path h="1851570" w="18873741">
                <a:moveTo>
                  <a:pt x="0" y="1851570"/>
                </a:moveTo>
                <a:lnTo>
                  <a:pt x="18873742" y="1851570"/>
                </a:lnTo>
                <a:lnTo>
                  <a:pt x="18873742" y="0"/>
                </a:lnTo>
                <a:lnTo>
                  <a:pt x="0" y="0"/>
                </a:lnTo>
                <a:lnTo>
                  <a:pt x="0" y="18515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4490682">
            <a:off x="15266751" y="6938664"/>
            <a:ext cx="1316736" cy="4114800"/>
          </a:xfrm>
          <a:custGeom>
            <a:avLst/>
            <a:gdLst/>
            <a:ahLst/>
            <a:cxnLst/>
            <a:rect r="r" b="b" t="t" l="l"/>
            <a:pathLst>
              <a:path h="4114800" w="1316736">
                <a:moveTo>
                  <a:pt x="0" y="0"/>
                </a:moveTo>
                <a:lnTo>
                  <a:pt x="1316736" y="0"/>
                </a:lnTo>
                <a:lnTo>
                  <a:pt x="131673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9" id="39"/>
          <p:cNvSpPr txBox="true"/>
          <p:nvPr/>
        </p:nvSpPr>
        <p:spPr>
          <a:xfrm rot="0">
            <a:off x="2535305" y="3822109"/>
            <a:ext cx="14491145" cy="2149474"/>
          </a:xfrm>
          <a:prstGeom prst="rect">
            <a:avLst/>
          </a:prstGeom>
        </p:spPr>
        <p:txBody>
          <a:bodyPr anchor="t" rtlCol="false" tIns="0" lIns="0" bIns="0" rIns="0">
            <a:spAutoFit/>
          </a:bodyPr>
          <a:lstStyle/>
          <a:p>
            <a:pPr algn="l">
              <a:lnSpc>
                <a:spcPts val="17500"/>
              </a:lnSpc>
            </a:pPr>
            <a:r>
              <a:rPr lang="en-US" sz="12500">
                <a:solidFill>
                  <a:srgbClr val="FFFFFF"/>
                </a:solidFill>
                <a:latin typeface="Special Elite"/>
                <a:ea typeface="Special Elite"/>
                <a:cs typeface="Special Elite"/>
                <a:sym typeface="Special Elite"/>
              </a:rPr>
              <a:t>Thank You</a:t>
            </a:r>
          </a:p>
        </p:txBody>
      </p:sp>
      <p:sp>
        <p:nvSpPr>
          <p:cNvPr name="TextBox 40" id="40"/>
          <p:cNvSpPr txBox="true"/>
          <p:nvPr/>
        </p:nvSpPr>
        <p:spPr>
          <a:xfrm rot="0">
            <a:off x="2812453" y="6419276"/>
            <a:ext cx="8897966" cy="863600"/>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Glacial Indifference"/>
                <a:ea typeface="Glacial Indifference"/>
                <a:cs typeface="Glacial Indifference"/>
                <a:sym typeface="Glacial Indifference"/>
              </a:rPr>
              <a:t>Group 2: </a:t>
            </a:r>
            <a:r>
              <a:rPr lang="en-US" sz="5000">
                <a:solidFill>
                  <a:srgbClr val="FF312D"/>
                </a:solidFill>
                <a:latin typeface="Glacial Indifference"/>
                <a:ea typeface="Glacial Indifference"/>
                <a:cs typeface="Glacial Indifference"/>
                <a:sym typeface="Glacial Indifference"/>
              </a:rPr>
              <a:t>SeriesSense</a:t>
            </a:r>
          </a:p>
        </p:txBody>
      </p:sp>
      <p:sp>
        <p:nvSpPr>
          <p:cNvPr name="TextBox 41" id="41"/>
          <p:cNvSpPr txBox="true"/>
          <p:nvPr/>
        </p:nvSpPr>
        <p:spPr>
          <a:xfrm rot="-912620">
            <a:off x="11996256" y="8464833"/>
            <a:ext cx="7825238" cy="1038225"/>
          </a:xfrm>
          <a:prstGeom prst="rect">
            <a:avLst/>
          </a:prstGeom>
        </p:spPr>
        <p:txBody>
          <a:bodyPr anchor="t" rtlCol="false" tIns="0" lIns="0" bIns="0" rIns="0">
            <a:spAutoFit/>
          </a:bodyPr>
          <a:lstStyle/>
          <a:p>
            <a:pPr algn="ctr">
              <a:lnSpc>
                <a:spcPts val="8400"/>
              </a:lnSpc>
            </a:pPr>
            <a:r>
              <a:rPr lang="en-US" sz="6000" spc="929">
                <a:solidFill>
                  <a:srgbClr val="FF312D"/>
                </a:solidFill>
                <a:latin typeface="Special Elite"/>
                <a:ea typeface="Special Elite"/>
                <a:cs typeface="Special Elite"/>
                <a:sym typeface="Special Elite"/>
              </a:rPr>
              <a:t>FINISH</a:t>
            </a:r>
          </a:p>
        </p:txBody>
      </p:sp>
      <p:grpSp>
        <p:nvGrpSpPr>
          <p:cNvPr name="Group 42" id="42"/>
          <p:cNvGrpSpPr/>
          <p:nvPr/>
        </p:nvGrpSpPr>
        <p:grpSpPr>
          <a:xfrm rot="0">
            <a:off x="-3997218" y="7575977"/>
            <a:ext cx="9382161" cy="4062962"/>
            <a:chOff x="0" y="0"/>
            <a:chExt cx="2471022" cy="1070081"/>
          </a:xfrm>
        </p:grpSpPr>
        <p:sp>
          <p:nvSpPr>
            <p:cNvPr name="Freeform 43" id="43"/>
            <p:cNvSpPr/>
            <p:nvPr/>
          </p:nvSpPr>
          <p:spPr>
            <a:xfrm flipH="false" flipV="false" rot="0">
              <a:off x="0" y="0"/>
              <a:ext cx="2471022" cy="1070081"/>
            </a:xfrm>
            <a:custGeom>
              <a:avLst/>
              <a:gdLst/>
              <a:ahLst/>
              <a:cxnLst/>
              <a:rect r="r" b="b" t="t" l="l"/>
              <a:pathLst>
                <a:path h="1070081" w="2471022">
                  <a:moveTo>
                    <a:pt x="0" y="0"/>
                  </a:moveTo>
                  <a:lnTo>
                    <a:pt x="2471022" y="0"/>
                  </a:lnTo>
                  <a:lnTo>
                    <a:pt x="2471022" y="1070081"/>
                  </a:lnTo>
                  <a:lnTo>
                    <a:pt x="0" y="1070081"/>
                  </a:lnTo>
                  <a:close/>
                </a:path>
              </a:pathLst>
            </a:custGeom>
            <a:solidFill>
              <a:srgbClr val="000000">
                <a:alpha val="0"/>
              </a:srgbClr>
            </a:solidFill>
            <a:ln w="38100" cap="sq">
              <a:solidFill>
                <a:srgbClr val="000000"/>
              </a:solidFill>
              <a:prstDash val="solid"/>
              <a:miter/>
            </a:ln>
          </p:spPr>
        </p:sp>
        <p:sp>
          <p:nvSpPr>
            <p:cNvPr name="TextBox 44" id="44"/>
            <p:cNvSpPr txBox="true"/>
            <p:nvPr/>
          </p:nvSpPr>
          <p:spPr>
            <a:xfrm>
              <a:off x="0" y="-47625"/>
              <a:ext cx="2471022" cy="1117706"/>
            </a:xfrm>
            <a:prstGeom prst="rect">
              <a:avLst/>
            </a:prstGeom>
          </p:spPr>
          <p:txBody>
            <a:bodyPr anchor="ctr" rtlCol="false" tIns="50800" lIns="50800" bIns="50800" rIns="50800"/>
            <a:lstStyle/>
            <a:p>
              <a:pPr algn="ctr">
                <a:lnSpc>
                  <a:spcPts val="2659"/>
                </a:lnSpc>
              </a:pPr>
            </a:p>
          </p:txBody>
        </p:sp>
      </p:grpSp>
      <p:sp>
        <p:nvSpPr>
          <p:cNvPr name="TextBox 45" id="45"/>
          <p:cNvSpPr txBox="true"/>
          <p:nvPr/>
        </p:nvSpPr>
        <p:spPr>
          <a:xfrm rot="0">
            <a:off x="9780877" y="7414052"/>
            <a:ext cx="6445696" cy="688975"/>
          </a:xfrm>
          <a:prstGeom prst="rect">
            <a:avLst/>
          </a:prstGeom>
        </p:spPr>
        <p:txBody>
          <a:bodyPr anchor="t" rtlCol="false" tIns="0" lIns="0" bIns="0" rIns="0">
            <a:spAutoFit/>
          </a:bodyPr>
          <a:lstStyle/>
          <a:p>
            <a:pPr algn="ctr">
              <a:lnSpc>
                <a:spcPts val="5599"/>
              </a:lnSpc>
            </a:pPr>
            <a:r>
              <a:rPr lang="en-US" sz="3999">
                <a:solidFill>
                  <a:srgbClr val="FFFFFF"/>
                </a:solidFill>
                <a:latin typeface="Glacial Indifference"/>
                <a:ea typeface="Glacial Indifference"/>
                <a:cs typeface="Glacial Indifference"/>
                <a:sym typeface="Glacial Indifference"/>
              </a:rPr>
              <a:t>Manar Alshykh</a:t>
            </a:r>
          </a:p>
        </p:txBody>
      </p:sp>
      <p:sp>
        <p:nvSpPr>
          <p:cNvPr name="TextBox 46" id="46"/>
          <p:cNvSpPr txBox="true"/>
          <p:nvPr/>
        </p:nvSpPr>
        <p:spPr>
          <a:xfrm rot="0">
            <a:off x="1311374" y="7937927"/>
            <a:ext cx="6445696" cy="688975"/>
          </a:xfrm>
          <a:prstGeom prst="rect">
            <a:avLst/>
          </a:prstGeom>
        </p:spPr>
        <p:txBody>
          <a:bodyPr anchor="t" rtlCol="false" tIns="0" lIns="0" bIns="0" rIns="0">
            <a:spAutoFit/>
          </a:bodyPr>
          <a:lstStyle/>
          <a:p>
            <a:pPr algn="ctr">
              <a:lnSpc>
                <a:spcPts val="5599"/>
              </a:lnSpc>
            </a:pPr>
            <a:r>
              <a:rPr lang="en-US" sz="3999">
                <a:solidFill>
                  <a:srgbClr val="FFFFFF"/>
                </a:solidFill>
                <a:latin typeface="Glacial Indifference"/>
                <a:ea typeface="Glacial Indifference"/>
                <a:cs typeface="Glacial Indifference"/>
                <a:sym typeface="Glacial Indifference"/>
              </a:rPr>
              <a:t>Sarah Belal</a:t>
            </a:r>
          </a:p>
        </p:txBody>
      </p:sp>
      <p:sp>
        <p:nvSpPr>
          <p:cNvPr name="TextBox 47" id="47"/>
          <p:cNvSpPr txBox="true"/>
          <p:nvPr/>
        </p:nvSpPr>
        <p:spPr>
          <a:xfrm rot="0">
            <a:off x="1311374" y="7385477"/>
            <a:ext cx="6445696" cy="688975"/>
          </a:xfrm>
          <a:prstGeom prst="rect">
            <a:avLst/>
          </a:prstGeom>
        </p:spPr>
        <p:txBody>
          <a:bodyPr anchor="t" rtlCol="false" tIns="0" lIns="0" bIns="0" rIns="0">
            <a:spAutoFit/>
          </a:bodyPr>
          <a:lstStyle/>
          <a:p>
            <a:pPr algn="ctr">
              <a:lnSpc>
                <a:spcPts val="5599"/>
              </a:lnSpc>
            </a:pPr>
            <a:r>
              <a:rPr lang="en-US" sz="3999">
                <a:solidFill>
                  <a:srgbClr val="FFFFFF"/>
                </a:solidFill>
                <a:latin typeface="Glacial Indifference"/>
                <a:ea typeface="Glacial Indifference"/>
                <a:cs typeface="Glacial Indifference"/>
                <a:sym typeface="Glacial Indifference"/>
              </a:rPr>
              <a:t>Ahmed Alhassar</a:t>
            </a:r>
          </a:p>
        </p:txBody>
      </p:sp>
      <p:sp>
        <p:nvSpPr>
          <p:cNvPr name="TextBox 48" id="48"/>
          <p:cNvSpPr txBox="true"/>
          <p:nvPr/>
        </p:nvSpPr>
        <p:spPr>
          <a:xfrm rot="0">
            <a:off x="9828502" y="8048080"/>
            <a:ext cx="6445696" cy="688975"/>
          </a:xfrm>
          <a:prstGeom prst="rect">
            <a:avLst/>
          </a:prstGeom>
        </p:spPr>
        <p:txBody>
          <a:bodyPr anchor="t" rtlCol="false" tIns="0" lIns="0" bIns="0" rIns="0">
            <a:spAutoFit/>
          </a:bodyPr>
          <a:lstStyle/>
          <a:p>
            <a:pPr algn="ctr">
              <a:lnSpc>
                <a:spcPts val="5599"/>
              </a:lnSpc>
            </a:pPr>
            <a:r>
              <a:rPr lang="en-US" sz="3999">
                <a:solidFill>
                  <a:srgbClr val="FFFFFF"/>
                </a:solidFill>
                <a:latin typeface="Glacial Indifference"/>
                <a:ea typeface="Glacial Indifference"/>
                <a:cs typeface="Glacial Indifference"/>
                <a:sym typeface="Glacial Indifference"/>
              </a:rPr>
              <a:t>Ahmed Alharbi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b="true">
                <a:solidFill>
                  <a:srgbClr val="55C6E5"/>
                </a:solidFill>
                <a:latin typeface="Be Vietnam Ultra-Bold"/>
                <a:ea typeface="Be Vietnam Ultra-Bold"/>
                <a:cs typeface="Be Vietnam Ultra-Bold"/>
                <a:sym typeface="Be Vietnam Ultra-Bold"/>
              </a:rPr>
              <a:t>Introduction</a:t>
            </a:r>
          </a:p>
        </p:txBody>
      </p:sp>
      <p:sp>
        <p:nvSpPr>
          <p:cNvPr name="TextBox 16" id="16"/>
          <p:cNvSpPr txBox="true"/>
          <p:nvPr/>
        </p:nvSpPr>
        <p:spPr>
          <a:xfrm rot="0">
            <a:off x="1343294" y="4935639"/>
            <a:ext cx="7403395" cy="2887980"/>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Objective</a:t>
            </a:r>
          </a:p>
          <a:p>
            <a:pPr algn="just">
              <a:lnSpc>
                <a:spcPts val="4620"/>
              </a:lnSpc>
            </a:pPr>
            <a:r>
              <a:rPr lang="en-US" sz="3300">
                <a:solidFill>
                  <a:srgbClr val="FFFFFF"/>
                </a:solidFill>
                <a:latin typeface="Glacial Indifference"/>
                <a:ea typeface="Glacial Indifference"/>
                <a:cs typeface="Glacial Indifference"/>
                <a:sym typeface="Glacial Indifference"/>
              </a:rPr>
              <a:t>Analyze popular TV shows from </a:t>
            </a:r>
            <a:r>
              <a:rPr lang="en-US" sz="3300">
                <a:solidFill>
                  <a:srgbClr val="F5EC29"/>
                </a:solidFill>
                <a:latin typeface="Glacial Indifference"/>
                <a:ea typeface="Glacial Indifference"/>
                <a:cs typeface="Glacial Indifference"/>
                <a:sym typeface="Glacial Indifference"/>
              </a:rPr>
              <a:t>IMDb</a:t>
            </a:r>
            <a:r>
              <a:rPr lang="en-US" sz="3300">
                <a:solidFill>
                  <a:srgbClr val="FFFFFF"/>
                </a:solidFill>
                <a:latin typeface="Glacial Indifference"/>
                <a:ea typeface="Glacial Indifference"/>
                <a:cs typeface="Glacial Indifference"/>
                <a:sym typeface="Glacial Indifference"/>
              </a:rPr>
              <a:t> to identify patterns and group them using unsupervised machine learning.</a:t>
            </a:r>
          </a:p>
          <a:p>
            <a:pPr algn="just">
              <a:lnSpc>
                <a:spcPts val="4620"/>
              </a:lnSpc>
            </a:pPr>
          </a:p>
        </p:txBody>
      </p:sp>
      <p:sp>
        <p:nvSpPr>
          <p:cNvPr name="TextBox 17" id="17"/>
          <p:cNvSpPr txBox="true"/>
          <p:nvPr/>
        </p:nvSpPr>
        <p:spPr>
          <a:xfrm rot="0">
            <a:off x="9833846" y="4953033"/>
            <a:ext cx="7110860" cy="2796042"/>
          </a:xfrm>
          <a:prstGeom prst="rect">
            <a:avLst/>
          </a:prstGeom>
        </p:spPr>
        <p:txBody>
          <a:bodyPr anchor="t" rtlCol="false" tIns="0" lIns="0" bIns="0" rIns="0">
            <a:spAutoFit/>
          </a:bodyPr>
          <a:lstStyle/>
          <a:p>
            <a:pPr algn="just">
              <a:lnSpc>
                <a:spcPts val="4437"/>
              </a:lnSpc>
            </a:pPr>
            <a:r>
              <a:rPr lang="en-US" sz="3169">
                <a:solidFill>
                  <a:srgbClr val="FFFFFF"/>
                </a:solidFill>
                <a:latin typeface="Glacial Indifference"/>
                <a:ea typeface="Glacial Indifference"/>
                <a:cs typeface="Glacial Indifference"/>
                <a:sym typeface="Glacial Indifference"/>
              </a:rPr>
              <a:t>Data Source</a:t>
            </a:r>
          </a:p>
          <a:p>
            <a:pPr algn="just">
              <a:lnSpc>
                <a:spcPts val="4437"/>
              </a:lnSpc>
            </a:pPr>
            <a:r>
              <a:rPr lang="en-US" sz="3169">
                <a:solidFill>
                  <a:srgbClr val="F5EC29"/>
                </a:solidFill>
                <a:latin typeface="Glacial Indifference"/>
                <a:ea typeface="Glacial Indifference"/>
                <a:cs typeface="Glacial Indifference"/>
                <a:sym typeface="Glacial Indifference"/>
              </a:rPr>
              <a:t>IMDb</a:t>
            </a:r>
            <a:r>
              <a:rPr lang="en-US" sz="3169">
                <a:solidFill>
                  <a:srgbClr val="FFFFFF"/>
                </a:solidFill>
                <a:latin typeface="Glacial Indifference"/>
                <a:ea typeface="Glacial Indifference"/>
                <a:cs typeface="Glacial Indifference"/>
                <a:sym typeface="Glacial Indifference"/>
              </a:rPr>
              <a:t>'s "Most Popular" lists for </a:t>
            </a:r>
            <a:r>
              <a:rPr lang="en-US" sz="3169" b="true">
                <a:solidFill>
                  <a:srgbClr val="FFFFFF"/>
                </a:solidFill>
                <a:latin typeface="Glacial Indifference Bold"/>
                <a:ea typeface="Glacial Indifference Bold"/>
                <a:cs typeface="Glacial Indifference Bold"/>
                <a:sym typeface="Glacial Indifference Bold"/>
              </a:rPr>
              <a:t>movies</a:t>
            </a:r>
            <a:r>
              <a:rPr lang="en-US" sz="3169">
                <a:solidFill>
                  <a:srgbClr val="FFFFFF"/>
                </a:solidFill>
                <a:latin typeface="Glacial Indifference"/>
                <a:ea typeface="Glacial Indifference"/>
                <a:cs typeface="Glacial Indifference"/>
                <a:sym typeface="Glacial Indifference"/>
              </a:rPr>
              <a:t> and</a:t>
            </a:r>
            <a:r>
              <a:rPr lang="en-US" sz="3169" b="true">
                <a:solidFill>
                  <a:srgbClr val="FFFFFF"/>
                </a:solidFill>
                <a:latin typeface="Glacial Indifference Bold"/>
                <a:ea typeface="Glacial Indifference Bold"/>
                <a:cs typeface="Glacial Indifference Bold"/>
                <a:sym typeface="Glacial Indifference Bold"/>
              </a:rPr>
              <a:t> shows</a:t>
            </a:r>
            <a:r>
              <a:rPr lang="en-US" sz="3169">
                <a:solidFill>
                  <a:srgbClr val="FFFFFF"/>
                </a:solidFill>
                <a:latin typeface="Glacial Indifference"/>
                <a:ea typeface="Glacial Indifference"/>
                <a:cs typeface="Glacial Indifference"/>
                <a:sym typeface="Glacial Indifference"/>
              </a:rPr>
              <a:t>, providing reliable ratings and viewer preferences.</a:t>
            </a:r>
          </a:p>
          <a:p>
            <a:pPr algn="just">
              <a:lnSpc>
                <a:spcPts val="4437"/>
              </a:lnSpc>
            </a:pPr>
          </a:p>
        </p:txBody>
      </p:sp>
      <p:sp>
        <p:nvSpPr>
          <p:cNvPr name="TextBox 18" id="18"/>
          <p:cNvSpPr txBox="true"/>
          <p:nvPr/>
        </p:nvSpPr>
        <p:spPr>
          <a:xfrm rot="0">
            <a:off x="1495694" y="2188845"/>
            <a:ext cx="14128688" cy="2306955"/>
          </a:xfrm>
          <a:prstGeom prst="rect">
            <a:avLst/>
          </a:prstGeom>
        </p:spPr>
        <p:txBody>
          <a:bodyPr anchor="t" rtlCol="false" tIns="0" lIns="0" bIns="0" rIns="0">
            <a:spAutoFit/>
          </a:bodyPr>
          <a:lstStyle/>
          <a:p>
            <a:pPr algn="just">
              <a:lnSpc>
                <a:spcPts val="4620"/>
              </a:lnSpc>
            </a:pPr>
            <a:r>
              <a:rPr lang="en-US" sz="3300">
                <a:solidFill>
                  <a:srgbClr val="FFFFFF"/>
                </a:solidFill>
                <a:latin typeface="Glacial Indifference"/>
                <a:ea typeface="Glacial Indifference"/>
                <a:cs typeface="Glacial Indifference"/>
                <a:sym typeface="Glacial Indifference"/>
              </a:rPr>
              <a:t>In our project we explore the world of popular TV shows using IMDb data and unsupervised machine learning. We delve into the data to uncover patterns and insights that shed light on viewer preferences and content trends.</a:t>
            </a:r>
          </a:p>
          <a:p>
            <a:pPr algn="just">
              <a:lnSpc>
                <a:spcPts val="462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sp>
        <p:nvSpPr>
          <p:cNvPr name="Freeform 2" id="2"/>
          <p:cNvSpPr/>
          <p:nvPr/>
        </p:nvSpPr>
        <p:spPr>
          <a:xfrm flipH="false" flipV="false" rot="0">
            <a:off x="14067549" y="8049322"/>
            <a:ext cx="3733453" cy="1885394"/>
          </a:xfrm>
          <a:custGeom>
            <a:avLst/>
            <a:gdLst/>
            <a:ahLst/>
            <a:cxnLst/>
            <a:rect r="r" b="b" t="t" l="l"/>
            <a:pathLst>
              <a:path h="1885394" w="3733453">
                <a:moveTo>
                  <a:pt x="0" y="0"/>
                </a:moveTo>
                <a:lnTo>
                  <a:pt x="3733453" y="0"/>
                </a:lnTo>
                <a:lnTo>
                  <a:pt x="3733453" y="1885393"/>
                </a:lnTo>
                <a:lnTo>
                  <a:pt x="0" y="1885393"/>
                </a:lnTo>
                <a:lnTo>
                  <a:pt x="0" y="0"/>
                </a:lnTo>
                <a:close/>
              </a:path>
            </a:pathLst>
          </a:custGeom>
          <a:blipFill>
            <a:blip r:embed="rId2"/>
            <a:stretch>
              <a:fillRect l="0" t="0" r="0" b="0"/>
            </a:stretch>
          </a:blipFill>
        </p:spPr>
      </p:sp>
      <p:grpSp>
        <p:nvGrpSpPr>
          <p:cNvPr name="Group 3" id="3"/>
          <p:cNvGrpSpPr/>
          <p:nvPr/>
        </p:nvGrpSpPr>
        <p:grpSpPr>
          <a:xfrm rot="0">
            <a:off x="11508355" y="3388755"/>
            <a:ext cx="5808095" cy="3649916"/>
            <a:chOff x="0" y="0"/>
            <a:chExt cx="7744127" cy="4866555"/>
          </a:xfrm>
        </p:grpSpPr>
        <p:sp>
          <p:nvSpPr>
            <p:cNvPr name="TextBox 4" id="4"/>
            <p:cNvSpPr txBox="true"/>
            <p:nvPr/>
          </p:nvSpPr>
          <p:spPr>
            <a:xfrm rot="0">
              <a:off x="261282" y="-47625"/>
              <a:ext cx="7406645" cy="3273425"/>
            </a:xfrm>
            <a:prstGeom prst="rect">
              <a:avLst/>
            </a:prstGeom>
          </p:spPr>
          <p:txBody>
            <a:bodyPr anchor="t" rtlCol="false" tIns="0" lIns="0" bIns="0" rIns="0">
              <a:spAutoFit/>
            </a:bodyPr>
            <a:lstStyle/>
            <a:p>
              <a:pPr algn="l" marL="0" indent="0" lvl="0">
                <a:lnSpc>
                  <a:spcPts val="9537"/>
                </a:lnSpc>
              </a:pPr>
              <a:r>
                <a:rPr lang="en-US" b="true" sz="7948">
                  <a:solidFill>
                    <a:srgbClr val="FFFFFF"/>
                  </a:solidFill>
                  <a:latin typeface="Arimo Bold"/>
                  <a:ea typeface="Arimo Bold"/>
                  <a:cs typeface="Arimo Bold"/>
                  <a:sym typeface="Arimo Bold"/>
                </a:rPr>
                <a:t>Dataset Exploration</a:t>
              </a:r>
            </a:p>
          </p:txBody>
        </p:sp>
        <p:sp>
          <p:nvSpPr>
            <p:cNvPr name="TextBox 5" id="5"/>
            <p:cNvSpPr txBox="true"/>
            <p:nvPr/>
          </p:nvSpPr>
          <p:spPr>
            <a:xfrm rot="0">
              <a:off x="261282" y="4209330"/>
              <a:ext cx="7406645" cy="657225"/>
            </a:xfrm>
            <a:prstGeom prst="rect">
              <a:avLst/>
            </a:prstGeom>
          </p:spPr>
          <p:txBody>
            <a:bodyPr anchor="t" rtlCol="false" tIns="0" lIns="0" bIns="0" rIns="0">
              <a:spAutoFit/>
            </a:bodyPr>
            <a:lstStyle/>
            <a:p>
              <a:pPr algn="l" marL="0" indent="0" lvl="0">
                <a:lnSpc>
                  <a:spcPts val="3900"/>
                </a:lnSpc>
              </a:pPr>
            </a:p>
          </p:txBody>
        </p:sp>
        <p:sp>
          <p:nvSpPr>
            <p:cNvPr name="AutoShape 6" id="6"/>
            <p:cNvSpPr/>
            <p:nvPr/>
          </p:nvSpPr>
          <p:spPr>
            <a:xfrm>
              <a:off x="0" y="3693449"/>
              <a:ext cx="7744127" cy="0"/>
            </a:xfrm>
            <a:prstGeom prst="line">
              <a:avLst/>
            </a:prstGeom>
            <a:ln cap="flat" w="139700">
              <a:solidFill>
                <a:srgbClr val="FFFFFF"/>
              </a:solidFill>
              <a:prstDash val="solid"/>
              <a:headEnd type="none" len="sm" w="sm"/>
              <a:tailEnd type="none" len="sm" w="sm"/>
            </a:ln>
          </p:spPr>
        </p:sp>
      </p:grpSp>
      <p:sp>
        <p:nvSpPr>
          <p:cNvPr name="TextBox 7" id="7"/>
          <p:cNvSpPr txBox="true"/>
          <p:nvPr/>
        </p:nvSpPr>
        <p:spPr>
          <a:xfrm rot="0">
            <a:off x="1215197" y="1210266"/>
            <a:ext cx="7328728" cy="2027147"/>
          </a:xfrm>
          <a:prstGeom prst="rect">
            <a:avLst/>
          </a:prstGeom>
        </p:spPr>
        <p:txBody>
          <a:bodyPr anchor="t" rtlCol="false" tIns="0" lIns="0" bIns="0" rIns="0">
            <a:spAutoFit/>
          </a:bodyPr>
          <a:lstStyle/>
          <a:p>
            <a:pPr algn="ctr">
              <a:lnSpc>
                <a:spcPts val="5342"/>
              </a:lnSpc>
              <a:spcBef>
                <a:spcPct val="0"/>
              </a:spcBef>
            </a:pPr>
            <a:r>
              <a:rPr lang="en-US" b="true" sz="3816">
                <a:solidFill>
                  <a:srgbClr val="FDF6F6"/>
                </a:solidFill>
                <a:latin typeface="Arimo Bold"/>
                <a:ea typeface="Arimo Bold"/>
                <a:cs typeface="Arimo Bold"/>
                <a:sym typeface="Arimo Bold"/>
              </a:rPr>
              <a:t>Data Acquisition</a:t>
            </a:r>
          </a:p>
          <a:p>
            <a:pPr algn="ctr">
              <a:lnSpc>
                <a:spcPts val="5342"/>
              </a:lnSpc>
              <a:spcBef>
                <a:spcPct val="0"/>
              </a:spcBef>
            </a:pPr>
            <a:r>
              <a:rPr lang="en-US" b="true" sz="3816">
                <a:solidFill>
                  <a:srgbClr val="FF312D"/>
                </a:solidFill>
                <a:latin typeface="Arimo Bold"/>
                <a:ea typeface="Arimo Bold"/>
                <a:cs typeface="Arimo Bold"/>
                <a:sym typeface="Arimo Bold"/>
              </a:rPr>
              <a:t>Scraped</a:t>
            </a:r>
            <a:r>
              <a:rPr lang="en-US" sz="3816">
                <a:solidFill>
                  <a:srgbClr val="FFFFFF"/>
                </a:solidFill>
                <a:latin typeface="Arimo"/>
                <a:ea typeface="Arimo"/>
                <a:cs typeface="Arimo"/>
                <a:sym typeface="Arimo"/>
              </a:rPr>
              <a:t> from IMDb's combined lists for TV shows and movies.</a:t>
            </a:r>
          </a:p>
        </p:txBody>
      </p:sp>
      <p:sp>
        <p:nvSpPr>
          <p:cNvPr name="TextBox 8" id="8"/>
          <p:cNvSpPr txBox="true"/>
          <p:nvPr/>
        </p:nvSpPr>
        <p:spPr>
          <a:xfrm rot="0">
            <a:off x="3015422" y="4004877"/>
            <a:ext cx="7328728" cy="2703422"/>
          </a:xfrm>
          <a:prstGeom prst="rect">
            <a:avLst/>
          </a:prstGeom>
        </p:spPr>
        <p:txBody>
          <a:bodyPr anchor="t" rtlCol="false" tIns="0" lIns="0" bIns="0" rIns="0">
            <a:spAutoFit/>
          </a:bodyPr>
          <a:lstStyle/>
          <a:p>
            <a:pPr algn="ctr">
              <a:lnSpc>
                <a:spcPts val="5342"/>
              </a:lnSpc>
              <a:spcBef>
                <a:spcPct val="0"/>
              </a:spcBef>
            </a:pPr>
            <a:r>
              <a:rPr lang="en-US" b="true" sz="3816">
                <a:solidFill>
                  <a:srgbClr val="FDF6F6"/>
                </a:solidFill>
                <a:latin typeface="Arimo Bold"/>
                <a:ea typeface="Arimo Bold"/>
                <a:cs typeface="Arimo Bold"/>
                <a:sym typeface="Arimo Bold"/>
              </a:rPr>
              <a:t>Data Refinement</a:t>
            </a:r>
          </a:p>
          <a:p>
            <a:pPr algn="ctr">
              <a:lnSpc>
                <a:spcPts val="5342"/>
              </a:lnSpc>
              <a:spcBef>
                <a:spcPct val="0"/>
              </a:spcBef>
            </a:pPr>
            <a:r>
              <a:rPr lang="en-US" sz="3816">
                <a:solidFill>
                  <a:srgbClr val="FFFFFF"/>
                </a:solidFill>
                <a:latin typeface="Arimo"/>
                <a:ea typeface="Arimo"/>
                <a:cs typeface="Arimo"/>
                <a:sym typeface="Arimo"/>
              </a:rPr>
              <a:t>Initial broad dataset refined to </a:t>
            </a:r>
            <a:r>
              <a:rPr lang="en-US" sz="3816">
                <a:solidFill>
                  <a:srgbClr val="0ADE33"/>
                </a:solidFill>
                <a:latin typeface="Arimo"/>
                <a:ea typeface="Arimo"/>
                <a:cs typeface="Arimo"/>
                <a:sym typeface="Arimo"/>
              </a:rPr>
              <a:t> shows</a:t>
            </a:r>
            <a:r>
              <a:rPr lang="en-US" sz="3816">
                <a:solidFill>
                  <a:srgbClr val="FFFFFF"/>
                </a:solidFill>
                <a:latin typeface="Arimo"/>
                <a:ea typeface="Arimo"/>
                <a:cs typeface="Arimo"/>
                <a:sym typeface="Arimo"/>
              </a:rPr>
              <a:t> for model building.</a:t>
            </a:r>
          </a:p>
          <a:p>
            <a:pPr algn="ctr">
              <a:lnSpc>
                <a:spcPts val="5342"/>
              </a:lnSpc>
              <a:spcBef>
                <a:spcPct val="0"/>
              </a:spcBef>
            </a:pPr>
          </a:p>
        </p:txBody>
      </p:sp>
      <p:sp>
        <p:nvSpPr>
          <p:cNvPr name="TextBox 9" id="9"/>
          <p:cNvSpPr txBox="true"/>
          <p:nvPr/>
        </p:nvSpPr>
        <p:spPr>
          <a:xfrm rot="0">
            <a:off x="942975" y="6962471"/>
            <a:ext cx="8801237" cy="3379697"/>
          </a:xfrm>
          <a:prstGeom prst="rect">
            <a:avLst/>
          </a:prstGeom>
        </p:spPr>
        <p:txBody>
          <a:bodyPr anchor="t" rtlCol="false" tIns="0" lIns="0" bIns="0" rIns="0">
            <a:spAutoFit/>
          </a:bodyPr>
          <a:lstStyle/>
          <a:p>
            <a:pPr algn="ctr">
              <a:lnSpc>
                <a:spcPts val="5342"/>
              </a:lnSpc>
            </a:pPr>
            <a:r>
              <a:rPr lang="en-US" sz="3816" b="true">
                <a:solidFill>
                  <a:srgbClr val="F2F1EB"/>
                </a:solidFill>
                <a:latin typeface="Arimo Bold"/>
                <a:ea typeface="Arimo Bold"/>
                <a:cs typeface="Arimo Bold"/>
                <a:sym typeface="Arimo Bold"/>
              </a:rPr>
              <a:t>Why </a:t>
            </a:r>
            <a:r>
              <a:rPr lang="en-US" sz="3816" b="true">
                <a:solidFill>
                  <a:srgbClr val="F5EC29"/>
                </a:solidFill>
                <a:latin typeface="Arimo Bold"/>
                <a:ea typeface="Arimo Bold"/>
                <a:cs typeface="Arimo Bold"/>
                <a:sym typeface="Arimo Bold"/>
              </a:rPr>
              <a:t>IMDb</a:t>
            </a:r>
            <a:r>
              <a:rPr lang="en-US" sz="3816" b="true">
                <a:solidFill>
                  <a:srgbClr val="F2F1EB"/>
                </a:solidFill>
                <a:latin typeface="Arimo Bold"/>
                <a:ea typeface="Arimo Bold"/>
                <a:cs typeface="Arimo Bold"/>
                <a:sym typeface="Arimo Bold"/>
              </a:rPr>
              <a:t>?</a:t>
            </a:r>
          </a:p>
          <a:p>
            <a:pPr algn="ctr">
              <a:lnSpc>
                <a:spcPts val="5342"/>
              </a:lnSpc>
            </a:pPr>
            <a:r>
              <a:rPr lang="en-US" sz="3816" b="true">
                <a:solidFill>
                  <a:srgbClr val="FDF6F6"/>
                </a:solidFill>
                <a:latin typeface="Arimo Bold"/>
                <a:ea typeface="Arimo Bold"/>
                <a:cs typeface="Arimo Bold"/>
                <a:sym typeface="Arimo Bold"/>
              </a:rPr>
              <a:t>A </a:t>
            </a:r>
            <a:r>
              <a:rPr lang="en-US" sz="3816" b="true">
                <a:solidFill>
                  <a:srgbClr val="DBEFEB"/>
                </a:solidFill>
                <a:latin typeface="Arimo Bold"/>
                <a:ea typeface="Arimo Bold"/>
                <a:cs typeface="Arimo Bold"/>
                <a:sym typeface="Arimo Bold"/>
              </a:rPr>
              <a:t>reliable</a:t>
            </a:r>
            <a:r>
              <a:rPr lang="en-US" sz="3816" b="true">
                <a:solidFill>
                  <a:srgbClr val="FDF6F6"/>
                </a:solidFill>
                <a:latin typeface="Arimo Bold"/>
                <a:ea typeface="Arimo Bold"/>
                <a:cs typeface="Arimo Bold"/>
                <a:sym typeface="Arimo Bold"/>
              </a:rPr>
              <a:t> and continuously </a:t>
            </a:r>
            <a:r>
              <a:rPr lang="en-US" sz="3816" b="true">
                <a:solidFill>
                  <a:srgbClr val="DBEFEB"/>
                </a:solidFill>
                <a:latin typeface="Arimo Bold"/>
                <a:ea typeface="Arimo Bold"/>
                <a:cs typeface="Arimo Bold"/>
                <a:sym typeface="Arimo Bold"/>
              </a:rPr>
              <a:t>updated</a:t>
            </a:r>
            <a:r>
              <a:rPr lang="en-US" sz="3816" b="true">
                <a:solidFill>
                  <a:srgbClr val="FDF6F6"/>
                </a:solidFill>
                <a:latin typeface="Arimo Bold"/>
                <a:ea typeface="Arimo Bold"/>
                <a:cs typeface="Arimo Bold"/>
                <a:sym typeface="Arimo Bold"/>
              </a:rPr>
              <a:t> source, providing an accurate representation of viewer preferences.</a:t>
            </a:r>
          </a:p>
          <a:p>
            <a:pPr algn="ctr">
              <a:lnSpc>
                <a:spcPts val="5342"/>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3836614" y="-2953920"/>
            <a:ext cx="10614772" cy="4747255"/>
            <a:chOff x="0" y="0"/>
            <a:chExt cx="2795660" cy="1250306"/>
          </a:xfrm>
        </p:grpSpPr>
        <p:sp>
          <p:nvSpPr>
            <p:cNvPr name="Freeform 3" id="3"/>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4" id="4"/>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02038" y="152752"/>
            <a:ext cx="1253324" cy="12533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6188"/>
            </a:solidFill>
            <a:ln w="47625" cap="sq">
              <a:solidFill>
                <a:srgbClr val="C5E5E0"/>
              </a:solidFill>
              <a:prstDash val="lgDash"/>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7866535" y="1558925"/>
            <a:ext cx="10232163" cy="8442379"/>
          </a:xfrm>
          <a:custGeom>
            <a:avLst/>
            <a:gdLst/>
            <a:ahLst/>
            <a:cxnLst/>
            <a:rect r="r" b="b" t="t" l="l"/>
            <a:pathLst>
              <a:path h="8442379" w="10232163">
                <a:moveTo>
                  <a:pt x="0" y="0"/>
                </a:moveTo>
                <a:lnTo>
                  <a:pt x="10232163" y="0"/>
                </a:lnTo>
                <a:lnTo>
                  <a:pt x="10232163" y="8442379"/>
                </a:lnTo>
                <a:lnTo>
                  <a:pt x="0" y="8442379"/>
                </a:lnTo>
                <a:lnTo>
                  <a:pt x="0" y="0"/>
                </a:lnTo>
                <a:close/>
              </a:path>
            </a:pathLst>
          </a:custGeom>
          <a:blipFill>
            <a:blip r:embed="rId2"/>
            <a:stretch>
              <a:fillRect l="0" t="0" r="0" b="0"/>
            </a:stretch>
          </a:blipFill>
        </p:spPr>
      </p:sp>
      <p:sp>
        <p:nvSpPr>
          <p:cNvPr name="TextBox 9" id="9"/>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EDA</a:t>
            </a:r>
          </a:p>
        </p:txBody>
      </p:sp>
      <p:sp>
        <p:nvSpPr>
          <p:cNvPr name="TextBox 10" id="10"/>
          <p:cNvSpPr txBox="true"/>
          <p:nvPr/>
        </p:nvSpPr>
        <p:spPr>
          <a:xfrm rot="0">
            <a:off x="358822" y="401589"/>
            <a:ext cx="1339756" cy="679450"/>
          </a:xfrm>
          <a:prstGeom prst="rect">
            <a:avLst/>
          </a:prstGeom>
        </p:spPr>
        <p:txBody>
          <a:bodyPr anchor="t" rtlCol="false" tIns="0" lIns="0" bIns="0" rIns="0">
            <a:spAutoFit/>
          </a:bodyPr>
          <a:lstStyle/>
          <a:p>
            <a:pPr algn="ctr">
              <a:lnSpc>
                <a:spcPts val="5599"/>
              </a:lnSpc>
            </a:pPr>
            <a:r>
              <a:rPr lang="en-US" sz="3999">
                <a:solidFill>
                  <a:srgbClr val="FDF6F6"/>
                </a:solidFill>
                <a:latin typeface="Special Elite"/>
                <a:ea typeface="Special Elite"/>
                <a:cs typeface="Special Elite"/>
                <a:sym typeface="Special Elite"/>
              </a:rPr>
              <a:t>1</a:t>
            </a:r>
          </a:p>
        </p:txBody>
      </p:sp>
      <p:sp>
        <p:nvSpPr>
          <p:cNvPr name="TextBox 11" id="11"/>
          <p:cNvSpPr txBox="true"/>
          <p:nvPr/>
        </p:nvSpPr>
        <p:spPr>
          <a:xfrm rot="0">
            <a:off x="202478" y="1685254"/>
            <a:ext cx="7268272" cy="6374130"/>
          </a:xfrm>
          <a:prstGeom prst="rect">
            <a:avLst/>
          </a:prstGeom>
        </p:spPr>
        <p:txBody>
          <a:bodyPr anchor="t" rtlCol="false" tIns="0" lIns="0" bIns="0" rIns="0">
            <a:spAutoFit/>
          </a:bodyPr>
          <a:lstStyle/>
          <a:p>
            <a:pPr algn="ctr">
              <a:lnSpc>
                <a:spcPts val="4620"/>
              </a:lnSpc>
            </a:pPr>
          </a:p>
          <a:p>
            <a:pPr algn="ctr" marL="712470" indent="-356235" lvl="1">
              <a:lnSpc>
                <a:spcPts val="4620"/>
              </a:lnSpc>
              <a:spcBef>
                <a:spcPct val="0"/>
              </a:spcBef>
              <a:buFont typeface="Arial"/>
              <a:buChar char="•"/>
            </a:pPr>
            <a:r>
              <a:rPr lang="en-US" b="true" sz="3300">
                <a:solidFill>
                  <a:srgbClr val="FFFFFF"/>
                </a:solidFill>
                <a:latin typeface="Glacial Indifference Bold"/>
                <a:ea typeface="Glacial Indifference Bold"/>
                <a:cs typeface="Glacial Indifference Bold"/>
                <a:sym typeface="Glacial Indifference Bold"/>
              </a:rPr>
              <a:t>TV-14</a:t>
            </a:r>
            <a:r>
              <a:rPr lang="en-US" sz="3300">
                <a:solidFill>
                  <a:srgbClr val="FFFFFF"/>
                </a:solidFill>
                <a:latin typeface="Glacial Indifference"/>
                <a:ea typeface="Glacial Indifference"/>
                <a:cs typeface="Glacial Indifference"/>
                <a:sym typeface="Glacial Indifference"/>
              </a:rPr>
              <a:t> is the most common rating, targeting teens and y</a:t>
            </a:r>
            <a:r>
              <a:rPr lang="en-US" sz="3300">
                <a:solidFill>
                  <a:srgbClr val="FFFFFF"/>
                </a:solidFill>
                <a:latin typeface="Glacial Indifference"/>
                <a:ea typeface="Glacial Indifference"/>
                <a:cs typeface="Glacial Indifference"/>
                <a:sym typeface="Glacial Indifference"/>
              </a:rPr>
              <a:t>oung adults.</a:t>
            </a:r>
          </a:p>
          <a:p>
            <a:pPr algn="ctr" marL="712470" indent="-356235" lvl="1">
              <a:lnSpc>
                <a:spcPts val="4620"/>
              </a:lnSpc>
              <a:spcBef>
                <a:spcPct val="0"/>
              </a:spcBef>
              <a:buFont typeface="Arial"/>
              <a:buChar char="•"/>
            </a:pPr>
            <a:r>
              <a:rPr lang="en-US" sz="3300">
                <a:solidFill>
                  <a:srgbClr val="FFFFFF"/>
                </a:solidFill>
                <a:latin typeface="Glacial Indifference"/>
                <a:ea typeface="Glacial Indifference"/>
                <a:cs typeface="Glacial Indifference"/>
                <a:sym typeface="Glacial Indifference"/>
              </a:rPr>
              <a:t>Most shows are completed, with only a fraction still ongoing.</a:t>
            </a:r>
          </a:p>
          <a:p>
            <a:pPr algn="ctr" marL="712470" indent="-356235" lvl="1">
              <a:lnSpc>
                <a:spcPts val="4620"/>
              </a:lnSpc>
              <a:spcBef>
                <a:spcPct val="0"/>
              </a:spcBef>
              <a:buFont typeface="Arial"/>
              <a:buChar char="•"/>
            </a:pPr>
            <a:r>
              <a:rPr lang="en-US" b="true" sz="3300">
                <a:solidFill>
                  <a:srgbClr val="FFFFFF"/>
                </a:solidFill>
                <a:latin typeface="Glacial Indifference Bold"/>
                <a:ea typeface="Glacial Indifference Bold"/>
                <a:cs typeface="Glacial Indifference Bold"/>
                <a:sym typeface="Glacial Indifference Bold"/>
              </a:rPr>
              <a:t>TV-MA </a:t>
            </a:r>
            <a:r>
              <a:rPr lang="en-US" sz="3300">
                <a:solidFill>
                  <a:srgbClr val="FFFFFF"/>
                </a:solidFill>
                <a:latin typeface="Glacial Indifference"/>
                <a:ea typeface="Glacial Indifference"/>
                <a:cs typeface="Glacial Indifference"/>
                <a:sym typeface="Glacial Indifference"/>
              </a:rPr>
              <a:t>shows are popular but have shorter lifespans.</a:t>
            </a:r>
          </a:p>
          <a:p>
            <a:pPr algn="ctr" marL="712470" indent="-356235" lvl="1">
              <a:lnSpc>
                <a:spcPts val="4620"/>
              </a:lnSpc>
              <a:spcBef>
                <a:spcPct val="0"/>
              </a:spcBef>
              <a:buFont typeface="Arial"/>
              <a:buChar char="•"/>
            </a:pPr>
            <a:r>
              <a:rPr lang="en-US" sz="3300">
                <a:solidFill>
                  <a:srgbClr val="0ADE33"/>
                </a:solidFill>
                <a:latin typeface="Glacial Indifference"/>
                <a:ea typeface="Glacial Indifference"/>
                <a:cs typeface="Glacial Indifference"/>
                <a:sym typeface="Glacial Indifference"/>
              </a:rPr>
              <a:t>Kids’ </a:t>
            </a:r>
            <a:r>
              <a:rPr lang="en-US" sz="3300">
                <a:solidFill>
                  <a:srgbClr val="FFFFFF"/>
                </a:solidFill>
                <a:latin typeface="Glacial Indifference"/>
                <a:ea typeface="Glacial Indifference"/>
                <a:cs typeface="Glacial Indifference"/>
                <a:sym typeface="Glacial Indifference"/>
              </a:rPr>
              <a:t>shows </a:t>
            </a:r>
            <a:r>
              <a:rPr lang="en-US" sz="3300">
                <a:solidFill>
                  <a:srgbClr val="0ADE33"/>
                </a:solidFill>
                <a:latin typeface="Glacial Indifference"/>
                <a:ea typeface="Glacial Indifference"/>
                <a:cs typeface="Glacial Indifference"/>
                <a:sym typeface="Glacial Indifference"/>
              </a:rPr>
              <a:t>(TV-Y, TV-Y7)</a:t>
            </a:r>
            <a:r>
              <a:rPr lang="en-US" sz="3300">
                <a:solidFill>
                  <a:srgbClr val="FFFFFF"/>
                </a:solidFill>
                <a:latin typeface="Glacial Indifference"/>
                <a:ea typeface="Glacial Indifference"/>
                <a:cs typeface="Glacial Indifference"/>
                <a:sym typeface="Glacial Indifference"/>
              </a:rPr>
              <a:t> have higher longevity, likely due to reruns and steady demand.</a:t>
            </a:r>
          </a:p>
          <a:p>
            <a:pPr algn="ctr">
              <a:lnSpc>
                <a:spcPts val="462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3836614" y="-2953920"/>
            <a:ext cx="10614772" cy="4747255"/>
            <a:chOff x="0" y="0"/>
            <a:chExt cx="2795660" cy="1250306"/>
          </a:xfrm>
        </p:grpSpPr>
        <p:sp>
          <p:nvSpPr>
            <p:cNvPr name="Freeform 3" id="3"/>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4" id="4"/>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402038" y="305601"/>
            <a:ext cx="1253324" cy="12533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6188"/>
            </a:solidFill>
            <a:ln w="47625" cap="sq">
              <a:solidFill>
                <a:srgbClr val="C5E5E0"/>
              </a:solidFill>
              <a:prstDash val="lgDash"/>
              <a:miter/>
            </a:ln>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866805" y="1330325"/>
            <a:ext cx="9319804" cy="7226988"/>
          </a:xfrm>
          <a:custGeom>
            <a:avLst/>
            <a:gdLst/>
            <a:ahLst/>
            <a:cxnLst/>
            <a:rect r="r" b="b" t="t" l="l"/>
            <a:pathLst>
              <a:path h="7226988" w="9319804">
                <a:moveTo>
                  <a:pt x="0" y="0"/>
                </a:moveTo>
                <a:lnTo>
                  <a:pt x="9319804" y="0"/>
                </a:lnTo>
                <a:lnTo>
                  <a:pt x="9319804" y="7226988"/>
                </a:lnTo>
                <a:lnTo>
                  <a:pt x="0" y="7226988"/>
                </a:lnTo>
                <a:lnTo>
                  <a:pt x="0" y="0"/>
                </a:lnTo>
                <a:close/>
              </a:path>
            </a:pathLst>
          </a:custGeom>
          <a:blipFill>
            <a:blip r:embed="rId12"/>
            <a:stretch>
              <a:fillRect l="0" t="0" r="0" b="0"/>
            </a:stretch>
          </a:blipFill>
        </p:spPr>
      </p:sp>
      <p:sp>
        <p:nvSpPr>
          <p:cNvPr name="Freeform 14" id="14"/>
          <p:cNvSpPr/>
          <p:nvPr/>
        </p:nvSpPr>
        <p:spPr>
          <a:xfrm flipH="false" flipV="false" rot="0">
            <a:off x="12482047"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5" id="15"/>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EDA</a:t>
            </a:r>
          </a:p>
        </p:txBody>
      </p:sp>
      <p:sp>
        <p:nvSpPr>
          <p:cNvPr name="TextBox 17" id="17"/>
          <p:cNvSpPr txBox="true"/>
          <p:nvPr/>
        </p:nvSpPr>
        <p:spPr>
          <a:xfrm rot="0">
            <a:off x="358822" y="650875"/>
            <a:ext cx="1339756" cy="679450"/>
          </a:xfrm>
          <a:prstGeom prst="rect">
            <a:avLst/>
          </a:prstGeom>
        </p:spPr>
        <p:txBody>
          <a:bodyPr anchor="t" rtlCol="false" tIns="0" lIns="0" bIns="0" rIns="0">
            <a:spAutoFit/>
          </a:bodyPr>
          <a:lstStyle/>
          <a:p>
            <a:pPr algn="ctr">
              <a:lnSpc>
                <a:spcPts val="5599"/>
              </a:lnSpc>
            </a:pPr>
            <a:r>
              <a:rPr lang="en-US" sz="3999">
                <a:solidFill>
                  <a:srgbClr val="FDF6F6"/>
                </a:solidFill>
                <a:latin typeface="Special Elite"/>
                <a:ea typeface="Special Elite"/>
                <a:cs typeface="Special Elite"/>
                <a:sym typeface="Special Elite"/>
              </a:rPr>
              <a:t>2</a:t>
            </a:r>
          </a:p>
        </p:txBody>
      </p:sp>
      <p:sp>
        <p:nvSpPr>
          <p:cNvPr name="TextBox 18" id="18"/>
          <p:cNvSpPr txBox="true"/>
          <p:nvPr/>
        </p:nvSpPr>
        <p:spPr>
          <a:xfrm rot="0">
            <a:off x="402038" y="2317404"/>
            <a:ext cx="5939618" cy="4706674"/>
          </a:xfrm>
          <a:prstGeom prst="rect">
            <a:avLst/>
          </a:prstGeom>
        </p:spPr>
        <p:txBody>
          <a:bodyPr anchor="t" rtlCol="false" tIns="0" lIns="0" bIns="0" rIns="0">
            <a:spAutoFit/>
          </a:bodyPr>
          <a:lstStyle/>
          <a:p>
            <a:pPr algn="ctr">
              <a:lnSpc>
                <a:spcPts val="4652"/>
              </a:lnSpc>
              <a:spcBef>
                <a:spcPct val="0"/>
              </a:spcBef>
            </a:pPr>
            <a:r>
              <a:rPr lang="en-US" sz="3322">
                <a:solidFill>
                  <a:srgbClr val="FDF6F6"/>
                </a:solidFill>
                <a:latin typeface="Glacial Indifference"/>
                <a:ea typeface="Glacial Indifference"/>
                <a:cs typeface="Glacial Indifference"/>
                <a:sym typeface="Glacial Indifference"/>
              </a:rPr>
              <a:t>The ratings cluster around </a:t>
            </a:r>
            <a:r>
              <a:rPr lang="en-US" sz="3322">
                <a:solidFill>
                  <a:srgbClr val="FF312D"/>
                </a:solidFill>
                <a:latin typeface="Glacial Indifference"/>
                <a:ea typeface="Glacial Indifference"/>
                <a:cs typeface="Glacial Indifference"/>
                <a:sym typeface="Glacial Indifference"/>
              </a:rPr>
              <a:t>6–8</a:t>
            </a:r>
            <a:r>
              <a:rPr lang="en-US" sz="3322">
                <a:solidFill>
                  <a:srgbClr val="FDF6F6"/>
                </a:solidFill>
                <a:latin typeface="Glacial Indifference"/>
                <a:ea typeface="Glacial Indifference"/>
                <a:cs typeface="Glacial Indifference"/>
                <a:sym typeface="Glacial Indifference"/>
              </a:rPr>
              <a:t>, revealing that most shows are moderately to well-received. Very few titles achieve extremely high or extremely low ratings, implying a fairly </a:t>
            </a:r>
            <a:r>
              <a:rPr lang="en-US" b="true" sz="3322">
                <a:solidFill>
                  <a:srgbClr val="0ADE33"/>
                </a:solidFill>
                <a:latin typeface="Glacial Indifference Bold"/>
                <a:ea typeface="Glacial Indifference Bold"/>
                <a:cs typeface="Glacial Indifference Bold"/>
                <a:sym typeface="Glacial Indifference Bold"/>
              </a:rPr>
              <a:t>normal</a:t>
            </a:r>
            <a:r>
              <a:rPr lang="en-US" sz="3322">
                <a:solidFill>
                  <a:srgbClr val="FDF6F6"/>
                </a:solidFill>
                <a:latin typeface="Glacial Indifference"/>
                <a:ea typeface="Glacial Indifference"/>
                <a:cs typeface="Glacial Indifference"/>
                <a:sym typeface="Glacial Indifference"/>
              </a:rPr>
              <a:t> distribution around the midrange.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3836614" y="-2953920"/>
            <a:ext cx="10614772" cy="4747255"/>
            <a:chOff x="0" y="0"/>
            <a:chExt cx="2795660" cy="1250306"/>
          </a:xfrm>
        </p:grpSpPr>
        <p:sp>
          <p:nvSpPr>
            <p:cNvPr name="Freeform 3" id="3"/>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4" id="4"/>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9" id="9"/>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402038" y="305601"/>
            <a:ext cx="1253324" cy="12533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6188"/>
            </a:solidFill>
            <a:ln w="47625" cap="sq">
              <a:solidFill>
                <a:srgbClr val="C5E5E0"/>
              </a:solidFill>
              <a:prstDash val="lgDash"/>
              <a:miter/>
            </a:ln>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188460" y="1558925"/>
            <a:ext cx="10556504" cy="6586148"/>
          </a:xfrm>
          <a:custGeom>
            <a:avLst/>
            <a:gdLst/>
            <a:ahLst/>
            <a:cxnLst/>
            <a:rect r="r" b="b" t="t" l="l"/>
            <a:pathLst>
              <a:path h="6586148" w="10556504">
                <a:moveTo>
                  <a:pt x="0" y="0"/>
                </a:moveTo>
                <a:lnTo>
                  <a:pt x="10556504" y="0"/>
                </a:lnTo>
                <a:lnTo>
                  <a:pt x="10556504" y="6586148"/>
                </a:lnTo>
                <a:lnTo>
                  <a:pt x="0" y="6586148"/>
                </a:lnTo>
                <a:lnTo>
                  <a:pt x="0" y="0"/>
                </a:lnTo>
                <a:close/>
              </a:path>
            </a:pathLst>
          </a:custGeom>
          <a:blipFill>
            <a:blip r:embed="rId12"/>
            <a:stretch>
              <a:fillRect l="-278" t="0" r="0" b="0"/>
            </a:stretch>
          </a:blipFill>
        </p:spPr>
      </p:sp>
      <p:sp>
        <p:nvSpPr>
          <p:cNvPr name="Freeform 14" id="14"/>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6" id="16"/>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EDA</a:t>
            </a:r>
          </a:p>
        </p:txBody>
      </p:sp>
      <p:sp>
        <p:nvSpPr>
          <p:cNvPr name="TextBox 17" id="17"/>
          <p:cNvSpPr txBox="true"/>
          <p:nvPr/>
        </p:nvSpPr>
        <p:spPr>
          <a:xfrm rot="0">
            <a:off x="402038" y="650875"/>
            <a:ext cx="1339756" cy="679450"/>
          </a:xfrm>
          <a:prstGeom prst="rect">
            <a:avLst/>
          </a:prstGeom>
        </p:spPr>
        <p:txBody>
          <a:bodyPr anchor="t" rtlCol="false" tIns="0" lIns="0" bIns="0" rIns="0">
            <a:spAutoFit/>
          </a:bodyPr>
          <a:lstStyle/>
          <a:p>
            <a:pPr algn="ctr">
              <a:lnSpc>
                <a:spcPts val="5599"/>
              </a:lnSpc>
            </a:pPr>
            <a:r>
              <a:rPr lang="en-US" sz="3999">
                <a:solidFill>
                  <a:srgbClr val="FDF6F6"/>
                </a:solidFill>
                <a:latin typeface="Special Elite"/>
                <a:ea typeface="Special Elite"/>
                <a:cs typeface="Special Elite"/>
                <a:sym typeface="Special Elite"/>
              </a:rPr>
              <a:t>3</a:t>
            </a:r>
          </a:p>
        </p:txBody>
      </p:sp>
      <p:sp>
        <p:nvSpPr>
          <p:cNvPr name="TextBox 18" id="18"/>
          <p:cNvSpPr txBox="true"/>
          <p:nvPr/>
        </p:nvSpPr>
        <p:spPr>
          <a:xfrm rot="0">
            <a:off x="648379" y="2475155"/>
            <a:ext cx="4964494" cy="4162572"/>
          </a:xfrm>
          <a:prstGeom prst="rect">
            <a:avLst/>
          </a:prstGeom>
        </p:spPr>
        <p:txBody>
          <a:bodyPr anchor="t" rtlCol="false" tIns="0" lIns="0" bIns="0" rIns="0">
            <a:spAutoFit/>
          </a:bodyPr>
          <a:lstStyle/>
          <a:p>
            <a:pPr algn="ctr">
              <a:lnSpc>
                <a:spcPts val="4770"/>
              </a:lnSpc>
              <a:spcBef>
                <a:spcPct val="0"/>
              </a:spcBef>
            </a:pPr>
            <a:r>
              <a:rPr lang="en-US" sz="3407">
                <a:solidFill>
                  <a:srgbClr val="FDF6F6"/>
                </a:solidFill>
                <a:latin typeface="Glacial Indifference"/>
                <a:ea typeface="Glacial Indifference"/>
                <a:cs typeface="Glacial Indifference"/>
                <a:sym typeface="Glacial Indifference"/>
              </a:rPr>
              <a:t>Most shows fall under</a:t>
            </a:r>
            <a:r>
              <a:rPr lang="en-US" sz="3407">
                <a:solidFill>
                  <a:srgbClr val="F5EC29"/>
                </a:solidFill>
                <a:latin typeface="Glacial Indifference"/>
                <a:ea typeface="Glacial Indifference"/>
                <a:cs typeface="Glacial Indifference"/>
                <a:sym typeface="Glacial Indifference"/>
              </a:rPr>
              <a:t> TV-14</a:t>
            </a:r>
            <a:r>
              <a:rPr lang="en-US" sz="3407">
                <a:solidFill>
                  <a:srgbClr val="FDF6F6"/>
                </a:solidFill>
                <a:latin typeface="Glacial Indifference"/>
                <a:ea typeface="Glacial Indifference"/>
                <a:cs typeface="Glacial Indifference"/>
                <a:sym typeface="Glacial Indifference"/>
              </a:rPr>
              <a:t> and </a:t>
            </a:r>
            <a:r>
              <a:rPr lang="en-US" sz="3407">
                <a:solidFill>
                  <a:srgbClr val="FF312D"/>
                </a:solidFill>
                <a:latin typeface="Glacial Indifference"/>
                <a:ea typeface="Glacial Indifference"/>
                <a:cs typeface="Glacial Indifference"/>
                <a:sym typeface="Glacial Indifference"/>
              </a:rPr>
              <a:t>TV-MA</a:t>
            </a:r>
            <a:r>
              <a:rPr lang="en-US" sz="3407">
                <a:solidFill>
                  <a:srgbClr val="FDF6F6"/>
                </a:solidFill>
                <a:latin typeface="Glacial Indifference"/>
                <a:ea typeface="Glacial Indifference"/>
                <a:cs typeface="Glacial Indifference"/>
                <a:sym typeface="Glacial Indifference"/>
              </a:rPr>
              <a:t>, suggesting a strong focus on </a:t>
            </a:r>
            <a:r>
              <a:rPr lang="en-US" sz="3407">
                <a:solidFill>
                  <a:srgbClr val="F5EC29"/>
                </a:solidFill>
                <a:latin typeface="Glacial Indifference"/>
                <a:ea typeface="Glacial Indifference"/>
                <a:cs typeface="Glacial Indifference"/>
                <a:sym typeface="Glacial Indifference"/>
              </a:rPr>
              <a:t>teen</a:t>
            </a:r>
            <a:r>
              <a:rPr lang="en-US" sz="3407">
                <a:solidFill>
                  <a:srgbClr val="FDF6F6"/>
                </a:solidFill>
                <a:latin typeface="Glacial Indifference"/>
                <a:ea typeface="Glacial Indifference"/>
                <a:cs typeface="Glacial Indifference"/>
                <a:sym typeface="Glacial Indifference"/>
              </a:rPr>
              <a:t> and </a:t>
            </a:r>
            <a:r>
              <a:rPr lang="en-US" sz="3407">
                <a:solidFill>
                  <a:srgbClr val="FF312D"/>
                </a:solidFill>
                <a:latin typeface="Glacial Indifference"/>
                <a:ea typeface="Glacial Indifference"/>
                <a:cs typeface="Glacial Indifference"/>
                <a:sym typeface="Glacial Indifference"/>
              </a:rPr>
              <a:t>mature</a:t>
            </a:r>
            <a:r>
              <a:rPr lang="en-US" sz="3407">
                <a:solidFill>
                  <a:srgbClr val="FDF6F6"/>
                </a:solidFill>
                <a:latin typeface="Glacial Indifference"/>
                <a:ea typeface="Glacial Indifference"/>
                <a:cs typeface="Glacial Indifference"/>
                <a:sym typeface="Glacial Indifference"/>
              </a:rPr>
              <a:t> audiences. A notable number of titles are also Not Rated, might indicate older shows.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Feature Engineering</a:t>
            </a:r>
          </a:p>
        </p:txBody>
      </p:sp>
      <p:sp>
        <p:nvSpPr>
          <p:cNvPr name="TextBox 16" id="16"/>
          <p:cNvSpPr txBox="true"/>
          <p:nvPr/>
        </p:nvSpPr>
        <p:spPr>
          <a:xfrm rot="0">
            <a:off x="1572226" y="2601337"/>
            <a:ext cx="14052156" cy="4624145"/>
          </a:xfrm>
          <a:prstGeom prst="rect">
            <a:avLst/>
          </a:prstGeom>
        </p:spPr>
        <p:txBody>
          <a:bodyPr anchor="t" rtlCol="false" tIns="0" lIns="0" bIns="0" rIns="0">
            <a:spAutoFit/>
          </a:bodyPr>
          <a:lstStyle/>
          <a:p>
            <a:pPr algn="just">
              <a:lnSpc>
                <a:spcPts val="6177"/>
              </a:lnSpc>
            </a:pPr>
            <a:r>
              <a:rPr lang="en-US" b="true" sz="3490" spc="-132">
                <a:solidFill>
                  <a:srgbClr val="FFFFFF"/>
                </a:solidFill>
                <a:latin typeface="Glacial Indifference Bold"/>
                <a:ea typeface="Glacial Indifference Bold"/>
                <a:cs typeface="Glacial Indifference Bold"/>
                <a:sym typeface="Glacial Indifference Bold"/>
              </a:rPr>
              <a:t>Rank and Series Name:</a:t>
            </a:r>
          </a:p>
          <a:p>
            <a:pPr algn="just" marL="753533" indent="-376766" lvl="1">
              <a:lnSpc>
                <a:spcPts val="6177"/>
              </a:lnSpc>
              <a:buFont typeface="Arial"/>
              <a:buChar char="•"/>
            </a:pPr>
            <a:r>
              <a:rPr lang="en-US" sz="3490" spc="-132">
                <a:solidFill>
                  <a:srgbClr val="FFFFFF"/>
                </a:solidFill>
                <a:latin typeface="Glacial Indifference"/>
                <a:ea typeface="Glacial Indifference"/>
                <a:cs typeface="Glacial Indifference"/>
                <a:sym typeface="Glacial Indifference"/>
              </a:rPr>
              <a:t>Separated the combined column into distinct Rank and Name features. </a:t>
            </a:r>
          </a:p>
          <a:p>
            <a:pPr algn="just">
              <a:lnSpc>
                <a:spcPts val="6177"/>
              </a:lnSpc>
            </a:pPr>
            <a:r>
              <a:rPr lang="en-US" b="true" sz="3490" spc="-132">
                <a:solidFill>
                  <a:srgbClr val="FFFFFF"/>
                </a:solidFill>
                <a:latin typeface="Glacial Indifference Bold"/>
                <a:ea typeface="Glacial Indifference Bold"/>
                <a:cs typeface="Glacial Indifference Bold"/>
                <a:sym typeface="Glacial Indifference Bold"/>
              </a:rPr>
              <a:t>Year Information:</a:t>
            </a:r>
          </a:p>
          <a:p>
            <a:pPr algn="just" marL="753533" indent="-376766" lvl="1">
              <a:lnSpc>
                <a:spcPts val="6177"/>
              </a:lnSpc>
              <a:buFont typeface="Arial"/>
              <a:buChar char="•"/>
            </a:pPr>
            <a:r>
              <a:rPr lang="en-US" sz="3490" spc="-132">
                <a:solidFill>
                  <a:srgbClr val="FFFFFF"/>
                </a:solidFill>
                <a:latin typeface="Glacial Indifference"/>
                <a:ea typeface="Glacial Indifference"/>
                <a:cs typeface="Glacial Indifference"/>
                <a:sym typeface="Glacial Indifference"/>
              </a:rPr>
              <a:t>Divided year string into start_year and end_year, and derived run_length.</a:t>
            </a:r>
          </a:p>
          <a:p>
            <a:pPr algn="just">
              <a:lnSpc>
                <a:spcPts val="6177"/>
              </a:lnSpc>
            </a:pPr>
            <a:r>
              <a:rPr lang="en-US" b="true" sz="3490" spc="-132">
                <a:solidFill>
                  <a:srgbClr val="FFFFFF"/>
                </a:solidFill>
                <a:latin typeface="Glacial Indifference Bold"/>
                <a:ea typeface="Glacial Indifference Bold"/>
                <a:cs typeface="Glacial Indifference Bold"/>
                <a:sym typeface="Glacial Indifference Bold"/>
              </a:rPr>
              <a:t>Ongoing Shows :</a:t>
            </a:r>
          </a:p>
          <a:p>
            <a:pPr algn="just" marL="753533" indent="-376766" lvl="1">
              <a:lnSpc>
                <a:spcPts val="6177"/>
              </a:lnSpc>
              <a:buFont typeface="Arial"/>
              <a:buChar char="•"/>
            </a:pPr>
            <a:r>
              <a:rPr lang="en-US" sz="3490" spc="-132">
                <a:solidFill>
                  <a:srgbClr val="FFFFFF"/>
                </a:solidFill>
                <a:latin typeface="Glacial Indifference"/>
                <a:ea typeface="Glacial Indifference"/>
                <a:cs typeface="Glacial Indifference"/>
                <a:sym typeface="Glacial Indifference"/>
              </a:rPr>
              <a:t>Created a binary ongoing feature (1 for shows still airing, 0 for concluded).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sp>
        <p:nvSpPr>
          <p:cNvPr name="Freeform 2" id="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4" id="4"/>
          <p:cNvGrpSpPr/>
          <p:nvPr/>
        </p:nvGrpSpPr>
        <p:grpSpPr>
          <a:xfrm rot="0">
            <a:off x="837526" y="815921"/>
            <a:ext cx="16612948" cy="8655158"/>
            <a:chOff x="0" y="0"/>
            <a:chExt cx="4375427" cy="2279548"/>
          </a:xfrm>
        </p:grpSpPr>
        <p:sp>
          <p:nvSpPr>
            <p:cNvPr name="Freeform 5" id="5"/>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836614" y="-2953920"/>
            <a:ext cx="10614772" cy="4747255"/>
            <a:chOff x="0" y="0"/>
            <a:chExt cx="2795660" cy="1250306"/>
          </a:xfrm>
        </p:grpSpPr>
        <p:sp>
          <p:nvSpPr>
            <p:cNvPr name="Freeform 8" id="8"/>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9" id="9"/>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1938174" y="1549400"/>
            <a:ext cx="14806790" cy="5136261"/>
          </a:xfrm>
          <a:prstGeom prst="rect">
            <a:avLst/>
          </a:prstGeom>
        </p:spPr>
        <p:txBody>
          <a:bodyPr anchor="t" rtlCol="false" tIns="0" lIns="0" bIns="0" rIns="0">
            <a:spAutoFit/>
          </a:bodyPr>
          <a:lstStyle/>
          <a:p>
            <a:pPr algn="just">
              <a:lnSpc>
                <a:spcPts val="4092"/>
              </a:lnSpc>
            </a:pPr>
            <a:r>
              <a:rPr lang="en-US" sz="3300" spc="92">
                <a:solidFill>
                  <a:srgbClr val="FFFFFF"/>
                </a:solidFill>
                <a:latin typeface="Glacial Indifference"/>
                <a:ea typeface="Glacial Indifference"/>
                <a:cs typeface="Glacial Indifference"/>
                <a:sym typeface="Glacial Indifference"/>
              </a:rPr>
              <a:t>Algorithms Explored :</a:t>
            </a:r>
          </a:p>
          <a:p>
            <a:pPr algn="just">
              <a:lnSpc>
                <a:spcPts val="4092"/>
              </a:lnSpc>
            </a:pPr>
            <a:r>
              <a:rPr lang="en-US" b="true" sz="3300" spc="92">
                <a:solidFill>
                  <a:srgbClr val="FFFFFF"/>
                </a:solidFill>
                <a:latin typeface="Glacial Indifference Bold"/>
                <a:ea typeface="Glacial Indifference Bold"/>
                <a:cs typeface="Glacial Indifference Bold"/>
                <a:sym typeface="Glacial Indifference Bold"/>
              </a:rPr>
              <a:t>KMeans</a:t>
            </a:r>
            <a:r>
              <a:rPr lang="en-US" sz="3300" spc="92">
                <a:solidFill>
                  <a:srgbClr val="FFFFFF"/>
                </a:solidFill>
                <a:latin typeface="Glacial Indifference"/>
                <a:ea typeface="Glacial Indifference"/>
                <a:cs typeface="Glacial Indifference"/>
                <a:sym typeface="Glacial Indifference"/>
              </a:rPr>
              <a:t> and </a:t>
            </a:r>
            <a:r>
              <a:rPr lang="en-US" b="true" sz="3300" spc="92">
                <a:solidFill>
                  <a:srgbClr val="FFFFFF"/>
                </a:solidFill>
                <a:latin typeface="Glacial Indifference Bold"/>
                <a:ea typeface="Glacial Indifference Bold"/>
                <a:cs typeface="Glacial Indifference Bold"/>
                <a:sym typeface="Glacial Indifference Bold"/>
              </a:rPr>
              <a:t>DBSCAN</a:t>
            </a:r>
            <a:r>
              <a:rPr lang="en-US" sz="3300" spc="92">
                <a:solidFill>
                  <a:srgbClr val="FFFFFF"/>
                </a:solidFill>
                <a:latin typeface="Glacial Indifference"/>
                <a:ea typeface="Glacial Indifference"/>
                <a:cs typeface="Glacial Indifference"/>
                <a:sym typeface="Glacial Indifference"/>
              </a:rPr>
              <a:t> were analyzed for their ability to cluster TV shows based on selected features. </a:t>
            </a:r>
          </a:p>
          <a:p>
            <a:pPr algn="just">
              <a:lnSpc>
                <a:spcPts val="4092"/>
              </a:lnSpc>
            </a:pPr>
          </a:p>
          <a:p>
            <a:pPr algn="just">
              <a:lnSpc>
                <a:spcPts val="4092"/>
              </a:lnSpc>
            </a:pPr>
            <a:r>
              <a:rPr lang="en-US" b="true" sz="3300" spc="92">
                <a:solidFill>
                  <a:srgbClr val="FFFFFF"/>
                </a:solidFill>
                <a:latin typeface="Glacial Indifference Bold"/>
                <a:ea typeface="Glacial Indifference Bold"/>
                <a:cs typeface="Glacial Indifference Bold"/>
                <a:sym typeface="Glacial Indifference Bold"/>
              </a:rPr>
              <a:t>Chosen Features:</a:t>
            </a:r>
          </a:p>
          <a:p>
            <a:pPr algn="just" marL="712470" indent="-356235" lvl="1">
              <a:lnSpc>
                <a:spcPts val="4092"/>
              </a:lnSpc>
              <a:buFont typeface="Arial"/>
              <a:buChar char="•"/>
            </a:pPr>
            <a:r>
              <a:rPr lang="en-US" sz="3300" spc="92">
                <a:solidFill>
                  <a:srgbClr val="F5EC29"/>
                </a:solidFill>
                <a:latin typeface="Glacial Indifference"/>
                <a:ea typeface="Glacial Indifference"/>
                <a:cs typeface="Glacial Indifference"/>
                <a:sym typeface="Glacial Indifference"/>
              </a:rPr>
              <a:t>IMDb</a:t>
            </a:r>
            <a:r>
              <a:rPr lang="en-US" sz="3300" spc="92">
                <a:solidFill>
                  <a:srgbClr val="FFFFFF"/>
                </a:solidFill>
                <a:latin typeface="Glacial Indifference"/>
                <a:ea typeface="Glacial Indifference"/>
                <a:cs typeface="Glacial Indifference"/>
                <a:sym typeface="Glacial Indifference"/>
              </a:rPr>
              <a:t> Rating</a:t>
            </a:r>
          </a:p>
          <a:p>
            <a:pPr algn="just" marL="712470" indent="-356235" lvl="1">
              <a:lnSpc>
                <a:spcPts val="4092"/>
              </a:lnSpc>
              <a:buFont typeface="Arial"/>
              <a:buChar char="•"/>
            </a:pPr>
            <a:r>
              <a:rPr lang="en-US" sz="3300" spc="92">
                <a:solidFill>
                  <a:srgbClr val="FFFFFF"/>
                </a:solidFill>
                <a:latin typeface="Glacial Indifference"/>
                <a:ea typeface="Glacial Indifference"/>
                <a:cs typeface="Glacial Indifference"/>
                <a:sym typeface="Glacial Indifference"/>
              </a:rPr>
              <a:t>Total Ratings</a:t>
            </a:r>
          </a:p>
          <a:p>
            <a:pPr algn="just" marL="712470" indent="-356235" lvl="1">
              <a:lnSpc>
                <a:spcPts val="4092"/>
              </a:lnSpc>
              <a:buFont typeface="Arial"/>
              <a:buChar char="•"/>
            </a:pPr>
            <a:r>
              <a:rPr lang="en-US" sz="3300" spc="92">
                <a:solidFill>
                  <a:srgbClr val="FFFFFF"/>
                </a:solidFill>
                <a:latin typeface="Glacial Indifference"/>
                <a:ea typeface="Glacial Indifference"/>
                <a:cs typeface="Glacial Indifference"/>
                <a:sym typeface="Glacial Indifference"/>
              </a:rPr>
              <a:t>run_length</a:t>
            </a:r>
          </a:p>
          <a:p>
            <a:pPr algn="just" marL="712470" indent="-356235" lvl="1">
              <a:lnSpc>
                <a:spcPts val="4092"/>
              </a:lnSpc>
              <a:buFont typeface="Arial"/>
              <a:buChar char="•"/>
            </a:pPr>
            <a:r>
              <a:rPr lang="en-US" sz="3300" spc="92">
                <a:solidFill>
                  <a:srgbClr val="FFFFFF"/>
                </a:solidFill>
                <a:latin typeface="Glacial Indifference"/>
                <a:ea typeface="Glacial Indifference"/>
                <a:cs typeface="Glacial Indifference"/>
                <a:sym typeface="Glacial Indifference"/>
              </a:rPr>
              <a:t>ongoing </a:t>
            </a:r>
          </a:p>
          <a:p>
            <a:pPr algn="just">
              <a:lnSpc>
                <a:spcPts val="4092"/>
              </a:lnSpc>
            </a:pPr>
          </a:p>
        </p:txBody>
      </p:sp>
      <p:sp>
        <p:nvSpPr>
          <p:cNvPr name="Freeform 15" id="15"/>
          <p:cNvSpPr/>
          <p:nvPr/>
        </p:nvSpPr>
        <p:spPr>
          <a:xfrm flipH="false" flipV="false" rot="0">
            <a:off x="8738345" y="2645214"/>
            <a:ext cx="7272471" cy="5773645"/>
          </a:xfrm>
          <a:custGeom>
            <a:avLst/>
            <a:gdLst/>
            <a:ahLst/>
            <a:cxnLst/>
            <a:rect r="r" b="b" t="t" l="l"/>
            <a:pathLst>
              <a:path h="5773645" w="7272471">
                <a:moveTo>
                  <a:pt x="0" y="0"/>
                </a:moveTo>
                <a:lnTo>
                  <a:pt x="7272471" y="0"/>
                </a:lnTo>
                <a:lnTo>
                  <a:pt x="7272471" y="5773645"/>
                </a:lnTo>
                <a:lnTo>
                  <a:pt x="0" y="5773645"/>
                </a:lnTo>
                <a:lnTo>
                  <a:pt x="0" y="0"/>
                </a:lnTo>
                <a:close/>
              </a:path>
            </a:pathLst>
          </a:custGeom>
          <a:blipFill>
            <a:blip r:embed="rId14"/>
            <a:stretch>
              <a:fillRect l="0" t="0" r="0" b="0"/>
            </a:stretch>
          </a:blipFill>
        </p:spPr>
      </p:sp>
      <p:sp>
        <p:nvSpPr>
          <p:cNvPr name="Freeform 16" id="16"/>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7" id="17"/>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Model Selection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92637"/>
        </a:solidFill>
      </p:bgPr>
    </p:bg>
    <p:spTree>
      <p:nvGrpSpPr>
        <p:cNvPr id="1" name=""/>
        <p:cNvGrpSpPr/>
        <p:nvPr/>
      </p:nvGrpSpPr>
      <p:grpSpPr>
        <a:xfrm>
          <a:off x="0" y="0"/>
          <a:ext cx="0" cy="0"/>
          <a:chOff x="0" y="0"/>
          <a:chExt cx="0" cy="0"/>
        </a:xfrm>
      </p:grpSpPr>
      <p:grpSp>
        <p:nvGrpSpPr>
          <p:cNvPr name="Group 2" id="2"/>
          <p:cNvGrpSpPr/>
          <p:nvPr/>
        </p:nvGrpSpPr>
        <p:grpSpPr>
          <a:xfrm rot="0">
            <a:off x="837526" y="815921"/>
            <a:ext cx="16612948" cy="8655158"/>
            <a:chOff x="0" y="0"/>
            <a:chExt cx="4375427" cy="2279548"/>
          </a:xfrm>
        </p:grpSpPr>
        <p:sp>
          <p:nvSpPr>
            <p:cNvPr name="Freeform 3" id="3"/>
            <p:cNvSpPr/>
            <p:nvPr/>
          </p:nvSpPr>
          <p:spPr>
            <a:xfrm flipH="false" flipV="false" rot="0">
              <a:off x="0" y="0"/>
              <a:ext cx="4375427" cy="2279548"/>
            </a:xfrm>
            <a:custGeom>
              <a:avLst/>
              <a:gdLst/>
              <a:ahLst/>
              <a:cxnLst/>
              <a:rect r="r" b="b" t="t" l="l"/>
              <a:pathLst>
                <a:path h="2279548" w="4375427">
                  <a:moveTo>
                    <a:pt x="0" y="0"/>
                  </a:moveTo>
                  <a:lnTo>
                    <a:pt x="4375427" y="0"/>
                  </a:lnTo>
                  <a:lnTo>
                    <a:pt x="4375427" y="2279548"/>
                  </a:lnTo>
                  <a:lnTo>
                    <a:pt x="0" y="2279548"/>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47625"/>
              <a:ext cx="4375427" cy="232717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36614" y="-2953920"/>
            <a:ext cx="10614772" cy="4747255"/>
            <a:chOff x="0" y="0"/>
            <a:chExt cx="2795660" cy="1250306"/>
          </a:xfrm>
        </p:grpSpPr>
        <p:sp>
          <p:nvSpPr>
            <p:cNvPr name="Freeform 6" id="6"/>
            <p:cNvSpPr/>
            <p:nvPr/>
          </p:nvSpPr>
          <p:spPr>
            <a:xfrm flipH="false" flipV="false" rot="0">
              <a:off x="0" y="0"/>
              <a:ext cx="2795660" cy="1250306"/>
            </a:xfrm>
            <a:custGeom>
              <a:avLst/>
              <a:gdLst/>
              <a:ahLst/>
              <a:cxnLst/>
              <a:rect r="r" b="b" t="t" l="l"/>
              <a:pathLst>
                <a:path h="1250306" w="2795660">
                  <a:moveTo>
                    <a:pt x="0" y="0"/>
                  </a:moveTo>
                  <a:lnTo>
                    <a:pt x="2795660" y="0"/>
                  </a:lnTo>
                  <a:lnTo>
                    <a:pt x="2795660" y="1250306"/>
                  </a:lnTo>
                  <a:lnTo>
                    <a:pt x="0" y="1250306"/>
                  </a:lnTo>
                  <a:close/>
                </a:path>
              </a:pathLst>
            </a:custGeom>
            <a:solidFill>
              <a:srgbClr val="192637"/>
            </a:solidFill>
            <a:ln cap="sq">
              <a:noFill/>
              <a:prstDash val="solid"/>
              <a:miter/>
            </a:ln>
          </p:spPr>
        </p:sp>
        <p:sp>
          <p:nvSpPr>
            <p:cNvPr name="TextBox 7" id="7"/>
            <p:cNvSpPr txBox="true"/>
            <p:nvPr/>
          </p:nvSpPr>
          <p:spPr>
            <a:xfrm>
              <a:off x="0" y="-47625"/>
              <a:ext cx="2795660" cy="129793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872719" y="8252388"/>
            <a:ext cx="3744491" cy="2437497"/>
          </a:xfrm>
          <a:custGeom>
            <a:avLst/>
            <a:gdLst/>
            <a:ahLst/>
            <a:cxnLst/>
            <a:rect r="r" b="b" t="t" l="l"/>
            <a:pathLst>
              <a:path h="2437497" w="3744491">
                <a:moveTo>
                  <a:pt x="0" y="0"/>
                </a:moveTo>
                <a:lnTo>
                  <a:pt x="3744491" y="0"/>
                </a:lnTo>
                <a:lnTo>
                  <a:pt x="3744491" y="2437496"/>
                </a:lnTo>
                <a:lnTo>
                  <a:pt x="0" y="243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46164" y="8252388"/>
            <a:ext cx="3485940" cy="2581413"/>
          </a:xfrm>
          <a:custGeom>
            <a:avLst/>
            <a:gdLst/>
            <a:ahLst/>
            <a:cxnLst/>
            <a:rect r="r" b="b" t="t" l="l"/>
            <a:pathLst>
              <a:path h="2581413" w="3485940">
                <a:moveTo>
                  <a:pt x="0" y="0"/>
                </a:moveTo>
                <a:lnTo>
                  <a:pt x="3485940" y="0"/>
                </a:lnTo>
                <a:lnTo>
                  <a:pt x="3485940" y="2581413"/>
                </a:lnTo>
                <a:lnTo>
                  <a:pt x="0" y="25814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57275" y="7849231"/>
            <a:ext cx="4146702" cy="3114190"/>
          </a:xfrm>
          <a:custGeom>
            <a:avLst/>
            <a:gdLst/>
            <a:ahLst/>
            <a:cxnLst/>
            <a:rect r="r" b="b" t="t" l="l"/>
            <a:pathLst>
              <a:path h="3114190" w="4146702">
                <a:moveTo>
                  <a:pt x="0" y="0"/>
                </a:moveTo>
                <a:lnTo>
                  <a:pt x="4146702" y="0"/>
                </a:lnTo>
                <a:lnTo>
                  <a:pt x="4146702" y="3114190"/>
                </a:lnTo>
                <a:lnTo>
                  <a:pt x="0" y="3114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919821" y="8213665"/>
            <a:ext cx="3704561" cy="2620135"/>
          </a:xfrm>
          <a:custGeom>
            <a:avLst/>
            <a:gdLst/>
            <a:ahLst/>
            <a:cxnLst/>
            <a:rect r="r" b="b" t="t" l="l"/>
            <a:pathLst>
              <a:path h="2620135" w="3704561">
                <a:moveTo>
                  <a:pt x="0" y="0"/>
                </a:moveTo>
                <a:lnTo>
                  <a:pt x="3704562" y="0"/>
                </a:lnTo>
                <a:lnTo>
                  <a:pt x="3704562" y="2620136"/>
                </a:lnTo>
                <a:lnTo>
                  <a:pt x="0" y="26201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true" flipV="false" rot="3030510">
            <a:off x="7379247" y="7097754"/>
            <a:ext cx="4909197" cy="4114800"/>
          </a:xfrm>
          <a:custGeom>
            <a:avLst/>
            <a:gdLst/>
            <a:ahLst/>
            <a:cxnLst/>
            <a:rect r="r" b="b" t="t" l="l"/>
            <a:pathLst>
              <a:path h="4114800" w="4909197">
                <a:moveTo>
                  <a:pt x="4909198" y="0"/>
                </a:moveTo>
                <a:lnTo>
                  <a:pt x="0" y="0"/>
                </a:lnTo>
                <a:lnTo>
                  <a:pt x="0" y="4114800"/>
                </a:lnTo>
                <a:lnTo>
                  <a:pt x="4909198" y="4114800"/>
                </a:lnTo>
                <a:lnTo>
                  <a:pt x="4909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002683" y="7652169"/>
            <a:ext cx="2935938" cy="3212262"/>
          </a:xfrm>
          <a:custGeom>
            <a:avLst/>
            <a:gdLst/>
            <a:ahLst/>
            <a:cxnLst/>
            <a:rect r="r" b="b" t="t" l="l"/>
            <a:pathLst>
              <a:path h="3212262" w="2935938">
                <a:moveTo>
                  <a:pt x="0" y="0"/>
                </a:moveTo>
                <a:lnTo>
                  <a:pt x="2935938" y="0"/>
                </a:lnTo>
                <a:lnTo>
                  <a:pt x="2935938" y="3212262"/>
                </a:lnTo>
                <a:lnTo>
                  <a:pt x="0" y="32122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18697" y="9007026"/>
            <a:ext cx="2359302" cy="1682859"/>
          </a:xfrm>
          <a:custGeom>
            <a:avLst/>
            <a:gdLst/>
            <a:ahLst/>
            <a:cxnLst/>
            <a:rect r="r" b="b" t="t" l="l"/>
            <a:pathLst>
              <a:path h="1682859" w="2359302">
                <a:moveTo>
                  <a:pt x="0" y="0"/>
                </a:moveTo>
                <a:lnTo>
                  <a:pt x="2359302" y="0"/>
                </a:lnTo>
                <a:lnTo>
                  <a:pt x="2359302" y="1682858"/>
                </a:lnTo>
                <a:lnTo>
                  <a:pt x="0" y="16828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98428" y="365125"/>
            <a:ext cx="14491145" cy="1193800"/>
          </a:xfrm>
          <a:prstGeom prst="rect">
            <a:avLst/>
          </a:prstGeom>
        </p:spPr>
        <p:txBody>
          <a:bodyPr anchor="t" rtlCol="false" tIns="0" lIns="0" bIns="0" rIns="0">
            <a:spAutoFit/>
          </a:bodyPr>
          <a:lstStyle/>
          <a:p>
            <a:pPr algn="ctr">
              <a:lnSpc>
                <a:spcPts val="9799"/>
              </a:lnSpc>
            </a:pPr>
            <a:r>
              <a:rPr lang="en-US" sz="6999">
                <a:solidFill>
                  <a:srgbClr val="FDF6F6"/>
                </a:solidFill>
                <a:latin typeface="Special Elite"/>
                <a:ea typeface="Special Elite"/>
                <a:cs typeface="Special Elite"/>
                <a:sym typeface="Special Elite"/>
              </a:rPr>
              <a:t>Model Selection</a:t>
            </a:r>
          </a:p>
        </p:txBody>
      </p:sp>
      <p:sp>
        <p:nvSpPr>
          <p:cNvPr name="TextBox 16" id="16"/>
          <p:cNvSpPr txBox="true"/>
          <p:nvPr/>
        </p:nvSpPr>
        <p:spPr>
          <a:xfrm rot="0">
            <a:off x="1938174" y="2472418"/>
            <a:ext cx="14806790" cy="4631055"/>
          </a:xfrm>
          <a:prstGeom prst="rect">
            <a:avLst/>
          </a:prstGeom>
        </p:spPr>
        <p:txBody>
          <a:bodyPr anchor="t" rtlCol="false" tIns="0" lIns="0" bIns="0" rIns="0">
            <a:spAutoFit/>
          </a:bodyPr>
          <a:lstStyle/>
          <a:p>
            <a:pPr algn="just" marL="712470" indent="-356235" lvl="1">
              <a:lnSpc>
                <a:spcPts val="4620"/>
              </a:lnSpc>
              <a:buFont typeface="Arial"/>
              <a:buChar char="•"/>
            </a:pPr>
            <a:r>
              <a:rPr lang="en-US" sz="3300">
                <a:solidFill>
                  <a:srgbClr val="FFFFFF"/>
                </a:solidFill>
                <a:latin typeface="Glacial Indifference"/>
                <a:ea typeface="Glacial Indifference"/>
                <a:cs typeface="Glacial Indifference"/>
                <a:sym typeface="Glacial Indifference"/>
              </a:rPr>
              <a:t>KMeans Clustering: Identifying TV Show </a:t>
            </a:r>
          </a:p>
          <a:p>
            <a:pPr algn="just">
              <a:lnSpc>
                <a:spcPts val="4620"/>
              </a:lnSpc>
            </a:pPr>
            <a:r>
              <a:rPr lang="en-US" b="true" sz="3300" spc="-36">
                <a:solidFill>
                  <a:srgbClr val="F5EC29"/>
                </a:solidFill>
                <a:latin typeface="Glacial Indifference Bold"/>
                <a:ea typeface="Glacial Indifference Bold"/>
                <a:cs typeface="Glacial Indifference Bold"/>
                <a:sym typeface="Glacial Indifference Bold"/>
              </a:rPr>
              <a:t>Cluster 0:</a:t>
            </a:r>
            <a:r>
              <a:rPr lang="en-US" sz="3300" spc="-36">
                <a:solidFill>
                  <a:srgbClr val="FFFFFF"/>
                </a:solidFill>
                <a:latin typeface="Glacial Indifference"/>
                <a:ea typeface="Glacial Indifference"/>
                <a:cs typeface="Glacial Indifference"/>
                <a:sym typeface="Glacial Indifference"/>
              </a:rPr>
              <a:t> Concluded shows ✔️-&gt; typically with a moderate number of ratings and a short run length. </a:t>
            </a:r>
          </a:p>
          <a:p>
            <a:pPr algn="just">
              <a:lnSpc>
                <a:spcPts val="4620"/>
              </a:lnSpc>
            </a:pPr>
            <a:r>
              <a:rPr lang="en-US" sz="3300" b="true">
                <a:solidFill>
                  <a:srgbClr val="F1603D"/>
                </a:solidFill>
                <a:latin typeface="Glacial Indifference Bold"/>
                <a:ea typeface="Glacial Indifference Bold"/>
                <a:cs typeface="Glacial Indifference Bold"/>
                <a:sym typeface="Glacial Indifference Bold"/>
              </a:rPr>
              <a:t>Cluster 1:</a:t>
            </a:r>
            <a:r>
              <a:rPr lang="en-US" sz="3300">
                <a:solidFill>
                  <a:srgbClr val="FFFFFF"/>
                </a:solidFill>
                <a:latin typeface="Glacial Indifference"/>
                <a:ea typeface="Glacial Indifference"/>
                <a:cs typeface="Glacial Indifference"/>
                <a:sym typeface="Glacial Indifference"/>
              </a:rPr>
              <a:t> Shows still running⏳-&gt; generally with a similar number of ratings to Cluster 0 but a significantly longer run length. </a:t>
            </a:r>
          </a:p>
          <a:p>
            <a:pPr algn="just">
              <a:lnSpc>
                <a:spcPts val="4620"/>
              </a:lnSpc>
            </a:pPr>
            <a:r>
              <a:rPr lang="en-US" sz="3300" b="true">
                <a:solidFill>
                  <a:srgbClr val="FF312D"/>
                </a:solidFill>
                <a:latin typeface="Glacial Indifference Bold"/>
                <a:ea typeface="Glacial Indifference Bold"/>
                <a:cs typeface="Glacial Indifference Bold"/>
                <a:sym typeface="Glacial Indifference Bold"/>
              </a:rPr>
              <a:t>Cluster 2: </a:t>
            </a:r>
            <a:r>
              <a:rPr lang="en-US" sz="3300">
                <a:solidFill>
                  <a:srgbClr val="FFFFFF"/>
                </a:solidFill>
                <a:latin typeface="Glacial Indifference"/>
                <a:ea typeface="Glacial Indifference"/>
                <a:cs typeface="Glacial Indifference"/>
                <a:sym typeface="Glacial Indifference"/>
              </a:rPr>
              <a:t>Blockbuster shows 🌟-&gt; distinguished by a very high number of ratings, a longer run length, and a significant percentage still airing.  </a:t>
            </a:r>
          </a:p>
          <a:p>
            <a:pPr algn="just">
              <a:lnSpc>
                <a:spcPts val="46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DAGhRZyX0nI</dc:identifier>
  <dcterms:modified xsi:type="dcterms:W3CDTF">2011-08-01T06:04:30Z</dcterms:modified>
  <cp:revision>1</cp:revision>
  <dc:title>IMDb Analysis: Unveiling Popularity Trends in TV Shows</dc:title>
</cp:coreProperties>
</file>