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7" r:id="rId5"/>
    <p:sldId id="260" r:id="rId6"/>
    <p:sldId id="261" r:id="rId7"/>
    <p:sldId id="263" r:id="rId8"/>
    <p:sldId id="265" r:id="rId9"/>
    <p:sldId id="266" r:id="rId10"/>
    <p:sldId id="272" r:id="rId11"/>
    <p:sldId id="268" r:id="rId12"/>
    <p:sldId id="269" r:id="rId13"/>
    <p:sldId id="270" r:id="rId14"/>
    <p:sldId id="271" r:id="rId15"/>
    <p:sldId id="273" r:id="rId16"/>
    <p:sldId id="275"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F60847-B06E-DE76-2D22-B9C6AF033D29}" v="29" dt="2021-12-31T21:29:10.824"/>
    <p1510:client id="{31DD6660-AE3C-9007-A4A0-CD6FDDDE69FE}" v="158" dt="2021-12-31T20:34:48.737"/>
    <p1510:client id="{47BB3398-ED3E-455B-85ED-A355EA26306E}" vWet="4" dt="2021-12-31T20:23:21.426"/>
    <p1510:client id="{7F060437-A294-45CF-AFC2-07443934DAB4}" vWet="2" dt="2021-12-31T21:25:51.361"/>
    <p1510:client id="{A27C0B40-664C-6CAF-B665-C947B8A6255C}" v="529" dt="2021-12-31T21:28:32.998"/>
    <p1510:client id="{BCD9ADC6-B10A-BA71-368B-85AC7A961DB3}" v="3" dt="2021-12-31T20:23:39.8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511408-A006-4909-B847-B658B81FDED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EE1D3FB-2C72-4F8D-A5B2-52914E1FB423}">
      <dgm:prSet/>
      <dgm:spPr/>
      <dgm:t>
        <a:bodyPr/>
        <a:lstStyle/>
        <a:p>
          <a:pPr rtl="0"/>
          <a:r>
            <a:rPr lang="en-US">
              <a:latin typeface="Calibri Light" panose="020F0302020204030204"/>
            </a:rPr>
            <a:t>1- The</a:t>
          </a:r>
          <a:r>
            <a:rPr lang="en-US"/>
            <a:t> software gives you the chance to add, delete, update the details of the medicines using the software gives you the chance to add, delete, update the details of the medicines using the medicine Name.</a:t>
          </a:r>
        </a:p>
      </dgm:t>
    </dgm:pt>
    <dgm:pt modelId="{7234FFA9-6582-415E-9895-8CF247DC12AA}" type="parTrans" cxnId="{58FF8299-0A47-44D6-900A-938F4324D63D}">
      <dgm:prSet/>
      <dgm:spPr/>
      <dgm:t>
        <a:bodyPr/>
        <a:lstStyle/>
        <a:p>
          <a:endParaRPr lang="en-US"/>
        </a:p>
      </dgm:t>
    </dgm:pt>
    <dgm:pt modelId="{37BBD972-8F51-477D-A1FB-62AD3688AEB0}" type="sibTrans" cxnId="{58FF8299-0A47-44D6-900A-938F4324D63D}">
      <dgm:prSet/>
      <dgm:spPr/>
      <dgm:t>
        <a:bodyPr/>
        <a:lstStyle/>
        <a:p>
          <a:endParaRPr lang="en-US"/>
        </a:p>
      </dgm:t>
    </dgm:pt>
    <dgm:pt modelId="{5979C193-538E-4EEE-9798-59901A64297F}">
      <dgm:prSet/>
      <dgm:spPr/>
      <dgm:t>
        <a:bodyPr/>
        <a:lstStyle/>
        <a:p>
          <a:pPr rtl="0"/>
          <a:r>
            <a:rPr lang="en-US">
              <a:latin typeface="Calibri Light" panose="020F0302020204030204"/>
            </a:rPr>
            <a:t>2- Quick</a:t>
          </a:r>
          <a:r>
            <a:rPr lang="en-US"/>
            <a:t> response to user query/user inputs</a:t>
          </a:r>
          <a:r>
            <a:rPr lang="en-US">
              <a:latin typeface="Calibri Light" panose="020F0302020204030204"/>
            </a:rPr>
            <a:t>.</a:t>
          </a:r>
          <a:endParaRPr lang="en-US"/>
        </a:p>
      </dgm:t>
    </dgm:pt>
    <dgm:pt modelId="{CB0E9C8A-51A5-4046-BE76-E6548D4E2EBB}" type="parTrans" cxnId="{A33B3817-31FA-4746-9128-8D9E2CD3535E}">
      <dgm:prSet/>
      <dgm:spPr/>
      <dgm:t>
        <a:bodyPr/>
        <a:lstStyle/>
        <a:p>
          <a:endParaRPr lang="en-US"/>
        </a:p>
      </dgm:t>
    </dgm:pt>
    <dgm:pt modelId="{095E69D4-41EC-4905-A2C2-DF46F5F1E3C1}" type="sibTrans" cxnId="{A33B3817-31FA-4746-9128-8D9E2CD3535E}">
      <dgm:prSet/>
      <dgm:spPr/>
      <dgm:t>
        <a:bodyPr/>
        <a:lstStyle/>
        <a:p>
          <a:endParaRPr lang="en-US"/>
        </a:p>
      </dgm:t>
    </dgm:pt>
    <dgm:pt modelId="{E4110767-7C35-44B0-A84F-316718D387B0}">
      <dgm:prSet/>
      <dgm:spPr/>
      <dgm:t>
        <a:bodyPr/>
        <a:lstStyle/>
        <a:p>
          <a:pPr rtl="0"/>
          <a:r>
            <a:rPr lang="en-US">
              <a:latin typeface="Calibri Light" panose="020F0302020204030204"/>
            </a:rPr>
            <a:t>3- Ease</a:t>
          </a:r>
          <a:r>
            <a:rPr lang="en-US"/>
            <a:t> of maintenance</a:t>
          </a:r>
          <a:r>
            <a:rPr lang="en-US">
              <a:latin typeface="Calibri Light" panose="020F0302020204030204"/>
            </a:rPr>
            <a:t>.</a:t>
          </a:r>
          <a:endParaRPr lang="en-US"/>
        </a:p>
      </dgm:t>
    </dgm:pt>
    <dgm:pt modelId="{672DE426-21AC-449C-BDF2-9A3ABFA7A3DD}" type="parTrans" cxnId="{F8F20CD2-78B0-4709-9887-00F91449A366}">
      <dgm:prSet/>
      <dgm:spPr/>
      <dgm:t>
        <a:bodyPr/>
        <a:lstStyle/>
        <a:p>
          <a:endParaRPr lang="en-US"/>
        </a:p>
      </dgm:t>
    </dgm:pt>
    <dgm:pt modelId="{E8372B48-8A91-45CA-B57B-3CAD834630B4}" type="sibTrans" cxnId="{F8F20CD2-78B0-4709-9887-00F91449A366}">
      <dgm:prSet/>
      <dgm:spPr/>
      <dgm:t>
        <a:bodyPr/>
        <a:lstStyle/>
        <a:p>
          <a:endParaRPr lang="en-US"/>
        </a:p>
      </dgm:t>
    </dgm:pt>
    <dgm:pt modelId="{3C7507B9-4BA8-4A06-875E-46192F61E65B}" type="pres">
      <dgm:prSet presAssocID="{3E511408-A006-4909-B847-B658B81FDED8}" presName="linear" presStyleCnt="0">
        <dgm:presLayoutVars>
          <dgm:animLvl val="lvl"/>
          <dgm:resizeHandles val="exact"/>
        </dgm:presLayoutVars>
      </dgm:prSet>
      <dgm:spPr/>
    </dgm:pt>
    <dgm:pt modelId="{E9AB303A-BFA4-4626-9288-6633EF753B25}" type="pres">
      <dgm:prSet presAssocID="{9EE1D3FB-2C72-4F8D-A5B2-52914E1FB423}" presName="parentText" presStyleLbl="node1" presStyleIdx="0" presStyleCnt="3">
        <dgm:presLayoutVars>
          <dgm:chMax val="0"/>
          <dgm:bulletEnabled val="1"/>
        </dgm:presLayoutVars>
      </dgm:prSet>
      <dgm:spPr/>
    </dgm:pt>
    <dgm:pt modelId="{39EE14EE-09C9-4328-8AA5-019CC8642AC1}" type="pres">
      <dgm:prSet presAssocID="{37BBD972-8F51-477D-A1FB-62AD3688AEB0}" presName="spacer" presStyleCnt="0"/>
      <dgm:spPr/>
    </dgm:pt>
    <dgm:pt modelId="{DDF4F903-72B0-4336-B1AC-7FC3986BF8BA}" type="pres">
      <dgm:prSet presAssocID="{5979C193-538E-4EEE-9798-59901A64297F}" presName="parentText" presStyleLbl="node1" presStyleIdx="1" presStyleCnt="3">
        <dgm:presLayoutVars>
          <dgm:chMax val="0"/>
          <dgm:bulletEnabled val="1"/>
        </dgm:presLayoutVars>
      </dgm:prSet>
      <dgm:spPr/>
    </dgm:pt>
    <dgm:pt modelId="{8F6A99E2-2598-4341-A269-91D12D519079}" type="pres">
      <dgm:prSet presAssocID="{095E69D4-41EC-4905-A2C2-DF46F5F1E3C1}" presName="spacer" presStyleCnt="0"/>
      <dgm:spPr/>
    </dgm:pt>
    <dgm:pt modelId="{D6FE609B-7F6F-44BA-8B86-BC635B9E2129}" type="pres">
      <dgm:prSet presAssocID="{E4110767-7C35-44B0-A84F-316718D387B0}" presName="parentText" presStyleLbl="node1" presStyleIdx="2" presStyleCnt="3">
        <dgm:presLayoutVars>
          <dgm:chMax val="0"/>
          <dgm:bulletEnabled val="1"/>
        </dgm:presLayoutVars>
      </dgm:prSet>
      <dgm:spPr/>
    </dgm:pt>
  </dgm:ptLst>
  <dgm:cxnLst>
    <dgm:cxn modelId="{238B4C0D-1CF7-4493-8701-8C803E6F2611}" type="presOf" srcId="{E4110767-7C35-44B0-A84F-316718D387B0}" destId="{D6FE609B-7F6F-44BA-8B86-BC635B9E2129}" srcOrd="0" destOrd="0" presId="urn:microsoft.com/office/officeart/2005/8/layout/vList2"/>
    <dgm:cxn modelId="{A33B3817-31FA-4746-9128-8D9E2CD3535E}" srcId="{3E511408-A006-4909-B847-B658B81FDED8}" destId="{5979C193-538E-4EEE-9798-59901A64297F}" srcOrd="1" destOrd="0" parTransId="{CB0E9C8A-51A5-4046-BE76-E6548D4E2EBB}" sibTransId="{095E69D4-41EC-4905-A2C2-DF46F5F1E3C1}"/>
    <dgm:cxn modelId="{6A5CA121-5210-42AA-B0A6-1498954500D9}" type="presOf" srcId="{5979C193-538E-4EEE-9798-59901A64297F}" destId="{DDF4F903-72B0-4336-B1AC-7FC3986BF8BA}" srcOrd="0" destOrd="0" presId="urn:microsoft.com/office/officeart/2005/8/layout/vList2"/>
    <dgm:cxn modelId="{14F5F135-E9EA-421D-83EE-C9F143DE2D81}" type="presOf" srcId="{9EE1D3FB-2C72-4F8D-A5B2-52914E1FB423}" destId="{E9AB303A-BFA4-4626-9288-6633EF753B25}" srcOrd="0" destOrd="0" presId="urn:microsoft.com/office/officeart/2005/8/layout/vList2"/>
    <dgm:cxn modelId="{58FF8299-0A47-44D6-900A-938F4324D63D}" srcId="{3E511408-A006-4909-B847-B658B81FDED8}" destId="{9EE1D3FB-2C72-4F8D-A5B2-52914E1FB423}" srcOrd="0" destOrd="0" parTransId="{7234FFA9-6582-415E-9895-8CF247DC12AA}" sibTransId="{37BBD972-8F51-477D-A1FB-62AD3688AEB0}"/>
    <dgm:cxn modelId="{83A778A9-DBEE-47A4-946A-34B4CB92D7F0}" type="presOf" srcId="{3E511408-A006-4909-B847-B658B81FDED8}" destId="{3C7507B9-4BA8-4A06-875E-46192F61E65B}" srcOrd="0" destOrd="0" presId="urn:microsoft.com/office/officeart/2005/8/layout/vList2"/>
    <dgm:cxn modelId="{F8F20CD2-78B0-4709-9887-00F91449A366}" srcId="{3E511408-A006-4909-B847-B658B81FDED8}" destId="{E4110767-7C35-44B0-A84F-316718D387B0}" srcOrd="2" destOrd="0" parTransId="{672DE426-21AC-449C-BDF2-9A3ABFA7A3DD}" sibTransId="{E8372B48-8A91-45CA-B57B-3CAD834630B4}"/>
    <dgm:cxn modelId="{FF0DC67C-9E0E-4A80-9139-9647C8E580CB}" type="presParOf" srcId="{3C7507B9-4BA8-4A06-875E-46192F61E65B}" destId="{E9AB303A-BFA4-4626-9288-6633EF753B25}" srcOrd="0" destOrd="0" presId="urn:microsoft.com/office/officeart/2005/8/layout/vList2"/>
    <dgm:cxn modelId="{CC5705CA-6616-474A-A8AA-FBB06F967A39}" type="presParOf" srcId="{3C7507B9-4BA8-4A06-875E-46192F61E65B}" destId="{39EE14EE-09C9-4328-8AA5-019CC8642AC1}" srcOrd="1" destOrd="0" presId="urn:microsoft.com/office/officeart/2005/8/layout/vList2"/>
    <dgm:cxn modelId="{E49B9C8E-9B2B-468E-883A-D64E3C7EA790}" type="presParOf" srcId="{3C7507B9-4BA8-4A06-875E-46192F61E65B}" destId="{DDF4F903-72B0-4336-B1AC-7FC3986BF8BA}" srcOrd="2" destOrd="0" presId="urn:microsoft.com/office/officeart/2005/8/layout/vList2"/>
    <dgm:cxn modelId="{335FAD77-EDBC-416C-A272-7EEBBEB02296}" type="presParOf" srcId="{3C7507B9-4BA8-4A06-875E-46192F61E65B}" destId="{8F6A99E2-2598-4341-A269-91D12D519079}" srcOrd="3" destOrd="0" presId="urn:microsoft.com/office/officeart/2005/8/layout/vList2"/>
    <dgm:cxn modelId="{F3F58C9C-82A9-4BD8-BADD-8CD9F9439F1F}" type="presParOf" srcId="{3C7507B9-4BA8-4A06-875E-46192F61E65B}" destId="{D6FE609B-7F6F-44BA-8B86-BC635B9E212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AB303A-BFA4-4626-9288-6633EF753B25}">
      <dsp:nvSpPr>
        <dsp:cNvPr id="0" name=""/>
        <dsp:cNvSpPr/>
      </dsp:nvSpPr>
      <dsp:spPr>
        <a:xfrm>
          <a:off x="0" y="367368"/>
          <a:ext cx="5477255" cy="12846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a:latin typeface="Calibri Light" panose="020F0302020204030204"/>
            </a:rPr>
            <a:t>1- The</a:t>
          </a:r>
          <a:r>
            <a:rPr lang="en-US" sz="1800" kern="1200"/>
            <a:t> software gives you the chance to add, delete, update the details of the medicines using the software gives you the chance to add, delete, update the details of the medicines using the medicine Name.</a:t>
          </a:r>
        </a:p>
      </dsp:txBody>
      <dsp:txXfrm>
        <a:off x="62712" y="430080"/>
        <a:ext cx="5351831" cy="1159235"/>
      </dsp:txXfrm>
    </dsp:sp>
    <dsp:sp modelId="{DDF4F903-72B0-4336-B1AC-7FC3986BF8BA}">
      <dsp:nvSpPr>
        <dsp:cNvPr id="0" name=""/>
        <dsp:cNvSpPr/>
      </dsp:nvSpPr>
      <dsp:spPr>
        <a:xfrm>
          <a:off x="0" y="1703868"/>
          <a:ext cx="5477255" cy="12846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a:latin typeface="Calibri Light" panose="020F0302020204030204"/>
            </a:rPr>
            <a:t>2- Quick</a:t>
          </a:r>
          <a:r>
            <a:rPr lang="en-US" sz="1800" kern="1200"/>
            <a:t> response to user query/user inputs</a:t>
          </a:r>
          <a:r>
            <a:rPr lang="en-US" sz="1800" kern="1200">
              <a:latin typeface="Calibri Light" panose="020F0302020204030204"/>
            </a:rPr>
            <a:t>.</a:t>
          </a:r>
          <a:endParaRPr lang="en-US" sz="1800" kern="1200"/>
        </a:p>
      </dsp:txBody>
      <dsp:txXfrm>
        <a:off x="62712" y="1766580"/>
        <a:ext cx="5351831" cy="1159235"/>
      </dsp:txXfrm>
    </dsp:sp>
    <dsp:sp modelId="{D6FE609B-7F6F-44BA-8B86-BC635B9E2129}">
      <dsp:nvSpPr>
        <dsp:cNvPr id="0" name=""/>
        <dsp:cNvSpPr/>
      </dsp:nvSpPr>
      <dsp:spPr>
        <a:xfrm>
          <a:off x="0" y="3040368"/>
          <a:ext cx="5477255" cy="12846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a:latin typeface="Calibri Light" panose="020F0302020204030204"/>
            </a:rPr>
            <a:t>3- Ease</a:t>
          </a:r>
          <a:r>
            <a:rPr lang="en-US" sz="1800" kern="1200"/>
            <a:t> of maintenance</a:t>
          </a:r>
          <a:r>
            <a:rPr lang="en-US" sz="1800" kern="1200">
              <a:latin typeface="Calibri Light" panose="020F0302020204030204"/>
            </a:rPr>
            <a:t>.</a:t>
          </a:r>
          <a:endParaRPr lang="en-US" sz="1800" kern="1200"/>
        </a:p>
      </dsp:txBody>
      <dsp:txXfrm>
        <a:off x="62712" y="3103080"/>
        <a:ext cx="5351831" cy="115923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F44D5-7B02-4667-A20B-1F67B8DD29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9041A3-C819-4AB8-A2BE-15B5ABBE7E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09BCDE-944A-4586-A89F-1FA79CF8CB97}"/>
              </a:ext>
            </a:extLst>
          </p:cNvPr>
          <p:cNvSpPr>
            <a:spLocks noGrp="1"/>
          </p:cNvSpPr>
          <p:nvPr>
            <p:ph type="dt" sz="half" idx="10"/>
          </p:nvPr>
        </p:nvSpPr>
        <p:spPr/>
        <p:txBody>
          <a:bodyPr/>
          <a:lstStyle/>
          <a:p>
            <a:fld id="{ED291B17-9318-49DB-B28B-6E5994AE9581}" type="datetime1">
              <a:rPr lang="en-US" smtClean="0"/>
              <a:t>12/31/2021</a:t>
            </a:fld>
            <a:endParaRPr lang="en-US"/>
          </a:p>
        </p:txBody>
      </p:sp>
      <p:sp>
        <p:nvSpPr>
          <p:cNvPr id="5" name="Footer Placeholder 4">
            <a:extLst>
              <a:ext uri="{FF2B5EF4-FFF2-40B4-BE49-F238E27FC236}">
                <a16:creationId xmlns:a16="http://schemas.microsoft.com/office/drawing/2014/main" id="{E5B725BE-926C-4D09-8264-2BB34136F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B659EF-AE28-42EB-B6FA-3A7AF81A612B}"/>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34160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02635-529A-4AF0-9BF2-FEE7A5F681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2CAE4C-D426-418E-B3A1-3CC541FCE9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4A22AA-C401-4A97-850B-B912B538B831}"/>
              </a:ext>
            </a:extLst>
          </p:cNvPr>
          <p:cNvSpPr>
            <a:spLocks noGrp="1"/>
          </p:cNvSpPr>
          <p:nvPr>
            <p:ph type="dt" sz="half" idx="10"/>
          </p:nvPr>
        </p:nvSpPr>
        <p:spPr/>
        <p:txBody>
          <a:bodyPr/>
          <a:lstStyle/>
          <a:p>
            <a:fld id="{2CED4963-E985-44C4-B8C4-FDD613B7C2F8}" type="datetime1">
              <a:rPr lang="en-US" smtClean="0"/>
              <a:t>12/31/2021</a:t>
            </a:fld>
            <a:endParaRPr lang="en-US"/>
          </a:p>
        </p:txBody>
      </p:sp>
      <p:sp>
        <p:nvSpPr>
          <p:cNvPr id="5" name="Footer Placeholder 4">
            <a:extLst>
              <a:ext uri="{FF2B5EF4-FFF2-40B4-BE49-F238E27FC236}">
                <a16:creationId xmlns:a16="http://schemas.microsoft.com/office/drawing/2014/main" id="{EEC563F7-6837-41FF-B11A-52E2549EE0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9547ED-C043-4390-85FE-538AC87882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92713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B1808A-D747-418C-A8BB-F475DD8B81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217F17-D956-43CB-AB23-DB9E60F640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15CF72-9D44-45C3-84BD-E8718CED1FA2}"/>
              </a:ext>
            </a:extLst>
          </p:cNvPr>
          <p:cNvSpPr>
            <a:spLocks noGrp="1"/>
          </p:cNvSpPr>
          <p:nvPr>
            <p:ph type="dt" sz="half" idx="10"/>
          </p:nvPr>
        </p:nvSpPr>
        <p:spPr/>
        <p:txBody>
          <a:bodyPr/>
          <a:lstStyle/>
          <a:p>
            <a:fld id="{ED291B17-9318-49DB-B28B-6E5994AE9581}" type="datetime1">
              <a:rPr lang="en-US" smtClean="0"/>
              <a:t>12/31/2021</a:t>
            </a:fld>
            <a:endParaRPr lang="en-US"/>
          </a:p>
        </p:txBody>
      </p:sp>
      <p:sp>
        <p:nvSpPr>
          <p:cNvPr id="5" name="Footer Placeholder 4">
            <a:extLst>
              <a:ext uri="{FF2B5EF4-FFF2-40B4-BE49-F238E27FC236}">
                <a16:creationId xmlns:a16="http://schemas.microsoft.com/office/drawing/2014/main" id="{984E564E-EEA0-406A-93AE-7BD476282A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19AA6F-7EB5-456A-B54F-9867E310D652}"/>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62463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860E3-F653-4B52-A416-5FA0353BC2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9402F1-99E9-48A2-8A6D-BFC4185BFB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85E56A-A9DC-4919-A039-6418A41007D9}"/>
              </a:ext>
            </a:extLst>
          </p:cNvPr>
          <p:cNvSpPr>
            <a:spLocks noGrp="1"/>
          </p:cNvSpPr>
          <p:nvPr>
            <p:ph type="dt" sz="half" idx="10"/>
          </p:nvPr>
        </p:nvSpPr>
        <p:spPr/>
        <p:txBody>
          <a:bodyPr/>
          <a:lstStyle/>
          <a:p>
            <a:fld id="{78DD82B9-B8EE-4375-B6FF-88FA6ABB15D9}" type="datetime1">
              <a:rPr lang="en-US" smtClean="0"/>
              <a:t>12/31/2021</a:t>
            </a:fld>
            <a:endParaRPr lang="en-US"/>
          </a:p>
        </p:txBody>
      </p:sp>
      <p:sp>
        <p:nvSpPr>
          <p:cNvPr id="5" name="Footer Placeholder 4">
            <a:extLst>
              <a:ext uri="{FF2B5EF4-FFF2-40B4-BE49-F238E27FC236}">
                <a16:creationId xmlns:a16="http://schemas.microsoft.com/office/drawing/2014/main" id="{23E19A0A-E347-4E5B-B978-6858EC9F7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7B9B53-8CC1-49FF-9C69-4C51A547CFA2}"/>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96357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6C2EE-2D50-47EB-B108-2AA6485A6D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CC1590-7A94-49CC-9DAA-12B6FC63DA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9E1575-0302-46C2-BAC3-3251E6DCD60C}"/>
              </a:ext>
            </a:extLst>
          </p:cNvPr>
          <p:cNvSpPr>
            <a:spLocks noGrp="1"/>
          </p:cNvSpPr>
          <p:nvPr>
            <p:ph type="dt" sz="half" idx="10"/>
          </p:nvPr>
        </p:nvSpPr>
        <p:spPr/>
        <p:txBody>
          <a:bodyPr/>
          <a:lstStyle/>
          <a:p>
            <a:fld id="{B2497495-0637-405E-AE64-5CC7506D51F5}" type="datetime1">
              <a:rPr lang="en-US" smtClean="0"/>
              <a:t>12/31/2021</a:t>
            </a:fld>
            <a:endParaRPr lang="en-US"/>
          </a:p>
        </p:txBody>
      </p:sp>
      <p:sp>
        <p:nvSpPr>
          <p:cNvPr id="5" name="Footer Placeholder 4">
            <a:extLst>
              <a:ext uri="{FF2B5EF4-FFF2-40B4-BE49-F238E27FC236}">
                <a16:creationId xmlns:a16="http://schemas.microsoft.com/office/drawing/2014/main" id="{CC3121AE-F106-4909-A6C9-07A615A18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830472-7CBD-4293-8083-995BFBD8EA9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30625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DEDB3-C5BF-4409-8404-BCCA2635C4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C8654E-4F3D-4975-9680-DA742D96DA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E6EF66-A531-467B-9EF2-953572143C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F3F2A6-E2EE-49EC-8805-4F1B269EB2D2}"/>
              </a:ext>
            </a:extLst>
          </p:cNvPr>
          <p:cNvSpPr>
            <a:spLocks noGrp="1"/>
          </p:cNvSpPr>
          <p:nvPr>
            <p:ph type="dt" sz="half" idx="10"/>
          </p:nvPr>
        </p:nvSpPr>
        <p:spPr/>
        <p:txBody>
          <a:bodyPr/>
          <a:lstStyle/>
          <a:p>
            <a:fld id="{7BFFD690-9426-415D-8B65-26881E07B2D4}" type="datetime1">
              <a:rPr lang="en-US" smtClean="0"/>
              <a:t>12/31/2021</a:t>
            </a:fld>
            <a:endParaRPr lang="en-US"/>
          </a:p>
        </p:txBody>
      </p:sp>
      <p:sp>
        <p:nvSpPr>
          <p:cNvPr id="6" name="Footer Placeholder 5">
            <a:extLst>
              <a:ext uri="{FF2B5EF4-FFF2-40B4-BE49-F238E27FC236}">
                <a16:creationId xmlns:a16="http://schemas.microsoft.com/office/drawing/2014/main" id="{F53E8736-E620-4002-8F92-D7B9E1A3A6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579495-576C-4973-B740-DAC93069C09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5852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8FBE5-3CB1-4394-8BFE-39875CEE18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C3A26E-6BD8-457E-B6D7-24DA62622E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0B119A-5D64-4A9F-8E8F-AB40A4D1AE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E0EB07-CE28-44B6-BDAB-81B3006515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036E26-A69D-4471-B054-87C48AE9B2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401371-49AB-4373-9968-DCBC8205E00B}"/>
              </a:ext>
            </a:extLst>
          </p:cNvPr>
          <p:cNvSpPr>
            <a:spLocks noGrp="1"/>
          </p:cNvSpPr>
          <p:nvPr>
            <p:ph type="dt" sz="half" idx="10"/>
          </p:nvPr>
        </p:nvSpPr>
        <p:spPr/>
        <p:txBody>
          <a:bodyPr/>
          <a:lstStyle/>
          <a:p>
            <a:fld id="{04C4989A-474C-40DE-95B9-011C28B71673}" type="datetime1">
              <a:rPr lang="en-US" smtClean="0"/>
              <a:t>12/31/2021</a:t>
            </a:fld>
            <a:endParaRPr lang="en-US"/>
          </a:p>
        </p:txBody>
      </p:sp>
      <p:sp>
        <p:nvSpPr>
          <p:cNvPr id="8" name="Footer Placeholder 7">
            <a:extLst>
              <a:ext uri="{FF2B5EF4-FFF2-40B4-BE49-F238E27FC236}">
                <a16:creationId xmlns:a16="http://schemas.microsoft.com/office/drawing/2014/main" id="{89B02A75-0FC7-498B-B798-11612CA53B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2E6111-BD93-455A-AF91-9A97A87C862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42501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3DDB7-07E4-46C1-88E1-3640EEE0B9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35D651-0705-47C3-A81A-2224F15AA056}"/>
              </a:ext>
            </a:extLst>
          </p:cNvPr>
          <p:cNvSpPr>
            <a:spLocks noGrp="1"/>
          </p:cNvSpPr>
          <p:nvPr>
            <p:ph type="dt" sz="half" idx="10"/>
          </p:nvPr>
        </p:nvSpPr>
        <p:spPr/>
        <p:txBody>
          <a:bodyPr/>
          <a:lstStyle/>
          <a:p>
            <a:fld id="{5DB4ED54-5B5E-4A04-93D3-5772E3CE3818}" type="datetime1">
              <a:rPr lang="en-US" smtClean="0"/>
              <a:t>12/31/2021</a:t>
            </a:fld>
            <a:endParaRPr lang="en-US"/>
          </a:p>
        </p:txBody>
      </p:sp>
      <p:sp>
        <p:nvSpPr>
          <p:cNvPr id="4" name="Footer Placeholder 3">
            <a:extLst>
              <a:ext uri="{FF2B5EF4-FFF2-40B4-BE49-F238E27FC236}">
                <a16:creationId xmlns:a16="http://schemas.microsoft.com/office/drawing/2014/main" id="{B05B47DC-72C8-466D-9D23-D3E6475DC2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72E2E3-A883-403A-9E50-91B35348115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574292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A23028-17B3-43FC-A662-79FBEB21F352}"/>
              </a:ext>
            </a:extLst>
          </p:cNvPr>
          <p:cNvSpPr>
            <a:spLocks noGrp="1"/>
          </p:cNvSpPr>
          <p:nvPr>
            <p:ph type="dt" sz="half" idx="10"/>
          </p:nvPr>
        </p:nvSpPr>
        <p:spPr/>
        <p:txBody>
          <a:bodyPr/>
          <a:lstStyle/>
          <a:p>
            <a:fld id="{4EDE50D6-574B-40AF-946F-D52A04ADE379}" type="datetime1">
              <a:rPr lang="en-US" smtClean="0"/>
              <a:t>12/31/2021</a:t>
            </a:fld>
            <a:endParaRPr lang="en-US"/>
          </a:p>
        </p:txBody>
      </p:sp>
      <p:sp>
        <p:nvSpPr>
          <p:cNvPr id="3" name="Footer Placeholder 2">
            <a:extLst>
              <a:ext uri="{FF2B5EF4-FFF2-40B4-BE49-F238E27FC236}">
                <a16:creationId xmlns:a16="http://schemas.microsoft.com/office/drawing/2014/main" id="{549B6DBB-573D-42CE-9EBB-6B9AEF1EBF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91B851-D960-4072-A199-AFAFD930995A}"/>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043495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34BE5-1DAF-416E-BF1B-0AB0259ACB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C6AF94-4ECD-4279-AB5D-D8918E06D5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DF7510-C34E-4B31-8A77-D12A356A18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EC23A3-5A52-4A60-8230-0149123FC325}"/>
              </a:ext>
            </a:extLst>
          </p:cNvPr>
          <p:cNvSpPr>
            <a:spLocks noGrp="1"/>
          </p:cNvSpPr>
          <p:nvPr>
            <p:ph type="dt" sz="half" idx="10"/>
          </p:nvPr>
        </p:nvSpPr>
        <p:spPr/>
        <p:txBody>
          <a:bodyPr/>
          <a:lstStyle/>
          <a:p>
            <a:fld id="{D82884F1-FFEA-405F-9602-3DCA865EDA4E}" type="datetime1">
              <a:rPr lang="en-US" smtClean="0"/>
              <a:t>12/31/2021</a:t>
            </a:fld>
            <a:endParaRPr lang="en-US"/>
          </a:p>
        </p:txBody>
      </p:sp>
      <p:sp>
        <p:nvSpPr>
          <p:cNvPr id="6" name="Footer Placeholder 5">
            <a:extLst>
              <a:ext uri="{FF2B5EF4-FFF2-40B4-BE49-F238E27FC236}">
                <a16:creationId xmlns:a16="http://schemas.microsoft.com/office/drawing/2014/main" id="{04D5B07B-19F6-4988-B380-A067999B3C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DBE37A-1C38-4E5D-9467-36E1720C47DE}"/>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007846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80B11-C1AA-4E40-A9EB-78BB728A6A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10D236-32FA-4F99-8190-3F8C32993A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D66233-4657-42F5-893C-7C59F47C61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E05434-6472-44AB-AEA1-D6514DA7D91C}"/>
              </a:ext>
            </a:extLst>
          </p:cNvPr>
          <p:cNvSpPr>
            <a:spLocks noGrp="1"/>
          </p:cNvSpPr>
          <p:nvPr>
            <p:ph type="dt" sz="half" idx="10"/>
          </p:nvPr>
        </p:nvSpPr>
        <p:spPr/>
        <p:txBody>
          <a:bodyPr/>
          <a:lstStyle/>
          <a:p>
            <a:fld id="{7E18DB4A-8810-4A10-AD5C-D5E2C667F5B3}" type="datetime1">
              <a:rPr lang="en-US" smtClean="0"/>
              <a:t>12/31/2021</a:t>
            </a:fld>
            <a:endParaRPr lang="en-US"/>
          </a:p>
        </p:txBody>
      </p:sp>
      <p:sp>
        <p:nvSpPr>
          <p:cNvPr id="6" name="Footer Placeholder 5">
            <a:extLst>
              <a:ext uri="{FF2B5EF4-FFF2-40B4-BE49-F238E27FC236}">
                <a16:creationId xmlns:a16="http://schemas.microsoft.com/office/drawing/2014/main" id="{9CCDE9FC-C373-461E-8BBC-5D01D4F7629E}"/>
              </a:ext>
            </a:extLst>
          </p:cNvPr>
          <p:cNvSpPr>
            <a:spLocks noGrp="1"/>
          </p:cNvSpPr>
          <p:nvPr>
            <p:ph type="ftr" sz="quarter" idx="11"/>
          </p:nvPr>
        </p:nvSpPr>
        <p:spPr/>
        <p:txBody>
          <a:bodyPr/>
          <a:lstStyle/>
          <a:p>
            <a:pPr algn="l"/>
            <a:endParaRPr lang="en-US"/>
          </a:p>
        </p:txBody>
      </p:sp>
      <p:sp>
        <p:nvSpPr>
          <p:cNvPr id="7" name="Slide Number Placeholder 6">
            <a:extLst>
              <a:ext uri="{FF2B5EF4-FFF2-40B4-BE49-F238E27FC236}">
                <a16:creationId xmlns:a16="http://schemas.microsoft.com/office/drawing/2014/main" id="{A3F04C1C-F72F-41BC-A914-73CAAA7AE9A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9987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3C8061-6119-43E6-A88B-5F1CE2E483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2026BD-FDE8-4DAF-934D-9F42EC7824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ABB61B-8884-4038-8DCC-E6EE18D88A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t>12/31/2021</a:t>
            </a:fld>
            <a:endParaRPr lang="en-US"/>
          </a:p>
        </p:txBody>
      </p:sp>
      <p:sp>
        <p:nvSpPr>
          <p:cNvPr id="5" name="Footer Placeholder 4">
            <a:extLst>
              <a:ext uri="{FF2B5EF4-FFF2-40B4-BE49-F238E27FC236}">
                <a16:creationId xmlns:a16="http://schemas.microsoft.com/office/drawing/2014/main" id="{6674B280-66FD-4E02-9878-BC238AEEE0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523978-CDB6-48AD-BCE4-6F7A04ED11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22842777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mailto:medcare24@gmail.com"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CA96FA-7F2E-4467-BB30-6B6E304D2B5C}"/>
              </a:ext>
            </a:extLst>
          </p:cNvPr>
          <p:cNvPicPr>
            <a:picLocks noChangeAspect="1"/>
          </p:cNvPicPr>
          <p:nvPr/>
        </p:nvPicPr>
        <p:blipFill>
          <a:blip r:embed="rId2"/>
          <a:stretch>
            <a:fillRect/>
          </a:stretch>
        </p:blipFill>
        <p:spPr>
          <a:xfrm>
            <a:off x="0" y="0"/>
            <a:ext cx="7028688" cy="6858000"/>
          </a:xfrm>
          <a:prstGeom prst="rect">
            <a:avLst/>
          </a:prstGeom>
        </p:spPr>
      </p:pic>
      <p:sp>
        <p:nvSpPr>
          <p:cNvPr id="3" name="Title 1">
            <a:extLst>
              <a:ext uri="{FF2B5EF4-FFF2-40B4-BE49-F238E27FC236}">
                <a16:creationId xmlns:a16="http://schemas.microsoft.com/office/drawing/2014/main" id="{339B52A9-0458-4EBE-853B-6DF93EA47DBD}"/>
              </a:ext>
            </a:extLst>
          </p:cNvPr>
          <p:cNvSpPr txBox="1">
            <a:spLocks/>
          </p:cNvSpPr>
          <p:nvPr/>
        </p:nvSpPr>
        <p:spPr>
          <a:xfrm>
            <a:off x="5930564" y="2717807"/>
            <a:ext cx="5864147" cy="14128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8000" b="1">
                <a:cs typeface="Calibri Light"/>
              </a:rPr>
              <a:t>Med Care </a:t>
            </a:r>
          </a:p>
        </p:txBody>
      </p:sp>
    </p:spTree>
    <p:extLst>
      <p:ext uri="{BB962C8B-B14F-4D97-AF65-F5344CB8AC3E}">
        <p14:creationId xmlns:p14="http://schemas.microsoft.com/office/powerpoint/2010/main" val="2490475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BC332F-69B7-4D66-9EF8-E66B7FB54C5C}"/>
              </a:ext>
            </a:extLst>
          </p:cNvPr>
          <p:cNvSpPr>
            <a:spLocks noGrp="1"/>
          </p:cNvSpPr>
          <p:nvPr>
            <p:ph type="title"/>
          </p:nvPr>
        </p:nvSpPr>
        <p:spPr>
          <a:xfrm>
            <a:off x="1162050" y="2605441"/>
            <a:ext cx="2286000" cy="1356632"/>
          </a:xfrm>
          <a:noFill/>
        </p:spPr>
        <p:txBody>
          <a:bodyPr vert="horz" lIns="91440" tIns="45720" rIns="91440" bIns="45720" rtlCol="0" anchor="ctr">
            <a:normAutofit/>
          </a:bodyPr>
          <a:lstStyle/>
          <a:p>
            <a:pPr algn="ctr"/>
            <a:r>
              <a:rPr lang="en-US" sz="3600" b="1">
                <a:solidFill>
                  <a:srgbClr val="FFFFFF"/>
                </a:solidFill>
              </a:rPr>
              <a:t>Personnel</a:t>
            </a:r>
            <a:endParaRPr lang="en-US" sz="3600" kern="1200">
              <a:solidFill>
                <a:srgbClr val="FFFFFF"/>
              </a:solidFill>
              <a:latin typeface="+mj-lt"/>
              <a:cs typeface="Calibri Light"/>
            </a:endParaRPr>
          </a:p>
        </p:txBody>
      </p:sp>
      <p:pic>
        <p:nvPicPr>
          <p:cNvPr id="5" name="Content Placeholder 4" descr="Graphical user interface, text, application&#10;&#10;Description automatically generated">
            <a:extLst>
              <a:ext uri="{FF2B5EF4-FFF2-40B4-BE49-F238E27FC236}">
                <a16:creationId xmlns:a16="http://schemas.microsoft.com/office/drawing/2014/main" id="{C0B812E4-48DC-45A9-B1E1-B781614AB3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0641" y="1377889"/>
            <a:ext cx="6780700" cy="3814143"/>
          </a:xfrm>
          <a:prstGeom prst="rect">
            <a:avLst/>
          </a:prstGeom>
        </p:spPr>
      </p:pic>
    </p:spTree>
    <p:extLst>
      <p:ext uri="{BB962C8B-B14F-4D97-AF65-F5344CB8AC3E}">
        <p14:creationId xmlns:p14="http://schemas.microsoft.com/office/powerpoint/2010/main" val="1067392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A597C3-C7E9-4181-8FF6-C91C28027D0D}"/>
              </a:ext>
            </a:extLst>
          </p:cNvPr>
          <p:cNvSpPr>
            <a:spLocks noGrp="1"/>
          </p:cNvSpPr>
          <p:nvPr>
            <p:ph type="title"/>
          </p:nvPr>
        </p:nvSpPr>
        <p:spPr>
          <a:xfrm>
            <a:off x="1076325" y="2767366"/>
            <a:ext cx="2400300" cy="10994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History</a:t>
            </a:r>
          </a:p>
        </p:txBody>
      </p:sp>
      <p:pic>
        <p:nvPicPr>
          <p:cNvPr id="5" name="Content Placeholder 4" descr="Graphical user interface&#10;&#10;Description automatically generated">
            <a:extLst>
              <a:ext uri="{FF2B5EF4-FFF2-40B4-BE49-F238E27FC236}">
                <a16:creationId xmlns:a16="http://schemas.microsoft.com/office/drawing/2014/main" id="{E97AD912-4566-4FEC-800F-F985F5DB65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7316" y="1520764"/>
            <a:ext cx="6780700" cy="3814143"/>
          </a:xfrm>
          <a:prstGeom prst="rect">
            <a:avLst/>
          </a:prstGeom>
        </p:spPr>
      </p:pic>
    </p:spTree>
    <p:extLst>
      <p:ext uri="{BB962C8B-B14F-4D97-AF65-F5344CB8AC3E}">
        <p14:creationId xmlns:p14="http://schemas.microsoft.com/office/powerpoint/2010/main" val="2327979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F9857ED-1DEF-4481-AEB4-E7759342A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457275" cy="6858000"/>
          </a:xfrm>
          <a:custGeom>
            <a:avLst/>
            <a:gdLst>
              <a:gd name="connsiteX0" fmla="*/ 5457275 w 5457275"/>
              <a:gd name="connsiteY0" fmla="*/ 0 h 6858000"/>
              <a:gd name="connsiteX1" fmla="*/ 361354 w 5457275"/>
              <a:gd name="connsiteY1" fmla="*/ 0 h 6858000"/>
              <a:gd name="connsiteX2" fmla="*/ 335637 w 5457275"/>
              <a:gd name="connsiteY2" fmla="*/ 94722 h 6858000"/>
              <a:gd name="connsiteX3" fmla="*/ 690849 w 5457275"/>
              <a:gd name="connsiteY3" fmla="*/ 6842426 h 6858000"/>
              <a:gd name="connsiteX4" fmla="*/ 696735 w 5457275"/>
              <a:gd name="connsiteY4" fmla="*/ 6858000 h 6858000"/>
              <a:gd name="connsiteX5" fmla="*/ 5457275 w 545727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57275" h="6858000">
                <a:moveTo>
                  <a:pt x="5457275" y="0"/>
                </a:moveTo>
                <a:lnTo>
                  <a:pt x="361354" y="0"/>
                </a:lnTo>
                <a:lnTo>
                  <a:pt x="335637" y="94722"/>
                </a:lnTo>
                <a:cubicBezTo>
                  <a:pt x="-226206" y="2374054"/>
                  <a:pt x="-65870" y="4704140"/>
                  <a:pt x="690849" y="6842426"/>
                </a:cubicBezTo>
                <a:lnTo>
                  <a:pt x="696735" y="6858000"/>
                </a:lnTo>
                <a:lnTo>
                  <a:pt x="5457275" y="685800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6E4FBE1-8E8A-42A6-B693-88C8979D8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228693" cy="6858000"/>
          </a:xfrm>
          <a:custGeom>
            <a:avLst/>
            <a:gdLst>
              <a:gd name="connsiteX0" fmla="*/ 5228693 w 5228693"/>
              <a:gd name="connsiteY0" fmla="*/ 0 h 6858000"/>
              <a:gd name="connsiteX1" fmla="*/ 371685 w 5228693"/>
              <a:gd name="connsiteY1" fmla="*/ 1 h 6858000"/>
              <a:gd name="connsiteX2" fmla="*/ 319533 w 5228693"/>
              <a:gd name="connsiteY2" fmla="*/ 193787 h 6858000"/>
              <a:gd name="connsiteX3" fmla="*/ 623642 w 5228693"/>
              <a:gd name="connsiteY3" fmla="*/ 6599363 h 6858000"/>
              <a:gd name="connsiteX4" fmla="*/ 717029 w 5228693"/>
              <a:gd name="connsiteY4" fmla="*/ 6858000 h 6858000"/>
              <a:gd name="connsiteX5" fmla="*/ 5228693 w 5228693"/>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28693" h="6858000">
                <a:moveTo>
                  <a:pt x="5228693" y="0"/>
                </a:moveTo>
                <a:lnTo>
                  <a:pt x="371685" y="1"/>
                </a:lnTo>
                <a:lnTo>
                  <a:pt x="319533" y="193787"/>
                </a:lnTo>
                <a:cubicBezTo>
                  <a:pt x="-206622" y="2355719"/>
                  <a:pt x="-67685" y="4563346"/>
                  <a:pt x="623642" y="6599363"/>
                </a:cubicBezTo>
                <a:lnTo>
                  <a:pt x="717029" y="6858000"/>
                </a:lnTo>
                <a:lnTo>
                  <a:pt x="5228693" y="685800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819583-42BE-4F8E-9008-4748D8F5CF6F}"/>
              </a:ext>
            </a:extLst>
          </p:cNvPr>
          <p:cNvSpPr>
            <a:spLocks noGrp="1"/>
          </p:cNvSpPr>
          <p:nvPr>
            <p:ph type="title"/>
          </p:nvPr>
        </p:nvSpPr>
        <p:spPr>
          <a:xfrm>
            <a:off x="233171" y="2225357"/>
            <a:ext cx="4573144" cy="1768221"/>
          </a:xfrm>
          <a:ln>
            <a:solidFill>
              <a:schemeClr val="tx1"/>
            </a:solidFill>
          </a:ln>
        </p:spPr>
        <p:txBody>
          <a:bodyPr anchor="ctr">
            <a:normAutofit/>
          </a:bodyPr>
          <a:lstStyle/>
          <a:p>
            <a:pPr algn="ctr"/>
            <a:r>
              <a:rPr lang="en-US" sz="4000" b="1"/>
              <a:t>Advantages of the MedCare System</a:t>
            </a:r>
            <a:endParaRPr lang="en-US" sz="4000">
              <a:cs typeface="Calibri Light" panose="020F0302020204030204"/>
            </a:endParaRPr>
          </a:p>
        </p:txBody>
      </p:sp>
      <p:graphicFrame>
        <p:nvGraphicFramePr>
          <p:cNvPr id="12" name="Content Placeholder 2">
            <a:extLst>
              <a:ext uri="{FF2B5EF4-FFF2-40B4-BE49-F238E27FC236}">
                <a16:creationId xmlns:a16="http://schemas.microsoft.com/office/drawing/2014/main" id="{3B22F234-858F-47E6-A837-0A69D1790F32}"/>
              </a:ext>
            </a:extLst>
          </p:cNvPr>
          <p:cNvGraphicFramePr>
            <a:graphicFrameLocks noGrp="1"/>
          </p:cNvGraphicFramePr>
          <p:nvPr>
            <p:ph idx="1"/>
            <p:extLst>
              <p:ext uri="{D42A27DB-BD31-4B8C-83A1-F6EECF244321}">
                <p14:modId xmlns:p14="http://schemas.microsoft.com/office/powerpoint/2010/main" val="762231417"/>
              </p:ext>
            </p:extLst>
          </p:nvPr>
        </p:nvGraphicFramePr>
        <p:xfrm>
          <a:off x="6100191" y="834707"/>
          <a:ext cx="5477256" cy="46923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820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BCC5F9-8C9C-4C74-920F-F36BCCD49878}"/>
              </a:ext>
            </a:extLst>
          </p:cNvPr>
          <p:cNvSpPr>
            <a:spLocks noGrp="1"/>
          </p:cNvSpPr>
          <p:nvPr>
            <p:ph type="title"/>
          </p:nvPr>
        </p:nvSpPr>
        <p:spPr>
          <a:xfrm>
            <a:off x="800355" y="1268763"/>
            <a:ext cx="3707823" cy="1320851"/>
          </a:xfrm>
        </p:spPr>
        <p:txBody>
          <a:bodyPr vert="horz" lIns="91440" tIns="45720" rIns="91440" bIns="45720" rtlCol="0" anchor="ctr">
            <a:noAutofit/>
          </a:bodyPr>
          <a:lstStyle/>
          <a:p>
            <a:r>
              <a:rPr lang="en-US" sz="4000" b="1">
                <a:latin typeface="Calibri Light"/>
                <a:ea typeface="Adobe Gothic Std B"/>
                <a:cs typeface="Calibri"/>
              </a:rPr>
              <a:t>Team Member </a:t>
            </a:r>
          </a:p>
        </p:txBody>
      </p:sp>
      <p:grpSp>
        <p:nvGrpSpPr>
          <p:cNvPr id="16" name="Group 15">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17"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AF038E2D-DE26-4522-BFA3-93AB779EFB47}"/>
              </a:ext>
            </a:extLst>
          </p:cNvPr>
          <p:cNvSpPr>
            <a:spLocks noGrp="1"/>
          </p:cNvSpPr>
          <p:nvPr>
            <p:ph idx="1"/>
          </p:nvPr>
        </p:nvSpPr>
        <p:spPr>
          <a:xfrm>
            <a:off x="4506094" y="2014809"/>
            <a:ext cx="7185793" cy="3034040"/>
          </a:xfrm>
        </p:spPr>
        <p:txBody>
          <a:bodyPr anchor="ctr">
            <a:normAutofit/>
          </a:bodyPr>
          <a:lstStyle/>
          <a:p>
            <a:pPr>
              <a:buFont typeface="Wingdings" panose="020B0604020202020204" pitchFamily="34" charset="0"/>
              <a:buChar char="Ø"/>
            </a:pPr>
            <a:r>
              <a:rPr lang="en-US" sz="3600" dirty="0"/>
              <a:t> Nirah Ahmed Ibrahim</a:t>
            </a:r>
            <a:endParaRPr lang="en-US" sz="3600" dirty="0">
              <a:cs typeface="Calibri"/>
            </a:endParaRPr>
          </a:p>
          <a:p>
            <a:pPr>
              <a:buFont typeface="Wingdings" panose="020B0604020202020204" pitchFamily="34" charset="0"/>
              <a:buChar char="Ø"/>
            </a:pPr>
            <a:r>
              <a:rPr lang="en-US" sz="3600" dirty="0"/>
              <a:t> Menna Mohammed Ibrahim</a:t>
            </a:r>
            <a:endParaRPr lang="en-US" sz="3600" dirty="0">
              <a:cs typeface="Calibri"/>
            </a:endParaRPr>
          </a:p>
          <a:p>
            <a:pPr>
              <a:buFont typeface="Wingdings" panose="020B0604020202020204" pitchFamily="34" charset="0"/>
              <a:buChar char="Ø"/>
            </a:pPr>
            <a:r>
              <a:rPr lang="en-US" sz="3600" dirty="0"/>
              <a:t> Manar Hamada Elsayed</a:t>
            </a:r>
            <a:endParaRPr lang="en-US" sz="3600" dirty="0">
              <a:cs typeface="Calibri"/>
            </a:endParaRPr>
          </a:p>
          <a:p>
            <a:pPr>
              <a:buFont typeface="Wingdings" panose="020B0604020202020204" pitchFamily="34" charset="0"/>
              <a:buChar char="Ø"/>
            </a:pPr>
            <a:r>
              <a:rPr lang="en-US" sz="3600" dirty="0"/>
              <a:t> Mona Mohammed Hamdy</a:t>
            </a:r>
            <a:endParaRPr lang="en-US" sz="3600" dirty="0">
              <a:cs typeface="Calibri"/>
            </a:endParaRPr>
          </a:p>
        </p:txBody>
      </p:sp>
    </p:spTree>
    <p:extLst>
      <p:ext uri="{BB962C8B-B14F-4D97-AF65-F5344CB8AC3E}">
        <p14:creationId xmlns:p14="http://schemas.microsoft.com/office/powerpoint/2010/main" val="2326586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B32A67F-3598-4A13-8552-DA884FFCC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185B22-185F-43CB-894E-6FDEADD7CA74}"/>
              </a:ext>
            </a:extLst>
          </p:cNvPr>
          <p:cNvSpPr>
            <a:spLocks noGrp="1"/>
          </p:cNvSpPr>
          <p:nvPr>
            <p:ph type="title"/>
          </p:nvPr>
        </p:nvSpPr>
        <p:spPr>
          <a:xfrm>
            <a:off x="890398" y="2758884"/>
            <a:ext cx="2954225" cy="942858"/>
          </a:xfrm>
        </p:spPr>
        <p:txBody>
          <a:bodyPr vert="horz" lIns="91440" tIns="45720" rIns="91440" bIns="45720" rtlCol="0" anchor="t">
            <a:normAutofit fontScale="90000"/>
          </a:bodyPr>
          <a:lstStyle/>
          <a:p>
            <a:r>
              <a:rPr lang="en-US" sz="7200" b="1" i="1" kern="1200">
                <a:solidFill>
                  <a:schemeClr val="bg1"/>
                </a:solidFill>
                <a:latin typeface="Calibri Light"/>
                <a:ea typeface="Adobe Gothic Std B"/>
                <a:cs typeface="Calibri"/>
              </a:rPr>
              <a:t>THANK</a:t>
            </a:r>
            <a:r>
              <a:rPr lang="en-US" sz="7200" b="1" i="1" kern="1200">
                <a:solidFill>
                  <a:schemeClr val="bg1"/>
                </a:solidFill>
                <a:latin typeface="Calibri Light"/>
                <a:ea typeface="Adobe Gothic Std B"/>
                <a:cs typeface="Calibri Light"/>
              </a:rPr>
              <a:t>S</a:t>
            </a:r>
            <a:br>
              <a:rPr lang="en-US" sz="3400" kern="1200"/>
            </a:br>
            <a:br>
              <a:rPr lang="en-US" sz="3400" kern="1200"/>
            </a:br>
            <a:br>
              <a:rPr lang="en-US" sz="3400" kern="1200"/>
            </a:br>
            <a:endParaRPr lang="en-US" sz="3400" kern="1200">
              <a:solidFill>
                <a:schemeClr val="bg1"/>
              </a:solidFill>
              <a:latin typeface="+mj-lt"/>
              <a:ea typeface="+mj-ea"/>
              <a:cs typeface="+mj-cs"/>
            </a:endParaRPr>
          </a:p>
        </p:txBody>
      </p:sp>
      <p:sp>
        <p:nvSpPr>
          <p:cNvPr id="14" name="Freeform: Shape 13">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98EBA13-C937-430B-9523-439FE2109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A6F1CE76-4580-4F6E-94CD-C370D07DCF5E}"/>
              </a:ext>
            </a:extLst>
          </p:cNvPr>
          <p:cNvSpPr txBox="1"/>
          <p:nvPr/>
        </p:nvSpPr>
        <p:spPr>
          <a:xfrm>
            <a:off x="6867248" y="3048080"/>
            <a:ext cx="5080557" cy="1384995"/>
          </a:xfrm>
          <a:prstGeom prst="rect">
            <a:avLst/>
          </a:prstGeom>
          <a:noFill/>
        </p:spPr>
        <p:txBody>
          <a:bodyPr wrap="square" lIns="91440" tIns="45720" rIns="91440" bIns="45720" anchor="t">
            <a:spAutoFit/>
          </a:bodyPr>
          <a:lstStyle/>
          <a:p>
            <a:pPr algn="ctr"/>
            <a:r>
              <a:rPr lang="en-US" sz="2800"/>
              <a:t>Do you have any questions?</a:t>
            </a:r>
            <a:endParaRPr lang="en-US"/>
          </a:p>
          <a:p>
            <a:pPr algn="ctr"/>
            <a:r>
              <a:rPr lang="en-US" sz="2800" kern="1200">
                <a:solidFill>
                  <a:srgbClr val="0070C0"/>
                </a:solidFill>
                <a:latin typeface="+mn-lt"/>
                <a:ea typeface="+mn-ea"/>
                <a:cs typeface="+mn-cs"/>
                <a:hlinkClick r:id="rId2">
                  <a:extLst>
                    <a:ext uri="{A12FA001-AC4F-418D-AE19-62706E023703}">
                      <ahyp:hlinkClr xmlns:ahyp="http://schemas.microsoft.com/office/drawing/2018/hyperlinkcolor" val="tx"/>
                    </a:ext>
                  </a:extLst>
                </a:hlinkClick>
              </a:rPr>
              <a:t>medcare24@gmail.com</a:t>
            </a:r>
            <a:endParaRPr lang="en-US" sz="2800" kern="1200">
              <a:solidFill>
                <a:srgbClr val="0070C0"/>
              </a:solidFill>
              <a:latin typeface="+mn-lt"/>
              <a:cs typeface="Calibri" panose="020F0502020204030204"/>
            </a:endParaRPr>
          </a:p>
          <a:p>
            <a:pPr algn="ctr"/>
            <a:r>
              <a:rPr lang="en-US" sz="2800"/>
              <a:t>+20 157 199 787</a:t>
            </a:r>
            <a:endParaRPr lang="en-US" sz="2800" kern="1200">
              <a:latin typeface="+mn-lt"/>
              <a:cs typeface="Calibri"/>
            </a:endParaRPr>
          </a:p>
        </p:txBody>
      </p:sp>
    </p:spTree>
    <p:extLst>
      <p:ext uri="{BB962C8B-B14F-4D97-AF65-F5344CB8AC3E}">
        <p14:creationId xmlns:p14="http://schemas.microsoft.com/office/powerpoint/2010/main" val="49995659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9BE6F6B-19BD-443C-8FB0-FA45F13F95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9505" cy="6857542"/>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92AAE609-C327-4952-BB48-254E9015AD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93178" y="681628"/>
            <a:ext cx="1562267" cy="1172973"/>
            <a:chOff x="7493121" y="1000124"/>
            <a:chExt cx="1562267" cy="1172973"/>
          </a:xfrm>
        </p:grpSpPr>
        <p:sp>
          <p:nvSpPr>
            <p:cNvPr id="13" name="Freeform 5">
              <a:extLst>
                <a:ext uri="{FF2B5EF4-FFF2-40B4-BE49-F238E27FC236}">
                  <a16:creationId xmlns:a16="http://schemas.microsoft.com/office/drawing/2014/main" id="{94F06CAB-1C7B-4E12-B1B8-5F7067FDAD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48448472-893D-4CE9-9024-B0F79813B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261FBF6E-3147-4B03-AFB9-8A5D140F6165}"/>
              </a:ext>
            </a:extLst>
          </p:cNvPr>
          <p:cNvSpPr>
            <a:spLocks noGrp="1"/>
          </p:cNvSpPr>
          <p:nvPr>
            <p:ph type="ctrTitle"/>
          </p:nvPr>
        </p:nvSpPr>
        <p:spPr>
          <a:xfrm>
            <a:off x="434639" y="1898657"/>
            <a:ext cx="6064172" cy="3051162"/>
          </a:xfrm>
        </p:spPr>
        <p:txBody>
          <a:bodyPr anchor="ctr">
            <a:normAutofit/>
          </a:bodyPr>
          <a:lstStyle/>
          <a:p>
            <a:pPr algn="r"/>
            <a:r>
              <a:rPr lang="en-US" sz="7200" b="1">
                <a:solidFill>
                  <a:schemeClr val="bg1"/>
                </a:solidFill>
              </a:rPr>
              <a:t>INTRODUCTION</a:t>
            </a:r>
            <a:endParaRPr lang="en-US" sz="7200" b="1">
              <a:solidFill>
                <a:schemeClr val="bg1"/>
              </a:solidFill>
              <a:cs typeface="Calibri Light"/>
            </a:endParaRPr>
          </a:p>
        </p:txBody>
      </p:sp>
      <p:sp>
        <p:nvSpPr>
          <p:cNvPr id="3" name="Subtitle 2">
            <a:extLst>
              <a:ext uri="{FF2B5EF4-FFF2-40B4-BE49-F238E27FC236}">
                <a16:creationId xmlns:a16="http://schemas.microsoft.com/office/drawing/2014/main" id="{A856A685-F670-403C-AB50-C1FE6AA78946}"/>
              </a:ext>
            </a:extLst>
          </p:cNvPr>
          <p:cNvSpPr>
            <a:spLocks noGrp="1"/>
          </p:cNvSpPr>
          <p:nvPr>
            <p:ph type="subTitle" idx="1"/>
          </p:nvPr>
        </p:nvSpPr>
        <p:spPr>
          <a:xfrm>
            <a:off x="7649403" y="3032923"/>
            <a:ext cx="4643479" cy="2687631"/>
          </a:xfrm>
        </p:spPr>
        <p:txBody>
          <a:bodyPr anchor="ctr">
            <a:noAutofit/>
          </a:bodyPr>
          <a:lstStyle/>
          <a:p>
            <a:pPr algn="l"/>
            <a:endParaRPr lang="en-US" sz="2000"/>
          </a:p>
          <a:p>
            <a:pPr algn="l"/>
            <a:r>
              <a:rPr lang="en-US" sz="2000"/>
              <a:t>After completing the diagnosis and receiving treatment, the work of the pharmacist begins, whose duties lie in dispensing medicines to patients and clarifying all matters related to their use, in addition to the tasks he performs such as ordering medicines from companies according to the pharmacy’s consumption</a:t>
            </a:r>
            <a:endParaRPr lang="en-US" sz="2000">
              <a:cs typeface="Calibri"/>
            </a:endParaRPr>
          </a:p>
        </p:txBody>
      </p:sp>
      <p:sp>
        <p:nvSpPr>
          <p:cNvPr id="4" name="TextBox 3">
            <a:extLst>
              <a:ext uri="{FF2B5EF4-FFF2-40B4-BE49-F238E27FC236}">
                <a16:creationId xmlns:a16="http://schemas.microsoft.com/office/drawing/2014/main" id="{557AA8EB-A645-4833-81FD-79C4CE72D7DC}"/>
              </a:ext>
            </a:extLst>
          </p:cNvPr>
          <p:cNvSpPr txBox="1"/>
          <p:nvPr/>
        </p:nvSpPr>
        <p:spPr>
          <a:xfrm>
            <a:off x="7648575" y="2419350"/>
            <a:ext cx="40290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No two disagree about the importance of the pharmacist’s role in our lives. </a:t>
            </a:r>
          </a:p>
        </p:txBody>
      </p:sp>
    </p:spTree>
    <p:extLst>
      <p:ext uri="{BB962C8B-B14F-4D97-AF65-F5344CB8AC3E}">
        <p14:creationId xmlns:p14="http://schemas.microsoft.com/office/powerpoint/2010/main" val="3752963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2B886CF-D3D5-4CDE-A0D0-35994223D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5236A873-E896-4C26-A3B8-0AF28904A357}"/>
              </a:ext>
            </a:extLst>
          </p:cNvPr>
          <p:cNvSpPr>
            <a:spLocks noGrp="1"/>
          </p:cNvSpPr>
          <p:nvPr>
            <p:ph type="ctrTitle"/>
          </p:nvPr>
        </p:nvSpPr>
        <p:spPr>
          <a:xfrm>
            <a:off x="1170706" y="2803910"/>
            <a:ext cx="4121975" cy="1313045"/>
          </a:xfrm>
        </p:spPr>
        <p:txBody>
          <a:bodyPr vert="horz" lIns="91440" tIns="45720" rIns="91440" bIns="45720" rtlCol="0" anchor="ctr">
            <a:normAutofit/>
          </a:bodyPr>
          <a:lstStyle/>
          <a:p>
            <a:pPr algn="l"/>
            <a:r>
              <a:rPr lang="en-US" sz="4000" b="1" kern="1200">
                <a:latin typeface="+mj-lt"/>
                <a:ea typeface="+mj-ea"/>
                <a:cs typeface="+mj-cs"/>
              </a:rPr>
              <a:t>TABLE</a:t>
            </a:r>
            <a:r>
              <a:rPr lang="en-US" sz="3600" b="1" kern="1200">
                <a:latin typeface="+mj-lt"/>
                <a:ea typeface="+mj-ea"/>
                <a:cs typeface="+mj-cs"/>
              </a:rPr>
              <a:t> Of CONTENTS</a:t>
            </a:r>
            <a:endParaRPr lang="en-US" sz="3600" b="1" kern="1200">
              <a:latin typeface="+mj-lt"/>
              <a:cs typeface="Calibri Light"/>
            </a:endParaRPr>
          </a:p>
        </p:txBody>
      </p:sp>
      <p:sp>
        <p:nvSpPr>
          <p:cNvPr id="13" name="Rectangle 12">
            <a:extLst>
              <a:ext uri="{FF2B5EF4-FFF2-40B4-BE49-F238E27FC236}">
                <a16:creationId xmlns:a16="http://schemas.microsoft.com/office/drawing/2014/main" id="{FC139937-FF72-463A-8CD1-5AFF723B2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565521B-3AFA-45E0-B4C4-C6ED089C86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891540"/>
            <a:ext cx="6096000" cy="5071110"/>
          </a:xfrm>
          <a:prstGeom prst="rect">
            <a:avLst/>
          </a:prstGeom>
          <a:solidFill>
            <a:schemeClr val="tx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ubtitle 5">
            <a:extLst>
              <a:ext uri="{FF2B5EF4-FFF2-40B4-BE49-F238E27FC236}">
                <a16:creationId xmlns:a16="http://schemas.microsoft.com/office/drawing/2014/main" id="{BFAD4C53-4552-40EB-8266-099268DC50A6}"/>
              </a:ext>
            </a:extLst>
          </p:cNvPr>
          <p:cNvSpPr>
            <a:spLocks noGrp="1"/>
          </p:cNvSpPr>
          <p:nvPr>
            <p:ph type="subTitle" idx="1"/>
          </p:nvPr>
        </p:nvSpPr>
        <p:spPr>
          <a:xfrm>
            <a:off x="6247103" y="1718061"/>
            <a:ext cx="5687714" cy="627244"/>
          </a:xfrm>
        </p:spPr>
        <p:txBody>
          <a:bodyPr vert="horz" lIns="91440" tIns="45720" rIns="91440" bIns="45720" rtlCol="0" anchor="ctr">
            <a:noAutofit/>
          </a:bodyPr>
          <a:lstStyle/>
          <a:p>
            <a:pPr indent="-228600" algn="l">
              <a:buFont typeface="Arial" panose="020B0604020202020204" pitchFamily="34" charset="0"/>
              <a:buChar char="•"/>
            </a:pPr>
            <a:endParaRPr lang="en-US" sz="1800">
              <a:cs typeface="Calibri"/>
            </a:endParaRPr>
          </a:p>
          <a:p>
            <a:pPr marL="342900" indent="-342900" algn="l">
              <a:buChar char="•"/>
            </a:pPr>
            <a:r>
              <a:rPr lang="en-US" sz="1800"/>
              <a:t>The reason for building MedCare pharmacy system </a:t>
            </a:r>
            <a:endParaRPr lang="en-US" sz="1800">
              <a:cs typeface="Calibri" panose="020F0502020204030204"/>
            </a:endParaRPr>
          </a:p>
        </p:txBody>
      </p:sp>
      <p:sp>
        <p:nvSpPr>
          <p:cNvPr id="2" name="TextBox 1">
            <a:extLst>
              <a:ext uri="{FF2B5EF4-FFF2-40B4-BE49-F238E27FC236}">
                <a16:creationId xmlns:a16="http://schemas.microsoft.com/office/drawing/2014/main" id="{E6767202-0E39-4AD2-B8FD-965D4052366F}"/>
              </a:ext>
            </a:extLst>
          </p:cNvPr>
          <p:cNvSpPr txBox="1"/>
          <p:nvPr/>
        </p:nvSpPr>
        <p:spPr>
          <a:xfrm>
            <a:off x="6248400" y="2886075"/>
            <a:ext cx="68770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Arial"/>
              </a:rPr>
              <a:t>What is the meaning of a pharmacy software or system?​</a:t>
            </a:r>
            <a:endParaRPr lang="en-US">
              <a:cs typeface="Calibri" panose="020F0502020204030204"/>
            </a:endParaRPr>
          </a:p>
          <a:p>
            <a:pPr>
              <a:buChar char="•"/>
            </a:pPr>
            <a:endParaRPr lang="en-US">
              <a:cs typeface="Arial"/>
            </a:endParaRPr>
          </a:p>
        </p:txBody>
      </p:sp>
      <p:sp>
        <p:nvSpPr>
          <p:cNvPr id="3" name="TextBox 2">
            <a:extLst>
              <a:ext uri="{FF2B5EF4-FFF2-40B4-BE49-F238E27FC236}">
                <a16:creationId xmlns:a16="http://schemas.microsoft.com/office/drawing/2014/main" id="{72DC0AFF-D9F5-45D2-8DD7-3FFAB9C6AE28}"/>
              </a:ext>
            </a:extLst>
          </p:cNvPr>
          <p:cNvSpPr txBox="1"/>
          <p:nvPr/>
        </p:nvSpPr>
        <p:spPr>
          <a:xfrm>
            <a:off x="6248400" y="3533775"/>
            <a:ext cx="62579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Arial"/>
            </a:endParaRPr>
          </a:p>
          <a:p>
            <a:pPr marL="285750" indent="-285750">
              <a:buFont typeface="Arial"/>
              <a:buChar char="•"/>
            </a:pPr>
            <a:r>
              <a:rPr lang="en-US">
                <a:cs typeface="Arial"/>
              </a:rPr>
              <a:t> Components of a pharmacy system​​</a:t>
            </a:r>
          </a:p>
        </p:txBody>
      </p:sp>
      <p:sp>
        <p:nvSpPr>
          <p:cNvPr id="4" name="TextBox 3">
            <a:extLst>
              <a:ext uri="{FF2B5EF4-FFF2-40B4-BE49-F238E27FC236}">
                <a16:creationId xmlns:a16="http://schemas.microsoft.com/office/drawing/2014/main" id="{EF0BAA7A-C9D2-4719-8262-70536DC89B9D}"/>
              </a:ext>
            </a:extLst>
          </p:cNvPr>
          <p:cNvSpPr txBox="1"/>
          <p:nvPr/>
        </p:nvSpPr>
        <p:spPr>
          <a:xfrm>
            <a:off x="6248400" y="4638675"/>
            <a:ext cx="6096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a:t>Advantages of the MedCare pharmacy system​</a:t>
            </a:r>
          </a:p>
        </p:txBody>
      </p:sp>
    </p:spTree>
    <p:extLst>
      <p:ext uri="{BB962C8B-B14F-4D97-AF65-F5344CB8AC3E}">
        <p14:creationId xmlns:p14="http://schemas.microsoft.com/office/powerpoint/2010/main" val="3501961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B9008973-65FB-40C1-893A-A58712593D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E6D3C3C-0315-478B-83B2-153608E0D88D}"/>
              </a:ext>
            </a:extLst>
          </p:cNvPr>
          <p:cNvSpPr>
            <a:spLocks noGrp="1"/>
          </p:cNvSpPr>
          <p:nvPr>
            <p:ph type="ctrTitle"/>
          </p:nvPr>
        </p:nvSpPr>
        <p:spPr>
          <a:xfrm>
            <a:off x="613410" y="2456392"/>
            <a:ext cx="6465757" cy="1941830"/>
          </a:xfrm>
        </p:spPr>
        <p:txBody>
          <a:bodyPr anchor="ctr">
            <a:normAutofit/>
          </a:bodyPr>
          <a:lstStyle/>
          <a:p>
            <a:r>
              <a:rPr lang="en-US" sz="4000"/>
              <a:t>The reason for building </a:t>
            </a:r>
            <a:r>
              <a:rPr lang="en-US" sz="4000" b="1"/>
              <a:t>MedCare</a:t>
            </a:r>
            <a:r>
              <a:rPr lang="en-US" sz="4000"/>
              <a:t> pharmacy system:</a:t>
            </a:r>
            <a:endParaRPr lang="en-US" sz="6600">
              <a:cs typeface="Calibri Light"/>
            </a:endParaRPr>
          </a:p>
        </p:txBody>
      </p:sp>
      <p:sp>
        <p:nvSpPr>
          <p:cNvPr id="11" name="Rectangle 10">
            <a:extLst>
              <a:ext uri="{FF2B5EF4-FFF2-40B4-BE49-F238E27FC236}">
                <a16:creationId xmlns:a16="http://schemas.microsoft.com/office/drawing/2014/main" id="{2558829B-C7EF-4D51-94DF-A8B1A80C2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0605" y="1"/>
            <a:ext cx="2681395"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90A6D10-3F68-4EAB-9085-93C36B5FCA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94507" y="767714"/>
            <a:ext cx="3860055" cy="53225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ubtitle 3">
            <a:extLst>
              <a:ext uri="{FF2B5EF4-FFF2-40B4-BE49-F238E27FC236}">
                <a16:creationId xmlns:a16="http://schemas.microsoft.com/office/drawing/2014/main" id="{9DD3F8C2-408C-4A14-AA15-449B6717763E}"/>
              </a:ext>
            </a:extLst>
          </p:cNvPr>
          <p:cNvSpPr>
            <a:spLocks noGrp="1"/>
          </p:cNvSpPr>
          <p:nvPr>
            <p:ph type="subTitle" idx="1"/>
          </p:nvPr>
        </p:nvSpPr>
        <p:spPr>
          <a:xfrm>
            <a:off x="7656223" y="4402878"/>
            <a:ext cx="3782878" cy="1598930"/>
          </a:xfrm>
        </p:spPr>
        <p:txBody>
          <a:bodyPr vert="horz" lIns="91440" tIns="45720" rIns="91440" bIns="45720" rtlCol="0" anchor="ctr">
            <a:noAutofit/>
          </a:bodyPr>
          <a:lstStyle/>
          <a:p>
            <a:pPr algn="l"/>
            <a:r>
              <a:rPr lang="en-US" sz="1800">
                <a:solidFill>
                  <a:srgbClr val="FFFFFF"/>
                </a:solidFill>
              </a:rPr>
              <a:t>It is used to manage most pharmacy related activities in the pharmacy. The main aim of the project is the management of the database of the pharmacy</a:t>
            </a:r>
            <a:endParaRPr lang="en-US" sz="1800">
              <a:cs typeface="Calibri"/>
            </a:endParaRPr>
          </a:p>
          <a:p>
            <a:pPr algn="l"/>
            <a:endParaRPr lang="en-US" sz="1800">
              <a:solidFill>
                <a:srgbClr val="FFFFFF"/>
              </a:solidFill>
              <a:cs typeface="Calibri" panose="020F0502020204030204"/>
            </a:endParaRPr>
          </a:p>
        </p:txBody>
      </p:sp>
      <p:grpSp>
        <p:nvGrpSpPr>
          <p:cNvPr id="15" name="Group 14">
            <a:extLst>
              <a:ext uri="{FF2B5EF4-FFF2-40B4-BE49-F238E27FC236}">
                <a16:creationId xmlns:a16="http://schemas.microsoft.com/office/drawing/2014/main" id="{C38C6B01-5C30-47AE-94D3-B54B34D688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2761488"/>
            <a:ext cx="242107" cy="1340860"/>
            <a:chOff x="56167" y="2761488"/>
            <a:chExt cx="242107" cy="1340860"/>
          </a:xfrm>
        </p:grpSpPr>
        <p:sp>
          <p:nvSpPr>
            <p:cNvPr id="16" name="Rectangle 2">
              <a:extLst>
                <a:ext uri="{FF2B5EF4-FFF2-40B4-BE49-F238E27FC236}">
                  <a16:creationId xmlns:a16="http://schemas.microsoft.com/office/drawing/2014/main" id="{8C957847-7C0E-48CD-A0C7-E8F76FCB0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59">
              <a:extLst>
                <a:ext uri="{FF2B5EF4-FFF2-40B4-BE49-F238E27FC236}">
                  <a16:creationId xmlns:a16="http://schemas.microsoft.com/office/drawing/2014/main" id="{750A171B-FE02-4328-8218-84B8A73D2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2">
              <a:extLst>
                <a:ext uri="{FF2B5EF4-FFF2-40B4-BE49-F238E27FC236}">
                  <a16:creationId xmlns:a16="http://schemas.microsoft.com/office/drawing/2014/main" id="{D250ED76-8AAB-4BA3-8FB9-7D9DAD1EF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59">
              <a:extLst>
                <a:ext uri="{FF2B5EF4-FFF2-40B4-BE49-F238E27FC236}">
                  <a16:creationId xmlns:a16="http://schemas.microsoft.com/office/drawing/2014/main" id="{90E9A077-3D43-42CE-A80F-4D77A9640A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13B87A5D-9EA1-4543-A4CB-0E744C224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95211382-25DA-4D78-8A2A-65BF812E1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
              <a:extLst>
                <a:ext uri="{FF2B5EF4-FFF2-40B4-BE49-F238E27FC236}">
                  <a16:creationId xmlns:a16="http://schemas.microsoft.com/office/drawing/2014/main" id="{DB854E96-4BF7-41B7-98ED-218896E4B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59">
              <a:extLst>
                <a:ext uri="{FF2B5EF4-FFF2-40B4-BE49-F238E27FC236}">
                  <a16:creationId xmlns:a16="http://schemas.microsoft.com/office/drawing/2014/main" id="{37D8D120-EF4A-4300-A248-1F0A6EF04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
              <a:extLst>
                <a:ext uri="{FF2B5EF4-FFF2-40B4-BE49-F238E27FC236}">
                  <a16:creationId xmlns:a16="http://schemas.microsoft.com/office/drawing/2014/main" id="{AC2782E1-E97A-4860-805A-381C628EF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59">
              <a:extLst>
                <a:ext uri="{FF2B5EF4-FFF2-40B4-BE49-F238E27FC236}">
                  <a16:creationId xmlns:a16="http://schemas.microsoft.com/office/drawing/2014/main" id="{DA923931-3C79-451C-B0DD-D8C5C9B12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
              <a:extLst>
                <a:ext uri="{FF2B5EF4-FFF2-40B4-BE49-F238E27FC236}">
                  <a16:creationId xmlns:a16="http://schemas.microsoft.com/office/drawing/2014/main" id="{96552411-1484-4559-9B19-D82BA727F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59">
              <a:extLst>
                <a:ext uri="{FF2B5EF4-FFF2-40B4-BE49-F238E27FC236}">
                  <a16:creationId xmlns:a16="http://schemas.microsoft.com/office/drawing/2014/main" id="{96625486-87AB-40D0-B29C-F061F36B0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
              <a:extLst>
                <a:ext uri="{FF2B5EF4-FFF2-40B4-BE49-F238E27FC236}">
                  <a16:creationId xmlns:a16="http://schemas.microsoft.com/office/drawing/2014/main" id="{5CF69521-6B14-449B-AFAD-5246F7BBF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59">
              <a:extLst>
                <a:ext uri="{FF2B5EF4-FFF2-40B4-BE49-F238E27FC236}">
                  <a16:creationId xmlns:a16="http://schemas.microsoft.com/office/drawing/2014/main" id="{FCCB1E40-AD9F-4FDE-9794-BA67A8F09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072A675B-C9E6-4B87-B488-FB7450C0A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07438C80-8A3A-4E13-838D-B676C615B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
              <a:extLst>
                <a:ext uri="{FF2B5EF4-FFF2-40B4-BE49-F238E27FC236}">
                  <a16:creationId xmlns:a16="http://schemas.microsoft.com/office/drawing/2014/main" id="{03A1462E-5653-41AA-9086-553DD10C1B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59">
              <a:extLst>
                <a:ext uri="{FF2B5EF4-FFF2-40B4-BE49-F238E27FC236}">
                  <a16:creationId xmlns:a16="http://schemas.microsoft.com/office/drawing/2014/main" id="{C5D0C27E-61AE-48DC-95B4-5FEBCE413A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
              <a:extLst>
                <a:ext uri="{FF2B5EF4-FFF2-40B4-BE49-F238E27FC236}">
                  <a16:creationId xmlns:a16="http://schemas.microsoft.com/office/drawing/2014/main" id="{AE1C1E45-C712-4F12-B421-9DBD634FCE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59">
              <a:extLst>
                <a:ext uri="{FF2B5EF4-FFF2-40B4-BE49-F238E27FC236}">
                  <a16:creationId xmlns:a16="http://schemas.microsoft.com/office/drawing/2014/main" id="{6537F337-22CC-46D3-8A70-335E1E44E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6D0135D8-D0E9-402D-8A34-3F61F8F16EF0}"/>
              </a:ext>
            </a:extLst>
          </p:cNvPr>
          <p:cNvSpPr txBox="1"/>
          <p:nvPr/>
        </p:nvSpPr>
        <p:spPr>
          <a:xfrm>
            <a:off x="7724775" y="1152525"/>
            <a:ext cx="356235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Pharmacy management has recently become in need of an easy-to-use pharmacy software.</a:t>
            </a:r>
            <a:endParaRPr lang="en-US">
              <a:cs typeface="Calibri"/>
            </a:endParaRPr>
          </a:p>
        </p:txBody>
      </p:sp>
      <p:sp>
        <p:nvSpPr>
          <p:cNvPr id="5" name="TextBox 4">
            <a:extLst>
              <a:ext uri="{FF2B5EF4-FFF2-40B4-BE49-F238E27FC236}">
                <a16:creationId xmlns:a16="http://schemas.microsoft.com/office/drawing/2014/main" id="{9FDCB292-5DFE-4F22-B042-77AD74C41E1A}"/>
              </a:ext>
            </a:extLst>
          </p:cNvPr>
          <p:cNvSpPr txBox="1"/>
          <p:nvPr/>
        </p:nvSpPr>
        <p:spPr>
          <a:xfrm>
            <a:off x="7658100" y="2352675"/>
            <a:ext cx="40767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other complications of management. A pharmacy program (Med Cara) allows you to order, track and dispose of the items that you deal in your pharmacy with the highest levels of safety, accuracy and efficiency</a:t>
            </a:r>
          </a:p>
        </p:txBody>
      </p:sp>
    </p:spTree>
    <p:extLst>
      <p:ext uri="{BB962C8B-B14F-4D97-AF65-F5344CB8AC3E}">
        <p14:creationId xmlns:p14="http://schemas.microsoft.com/office/powerpoint/2010/main" val="2150664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008973-65FB-40C1-893A-A58712593D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312603EF-3417-4BAB-B1F3-E33B92B0708F}"/>
              </a:ext>
            </a:extLst>
          </p:cNvPr>
          <p:cNvSpPr>
            <a:spLocks noGrp="1"/>
          </p:cNvSpPr>
          <p:nvPr>
            <p:ph type="ctrTitle"/>
          </p:nvPr>
        </p:nvSpPr>
        <p:spPr>
          <a:xfrm>
            <a:off x="537210" y="2523067"/>
            <a:ext cx="6465757" cy="1579880"/>
          </a:xfrm>
        </p:spPr>
        <p:txBody>
          <a:bodyPr anchor="ctr">
            <a:normAutofit/>
          </a:bodyPr>
          <a:lstStyle/>
          <a:p>
            <a:pPr algn="l"/>
            <a:r>
              <a:rPr lang="en-US" sz="4000"/>
              <a:t>What is the meaning of a pharmacy software or system?</a:t>
            </a:r>
            <a:endParaRPr lang="en-US" sz="4000">
              <a:cs typeface="Calibri Light"/>
            </a:endParaRPr>
          </a:p>
        </p:txBody>
      </p:sp>
      <p:sp>
        <p:nvSpPr>
          <p:cNvPr id="11" name="Rectangle 10">
            <a:extLst>
              <a:ext uri="{FF2B5EF4-FFF2-40B4-BE49-F238E27FC236}">
                <a16:creationId xmlns:a16="http://schemas.microsoft.com/office/drawing/2014/main" id="{2558829B-C7EF-4D51-94DF-A8B1A80C2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0605" y="1"/>
            <a:ext cx="2681395"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90A6D10-3F68-4EAB-9085-93C36B5FCA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94507" y="767714"/>
            <a:ext cx="3860055" cy="53225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ubtitle 3">
            <a:extLst>
              <a:ext uri="{FF2B5EF4-FFF2-40B4-BE49-F238E27FC236}">
                <a16:creationId xmlns:a16="http://schemas.microsoft.com/office/drawing/2014/main" id="{62EB3CC4-EFD1-40D1-A87A-8DA3789E8610}"/>
              </a:ext>
            </a:extLst>
          </p:cNvPr>
          <p:cNvSpPr>
            <a:spLocks noGrp="1"/>
          </p:cNvSpPr>
          <p:nvPr>
            <p:ph type="subTitle" idx="1"/>
          </p:nvPr>
        </p:nvSpPr>
        <p:spPr>
          <a:xfrm>
            <a:off x="7722898" y="1764453"/>
            <a:ext cx="3811453" cy="3256280"/>
          </a:xfrm>
        </p:spPr>
        <p:txBody>
          <a:bodyPr anchor="ctr">
            <a:noAutofit/>
          </a:bodyPr>
          <a:lstStyle/>
          <a:p>
            <a:pPr algn="l"/>
            <a:r>
              <a:rPr lang="en-US" sz="1800">
                <a:solidFill>
                  <a:srgbClr val="FFFFFF"/>
                </a:solidFill>
              </a:rPr>
              <a:t>It is a program or system that is worked by the computer. </a:t>
            </a:r>
          </a:p>
          <a:p>
            <a:pPr algn="l"/>
            <a:r>
              <a:rPr lang="en-US" sz="1800">
                <a:solidFill>
                  <a:srgbClr val="FFFFFF"/>
                </a:solidFill>
              </a:rPr>
              <a:t>It consists of two parts, a front interface that appears in front of the user (the pharmacist), of which operations are carried out (inputs, queries, the implementation of operations and orders in the program), and a back interface is the databases in which all pharmacy data are stored, as well. </a:t>
            </a:r>
            <a:endParaRPr lang="en-US" sz="1800">
              <a:solidFill>
                <a:srgbClr val="FFFFFF"/>
              </a:solidFill>
              <a:cs typeface="Calibri"/>
            </a:endParaRPr>
          </a:p>
        </p:txBody>
      </p:sp>
      <p:grpSp>
        <p:nvGrpSpPr>
          <p:cNvPr id="15" name="Group 14">
            <a:extLst>
              <a:ext uri="{FF2B5EF4-FFF2-40B4-BE49-F238E27FC236}">
                <a16:creationId xmlns:a16="http://schemas.microsoft.com/office/drawing/2014/main" id="{C38C6B01-5C30-47AE-94D3-B54B34D688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2761488"/>
            <a:ext cx="242107" cy="1340860"/>
            <a:chOff x="56167" y="2761488"/>
            <a:chExt cx="242107" cy="1340860"/>
          </a:xfrm>
        </p:grpSpPr>
        <p:sp>
          <p:nvSpPr>
            <p:cNvPr id="16" name="Rectangle 2">
              <a:extLst>
                <a:ext uri="{FF2B5EF4-FFF2-40B4-BE49-F238E27FC236}">
                  <a16:creationId xmlns:a16="http://schemas.microsoft.com/office/drawing/2014/main" id="{8C957847-7C0E-48CD-A0C7-E8F76FCB0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59">
              <a:extLst>
                <a:ext uri="{FF2B5EF4-FFF2-40B4-BE49-F238E27FC236}">
                  <a16:creationId xmlns:a16="http://schemas.microsoft.com/office/drawing/2014/main" id="{750A171B-FE02-4328-8218-84B8A73D2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2">
              <a:extLst>
                <a:ext uri="{FF2B5EF4-FFF2-40B4-BE49-F238E27FC236}">
                  <a16:creationId xmlns:a16="http://schemas.microsoft.com/office/drawing/2014/main" id="{D250ED76-8AAB-4BA3-8FB9-7D9DAD1EF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59">
              <a:extLst>
                <a:ext uri="{FF2B5EF4-FFF2-40B4-BE49-F238E27FC236}">
                  <a16:creationId xmlns:a16="http://schemas.microsoft.com/office/drawing/2014/main" id="{90E9A077-3D43-42CE-A80F-4D77A9640A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13B87A5D-9EA1-4543-A4CB-0E744C224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95211382-25DA-4D78-8A2A-65BF812E1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
              <a:extLst>
                <a:ext uri="{FF2B5EF4-FFF2-40B4-BE49-F238E27FC236}">
                  <a16:creationId xmlns:a16="http://schemas.microsoft.com/office/drawing/2014/main" id="{DB854E96-4BF7-41B7-98ED-218896E4B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59">
              <a:extLst>
                <a:ext uri="{FF2B5EF4-FFF2-40B4-BE49-F238E27FC236}">
                  <a16:creationId xmlns:a16="http://schemas.microsoft.com/office/drawing/2014/main" id="{37D8D120-EF4A-4300-A248-1F0A6EF04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
              <a:extLst>
                <a:ext uri="{FF2B5EF4-FFF2-40B4-BE49-F238E27FC236}">
                  <a16:creationId xmlns:a16="http://schemas.microsoft.com/office/drawing/2014/main" id="{AC2782E1-E97A-4860-805A-381C628EF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59">
              <a:extLst>
                <a:ext uri="{FF2B5EF4-FFF2-40B4-BE49-F238E27FC236}">
                  <a16:creationId xmlns:a16="http://schemas.microsoft.com/office/drawing/2014/main" id="{DA923931-3C79-451C-B0DD-D8C5C9B12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
              <a:extLst>
                <a:ext uri="{FF2B5EF4-FFF2-40B4-BE49-F238E27FC236}">
                  <a16:creationId xmlns:a16="http://schemas.microsoft.com/office/drawing/2014/main" id="{96552411-1484-4559-9B19-D82BA727F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59">
              <a:extLst>
                <a:ext uri="{FF2B5EF4-FFF2-40B4-BE49-F238E27FC236}">
                  <a16:creationId xmlns:a16="http://schemas.microsoft.com/office/drawing/2014/main" id="{96625486-87AB-40D0-B29C-F061F36B0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
              <a:extLst>
                <a:ext uri="{FF2B5EF4-FFF2-40B4-BE49-F238E27FC236}">
                  <a16:creationId xmlns:a16="http://schemas.microsoft.com/office/drawing/2014/main" id="{5CF69521-6B14-449B-AFAD-5246F7BBF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59">
              <a:extLst>
                <a:ext uri="{FF2B5EF4-FFF2-40B4-BE49-F238E27FC236}">
                  <a16:creationId xmlns:a16="http://schemas.microsoft.com/office/drawing/2014/main" id="{FCCB1E40-AD9F-4FDE-9794-BA67A8F09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072A675B-C9E6-4B87-B488-FB7450C0A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07438C80-8A3A-4E13-838D-B676C615B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
              <a:extLst>
                <a:ext uri="{FF2B5EF4-FFF2-40B4-BE49-F238E27FC236}">
                  <a16:creationId xmlns:a16="http://schemas.microsoft.com/office/drawing/2014/main" id="{03A1462E-5653-41AA-9086-553DD10C1B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59">
              <a:extLst>
                <a:ext uri="{FF2B5EF4-FFF2-40B4-BE49-F238E27FC236}">
                  <a16:creationId xmlns:a16="http://schemas.microsoft.com/office/drawing/2014/main" id="{C5D0C27E-61AE-48DC-95B4-5FEBCE413A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
              <a:extLst>
                <a:ext uri="{FF2B5EF4-FFF2-40B4-BE49-F238E27FC236}">
                  <a16:creationId xmlns:a16="http://schemas.microsoft.com/office/drawing/2014/main" id="{AE1C1E45-C712-4F12-B421-9DBD634FCE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59">
              <a:extLst>
                <a:ext uri="{FF2B5EF4-FFF2-40B4-BE49-F238E27FC236}">
                  <a16:creationId xmlns:a16="http://schemas.microsoft.com/office/drawing/2014/main" id="{6537F337-22CC-46D3-8A70-335E1E44E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6710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106FC7E-1D16-4908-8CFF-AD5942A91AB4}"/>
              </a:ext>
            </a:extLst>
          </p:cNvPr>
          <p:cNvSpPr>
            <a:spLocks noGrp="1"/>
          </p:cNvSpPr>
          <p:nvPr>
            <p:ph type="title"/>
          </p:nvPr>
        </p:nvSpPr>
        <p:spPr>
          <a:xfrm>
            <a:off x="1790700" y="2805466"/>
            <a:ext cx="828675" cy="794657"/>
          </a:xfrm>
          <a:noFill/>
        </p:spPr>
        <p:txBody>
          <a:bodyPr vert="horz" lIns="91440" tIns="45720" rIns="91440" bIns="45720" rtlCol="0" anchor="ctr">
            <a:normAutofit/>
          </a:bodyPr>
          <a:lstStyle/>
          <a:p>
            <a:pPr algn="ctr"/>
            <a:r>
              <a:rPr lang="en-US" sz="3600" b="1">
                <a:solidFill>
                  <a:srgbClr val="FFFFFF"/>
                </a:solidFill>
                <a:cs typeface="Calibri Light"/>
              </a:rPr>
              <a:t>UI</a:t>
            </a:r>
            <a:endParaRPr lang="en-US" sz="3600" b="1" kern="1200">
              <a:solidFill>
                <a:srgbClr val="FFFFFF"/>
              </a:solidFill>
              <a:latin typeface="+mj-lt"/>
              <a:cs typeface="Calibri Light"/>
            </a:endParaRPr>
          </a:p>
        </p:txBody>
      </p:sp>
      <p:pic>
        <p:nvPicPr>
          <p:cNvPr id="6" name="Content Placeholder 5" descr="A picture containing shape&#10;&#10;Description automatically generated">
            <a:extLst>
              <a:ext uri="{FF2B5EF4-FFF2-40B4-BE49-F238E27FC236}">
                <a16:creationId xmlns:a16="http://schemas.microsoft.com/office/drawing/2014/main" id="{65481341-0FC6-4C20-AD39-22424FFF79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7316" y="1630950"/>
            <a:ext cx="6780700" cy="3546146"/>
          </a:xfrm>
          <a:prstGeom prst="rect">
            <a:avLst/>
          </a:prstGeom>
        </p:spPr>
      </p:pic>
    </p:spTree>
    <p:extLst>
      <p:ext uri="{BB962C8B-B14F-4D97-AF65-F5344CB8AC3E}">
        <p14:creationId xmlns:p14="http://schemas.microsoft.com/office/powerpoint/2010/main" val="459411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5D7FF2-80EA-4B3C-8C92-7A0BB7544C0B}"/>
              </a:ext>
            </a:extLst>
          </p:cNvPr>
          <p:cNvSpPr>
            <a:spLocks noGrp="1"/>
          </p:cNvSpPr>
          <p:nvPr>
            <p:ph type="title"/>
          </p:nvPr>
        </p:nvSpPr>
        <p:spPr>
          <a:xfrm>
            <a:off x="527685" y="2433066"/>
            <a:ext cx="4076378" cy="2174387"/>
          </a:xfrm>
        </p:spPr>
        <p:txBody>
          <a:bodyPr>
            <a:normAutofit/>
          </a:bodyPr>
          <a:lstStyle/>
          <a:p>
            <a:r>
              <a:rPr lang="en-US" sz="4000"/>
              <a:t>Components of a </a:t>
            </a:r>
            <a:r>
              <a:rPr lang="en-US" sz="4000" b="1"/>
              <a:t>pharmacy</a:t>
            </a:r>
            <a:r>
              <a:rPr lang="en-US" sz="4000"/>
              <a:t> system:</a:t>
            </a:r>
            <a:endParaRPr lang="en-US" sz="4000">
              <a:cs typeface="Calibri Light"/>
            </a:endParaRPr>
          </a:p>
        </p:txBody>
      </p:sp>
      <p:grpSp>
        <p:nvGrpSpPr>
          <p:cNvPr id="10" name="Group 9">
            <a:extLst>
              <a:ext uri="{FF2B5EF4-FFF2-40B4-BE49-F238E27FC236}">
                <a16:creationId xmlns:a16="http://schemas.microsoft.com/office/drawing/2014/main" id="{2FA2A407-516C-4590-9403-34038E9BB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2761488"/>
            <a:ext cx="242107" cy="1340860"/>
            <a:chOff x="56167" y="2761488"/>
            <a:chExt cx="242107" cy="1340860"/>
          </a:xfrm>
        </p:grpSpPr>
        <p:sp>
          <p:nvSpPr>
            <p:cNvPr id="11" name="Rectangle 2">
              <a:extLst>
                <a:ext uri="{FF2B5EF4-FFF2-40B4-BE49-F238E27FC236}">
                  <a16:creationId xmlns:a16="http://schemas.microsoft.com/office/drawing/2014/main" id="{D3F47A57-50EC-4964-85FA-84B326B77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59">
              <a:extLst>
                <a:ext uri="{FF2B5EF4-FFF2-40B4-BE49-F238E27FC236}">
                  <a16:creationId xmlns:a16="http://schemas.microsoft.com/office/drawing/2014/main" id="{03467C0A-5C92-4A25-BA16-53665D54B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2">
              <a:extLst>
                <a:ext uri="{FF2B5EF4-FFF2-40B4-BE49-F238E27FC236}">
                  <a16:creationId xmlns:a16="http://schemas.microsoft.com/office/drawing/2014/main" id="{435F4864-0253-4261-9AED-5E798B971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59">
              <a:extLst>
                <a:ext uri="{FF2B5EF4-FFF2-40B4-BE49-F238E27FC236}">
                  <a16:creationId xmlns:a16="http://schemas.microsoft.com/office/drawing/2014/main" id="{6BEA136C-3A72-42D2-9D59-E9403321BD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2">
              <a:extLst>
                <a:ext uri="{FF2B5EF4-FFF2-40B4-BE49-F238E27FC236}">
                  <a16:creationId xmlns:a16="http://schemas.microsoft.com/office/drawing/2014/main" id="{306AAEAC-F37D-46C1-B3C8-293E7014E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3139D819-91EA-46A0-93FF-45FF7A8A82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
              <a:extLst>
                <a:ext uri="{FF2B5EF4-FFF2-40B4-BE49-F238E27FC236}">
                  <a16:creationId xmlns:a16="http://schemas.microsoft.com/office/drawing/2014/main" id="{08F35BD0-1ED8-41A6-B3CE-C40EAA004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9">
              <a:extLst>
                <a:ext uri="{FF2B5EF4-FFF2-40B4-BE49-F238E27FC236}">
                  <a16:creationId xmlns:a16="http://schemas.microsoft.com/office/drawing/2014/main" id="{C2886557-BD78-4C10-BB29-2E34CD8C8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
              <a:extLst>
                <a:ext uri="{FF2B5EF4-FFF2-40B4-BE49-F238E27FC236}">
                  <a16:creationId xmlns:a16="http://schemas.microsoft.com/office/drawing/2014/main" id="{CACD67D1-ACC3-43BE-9A0A-7713F6F097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9">
              <a:extLst>
                <a:ext uri="{FF2B5EF4-FFF2-40B4-BE49-F238E27FC236}">
                  <a16:creationId xmlns:a16="http://schemas.microsoft.com/office/drawing/2014/main" id="{A4E2C77A-D17B-4792-9ED5-287238323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ABE3CB03-D3EF-45F1-8FBD-E9B86CDD16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26C9EA63-B864-4041-AD52-E26240DA3D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
              <a:extLst>
                <a:ext uri="{FF2B5EF4-FFF2-40B4-BE49-F238E27FC236}">
                  <a16:creationId xmlns:a16="http://schemas.microsoft.com/office/drawing/2014/main" id="{DFD9C0DC-3AA4-48DE-8C65-AB56C588F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9">
              <a:extLst>
                <a:ext uri="{FF2B5EF4-FFF2-40B4-BE49-F238E27FC236}">
                  <a16:creationId xmlns:a16="http://schemas.microsoft.com/office/drawing/2014/main" id="{82D52FD4-9CAA-4610-A07A-289A740AF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D0436FA3-25D9-4C12-8F4A-80A407954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49101D1B-A82E-40CF-9A50-754308C21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
              <a:extLst>
                <a:ext uri="{FF2B5EF4-FFF2-40B4-BE49-F238E27FC236}">
                  <a16:creationId xmlns:a16="http://schemas.microsoft.com/office/drawing/2014/main" id="{4F434848-83AC-4070-8D97-8A006210FE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40745A98-11F5-47FE-9220-B93A61DA97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
              <a:extLst>
                <a:ext uri="{FF2B5EF4-FFF2-40B4-BE49-F238E27FC236}">
                  <a16:creationId xmlns:a16="http://schemas.microsoft.com/office/drawing/2014/main" id="{47B6E1B3-283D-4CF7-970C-352DB472E5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7675737E-FE46-420B-B3AF-75399E8FC9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0605" y="1"/>
            <a:ext cx="2681395"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587" y="767714"/>
            <a:ext cx="6454975" cy="53225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E1C85AE-E964-476C-A03E-F617B9569AC6}"/>
              </a:ext>
            </a:extLst>
          </p:cNvPr>
          <p:cNvSpPr>
            <a:spLocks noGrp="1"/>
          </p:cNvSpPr>
          <p:nvPr>
            <p:ph idx="1"/>
          </p:nvPr>
        </p:nvSpPr>
        <p:spPr>
          <a:xfrm>
            <a:off x="5361759" y="1711846"/>
            <a:ext cx="2519595" cy="457374"/>
          </a:xfrm>
        </p:spPr>
        <p:txBody>
          <a:bodyPr anchor="ctr">
            <a:normAutofit/>
          </a:bodyPr>
          <a:lstStyle/>
          <a:p>
            <a:pPr marL="0" indent="0">
              <a:buNone/>
            </a:pPr>
            <a:r>
              <a:rPr lang="en-US" sz="1800" b="1" i="1">
                <a:solidFill>
                  <a:srgbClr val="FFFFFF"/>
                </a:solidFill>
              </a:rPr>
              <a:t>1- Home</a:t>
            </a:r>
            <a:endParaRPr lang="en-US" b="1" i="1">
              <a:cs typeface="Calibri"/>
            </a:endParaRPr>
          </a:p>
        </p:txBody>
      </p:sp>
      <p:sp>
        <p:nvSpPr>
          <p:cNvPr id="4" name="TextBox 3">
            <a:extLst>
              <a:ext uri="{FF2B5EF4-FFF2-40B4-BE49-F238E27FC236}">
                <a16:creationId xmlns:a16="http://schemas.microsoft.com/office/drawing/2014/main" id="{7CE3DF98-91DD-45F4-B3E2-496D1E515B23}"/>
              </a:ext>
            </a:extLst>
          </p:cNvPr>
          <p:cNvSpPr txBox="1"/>
          <p:nvPr/>
        </p:nvSpPr>
        <p:spPr>
          <a:xfrm>
            <a:off x="5362575" y="26670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a:cs typeface="Segoe UI"/>
              </a:rPr>
              <a:t>2- Deals</a:t>
            </a:r>
            <a:r>
              <a:rPr lang="en-US">
                <a:cs typeface="Segoe UI"/>
              </a:rPr>
              <a:t>​</a:t>
            </a:r>
          </a:p>
        </p:txBody>
      </p:sp>
      <p:sp>
        <p:nvSpPr>
          <p:cNvPr id="5" name="TextBox 4">
            <a:extLst>
              <a:ext uri="{FF2B5EF4-FFF2-40B4-BE49-F238E27FC236}">
                <a16:creationId xmlns:a16="http://schemas.microsoft.com/office/drawing/2014/main" id="{5196AC69-9B70-4F8E-8B3C-D1B87A596D2D}"/>
              </a:ext>
            </a:extLst>
          </p:cNvPr>
          <p:cNvSpPr txBox="1"/>
          <p:nvPr/>
        </p:nvSpPr>
        <p:spPr>
          <a:xfrm>
            <a:off x="5314950" y="3457575"/>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a:cs typeface="Segoe UI"/>
              </a:rPr>
              <a:t>3- Personnel</a:t>
            </a:r>
            <a:r>
              <a:rPr lang="en-US">
                <a:cs typeface="Segoe UI"/>
              </a:rPr>
              <a:t>​​</a:t>
            </a:r>
          </a:p>
          <a:p>
            <a:endParaRPr lang="en-US">
              <a:cs typeface="Segoe UI"/>
            </a:endParaRPr>
          </a:p>
        </p:txBody>
      </p:sp>
      <p:sp>
        <p:nvSpPr>
          <p:cNvPr id="6" name="TextBox 5">
            <a:extLst>
              <a:ext uri="{FF2B5EF4-FFF2-40B4-BE49-F238E27FC236}">
                <a16:creationId xmlns:a16="http://schemas.microsoft.com/office/drawing/2014/main" id="{5B6BDA7B-DEBA-404A-A2B3-AF4F5374C335}"/>
              </a:ext>
            </a:extLst>
          </p:cNvPr>
          <p:cNvSpPr txBox="1"/>
          <p:nvPr/>
        </p:nvSpPr>
        <p:spPr>
          <a:xfrm>
            <a:off x="5314950" y="44291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a:t>4- History </a:t>
            </a:r>
            <a:endParaRPr lang="en-US"/>
          </a:p>
        </p:txBody>
      </p:sp>
    </p:spTree>
    <p:extLst>
      <p:ext uri="{BB962C8B-B14F-4D97-AF65-F5344CB8AC3E}">
        <p14:creationId xmlns:p14="http://schemas.microsoft.com/office/powerpoint/2010/main" val="346613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1E0AEE-5538-4D1C-BA4D-373356733D56}"/>
              </a:ext>
            </a:extLst>
          </p:cNvPr>
          <p:cNvSpPr>
            <a:spLocks noGrp="1"/>
          </p:cNvSpPr>
          <p:nvPr>
            <p:ph type="title"/>
          </p:nvPr>
        </p:nvSpPr>
        <p:spPr>
          <a:xfrm>
            <a:off x="1123950" y="2681641"/>
            <a:ext cx="2228850" cy="111850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Home</a:t>
            </a:r>
            <a:endParaRPr lang="en-US" sz="3600" kern="1200">
              <a:solidFill>
                <a:srgbClr val="FFFFFF"/>
              </a:solidFill>
              <a:latin typeface="+mj-lt"/>
              <a:cs typeface="Calibri Light"/>
            </a:endParaRPr>
          </a:p>
        </p:txBody>
      </p:sp>
      <p:pic>
        <p:nvPicPr>
          <p:cNvPr id="5" name="Content Placeholder 4" descr="Graphical user interface, application&#10;&#10;Description automatically generated">
            <a:extLst>
              <a:ext uri="{FF2B5EF4-FFF2-40B4-BE49-F238E27FC236}">
                <a16:creationId xmlns:a16="http://schemas.microsoft.com/office/drawing/2014/main" id="{74D88D94-A35E-4C49-812D-4AF98C2943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0641" y="1454089"/>
            <a:ext cx="6780700" cy="3814143"/>
          </a:xfrm>
          <a:prstGeom prst="rect">
            <a:avLst/>
          </a:prstGeom>
        </p:spPr>
      </p:pic>
    </p:spTree>
    <p:extLst>
      <p:ext uri="{BB962C8B-B14F-4D97-AF65-F5344CB8AC3E}">
        <p14:creationId xmlns:p14="http://schemas.microsoft.com/office/powerpoint/2010/main" val="2055847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B8B5DC-93CA-431E-8997-4E6174C7088B}"/>
              </a:ext>
            </a:extLst>
          </p:cNvPr>
          <p:cNvSpPr>
            <a:spLocks noGrp="1"/>
          </p:cNvSpPr>
          <p:nvPr>
            <p:ph type="title"/>
          </p:nvPr>
        </p:nvSpPr>
        <p:spPr>
          <a:xfrm>
            <a:off x="1152525" y="2691166"/>
            <a:ext cx="2162175" cy="10994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Deals</a:t>
            </a:r>
            <a:endParaRPr lang="en-US" sz="3600" kern="1200">
              <a:solidFill>
                <a:srgbClr val="FFFFFF"/>
              </a:solidFill>
              <a:latin typeface="+mj-lt"/>
              <a:cs typeface="Calibri Light"/>
            </a:endParaRPr>
          </a:p>
        </p:txBody>
      </p:sp>
      <p:pic>
        <p:nvPicPr>
          <p:cNvPr id="5" name="Content Placeholder 4" descr="Graphical user interface, application&#10;&#10;Description automatically generated">
            <a:extLst>
              <a:ext uri="{FF2B5EF4-FFF2-40B4-BE49-F238E27FC236}">
                <a16:creationId xmlns:a16="http://schemas.microsoft.com/office/drawing/2014/main" id="{8E951F01-75A0-4714-92CA-5D75994BE9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7791" y="1454089"/>
            <a:ext cx="6780700" cy="3814143"/>
          </a:xfrm>
          <a:prstGeom prst="rect">
            <a:avLst/>
          </a:prstGeom>
        </p:spPr>
      </p:pic>
    </p:spTree>
    <p:extLst>
      <p:ext uri="{BB962C8B-B14F-4D97-AF65-F5344CB8AC3E}">
        <p14:creationId xmlns:p14="http://schemas.microsoft.com/office/powerpoint/2010/main" val="30361767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BF07E64E09A6B47900863B0ECFC54CE" ma:contentTypeVersion="2" ma:contentTypeDescription="Create a new document." ma:contentTypeScope="" ma:versionID="480e084ebce9655b4b85078f46e7f6d1">
  <xsd:schema xmlns:xsd="http://www.w3.org/2001/XMLSchema" xmlns:xs="http://www.w3.org/2001/XMLSchema" xmlns:p="http://schemas.microsoft.com/office/2006/metadata/properties" xmlns:ns3="2c684030-7690-45f5-be85-5e00089e1c7d" targetNamespace="http://schemas.microsoft.com/office/2006/metadata/properties" ma:root="true" ma:fieldsID="1bfe565af1930ba6f50c2e6a6f0d729b" ns3:_="">
    <xsd:import namespace="2c684030-7690-45f5-be85-5e00089e1c7d"/>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684030-7690-45f5-be85-5e00089e1c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025B69-F726-43EC-A7D6-C9F9F10FE272}">
  <ds:schemaRefs>
    <ds:schemaRef ds:uri="http://schemas.microsoft.com/sharepoint/v3/contenttype/forms"/>
  </ds:schemaRefs>
</ds:datastoreItem>
</file>

<file path=customXml/itemProps2.xml><?xml version="1.0" encoding="utf-8"?>
<ds:datastoreItem xmlns:ds="http://schemas.openxmlformats.org/officeDocument/2006/customXml" ds:itemID="{53EC8688-201C-4E57-B2CD-8F3FA93912FC}">
  <ds:schemaRefs>
    <ds:schemaRef ds:uri="2c684030-7690-45f5-be85-5e00089e1c7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0B399F45-B84E-4975-A7FA-6D3129FF476D}">
  <ds:schemaRefs>
    <ds:schemaRef ds:uri="2c684030-7690-45f5-be85-5e00089e1c7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INTRODUCTION</vt:lpstr>
      <vt:lpstr>TABLE Of CONTENTS</vt:lpstr>
      <vt:lpstr>The reason for building MedCare pharmacy system:</vt:lpstr>
      <vt:lpstr>What is the meaning of a pharmacy software or system?</vt:lpstr>
      <vt:lpstr>UI</vt:lpstr>
      <vt:lpstr>Components of a pharmacy system:</vt:lpstr>
      <vt:lpstr>Home</vt:lpstr>
      <vt:lpstr>Deals</vt:lpstr>
      <vt:lpstr>Personnel</vt:lpstr>
      <vt:lpstr>History</vt:lpstr>
      <vt:lpstr>Advantages of the MedCare System</vt:lpstr>
      <vt:lpstr>Team Member </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نيره احمد ابراهيم محمد</dc:creator>
  <cp:revision>24</cp:revision>
  <dcterms:created xsi:type="dcterms:W3CDTF">2021-12-31T18:38:11Z</dcterms:created>
  <dcterms:modified xsi:type="dcterms:W3CDTF">2021-12-31T21:29:28Z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0x0101002BF07E64E09A6B47900863B0ECFC54CE</vt:lpwstr>
  </property>
</Properties>
</file>