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2" r:id="rId4"/>
    <p:sldId id="269" r:id="rId5"/>
    <p:sldId id="257" r:id="rId6"/>
    <p:sldId id="270" r:id="rId7"/>
    <p:sldId id="271" r:id="rId8"/>
    <p:sldId id="265" r:id="rId9"/>
    <p:sldId id="268" r:id="rId10"/>
    <p:sldId id="267" r:id="rId11"/>
    <p:sldId id="274" r:id="rId12"/>
    <p:sldId id="273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808080"/>
    <a:srgbClr val="FFCCCC"/>
    <a:srgbClr val="2B7ABC"/>
    <a:srgbClr val="038CDB"/>
    <a:srgbClr val="231F20"/>
    <a:srgbClr val="FFFFFF"/>
    <a:srgbClr val="393939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83" d="100"/>
          <a:sy n="83" d="100"/>
        </p:scale>
        <p:origin x="-17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4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CDBD30-3FA8-4FDA-ABA7-F18F1F65EB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1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6B4E3-A0BC-45F0-A740-709C316BE7F6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11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12ADE-6EEB-4477-8622-0CCA9198554A}" type="slidenum">
              <a:rPr lang="en-US"/>
              <a:pPr/>
              <a:t>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B7317-4AB0-4186-B67C-82FFC871833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9FFE-715E-4EAD-9DA1-BCC78AE72A6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14D65-346E-490E-ADCD-FC4722490C8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A6C1A-3FB4-4DF5-ABCB-8971058E1DB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D5A0F-9099-4748-9BE0-4A088D08044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69D8-747D-4991-964C-BAD6F11F22F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05B75-A6B2-45A2-8256-E7455D44063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B7B6A-9E21-4CA4-B808-5B4CA7F70C3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FD88E-0C70-43B6-BF8F-4256E110673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9F357-D1DF-4B6F-B735-2C1BF678494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809A-69E1-41A6-883F-D1F6A6EB66B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D2E6AA-9988-40F5-BB85-FAD72B165A7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z1YeMZmOc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5733256"/>
            <a:ext cx="6984578" cy="935756"/>
          </a:xfrm>
          <a:noFill/>
        </p:spPr>
        <p:txBody>
          <a:bodyPr/>
          <a:lstStyle/>
          <a:p>
            <a:pPr algn="l"/>
            <a:r>
              <a:rPr lang="en-US" sz="36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+mn-ea"/>
                <a:cs typeface="+mn-cs"/>
              </a:rPr>
              <a:t>iTRAQ-based </a:t>
            </a:r>
            <a:r>
              <a:rPr lang="en-US" sz="40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+mn-ea"/>
                <a:cs typeface="+mn-cs"/>
              </a:rPr>
              <a:t>Proteomics</a:t>
            </a:r>
            <a:r>
              <a:rPr lang="en-US" sz="36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+mn-ea"/>
                <a:cs typeface="+mn-cs"/>
              </a:rPr>
              <a:t> Approaches</a:t>
            </a:r>
            <a:endParaRPr lang="uk-UA" sz="3600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Resources: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youtu.be/Rz1YeMZmOc4</a:t>
            </a:r>
            <a:endParaRPr lang="en-US" dirty="0" smtClean="0"/>
          </a:p>
          <a:p>
            <a:r>
              <a:rPr lang="en-US" dirty="0"/>
              <a:t>https://youtu.be/Rz1YeMZmOc4</a:t>
            </a:r>
          </a:p>
        </p:txBody>
      </p:sp>
    </p:spTree>
    <p:extLst>
      <p:ext uri="{BB962C8B-B14F-4D97-AF65-F5344CB8AC3E}">
        <p14:creationId xmlns:p14="http://schemas.microsoft.com/office/powerpoint/2010/main" val="16188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7" r="10338"/>
          <a:stretch/>
        </p:blipFill>
        <p:spPr>
          <a:xfrm>
            <a:off x="-36513" y="0"/>
            <a:ext cx="921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972983"/>
            <a:ext cx="8064896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The Team Member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96313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EG" sz="32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علياء محمد عبدالحليم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EG" sz="32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منار عبدالحافظ محمود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EG" sz="32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احمد يحيا حسين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EG" sz="32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منار ماهر فتح الله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EG" sz="32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محمد سالمان محمد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EG" sz="3200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ندي محمود عيد عبدالناصر </a:t>
            </a:r>
            <a:endParaRPr lang="en-US" sz="3200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50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6777" y="2276872"/>
            <a:ext cx="3240360" cy="3653247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586" y="2492896"/>
            <a:ext cx="536459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iTRAQ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(isobaric 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Tagging for Relative and Absolute Quantification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)</a:t>
            </a:r>
            <a:endParaRPr lang="ar-EG" sz="2400" b="1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iTRAQ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developed by applied </a:t>
            </a:r>
            <a:r>
              <a:rPr lang="en-US" sz="2400" b="1" dirty="0" err="1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Biosystems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incorporation in 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2004</a:t>
            </a:r>
            <a:endParaRPr lang="ar-EG" sz="2400" b="1" dirty="0" smtClean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iTRAQ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was developed for both relative and absolute quantification using internal peptide 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standards.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iTRAQ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belongs to labeled 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vitro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iTRAQ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is a isobaric labeling method to determine the amount of proteins from different sources in just one single experiment by mass 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spectrometry.</a:t>
            </a:r>
            <a:b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endParaRPr lang="en-US" sz="2400" b="1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181" y="1723455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Introduction to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iTRAQ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77480"/>
            <a:ext cx="5472608" cy="468052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32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The structure of </a:t>
            </a:r>
            <a:r>
              <a:rPr lang="en-US" altLang="ko-KR" sz="3200" b="1" kern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iTRAQ</a:t>
            </a:r>
            <a:r>
              <a:rPr lang="en-US" altLang="ko-KR" sz="32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n-US" altLang="ko-KR" sz="3200" b="1" kern="1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reagents:</a:t>
            </a:r>
            <a:endParaRPr lang="en-US" altLang="ko-KR" sz="2400" b="1" kern="12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1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isobaric tagging reagents consist of a unique charged reporter </a:t>
            </a:r>
            <a:r>
              <a:rPr lang="en-US" altLang="ko-KR" sz="2400" b="1" kern="1200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group, a </a:t>
            </a:r>
            <a:r>
              <a:rPr lang="en-US" altLang="ko-KR" sz="2400" b="1" kern="1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peptide reactive group ,and a neutral balance </a:t>
            </a:r>
            <a:r>
              <a:rPr lang="en-US" altLang="ko-KR" sz="2400" b="1" kern="1200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group.</a:t>
            </a:r>
            <a:endParaRPr lang="en-US" altLang="ko-KR" sz="2400" b="1" kern="12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1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peptide reactive group covalently links an iTRAQ reagent isobaric tag with each lysine side chain and N-terminus group of a </a:t>
            </a:r>
            <a:r>
              <a:rPr lang="en-US" altLang="ko-KR" sz="2400" b="1" kern="1200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peptide, labeling </a:t>
            </a:r>
            <a:r>
              <a:rPr lang="en-US" altLang="ko-KR" sz="2400" b="1" kern="1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all peptides in a given samples digest </a:t>
            </a:r>
            <a:r>
              <a:rPr lang="en-US" altLang="ko-KR" sz="2400" b="1" kern="1200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endParaRPr lang="en-US" altLang="ko-KR" sz="2400" b="1" kern="12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b="1" kern="1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neutral balance group ensures the iTRAQ labeled-peptide displays the same mass to maintain an overall mass of 145 Da for 4-plex and 305 Da for </a:t>
            </a:r>
            <a:r>
              <a:rPr lang="en-US" altLang="ko-KR" sz="2400" b="1" kern="1200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8-plex.</a:t>
            </a:r>
            <a:endParaRPr lang="en-US" altLang="ko-KR" sz="2400" b="1" kern="12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ko-KR" sz="1800" dirty="0">
              <a:solidFill>
                <a:srgbClr val="000000"/>
              </a:solidFill>
              <a:ea typeface="굴림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00"/>
                    </a14:imgEffect>
                    <a14:imgEffect>
                      <a14:saturation sat="165000"/>
                    </a14:imgEffect>
                  </a14:imgLayer>
                </a14:imgProps>
              </a:ext>
            </a:extLst>
          </a:blip>
          <a:srcRect l="6989" t="11754" r="49081" b="44376"/>
          <a:stretch/>
        </p:blipFill>
        <p:spPr>
          <a:xfrm>
            <a:off x="5868144" y="2636912"/>
            <a:ext cx="3168352" cy="28083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4554163" cy="11191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iTRAQ method </a:t>
            </a:r>
          </a:p>
          <a:p>
            <a:pPr marL="0" indent="0" algn="ctr">
              <a:buNone/>
            </a:pPr>
            <a:r>
              <a:rPr lang="en-US" sz="2400" b="1" kern="1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There are two types of iTRAQ reagents </a:t>
            </a:r>
          </a:p>
          <a:p>
            <a:pPr marL="0" indent="0">
              <a:lnSpc>
                <a:spcPct val="90000"/>
              </a:lnSpc>
              <a:buNone/>
            </a:pPr>
            <a:endParaRPr lang="uk-UA" sz="20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21"/>
          <a:stretch/>
        </p:blipFill>
        <p:spPr>
          <a:xfrm>
            <a:off x="2632055" y="3061250"/>
            <a:ext cx="6511945" cy="3802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252" y="3212976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4-plex-for processing up to 4 samples</a:t>
            </a:r>
            <a:endParaRPr lang="en-US" sz="2400" dirty="0">
              <a:solidFill>
                <a:srgbClr val="80808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36" y="5373216"/>
            <a:ext cx="2088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8-plex-for processing up to 8samples </a:t>
            </a:r>
          </a:p>
          <a:p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>
            <a:off x="2113562" y="3667902"/>
            <a:ext cx="442216" cy="193148"/>
          </a:xfrm>
          <a:prstGeom prst="curvedConnector3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2051720" y="5733256"/>
            <a:ext cx="404873" cy="193958"/>
          </a:xfrm>
          <a:prstGeom prst="curvedConnector3">
            <a:avLst>
              <a:gd name="adj1" fmla="val 50000"/>
            </a:avLst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45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5633" y="188640"/>
            <a:ext cx="4446687" cy="649287"/>
          </a:xfrm>
        </p:spPr>
        <p:txBody>
          <a:bodyPr/>
          <a:lstStyle/>
          <a:p>
            <a:r>
              <a:rPr lang="en-US" sz="32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+mn-ea"/>
                <a:cs typeface="+mn-cs"/>
              </a:rPr>
              <a:t>Advantages And Disadvantages</a:t>
            </a:r>
            <a:endParaRPr lang="uk-UA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17" r="1471"/>
          <a:stretch/>
        </p:blipFill>
        <p:spPr>
          <a:xfrm>
            <a:off x="1835696" y="1082754"/>
            <a:ext cx="7200800" cy="49685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2032446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3938" b="4166"/>
          <a:stretch/>
        </p:blipFill>
        <p:spPr>
          <a:xfrm>
            <a:off x="1907704" y="1614284"/>
            <a:ext cx="7200800" cy="51270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3708" y="44624"/>
            <a:ext cx="70927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 the general workflow for a night rack experiment each sample is reduced system blocked and digested with trypsin each sample is labeled with a different detract tag in a single tube and then we can combine all at ROC reagent labeled samples mixture for liquid </a:t>
            </a:r>
            <a:r>
              <a:rPr lang="en-US" sz="24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chromatography tandem </a:t>
            </a:r>
            <a:r>
              <a:rPr lang="en-US" sz="24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mass spectrometry analysis </a:t>
            </a:r>
          </a:p>
        </p:txBody>
      </p:sp>
    </p:spTree>
    <p:extLst>
      <p:ext uri="{BB962C8B-B14F-4D97-AF65-F5344CB8AC3E}">
        <p14:creationId xmlns:p14="http://schemas.microsoft.com/office/powerpoint/2010/main" val="253433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9467" y="548680"/>
            <a:ext cx="4860925" cy="649287"/>
          </a:xfrm>
        </p:spPr>
        <p:txBody>
          <a:bodyPr/>
          <a:lstStyle/>
          <a:p>
            <a:r>
              <a:rPr lang="en-US" sz="32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ea typeface="+mn-ea"/>
                <a:cs typeface="+mn-cs"/>
              </a:rPr>
              <a:t>The application of iTRAQ</a:t>
            </a:r>
            <a:endParaRPr lang="uk-UA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087" t="1730" r="16304"/>
          <a:stretch/>
        </p:blipFill>
        <p:spPr>
          <a:xfrm>
            <a:off x="2627784" y="1628800"/>
            <a:ext cx="5472608" cy="40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7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19572" y="1916832"/>
            <a:ext cx="8280920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ITRAQ at creative </a:t>
            </a: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proteomics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err="1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iTRAQ</a:t>
            </a:r>
            <a:r>
              <a:rPr lang="en-US" sz="22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-based </a:t>
            </a:r>
            <a:r>
              <a:rPr lang="en-US" sz="2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proteomics analysis service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TMT-based </a:t>
            </a:r>
            <a:r>
              <a:rPr lang="en-US" sz="2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proteomics analysis service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SILAC-based </a:t>
            </a:r>
            <a:r>
              <a:rPr lang="en-US" sz="2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proteomics analysis service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Absolute </a:t>
            </a:r>
            <a:r>
              <a:rPr lang="en-US" sz="2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quantification (AQUA)service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Label-free </a:t>
            </a:r>
            <a:r>
              <a:rPr lang="en-US" sz="2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quantification service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Semi-quantitative </a:t>
            </a:r>
            <a:r>
              <a:rPr lang="en-US" sz="2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proteomics analysis service </a:t>
            </a:r>
          </a:p>
        </p:txBody>
      </p:sp>
    </p:spTree>
    <p:extLst>
      <p:ext uri="{BB962C8B-B14F-4D97-AF65-F5344CB8AC3E}">
        <p14:creationId xmlns:p14="http://schemas.microsoft.com/office/powerpoint/2010/main" val="2479094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300</Words>
  <Application>Microsoft Office PowerPoint</Application>
  <PresentationFormat>On-screen Show (4:3)</PresentationFormat>
  <Paragraphs>45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template</vt:lpstr>
      <vt:lpstr>Custom Design</vt:lpstr>
      <vt:lpstr>iTRAQ-based Proteomics Approaches</vt:lpstr>
      <vt:lpstr>PowerPoint Presentation</vt:lpstr>
      <vt:lpstr>PowerPoint Presentation</vt:lpstr>
      <vt:lpstr>PowerPoint Presentation</vt:lpstr>
      <vt:lpstr>PowerPoint Presentation</vt:lpstr>
      <vt:lpstr>Advantages And Disadvantages</vt:lpstr>
      <vt:lpstr>PowerPoint Presentation</vt:lpstr>
      <vt:lpstr>The application of iTRAQ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Ahmed Yahia</cp:lastModifiedBy>
  <cp:revision>154</cp:revision>
  <dcterms:created xsi:type="dcterms:W3CDTF">2006-06-13T13:38:55Z</dcterms:created>
  <dcterms:modified xsi:type="dcterms:W3CDTF">2022-01-08T21:03:52Z</dcterms:modified>
</cp:coreProperties>
</file>