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 id="2147483683" r:id="rId2"/>
    <p:sldMasterId id="2147483696" r:id="rId3"/>
    <p:sldMasterId id="2147483709" r:id="rId4"/>
    <p:sldMasterId id="2147483722" r:id="rId5"/>
    <p:sldMasterId id="2147483735" r:id="rId6"/>
    <p:sldMasterId id="2147483748" r:id="rId7"/>
    <p:sldMasterId id="2147483761" r:id="rId8"/>
  </p:sldMasterIdLst>
  <p:sldIdLst>
    <p:sldId id="259" r:id="rId9"/>
    <p:sldId id="260" r:id="rId10"/>
    <p:sldId id="261" r:id="rId11"/>
    <p:sldId id="281" r:id="rId12"/>
    <p:sldId id="262" r:id="rId13"/>
    <p:sldId id="263" r:id="rId14"/>
    <p:sldId id="271" r:id="rId15"/>
    <p:sldId id="272" r:id="rId16"/>
    <p:sldId id="266" r:id="rId17"/>
    <p:sldId id="268" r:id="rId18"/>
    <p:sldId id="267" r:id="rId19"/>
    <p:sldId id="269" r:id="rId20"/>
    <p:sldId id="273" r:id="rId21"/>
    <p:sldId id="274" r:id="rId22"/>
    <p:sldId id="275" r:id="rId23"/>
    <p:sldId id="276" r:id="rId24"/>
    <p:sldId id="277" r:id="rId25"/>
    <p:sldId id="278" r:id="rId26"/>
    <p:sldId id="279" r:id="rId27"/>
    <p:sldId id="280" r:id="rId28"/>
    <p:sldId id="265"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6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8FCC4-DB0F-4C05-8B42-07F27F233021}" v="352" dt="2022-01-07T19:19:55.537"/>
    <p1510:client id="{4FED5D55-BAFC-2CDF-91E1-9947EF98725B}" v="354" dt="2022-01-07T21:17:14.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29495-4D6D-429C-85A7-AE466F9C2BA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141A86D-895B-44A2-A341-DBF393F0ACD4}">
      <dgm:prSet/>
      <dgm:spPr/>
      <dgm:t>
        <a:bodyPr/>
        <a:lstStyle/>
        <a:p>
          <a:r>
            <a:rPr lang="en-US" b="0" dirty="0" err="1"/>
            <a:t>iTRAQ</a:t>
          </a:r>
          <a:r>
            <a:rPr lang="en-US" b="0" dirty="0"/>
            <a:t> is an acronym of Isobaric tag for relative and absolute quantitation, which was developed by Applied Biosystems Incorporation in 2004. It is an isobaric labeling method to determine the amount of proteins from different sources in just .one single experiment by mass spectrometry</a:t>
          </a:r>
        </a:p>
      </dgm:t>
    </dgm:pt>
    <dgm:pt modelId="{D150AD8D-2961-4A7C-AC1A-EADCE9CDEA28}" type="parTrans" cxnId="{8ABFDBF4-7C0F-49B3-B1C0-30D99C6C17C4}">
      <dgm:prSet/>
      <dgm:spPr/>
      <dgm:t>
        <a:bodyPr/>
        <a:lstStyle/>
        <a:p>
          <a:endParaRPr lang="en-US"/>
        </a:p>
      </dgm:t>
    </dgm:pt>
    <dgm:pt modelId="{59BEAE47-833F-4CFF-B19E-09E9038DF620}" type="sibTrans" cxnId="{8ABFDBF4-7C0F-49B3-B1C0-30D99C6C17C4}">
      <dgm:prSet/>
      <dgm:spPr/>
      <dgm:t>
        <a:bodyPr/>
        <a:lstStyle/>
        <a:p>
          <a:endParaRPr lang="en-US"/>
        </a:p>
      </dgm:t>
    </dgm:pt>
    <dgm:pt modelId="{CAF4153C-DFE7-453B-A4AD-1D9A5F3EBF2D}">
      <dgm:prSet/>
      <dgm:spPr/>
      <dgm:t>
        <a:bodyPr/>
        <a:lstStyle/>
        <a:p>
          <a:r>
            <a:rPr lang="en-US" dirty="0"/>
            <a:t>iTRAQ-based Proteomics Analysis Creative Proteomics offers iTRAQ protein quantification service suited for unbiased untargeted biomarker discovery. Relative quantification of proteins for biomarker discovery in complex mixtures by mass spectrometry can easily and quickly be achieved using </a:t>
          </a:r>
          <a:r>
            <a:rPr lang="en-US" dirty="0" err="1"/>
            <a:t>iTRAQ</a:t>
          </a:r>
          <a:r>
            <a:rPr lang="en-US" dirty="0"/>
            <a:t> ,technology. </a:t>
          </a:r>
          <a:r>
            <a:rPr lang="en-US" dirty="0" err="1"/>
            <a:t>iTRAQ</a:t>
          </a:r>
          <a:r>
            <a:rPr lang="en-US" dirty="0"/>
            <a:t> is ideally suited for comparing normal ,diseased, and drug-treated samples, time course studies .biological replicates and provides relative quantitation</a:t>
          </a:r>
        </a:p>
      </dgm:t>
    </dgm:pt>
    <dgm:pt modelId="{C293E7A3-7AF9-4FB3-9292-74A7408CBBBC}" type="parTrans" cxnId="{926F3AE4-B10B-4B0D-9DC1-D38BBAAF9009}">
      <dgm:prSet/>
      <dgm:spPr/>
      <dgm:t>
        <a:bodyPr/>
        <a:lstStyle/>
        <a:p>
          <a:endParaRPr lang="en-US"/>
        </a:p>
      </dgm:t>
    </dgm:pt>
    <dgm:pt modelId="{82FC2120-8CED-470C-B487-0CA7F1D4E211}" type="sibTrans" cxnId="{926F3AE4-B10B-4B0D-9DC1-D38BBAAF9009}">
      <dgm:prSet/>
      <dgm:spPr/>
      <dgm:t>
        <a:bodyPr/>
        <a:lstStyle/>
        <a:p>
          <a:endParaRPr lang="en-US"/>
        </a:p>
      </dgm:t>
    </dgm:pt>
    <dgm:pt modelId="{4B8D070E-A9AA-4EF4-B94B-43D12D727CA5}" type="pres">
      <dgm:prSet presAssocID="{99929495-4D6D-429C-85A7-AE466F9C2BAB}" presName="linear" presStyleCnt="0">
        <dgm:presLayoutVars>
          <dgm:animLvl val="lvl"/>
          <dgm:resizeHandles val="exact"/>
        </dgm:presLayoutVars>
      </dgm:prSet>
      <dgm:spPr/>
      <dgm:t>
        <a:bodyPr/>
        <a:lstStyle/>
        <a:p>
          <a:endParaRPr lang="en-US"/>
        </a:p>
      </dgm:t>
    </dgm:pt>
    <dgm:pt modelId="{0D98C7E3-89EE-457D-B7C3-A873B9AC6253}" type="pres">
      <dgm:prSet presAssocID="{2141A86D-895B-44A2-A341-DBF393F0ACD4}" presName="parentText" presStyleLbl="node1" presStyleIdx="0" presStyleCnt="2">
        <dgm:presLayoutVars>
          <dgm:chMax val="0"/>
          <dgm:bulletEnabled val="1"/>
        </dgm:presLayoutVars>
      </dgm:prSet>
      <dgm:spPr/>
      <dgm:t>
        <a:bodyPr/>
        <a:lstStyle/>
        <a:p>
          <a:endParaRPr lang="en-US"/>
        </a:p>
      </dgm:t>
    </dgm:pt>
    <dgm:pt modelId="{36F4E634-8253-4E2E-AFEA-956109E549B1}" type="pres">
      <dgm:prSet presAssocID="{59BEAE47-833F-4CFF-B19E-09E9038DF620}" presName="spacer" presStyleCnt="0"/>
      <dgm:spPr/>
    </dgm:pt>
    <dgm:pt modelId="{22C11433-BB17-4BE4-9CBB-B5D8231270AA}" type="pres">
      <dgm:prSet presAssocID="{CAF4153C-DFE7-453B-A4AD-1D9A5F3EBF2D}" presName="parentText" presStyleLbl="node1" presStyleIdx="1" presStyleCnt="2">
        <dgm:presLayoutVars>
          <dgm:chMax val="0"/>
          <dgm:bulletEnabled val="1"/>
        </dgm:presLayoutVars>
      </dgm:prSet>
      <dgm:spPr/>
      <dgm:t>
        <a:bodyPr/>
        <a:lstStyle/>
        <a:p>
          <a:endParaRPr lang="en-US"/>
        </a:p>
      </dgm:t>
    </dgm:pt>
  </dgm:ptLst>
  <dgm:cxnLst>
    <dgm:cxn modelId="{558F5B94-1E95-4481-8C4F-09C839CAD1C4}" type="presOf" srcId="{CAF4153C-DFE7-453B-A4AD-1D9A5F3EBF2D}" destId="{22C11433-BB17-4BE4-9CBB-B5D8231270AA}" srcOrd="0" destOrd="0" presId="urn:microsoft.com/office/officeart/2005/8/layout/vList2"/>
    <dgm:cxn modelId="{6545CBB7-05CE-4552-898D-7A77FF3D86C1}" type="presOf" srcId="{99929495-4D6D-429C-85A7-AE466F9C2BAB}" destId="{4B8D070E-A9AA-4EF4-B94B-43D12D727CA5}" srcOrd="0" destOrd="0" presId="urn:microsoft.com/office/officeart/2005/8/layout/vList2"/>
    <dgm:cxn modelId="{8ABFDBF4-7C0F-49B3-B1C0-30D99C6C17C4}" srcId="{99929495-4D6D-429C-85A7-AE466F9C2BAB}" destId="{2141A86D-895B-44A2-A341-DBF393F0ACD4}" srcOrd="0" destOrd="0" parTransId="{D150AD8D-2961-4A7C-AC1A-EADCE9CDEA28}" sibTransId="{59BEAE47-833F-4CFF-B19E-09E9038DF620}"/>
    <dgm:cxn modelId="{926F3AE4-B10B-4B0D-9DC1-D38BBAAF9009}" srcId="{99929495-4D6D-429C-85A7-AE466F9C2BAB}" destId="{CAF4153C-DFE7-453B-A4AD-1D9A5F3EBF2D}" srcOrd="1" destOrd="0" parTransId="{C293E7A3-7AF9-4FB3-9292-74A7408CBBBC}" sibTransId="{82FC2120-8CED-470C-B487-0CA7F1D4E211}"/>
    <dgm:cxn modelId="{C1668CFD-E110-409C-BDD9-A6F5FEE537CD}" type="presOf" srcId="{2141A86D-895B-44A2-A341-DBF393F0ACD4}" destId="{0D98C7E3-89EE-457D-B7C3-A873B9AC6253}" srcOrd="0" destOrd="0" presId="urn:microsoft.com/office/officeart/2005/8/layout/vList2"/>
    <dgm:cxn modelId="{9D2B6F19-D48F-4DAA-BE06-A40031686FB4}" type="presParOf" srcId="{4B8D070E-A9AA-4EF4-B94B-43D12D727CA5}" destId="{0D98C7E3-89EE-457D-B7C3-A873B9AC6253}" srcOrd="0" destOrd="0" presId="urn:microsoft.com/office/officeart/2005/8/layout/vList2"/>
    <dgm:cxn modelId="{996999C7-4AFE-4638-B045-460AB9C728A3}" type="presParOf" srcId="{4B8D070E-A9AA-4EF4-B94B-43D12D727CA5}" destId="{36F4E634-8253-4E2E-AFEA-956109E549B1}" srcOrd="1" destOrd="0" presId="urn:microsoft.com/office/officeart/2005/8/layout/vList2"/>
    <dgm:cxn modelId="{E817B083-D6D3-47B0-8463-5EE731667B38}" type="presParOf" srcId="{4B8D070E-A9AA-4EF4-B94B-43D12D727CA5}" destId="{22C11433-BB17-4BE4-9CBB-B5D8231270A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8C7E3-89EE-457D-B7C3-A873B9AC6253}">
      <dsp:nvSpPr>
        <dsp:cNvPr id="0" name=""/>
        <dsp:cNvSpPr/>
      </dsp:nvSpPr>
      <dsp:spPr>
        <a:xfrm>
          <a:off x="0" y="66163"/>
          <a:ext cx="6900512" cy="267454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kern="1200" dirty="0" err="1"/>
            <a:t>iTRAQ</a:t>
          </a:r>
          <a:r>
            <a:rPr lang="en-US" sz="1900" b="0" kern="1200" dirty="0"/>
            <a:t> is an acronym of Isobaric tag for relative and absolute quantitation, which was developed by Applied Biosystems Incorporation in 2004. It is an isobaric labeling method to determine the amount of proteins from different sources in just .one single experiment by mass spectrometry</a:t>
          </a:r>
        </a:p>
      </dsp:txBody>
      <dsp:txXfrm>
        <a:off x="130561" y="196724"/>
        <a:ext cx="6639390" cy="2413424"/>
      </dsp:txXfrm>
    </dsp:sp>
    <dsp:sp modelId="{22C11433-BB17-4BE4-9CBB-B5D8231270AA}">
      <dsp:nvSpPr>
        <dsp:cNvPr id="0" name=""/>
        <dsp:cNvSpPr/>
      </dsp:nvSpPr>
      <dsp:spPr>
        <a:xfrm>
          <a:off x="0" y="2795430"/>
          <a:ext cx="6900512" cy="267454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iTRAQ-based Proteomics Analysis Creative Proteomics offers iTRAQ protein quantification service suited for unbiased untargeted biomarker discovery. Relative quantification of proteins for biomarker discovery in complex mixtures by mass spectrometry can easily and quickly be achieved using </a:t>
          </a:r>
          <a:r>
            <a:rPr lang="en-US" sz="1900" kern="1200" dirty="0" err="1"/>
            <a:t>iTRAQ</a:t>
          </a:r>
          <a:r>
            <a:rPr lang="en-US" sz="1900" kern="1200" dirty="0"/>
            <a:t> ,technology. </a:t>
          </a:r>
          <a:r>
            <a:rPr lang="en-US" sz="1900" kern="1200" dirty="0" err="1"/>
            <a:t>iTRAQ</a:t>
          </a:r>
          <a:r>
            <a:rPr lang="en-US" sz="1900" kern="1200" dirty="0"/>
            <a:t> is ideally suited for comparing normal ,diseased, and drug-treated samples, time course studies .biological replicates and provides relative quantitation</a:t>
          </a:r>
        </a:p>
      </dsp:txBody>
      <dsp:txXfrm>
        <a:off x="130561" y="2925991"/>
        <a:ext cx="6639390" cy="2413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t>1/8/2022</a:t>
            </a:fld>
            <a:endParaRPr lang="en-US" dirty="0"/>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713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3593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880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xmlns=""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1/8/2022</a:t>
            </a:fld>
            <a:endParaRPr lang="en-US" dirty="0"/>
          </a:p>
        </p:txBody>
      </p:sp>
      <p:sp>
        <p:nvSpPr>
          <p:cNvPr id="12" name="Footer Placeholder 11">
            <a:extLst>
              <a:ext uri="{FF2B5EF4-FFF2-40B4-BE49-F238E27FC236}">
                <a16:creationId xmlns:a16="http://schemas.microsoft.com/office/drawing/2014/main" xmlns=""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xmlns=""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550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8" name="Footer Placeholder 7">
            <a:extLst>
              <a:ext uri="{FF2B5EF4-FFF2-40B4-BE49-F238E27FC236}">
                <a16:creationId xmlns:a16="http://schemas.microsoft.com/office/drawing/2014/main" xmlns=""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xmlns=""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9914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xmlns=""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10" name="Footer Placeholder 9">
            <a:extLst>
              <a:ext uri="{FF2B5EF4-FFF2-40B4-BE49-F238E27FC236}">
                <a16:creationId xmlns:a16="http://schemas.microsoft.com/office/drawing/2014/main" xmlns=""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xmlns=""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67927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xmlns=""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13" name="Footer Placeholder 12">
            <a:extLst>
              <a:ext uri="{FF2B5EF4-FFF2-40B4-BE49-F238E27FC236}">
                <a16:creationId xmlns:a16="http://schemas.microsoft.com/office/drawing/2014/main" xmlns=""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xmlns=""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9520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11" name="Footer Placeholder 10">
            <a:extLst>
              <a:ext uri="{FF2B5EF4-FFF2-40B4-BE49-F238E27FC236}">
                <a16:creationId xmlns:a16="http://schemas.microsoft.com/office/drawing/2014/main" xmlns=""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xmlns=""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xmlns=""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072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7" name="Footer Placeholder 6">
            <a:extLst>
              <a:ext uri="{FF2B5EF4-FFF2-40B4-BE49-F238E27FC236}">
                <a16:creationId xmlns:a16="http://schemas.microsoft.com/office/drawing/2014/main" xmlns=""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xmlns=""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3765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6" name="Footer Placeholder 5">
            <a:extLst>
              <a:ext uri="{FF2B5EF4-FFF2-40B4-BE49-F238E27FC236}">
                <a16:creationId xmlns:a16="http://schemas.microsoft.com/office/drawing/2014/main" xmlns=""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xmlns=""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54101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9" name="Footer Placeholder 8">
            <a:extLst>
              <a:ext uri="{FF2B5EF4-FFF2-40B4-BE49-F238E27FC236}">
                <a16:creationId xmlns:a16="http://schemas.microsoft.com/office/drawing/2014/main" xmlns=""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xmlns=""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xmlns=""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06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3565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9" name="Footer Placeholder 8">
            <a:extLst>
              <a:ext uri="{FF2B5EF4-FFF2-40B4-BE49-F238E27FC236}">
                <a16:creationId xmlns:a16="http://schemas.microsoft.com/office/drawing/2014/main" xmlns=""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xmlns=""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xmlns=""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0541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1/8/2022</a:t>
            </a:fld>
            <a:endParaRPr lang="en-US" dirty="0"/>
          </a:p>
        </p:txBody>
      </p:sp>
      <p:sp>
        <p:nvSpPr>
          <p:cNvPr id="8" name="Footer Placeholder 7">
            <a:extLst>
              <a:ext uri="{FF2B5EF4-FFF2-40B4-BE49-F238E27FC236}">
                <a16:creationId xmlns:a16="http://schemas.microsoft.com/office/drawing/2014/main" xmlns=""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xmlns=""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06953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xmlns=""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1/8/2022</a:t>
            </a:fld>
            <a:endParaRPr lang="en-US" dirty="0"/>
          </a:p>
        </p:txBody>
      </p:sp>
      <p:sp>
        <p:nvSpPr>
          <p:cNvPr id="8" name="Footer Placeholder 7">
            <a:extLst>
              <a:ext uri="{FF2B5EF4-FFF2-40B4-BE49-F238E27FC236}">
                <a16:creationId xmlns:a16="http://schemas.microsoft.com/office/drawing/2014/main" xmlns=""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xmlns=""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7352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6E155CF-52F5-4879-B7F3-D05812AC4A6D}"/>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5" name="Footer Placeholder 4">
            <a:extLst>
              <a:ext uri="{FF2B5EF4-FFF2-40B4-BE49-F238E27FC236}">
                <a16:creationId xmlns:a16="http://schemas.microsoft.com/office/drawing/2014/main" xmlns=""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20091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1F71817-A045-48C0-975B-CBEF88E9561E}"/>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5" name="Footer Placeholder 4">
            <a:extLst>
              <a:ext uri="{FF2B5EF4-FFF2-40B4-BE49-F238E27FC236}">
                <a16:creationId xmlns:a16="http://schemas.microsoft.com/office/drawing/2014/main" xmlns=""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08093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654893-212E-4450-8F7A-27256B31F9FB}"/>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5" name="Footer Placeholder 4">
            <a:extLst>
              <a:ext uri="{FF2B5EF4-FFF2-40B4-BE49-F238E27FC236}">
                <a16:creationId xmlns:a16="http://schemas.microsoft.com/office/drawing/2014/main" xmlns=""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548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4D5BB-DB84-4266-9B4F-E65CCFE5B310}"/>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6" name="Footer Placeholder 5">
            <a:extLst>
              <a:ext uri="{FF2B5EF4-FFF2-40B4-BE49-F238E27FC236}">
                <a16:creationId xmlns:a16="http://schemas.microsoft.com/office/drawing/2014/main" xmlns=""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6955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02040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3173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329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2161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1722CD09-61EF-4733-831C-5B133DAE1F4C}"/>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6" name="Footer Placeholder 5">
            <a:extLst>
              <a:ext uri="{FF2B5EF4-FFF2-40B4-BE49-F238E27FC236}">
                <a16:creationId xmlns:a16="http://schemas.microsoft.com/office/drawing/2014/main" xmlns=""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5224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xmlns=""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1E56944C-E229-457E-868E-C48FF47DA37A}"/>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6" name="Footer Placeholder 5">
            <a:extLst>
              <a:ext uri="{FF2B5EF4-FFF2-40B4-BE49-F238E27FC236}">
                <a16:creationId xmlns:a16="http://schemas.microsoft.com/office/drawing/2014/main" xmlns=""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4670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FA1D7D-D2EC-4ADB-9C65-191DEC82DDF4}"/>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5" name="Footer Placeholder 4">
            <a:extLst>
              <a:ext uri="{FF2B5EF4-FFF2-40B4-BE49-F238E27FC236}">
                <a16:creationId xmlns:a16="http://schemas.microsoft.com/office/drawing/2014/main" xmlns=""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39869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63C0BD9-4BED-43D3-852F-B74B949A2287}"/>
              </a:ext>
            </a:extLst>
          </p:cNvPr>
          <p:cNvSpPr>
            <a:spLocks noGrp="1"/>
          </p:cNvSpPr>
          <p:nvPr>
            <p:ph type="dt" sz="half" idx="10"/>
          </p:nvPr>
        </p:nvSpPr>
        <p:spPr/>
        <p:txBody>
          <a:bodyPr/>
          <a:lstStyle/>
          <a:p>
            <a:fld id="{AA70F276-1833-4A75-9C1D-A56E2295A68D}" type="datetimeFigureOut">
              <a:rPr lang="en-US" smtClean="0"/>
              <a:t>1/8/2022</a:t>
            </a:fld>
            <a:endParaRPr lang="en-US"/>
          </a:p>
        </p:txBody>
      </p:sp>
      <p:sp>
        <p:nvSpPr>
          <p:cNvPr id="5" name="Footer Placeholder 4">
            <a:extLst>
              <a:ext uri="{FF2B5EF4-FFF2-40B4-BE49-F238E27FC236}">
                <a16:creationId xmlns:a16="http://schemas.microsoft.com/office/drawing/2014/main" xmlns=""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701021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1/8/2022</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7424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1/8/2022</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9843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1/8/2022</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1454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94904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2509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8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72840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354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1/8/2022</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41944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978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84017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1/8/2022</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43279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xmlns=""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D7F0ABC6-907E-47DE-8E40-61F2DD1B408B}"/>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5" name="Footer Placeholder 4">
            <a:extLst>
              <a:ext uri="{FF2B5EF4-FFF2-40B4-BE49-F238E27FC236}">
                <a16:creationId xmlns:a16="http://schemas.microsoft.com/office/drawing/2014/main" xmlns=""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272613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0CBBFF-8889-497F-B4CA-A031E8DD3B95}"/>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5" name="Footer Placeholder 4">
            <a:extLst>
              <a:ext uri="{FF2B5EF4-FFF2-40B4-BE49-F238E27FC236}">
                <a16:creationId xmlns:a16="http://schemas.microsoft.com/office/drawing/2014/main" xmlns=""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717981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75419F49-690E-49EC-BD41-75A18C9E37FC}"/>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5" name="Footer Placeholder 4">
            <a:extLst>
              <a:ext uri="{FF2B5EF4-FFF2-40B4-BE49-F238E27FC236}">
                <a16:creationId xmlns:a16="http://schemas.microsoft.com/office/drawing/2014/main" xmlns=""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5417967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4C94AAD8-D444-410E-98EC-47076908FA37}"/>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6" name="Footer Placeholder 5">
            <a:extLst>
              <a:ext uri="{FF2B5EF4-FFF2-40B4-BE49-F238E27FC236}">
                <a16:creationId xmlns:a16="http://schemas.microsoft.com/office/drawing/2014/main" xmlns=""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97018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00FC563-D319-494F-AA63-0BDF1D25E5D4}"/>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8" name="Footer Placeholder 7">
            <a:extLst>
              <a:ext uri="{FF2B5EF4-FFF2-40B4-BE49-F238E27FC236}">
                <a16:creationId xmlns:a16="http://schemas.microsoft.com/office/drawing/2014/main" xmlns=""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0686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72967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C87ECA-0E5D-4DD2-B664-DF351875FE29}"/>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4" name="Footer Placeholder 3">
            <a:extLst>
              <a:ext uri="{FF2B5EF4-FFF2-40B4-BE49-F238E27FC236}">
                <a16:creationId xmlns:a16="http://schemas.microsoft.com/office/drawing/2014/main" xmlns=""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02827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8BF592-6A15-4999-ACFA-A535A113B25D}"/>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3" name="Footer Placeholder 2">
            <a:extLst>
              <a:ext uri="{FF2B5EF4-FFF2-40B4-BE49-F238E27FC236}">
                <a16:creationId xmlns:a16="http://schemas.microsoft.com/office/drawing/2014/main" xmlns=""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361691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EF4FC41-0A32-438D-9A47-F932AB492CBA}"/>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6" name="Footer Placeholder 5">
            <a:extLst>
              <a:ext uri="{FF2B5EF4-FFF2-40B4-BE49-F238E27FC236}">
                <a16:creationId xmlns:a16="http://schemas.microsoft.com/office/drawing/2014/main" xmlns=""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600684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xmlns=""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EFD67F-901E-4423-A48F-41F00ECA520B}"/>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6" name="Footer Placeholder 5">
            <a:extLst>
              <a:ext uri="{FF2B5EF4-FFF2-40B4-BE49-F238E27FC236}">
                <a16:creationId xmlns:a16="http://schemas.microsoft.com/office/drawing/2014/main" xmlns=""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021223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xmlns=""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F421888E-6FA1-446E-A77C-7D26923F6BAA}"/>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5" name="Footer Placeholder 4">
            <a:extLst>
              <a:ext uri="{FF2B5EF4-FFF2-40B4-BE49-F238E27FC236}">
                <a16:creationId xmlns:a16="http://schemas.microsoft.com/office/drawing/2014/main" xmlns=""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36633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xmlns=""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xmlns=""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A082700-F509-4302-AE0E-6CC56401A40F}"/>
              </a:ext>
            </a:extLst>
          </p:cNvPr>
          <p:cNvSpPr>
            <a:spLocks noGrp="1"/>
          </p:cNvSpPr>
          <p:nvPr>
            <p:ph type="dt" sz="half" idx="10"/>
          </p:nvPr>
        </p:nvSpPr>
        <p:spPr/>
        <p:txBody>
          <a:bodyPr/>
          <a:lstStyle/>
          <a:p>
            <a:fld id="{11008460-8B2F-4AAA-A4E2-10730069204C}" type="datetimeFigureOut">
              <a:rPr lang="en-US" smtClean="0"/>
              <a:t>1/8/2022</a:t>
            </a:fld>
            <a:endParaRPr lang="en-US"/>
          </a:p>
        </p:txBody>
      </p:sp>
      <p:sp>
        <p:nvSpPr>
          <p:cNvPr id="5" name="Footer Placeholder 4">
            <a:extLst>
              <a:ext uri="{FF2B5EF4-FFF2-40B4-BE49-F238E27FC236}">
                <a16:creationId xmlns:a16="http://schemas.microsoft.com/office/drawing/2014/main" xmlns=""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097970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568D03A-9A11-476C-B52A-593F3C019230}"/>
              </a:ext>
            </a:extLst>
          </p:cNvPr>
          <p:cNvSpPr>
            <a:spLocks noGrp="1"/>
          </p:cNvSpPr>
          <p:nvPr>
            <p:ph type="dt" sz="half" idx="10"/>
          </p:nvPr>
        </p:nvSpPr>
        <p:spPr/>
        <p:txBody>
          <a:bodyPr/>
          <a:lstStyle/>
          <a:p>
            <a:fld id="{098A0168-EB40-45AF-89A1-87DE0A55FFC6}" type="datetime1">
              <a:rPr lang="en-US" smtClean="0"/>
              <a:t>1/8/2022</a:t>
            </a:fld>
            <a:endParaRPr lang="en-US"/>
          </a:p>
        </p:txBody>
      </p:sp>
      <p:sp>
        <p:nvSpPr>
          <p:cNvPr id="5" name="Footer Placeholder 4">
            <a:extLst>
              <a:ext uri="{FF2B5EF4-FFF2-40B4-BE49-F238E27FC236}">
                <a16:creationId xmlns:a16="http://schemas.microsoft.com/office/drawing/2014/main" xmlns=""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xmlns=""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552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525871D-4A14-4A17-A0ED-7DDA7752B54D}"/>
              </a:ext>
            </a:extLst>
          </p:cNvPr>
          <p:cNvSpPr>
            <a:spLocks noGrp="1"/>
          </p:cNvSpPr>
          <p:nvPr>
            <p:ph type="dt" sz="half" idx="10"/>
          </p:nvPr>
        </p:nvSpPr>
        <p:spPr/>
        <p:txBody>
          <a:bodyPr/>
          <a:lstStyle/>
          <a:p>
            <a:fld id="{BE0A88F0-556B-4BB7-8AAB-D63AEB65C662}" type="datetime1">
              <a:rPr lang="en-US" smtClean="0"/>
              <a:t>1/8/2022</a:t>
            </a:fld>
            <a:endParaRPr lang="en-US"/>
          </a:p>
        </p:txBody>
      </p:sp>
      <p:sp>
        <p:nvSpPr>
          <p:cNvPr id="5" name="Footer Placeholder 4">
            <a:extLst>
              <a:ext uri="{FF2B5EF4-FFF2-40B4-BE49-F238E27FC236}">
                <a16:creationId xmlns:a16="http://schemas.microsoft.com/office/drawing/2014/main" xmlns=""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xmlns=""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2678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9D2A109-E9F9-428E-858A-38375BF1D978}"/>
              </a:ext>
            </a:extLst>
          </p:cNvPr>
          <p:cNvSpPr>
            <a:spLocks noGrp="1"/>
          </p:cNvSpPr>
          <p:nvPr>
            <p:ph type="dt" sz="half" idx="10"/>
          </p:nvPr>
        </p:nvSpPr>
        <p:spPr/>
        <p:txBody>
          <a:bodyPr/>
          <a:lstStyle/>
          <a:p>
            <a:fld id="{60E05506-6815-4E0E-B1DE-ECA35C2016DF}" type="datetime1">
              <a:rPr lang="en-US" smtClean="0"/>
              <a:t>1/8/2022</a:t>
            </a:fld>
            <a:endParaRPr lang="en-US"/>
          </a:p>
        </p:txBody>
      </p:sp>
      <p:sp>
        <p:nvSpPr>
          <p:cNvPr id="5" name="Footer Placeholder 4">
            <a:extLst>
              <a:ext uri="{FF2B5EF4-FFF2-40B4-BE49-F238E27FC236}">
                <a16:creationId xmlns:a16="http://schemas.microsoft.com/office/drawing/2014/main" xmlns=""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59161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D51E5DE2-0BD6-45B3-BDB1-675BA058BF2E}"/>
              </a:ext>
            </a:extLst>
          </p:cNvPr>
          <p:cNvSpPr>
            <a:spLocks noGrp="1"/>
          </p:cNvSpPr>
          <p:nvPr>
            <p:ph type="dt" sz="half" idx="10"/>
          </p:nvPr>
        </p:nvSpPr>
        <p:spPr/>
        <p:txBody>
          <a:bodyPr/>
          <a:lstStyle/>
          <a:p>
            <a:fld id="{FC6E85F7-A724-48A4-9D33-CEBC5174E865}" type="datetime1">
              <a:rPr lang="en-US" smtClean="0"/>
              <a:t>1/8/2022</a:t>
            </a:fld>
            <a:endParaRPr lang="en-US"/>
          </a:p>
        </p:txBody>
      </p:sp>
      <p:sp>
        <p:nvSpPr>
          <p:cNvPr id="6" name="Footer Placeholder 5">
            <a:extLst>
              <a:ext uri="{FF2B5EF4-FFF2-40B4-BE49-F238E27FC236}">
                <a16:creationId xmlns:a16="http://schemas.microsoft.com/office/drawing/2014/main" xmlns=""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xmlns=""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2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34980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BFFF249A-9D93-4A8E-9284-5AB19AC0AC12}"/>
              </a:ext>
            </a:extLst>
          </p:cNvPr>
          <p:cNvSpPr>
            <a:spLocks noGrp="1"/>
          </p:cNvSpPr>
          <p:nvPr>
            <p:ph type="dt" sz="half" idx="10"/>
          </p:nvPr>
        </p:nvSpPr>
        <p:spPr/>
        <p:txBody>
          <a:bodyPr/>
          <a:lstStyle/>
          <a:p>
            <a:fld id="{42806E7A-BDD3-46A3-BEE2-EB821F9236B4}" type="datetime1">
              <a:rPr lang="en-US" smtClean="0"/>
              <a:t>1/8/2022</a:t>
            </a:fld>
            <a:endParaRPr lang="en-US"/>
          </a:p>
        </p:txBody>
      </p:sp>
      <p:sp>
        <p:nvSpPr>
          <p:cNvPr id="8" name="Footer Placeholder 7">
            <a:extLst>
              <a:ext uri="{FF2B5EF4-FFF2-40B4-BE49-F238E27FC236}">
                <a16:creationId xmlns:a16="http://schemas.microsoft.com/office/drawing/2014/main" xmlns=""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xmlns=""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0807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A91CE391-8E22-4716-8A8B-C39BA61A7726}"/>
              </a:ext>
            </a:extLst>
          </p:cNvPr>
          <p:cNvSpPr>
            <a:spLocks noGrp="1"/>
          </p:cNvSpPr>
          <p:nvPr>
            <p:ph type="dt" sz="half" idx="10"/>
          </p:nvPr>
        </p:nvSpPr>
        <p:spPr/>
        <p:txBody>
          <a:bodyPr/>
          <a:lstStyle/>
          <a:p>
            <a:fld id="{9ED1540C-9440-4E7A-B71A-BEFEE06869E3}" type="datetime1">
              <a:rPr lang="en-US" smtClean="0"/>
              <a:t>1/8/2022</a:t>
            </a:fld>
            <a:endParaRPr lang="en-US"/>
          </a:p>
        </p:txBody>
      </p:sp>
      <p:sp>
        <p:nvSpPr>
          <p:cNvPr id="4" name="Footer Placeholder 3">
            <a:extLst>
              <a:ext uri="{FF2B5EF4-FFF2-40B4-BE49-F238E27FC236}">
                <a16:creationId xmlns:a16="http://schemas.microsoft.com/office/drawing/2014/main" xmlns=""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332006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649B6B-2C1C-452D-9F93-BD9A6F2B08D4}"/>
              </a:ext>
            </a:extLst>
          </p:cNvPr>
          <p:cNvSpPr>
            <a:spLocks noGrp="1"/>
          </p:cNvSpPr>
          <p:nvPr>
            <p:ph type="dt" sz="half" idx="10"/>
          </p:nvPr>
        </p:nvSpPr>
        <p:spPr/>
        <p:txBody>
          <a:bodyPr/>
          <a:lstStyle/>
          <a:p>
            <a:fld id="{E0318DDB-88AC-4039-B59C-B05DC4C9C16C}" type="datetime1">
              <a:rPr lang="en-US" smtClean="0"/>
              <a:t>1/8/2022</a:t>
            </a:fld>
            <a:endParaRPr lang="en-US"/>
          </a:p>
        </p:txBody>
      </p:sp>
      <p:sp>
        <p:nvSpPr>
          <p:cNvPr id="3" name="Footer Placeholder 2">
            <a:extLst>
              <a:ext uri="{FF2B5EF4-FFF2-40B4-BE49-F238E27FC236}">
                <a16:creationId xmlns:a16="http://schemas.microsoft.com/office/drawing/2014/main" xmlns=""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508438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CC30BE-8EE8-4A41-B20E-ACEFC980C039}"/>
              </a:ext>
            </a:extLst>
          </p:cNvPr>
          <p:cNvSpPr>
            <a:spLocks noGrp="1"/>
          </p:cNvSpPr>
          <p:nvPr>
            <p:ph type="dt" sz="half" idx="10"/>
          </p:nvPr>
        </p:nvSpPr>
        <p:spPr/>
        <p:txBody>
          <a:bodyPr/>
          <a:lstStyle/>
          <a:p>
            <a:fld id="{E082ABFB-60E7-4BA1-866A-7059F058065B}" type="datetime1">
              <a:rPr lang="en-US" smtClean="0"/>
              <a:t>1/8/2022</a:t>
            </a:fld>
            <a:endParaRPr lang="en-US"/>
          </a:p>
        </p:txBody>
      </p:sp>
      <p:sp>
        <p:nvSpPr>
          <p:cNvPr id="6" name="Footer Placeholder 5">
            <a:extLst>
              <a:ext uri="{FF2B5EF4-FFF2-40B4-BE49-F238E27FC236}">
                <a16:creationId xmlns:a16="http://schemas.microsoft.com/office/drawing/2014/main" xmlns=""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6185195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22A0B8-75E7-465D-84CB-BC9C3FB2F5CA}"/>
              </a:ext>
            </a:extLst>
          </p:cNvPr>
          <p:cNvSpPr>
            <a:spLocks noGrp="1"/>
          </p:cNvSpPr>
          <p:nvPr>
            <p:ph type="dt" sz="half" idx="10"/>
          </p:nvPr>
        </p:nvSpPr>
        <p:spPr/>
        <p:txBody>
          <a:bodyPr/>
          <a:lstStyle/>
          <a:p>
            <a:fld id="{2694112F-55F4-4776-A323-7418930321C8}" type="datetime1">
              <a:rPr lang="en-US" smtClean="0"/>
              <a:t>1/8/2022</a:t>
            </a:fld>
            <a:endParaRPr lang="en-US"/>
          </a:p>
        </p:txBody>
      </p:sp>
      <p:sp>
        <p:nvSpPr>
          <p:cNvPr id="6" name="Footer Placeholder 5">
            <a:extLst>
              <a:ext uri="{FF2B5EF4-FFF2-40B4-BE49-F238E27FC236}">
                <a16:creationId xmlns:a16="http://schemas.microsoft.com/office/drawing/2014/main" xmlns=""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083116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D63754-C885-4DC6-962D-C861267B64D4}"/>
              </a:ext>
            </a:extLst>
          </p:cNvPr>
          <p:cNvSpPr>
            <a:spLocks noGrp="1"/>
          </p:cNvSpPr>
          <p:nvPr>
            <p:ph type="dt" sz="half" idx="10"/>
          </p:nvPr>
        </p:nvSpPr>
        <p:spPr/>
        <p:txBody>
          <a:bodyPr/>
          <a:lstStyle/>
          <a:p>
            <a:fld id="{8F8CA68F-747D-436A-B5BB-2EBC3ED499E4}" type="datetime1">
              <a:rPr lang="en-US" smtClean="0"/>
              <a:t>1/8/2022</a:t>
            </a:fld>
            <a:endParaRPr lang="en-US"/>
          </a:p>
        </p:txBody>
      </p:sp>
      <p:sp>
        <p:nvSpPr>
          <p:cNvPr id="5" name="Footer Placeholder 4">
            <a:extLst>
              <a:ext uri="{FF2B5EF4-FFF2-40B4-BE49-F238E27FC236}">
                <a16:creationId xmlns:a16="http://schemas.microsoft.com/office/drawing/2014/main" xmlns=""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8654627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16B1A6B-AE19-4BD4-AE49-43E78CC0B058}"/>
              </a:ext>
            </a:extLst>
          </p:cNvPr>
          <p:cNvSpPr>
            <a:spLocks noGrp="1"/>
          </p:cNvSpPr>
          <p:nvPr>
            <p:ph type="dt" sz="half" idx="10"/>
          </p:nvPr>
        </p:nvSpPr>
        <p:spPr/>
        <p:txBody>
          <a:bodyPr/>
          <a:lstStyle/>
          <a:p>
            <a:fld id="{6DD8DC11-9E39-40A0-B3DC-E3F2AD04A616}" type="datetime1">
              <a:rPr lang="en-US" smtClean="0"/>
              <a:t>1/8/2022</a:t>
            </a:fld>
            <a:endParaRPr lang="en-US"/>
          </a:p>
        </p:txBody>
      </p:sp>
      <p:sp>
        <p:nvSpPr>
          <p:cNvPr id="5" name="Footer Placeholder 4">
            <a:extLst>
              <a:ext uri="{FF2B5EF4-FFF2-40B4-BE49-F238E27FC236}">
                <a16:creationId xmlns:a16="http://schemas.microsoft.com/office/drawing/2014/main" xmlns=""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5375634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7C0C22-EBDA-4130-87AE-CB28BC19B077}"/>
              </a:ext>
            </a:extLst>
          </p:cNvPr>
          <p:cNvSpPr>
            <a:spLocks noGrp="1"/>
          </p:cNvSpPr>
          <p:nvPr>
            <p:ph type="dt" sz="half" idx="10"/>
          </p:nvPr>
        </p:nvSpPr>
        <p:spPr/>
        <p:txBody>
          <a:bodyPr/>
          <a:lstStyle/>
          <a:p>
            <a:fld id="{82EDB8D0-98ED-4B86-9D5F-E61ADC70144D}" type="datetimeFigureOut">
              <a:rPr lang="en-US" smtClean="0"/>
              <a:t>1/8/2022</a:t>
            </a:fld>
            <a:endParaRPr lang="en-US" dirty="0"/>
          </a:p>
        </p:txBody>
      </p:sp>
      <p:sp>
        <p:nvSpPr>
          <p:cNvPr id="5" name="Footer Placeholder 4">
            <a:extLst>
              <a:ext uri="{FF2B5EF4-FFF2-40B4-BE49-F238E27FC236}">
                <a16:creationId xmlns:a16="http://schemas.microsoft.com/office/drawing/2014/main" xmlns=""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xmlns=""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9545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p>
            <a:fld id="{82EDB8D0-98ED-4B86-9D5F-E61ADC70144D}" type="datetimeFigureOut">
              <a:rPr lang="en-US" smtClean="0"/>
              <a:t>1/8/2022</a:t>
            </a:fld>
            <a:endParaRPr lang="en-US" dirty="0"/>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2953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A5F313-1240-47AE-A026-7F349292B5CA}"/>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5" name="Footer Placeholder 4">
            <a:extLst>
              <a:ext uri="{FF2B5EF4-FFF2-40B4-BE49-F238E27FC236}">
                <a16:creationId xmlns:a16="http://schemas.microsoft.com/office/drawing/2014/main" xmlns=""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xmlns=""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3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83386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4545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971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6620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2260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283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3659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43AA9A-2280-4F63-8B3D-20742AE6901F}"/>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5" name="Footer Placeholder 4">
            <a:extLst>
              <a:ext uri="{FF2B5EF4-FFF2-40B4-BE49-F238E27FC236}">
                <a16:creationId xmlns:a16="http://schemas.microsoft.com/office/drawing/2014/main" xmlns=""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xmlns=""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3230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9755-9FF4-428A-AEB7-1A6477466741}"/>
              </a:ext>
            </a:extLst>
          </p:cNvPr>
          <p:cNvSpPr>
            <a:spLocks noGrp="1"/>
          </p:cNvSpPr>
          <p:nvPr>
            <p:ph type="dt" sz="half" idx="10"/>
          </p:nvPr>
        </p:nvSpPr>
        <p:spPr/>
        <p:txBody>
          <a:bodyPr/>
          <a:lstStyle/>
          <a:p>
            <a:fld id="{82EDB8D0-98ED-4B86-9D5F-E61ADC70144D}" type="datetimeFigureOut">
              <a:rPr lang="en-US" smtClean="0"/>
              <a:t>1/8/2022</a:t>
            </a:fld>
            <a:endParaRPr lang="en-US"/>
          </a:p>
        </p:txBody>
      </p:sp>
      <p:sp>
        <p:nvSpPr>
          <p:cNvPr id="5" name="Footer Placeholder 4">
            <a:extLst>
              <a:ext uri="{FF2B5EF4-FFF2-40B4-BE49-F238E27FC236}">
                <a16:creationId xmlns:a16="http://schemas.microsoft.com/office/drawing/2014/main" xmlns=""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xmlns=""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242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fld id="{72EA7947-E287-4738-8C82-07CE4F01EF03}" type="datetime2">
              <a:rPr lang="en-US" smtClean="0"/>
              <a:t>Saturday, January 8, 2022</a:t>
            </a:fld>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251107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fld id="{6FE8C025-CD7A-4966-867E-81CF82B15267}" type="datetime2">
              <a:rPr lang="en-US" smtClean="0"/>
              <a:t>Saturday, January 8, 2022</a:t>
            </a:fld>
            <a:endParaRPr lang="en-US"/>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189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2457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FE809929-0719-4517-94D6-FDF7F99E70F6}" type="datetime2">
              <a:rPr lang="en-US" smtClean="0"/>
              <a:t>Saturday, January 8, 2022</a:t>
            </a:fld>
            <a:endParaRPr lang="en-US"/>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38457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fld id="{20E95673-5512-4AAA-9AEB-E00C61EC65D5}" type="datetime2">
              <a:rPr lang="en-US" smtClean="0"/>
              <a:t>Saturday, January 8, 2022</a:t>
            </a:fld>
            <a:endParaRPr lang="en-US"/>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316163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fld id="{C13138FA-2E87-4873-8BBA-13E447C9A99A}" type="datetime2">
              <a:rPr lang="en-US" smtClean="0"/>
              <a:t>Saturday, January 8, 2022</a:t>
            </a:fld>
            <a:endParaRPr lang="en-US"/>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847586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fld id="{D75BB40A-97BD-4BFB-B639-0BFF95FDE8B7}" type="datetime2">
              <a:rPr lang="en-US" smtClean="0"/>
              <a:t>Saturday, January 8, 2022</a:t>
            </a:fld>
            <a:endParaRPr lang="en-US"/>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19435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fld id="{9EE9E0E3-ECF6-4CFE-8698-AEFEBCECC3C0}" type="datetime2">
              <a:rPr lang="en-US" smtClean="0"/>
              <a:t>Saturday, January 8, 2022</a:t>
            </a:fld>
            <a:endParaRPr lang="en-US"/>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82462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fld id="{251462FC-960E-4740-921F-B36862979F21}" type="datetime2">
              <a:rPr lang="en-US" smtClean="0"/>
              <a:t>Saturday, January 8, 2022</a:t>
            </a:fld>
            <a:endParaRPr lang="en-US"/>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44031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fld id="{E50BC9E2-CB44-4C05-9BB5-496C18A241E0}" type="datetime2">
              <a:rPr lang="en-US" smtClean="0"/>
              <a:t>Saturday, January 8, 2022</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7729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fld id="{EE2EBD84-71F4-4271-8C46-0D47C0A9B12E}" type="datetime2">
              <a:rPr lang="en-US" smtClean="0"/>
              <a:t>Saturday, January 8, 2022</a:t>
            </a:fld>
            <a:endParaRPr lang="en-US"/>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3330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fld id="{ABAE0CE1-F450-4107-B2CB-17B18F8A3F4A}" type="datetime2">
              <a:rPr lang="en-US" smtClean="0"/>
              <a:t>Saturday, January 8, 2022</a:t>
            </a:fld>
            <a:endParaRPr lang="en-US"/>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183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t>1/8/2022</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13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1/8/2022</a:t>
            </a:fld>
            <a:endParaRPr lang="en-US" dirty="0"/>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334124518"/>
      </p:ext>
    </p:extLst>
  </p:cSld>
  <p:clrMap bg1="lt1" tx1="dk1" bg2="lt2" tx2="dk2" accent1="accent1" accent2="accent2" accent3="accent3" accent4="accent4" accent5="accent5" accent6="accent6" hlink="hlink" folHlink="folHlink"/>
  <p:sldLayoutIdLst>
    <p:sldLayoutId id="2147483772" r:id="rId1"/>
    <p:sldLayoutId id="2147483771" r:id="rId2"/>
    <p:sldLayoutId id="2147483770" r:id="rId3"/>
    <p:sldLayoutId id="2147483769" r:id="rId4"/>
    <p:sldLayoutId id="2147483749" r:id="rId5"/>
    <p:sldLayoutId id="2147483768" r:id="rId6"/>
    <p:sldLayoutId id="2147483767" r:id="rId7"/>
    <p:sldLayoutId id="2147483766" r:id="rId8"/>
    <p:sldLayoutId id="2147483765" r:id="rId9"/>
    <p:sldLayoutId id="2147483764" r:id="rId10"/>
    <p:sldLayoutId id="214748376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1/8/2022</a:t>
            </a:fld>
            <a:endParaRPr lang="en-US" spc="50" dirty="0"/>
          </a:p>
        </p:txBody>
      </p:sp>
      <p:sp>
        <p:nvSpPr>
          <p:cNvPr id="5" name="Footer Placeholder 4">
            <a:extLst>
              <a:ext uri="{FF2B5EF4-FFF2-40B4-BE49-F238E27FC236}">
                <a16:creationId xmlns:a16="http://schemas.microsoft.com/office/drawing/2014/main" xmlns=""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xmlns=""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250338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2" r:id="rId6"/>
    <p:sldLayoutId id="2147483677"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xmlns=""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1/8/2022</a:t>
            </a:fld>
            <a:endParaRPr lang="en-US" dirty="0"/>
          </a:p>
        </p:txBody>
      </p:sp>
      <p:sp>
        <p:nvSpPr>
          <p:cNvPr id="5" name="Footer Placeholder 4">
            <a:extLst>
              <a:ext uri="{FF2B5EF4-FFF2-40B4-BE49-F238E27FC236}">
                <a16:creationId xmlns:a16="http://schemas.microsoft.com/office/drawing/2014/main" xmlns=""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xmlns=""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52597243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86" r:id="rId6"/>
    <p:sldLayoutId id="2147483691" r:id="rId7"/>
    <p:sldLayoutId id="2147483687" r:id="rId8"/>
    <p:sldLayoutId id="2147483688" r:id="rId9"/>
    <p:sldLayoutId id="2147483689" r:id="rId10"/>
    <p:sldLayoutId id="214748369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300638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698" r:id="rId6"/>
    <p:sldLayoutId id="2147483703" r:id="rId7"/>
    <p:sldLayoutId id="2147483699" r:id="rId8"/>
    <p:sldLayoutId id="2147483700" r:id="rId9"/>
    <p:sldLayoutId id="2147483701" r:id="rId10"/>
    <p:sldLayoutId id="214748370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xmlns=""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xmlns=""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1/8/2022</a:t>
            </a:fld>
            <a:endParaRPr lang="en-US" dirty="0"/>
          </a:p>
        </p:txBody>
      </p:sp>
      <p:sp>
        <p:nvSpPr>
          <p:cNvPr id="5" name="Footer Placeholder 4">
            <a:extLst>
              <a:ext uri="{FF2B5EF4-FFF2-40B4-BE49-F238E27FC236}">
                <a16:creationId xmlns:a16="http://schemas.microsoft.com/office/drawing/2014/main" xmlns=""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22460868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11" r:id="rId5"/>
    <p:sldLayoutId id="2147483712" r:id="rId6"/>
    <p:sldLayoutId id="2147483717" r:id="rId7"/>
    <p:sldLayoutId id="2147483713" r:id="rId8"/>
    <p:sldLayoutId id="2147483714" r:id="rId9"/>
    <p:sldLayoutId id="2147483715" r:id="rId10"/>
    <p:sldLayoutId id="214748371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1/8/2022</a:t>
            </a:fld>
            <a:endParaRPr lang="en-US" dirty="0"/>
          </a:p>
        </p:txBody>
      </p:sp>
      <p:sp>
        <p:nvSpPr>
          <p:cNvPr id="5" name="Footer Placeholder 4">
            <a:extLst>
              <a:ext uri="{FF2B5EF4-FFF2-40B4-BE49-F238E27FC236}">
                <a16:creationId xmlns:a16="http://schemas.microsoft.com/office/drawing/2014/main" xmlns=""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xmlns=""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xmlns=""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29505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4" r:id="rId6"/>
    <p:sldLayoutId id="2147483729" r:id="rId7"/>
    <p:sldLayoutId id="2147483725" r:id="rId8"/>
    <p:sldLayoutId id="2147483726" r:id="rId9"/>
    <p:sldLayoutId id="2147483727" r:id="rId10"/>
    <p:sldLayoutId id="2147483728"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1/8/2022</a:t>
            </a:fld>
            <a:endParaRPr lang="en-US" dirty="0"/>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055132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7" r:id="rId5"/>
    <p:sldLayoutId id="2147483738" r:id="rId6"/>
    <p:sldLayoutId id="2147483743"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January 8, 2022</a:t>
            </a:fld>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0276933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frontiersin.org/articles/10.3389/fphar.2017.00099/full" TargetMode="External"/><Relationship Id="rId2" Type="http://schemas.openxmlformats.org/officeDocument/2006/relationships/hyperlink" Target="https://www.creative-proteomics.com/blog/index.php/introduction-ofisobaric-tag-for-relative-and-absolute-quantitation-itraq/"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erials-science/chromatography"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xmlns="" id="{D4F87819-B70D-4927-B657-7D175613F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7">
            <a:extLst>
              <a:ext uri="{FF2B5EF4-FFF2-40B4-BE49-F238E27FC236}">
                <a16:creationId xmlns:a16="http://schemas.microsoft.com/office/drawing/2014/main" xmlns="" id="{DCB3820D-C773-4632-9F79-C890E1B2B5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phere of mesh and nodes">
            <a:extLst>
              <a:ext uri="{FF2B5EF4-FFF2-40B4-BE49-F238E27FC236}">
                <a16:creationId xmlns:a16="http://schemas.microsoft.com/office/drawing/2014/main" xmlns="" id="{F9B73579-E594-417B-9A59-092EF85F9680}"/>
              </a:ext>
            </a:extLst>
          </p:cNvPr>
          <p:cNvPicPr>
            <a:picLocks noChangeAspect="1"/>
          </p:cNvPicPr>
          <p:nvPr/>
        </p:nvPicPr>
        <p:blipFill rotWithShape="1">
          <a:blip r:embed="rId2">
            <a:alphaModFix amt="55000"/>
          </a:blip>
          <a:srcRect t="5150" b="27290"/>
          <a:stretch/>
        </p:blipFill>
        <p:spPr>
          <a:xfrm>
            <a:off x="20" y="10"/>
            <a:ext cx="12191979" cy="5886523"/>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xmlns="" id="{D6A12B8B-56D6-46BF-92CE-BB2B7CA2231F}"/>
              </a:ext>
            </a:extLst>
          </p:cNvPr>
          <p:cNvSpPr>
            <a:spLocks noGrp="1"/>
          </p:cNvSpPr>
          <p:nvPr>
            <p:ph type="ctrTitle"/>
          </p:nvPr>
        </p:nvSpPr>
        <p:spPr>
          <a:xfrm>
            <a:off x="1524000" y="1026747"/>
            <a:ext cx="9144000" cy="2387600"/>
          </a:xfrm>
        </p:spPr>
        <p:txBody>
          <a:bodyPr>
            <a:normAutofit fontScale="90000"/>
          </a:bodyPr>
          <a:lstStyle/>
          <a:p>
            <a:pPr algn="ctr"/>
            <a:r>
              <a:rPr lang="en-US" sz="8000" dirty="0">
                <a:solidFill>
                  <a:schemeClr val="bg1"/>
                </a:solidFill>
                <a:latin typeface="The Serif Hand Black"/>
                <a:ea typeface="Tahoma"/>
                <a:cs typeface="Tahoma"/>
              </a:rPr>
              <a:t>ITRAQ</a:t>
            </a:r>
            <a:r>
              <a:rPr lang="en-US" sz="8000" dirty="0"/>
              <a:t/>
            </a:r>
            <a:br>
              <a:rPr lang="en-US" sz="8000" dirty="0"/>
            </a:br>
            <a:r>
              <a:rPr lang="en-US" sz="8000" dirty="0">
                <a:solidFill>
                  <a:schemeClr val="bg1"/>
                </a:solidFill>
                <a:latin typeface="The Serif Hand Black"/>
                <a:ea typeface="Tahoma"/>
                <a:cs typeface="Tahoma"/>
              </a:rPr>
              <a:t>COMPUTATIONAL BIOLOGY techniques</a:t>
            </a:r>
            <a:endParaRPr lang="en-US" dirty="0" err="1">
              <a:solidFill>
                <a:schemeClr val="bg1"/>
              </a:solidFill>
              <a:latin typeface="The Serif Hand Black"/>
              <a:ea typeface="Tahoma"/>
              <a:cs typeface="Tahoma"/>
            </a:endParaRPr>
          </a:p>
        </p:txBody>
      </p:sp>
      <p:sp>
        <p:nvSpPr>
          <p:cNvPr id="3" name="Subtitle 2">
            <a:extLst>
              <a:ext uri="{FF2B5EF4-FFF2-40B4-BE49-F238E27FC236}">
                <a16:creationId xmlns:a16="http://schemas.microsoft.com/office/drawing/2014/main" xmlns="" id="{75C6BB4F-2EF7-448A-B8B0-F2A019258EAE}"/>
              </a:ext>
            </a:extLst>
          </p:cNvPr>
          <p:cNvSpPr>
            <a:spLocks noGrp="1"/>
          </p:cNvSpPr>
          <p:nvPr>
            <p:ph type="subTitle" idx="1"/>
          </p:nvPr>
        </p:nvSpPr>
        <p:spPr>
          <a:xfrm>
            <a:off x="1524000" y="3927080"/>
            <a:ext cx="9144000" cy="1197323"/>
          </a:xfrm>
        </p:spPr>
        <p:txBody>
          <a:bodyPr>
            <a:normAutofit/>
          </a:bodyPr>
          <a:lstStyle/>
          <a:p>
            <a:pPr algn="ctr"/>
            <a:r>
              <a:rPr lang="en-US" sz="3200">
                <a:solidFill>
                  <a:schemeClr val="bg1"/>
                </a:solidFill>
              </a:rPr>
              <a:t> </a:t>
            </a:r>
          </a:p>
        </p:txBody>
      </p:sp>
      <p:sp>
        <p:nvSpPr>
          <p:cNvPr id="15" name="Rectangle 6">
            <a:extLst>
              <a:ext uri="{FF2B5EF4-FFF2-40B4-BE49-F238E27FC236}">
                <a16:creationId xmlns:a16="http://schemas.microsoft.com/office/drawing/2014/main" xmlns="" id="{DCB8EB4B-AFE9-41E8-95B0-F246E5740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64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xmlns="" id="{DA381740-063A-41A4-836D-85D14980EE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xmlns=""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7259DC8-1984-416A-AEAF-2E159DBD3D7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600" dirty="0"/>
              <a:t>An example of iTRAQ:</a:t>
            </a:r>
          </a:p>
        </p:txBody>
      </p:sp>
      <p:sp>
        <p:nvSpPr>
          <p:cNvPr id="19"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E8BC79"/>
          </a:solidFill>
          <a:ln w="38100" cap="rnd">
            <a:solidFill>
              <a:srgbClr val="E8BC79"/>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C441363C-3391-493F-849B-A11CA5C8E80E}"/>
              </a:ext>
            </a:extLst>
          </p:cNvPr>
          <p:cNvPicPr>
            <a:picLocks noGrp="1" noChangeAspect="1"/>
          </p:cNvPicPr>
          <p:nvPr>
            <p:ph idx="1"/>
          </p:nvPr>
        </p:nvPicPr>
        <p:blipFill>
          <a:blip r:embed="rId2"/>
          <a:stretch>
            <a:fillRect/>
          </a:stretch>
        </p:blipFill>
        <p:spPr>
          <a:xfrm>
            <a:off x="5003844" y="114193"/>
            <a:ext cx="6687238" cy="6623647"/>
          </a:xfrm>
          <a:prstGeom prst="rect">
            <a:avLst/>
          </a:prstGeom>
        </p:spPr>
      </p:pic>
    </p:spTree>
    <p:extLst>
      <p:ext uri="{BB962C8B-B14F-4D97-AF65-F5344CB8AC3E}">
        <p14:creationId xmlns:p14="http://schemas.microsoft.com/office/powerpoint/2010/main" val="314266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EF5E6"/>
          </a:solidFill>
          <a:ln w="38100" cap="rnd">
            <a:solidFill>
              <a:srgbClr val="9EF5E6"/>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42BD3605-62F4-4DA1-82F9-FD00144ECA4D}"/>
              </a:ext>
            </a:extLst>
          </p:cNvPr>
          <p:cNvSpPr>
            <a:spLocks noGrp="1"/>
          </p:cNvSpPr>
          <p:nvPr>
            <p:ph idx="1"/>
          </p:nvPr>
        </p:nvSpPr>
        <p:spPr>
          <a:xfrm>
            <a:off x="4661834" y="84660"/>
            <a:ext cx="7630426" cy="4120470"/>
          </a:xfrm>
        </p:spPr>
        <p:txBody>
          <a:bodyPr vert="horz" lIns="91440" tIns="45720" rIns="91440" bIns="45720" rtlCol="0" anchor="t">
            <a:noAutofit/>
          </a:bodyPr>
          <a:lstStyle/>
          <a:p>
            <a:pPr>
              <a:lnSpc>
                <a:spcPct val="100000"/>
              </a:lnSpc>
            </a:pPr>
            <a:r>
              <a:rPr lang="en-US" sz="2400" dirty="0">
                <a:latin typeface="Avenir Next LT Pro Demi"/>
                <a:ea typeface="+mn-lt"/>
                <a:cs typeface="+mn-lt"/>
              </a:rPr>
              <a:t>There is an example that iTRAQ was used to identify and quantify tyrosine phosphorylation sites upon insulin stimulation. In this experiment, adipocytes were stimulated with insulin for different times. After cell lysis and digestion, the researchers used iTRAQ to label resulting peptides.</a:t>
            </a:r>
            <a:endParaRPr lang="en-US" dirty="0"/>
          </a:p>
          <a:p>
            <a:pPr>
              <a:lnSpc>
                <a:spcPct val="100000"/>
              </a:lnSpc>
            </a:pPr>
            <a:r>
              <a:rPr lang="en-US" sz="2400" dirty="0">
                <a:latin typeface="Avenir Next LT Pro Demi"/>
                <a:ea typeface="+mn-lt"/>
                <a:cs typeface="+mn-lt"/>
              </a:rPr>
              <a:t> The labeled peptides were combined for further analysis (phosphotyrosine peptide immunoprecipitation, immobilized metal affinity chromatography, and LC-MS/MS)</a:t>
            </a:r>
            <a:endParaRPr lang="en-US"/>
          </a:p>
          <a:p>
            <a:pPr>
              <a:lnSpc>
                <a:spcPct val="100000"/>
              </a:lnSpc>
            </a:pPr>
            <a:endParaRPr lang="en-US" sz="2400" dirty="0">
              <a:latin typeface="Avenir Next LT Pro Demi"/>
              <a:ea typeface="+mn-lt"/>
              <a:cs typeface="+mn-lt"/>
            </a:endParaRPr>
          </a:p>
          <a:p>
            <a:pPr>
              <a:lnSpc>
                <a:spcPct val="100000"/>
              </a:lnSpc>
            </a:pPr>
            <a:r>
              <a:rPr lang="en-US" sz="2400" dirty="0">
                <a:latin typeface="Avenir Next LT Pro Demi"/>
                <a:ea typeface="+mn-lt"/>
                <a:cs typeface="+mn-lt"/>
              </a:rPr>
              <a:t> After LC-MS/MS,  the identity of the peptide was determined and the area of the tag masses 114, 115, 116, and 117 mass-to -charge ration (m/z) was used to calculate the ratio of phosphorylated peptides at the different time points compared with 5-min insulin stimulation.</a:t>
            </a:r>
            <a:endParaRPr lang="en-US" sz="2400">
              <a:latin typeface="Avenir Next LT Pro Demi"/>
            </a:endParaRPr>
          </a:p>
        </p:txBody>
      </p:sp>
      <p:pic>
        <p:nvPicPr>
          <p:cNvPr id="12" name="Picture 11">
            <a:extLst>
              <a:ext uri="{FF2B5EF4-FFF2-40B4-BE49-F238E27FC236}">
                <a16:creationId xmlns:a16="http://schemas.microsoft.com/office/drawing/2014/main" xmlns="" id="{42CBC482-F86C-421A-9DA3-4F4E80E3E371}"/>
              </a:ext>
            </a:extLst>
          </p:cNvPr>
          <p:cNvPicPr>
            <a:picLocks noChangeAspect="1"/>
          </p:cNvPicPr>
          <p:nvPr/>
        </p:nvPicPr>
        <p:blipFill rotWithShape="1">
          <a:blip r:embed="rId2"/>
          <a:srcRect l="21121" r="4067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78214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7E83D7"/>
          </a:solidFill>
          <a:ln w="38100" cap="rnd">
            <a:solidFill>
              <a:srgbClr val="7E83D7"/>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565AC39-7ADF-4E2D-A372-CAEDC6F16803}"/>
              </a:ext>
            </a:extLst>
          </p:cNvPr>
          <p:cNvSpPr>
            <a:spLocks noGrp="1"/>
          </p:cNvSpPr>
          <p:nvPr>
            <p:ph idx="1"/>
          </p:nvPr>
        </p:nvSpPr>
        <p:spPr>
          <a:xfrm>
            <a:off x="726890" y="-136519"/>
            <a:ext cx="4243589" cy="6031073"/>
          </a:xfrm>
        </p:spPr>
        <p:txBody>
          <a:bodyPr vert="horz" lIns="91440" tIns="45720" rIns="91440" bIns="45720" rtlCol="0" anchor="t">
            <a:noAutofit/>
          </a:bodyPr>
          <a:lstStyle/>
          <a:p>
            <a:pPr>
              <a:lnSpc>
                <a:spcPct val="100000"/>
              </a:lnSpc>
            </a:pPr>
            <a:endParaRPr lang="en-US" sz="1800" dirty="0"/>
          </a:p>
          <a:p>
            <a:pPr>
              <a:lnSpc>
                <a:spcPct val="100000"/>
              </a:lnSpc>
            </a:pPr>
            <a:r>
              <a:rPr lang="en-US" sz="2400" dirty="0">
                <a:latin typeface="Avenir Next LT Pro Demi"/>
              </a:rPr>
              <a:t>iTRAQ has been widely used for quantitative analysis of proteins and in biomaterials such as microorganism, animal,</a:t>
            </a:r>
            <a:endParaRPr lang="en-US" sz="2400" dirty="0">
              <a:latin typeface="The Hand Bold"/>
            </a:endParaRPr>
          </a:p>
          <a:p>
            <a:pPr marL="0" indent="0">
              <a:lnSpc>
                <a:spcPct val="100000"/>
              </a:lnSpc>
              <a:buNone/>
            </a:pPr>
            <a:r>
              <a:rPr lang="en-US" sz="2400" dirty="0">
                <a:latin typeface="Avenir Next LT Pro Demi"/>
              </a:rPr>
              <a:t> plant and biomedical samples. At Creative Proteomics, we are confident to provide professional and reliable iTRAQ services and other proteomics quantification services</a:t>
            </a:r>
            <a:endParaRPr lang="en-US" sz="2400" dirty="0">
              <a:ea typeface="+mn-lt"/>
              <a:cs typeface="+mn-lt"/>
            </a:endParaRPr>
          </a:p>
        </p:txBody>
      </p:sp>
      <p:pic>
        <p:nvPicPr>
          <p:cNvPr id="5" name="Picture 4" descr="Person using microscope">
            <a:extLst>
              <a:ext uri="{FF2B5EF4-FFF2-40B4-BE49-F238E27FC236}">
                <a16:creationId xmlns:a16="http://schemas.microsoft.com/office/drawing/2014/main" xmlns="" id="{A293B80B-1887-4690-BB75-BCE4E8C8C35D}"/>
              </a:ext>
            </a:extLst>
          </p:cNvPr>
          <p:cNvPicPr>
            <a:picLocks noChangeAspect="1"/>
          </p:cNvPicPr>
          <p:nvPr/>
        </p:nvPicPr>
        <p:blipFill rotWithShape="1">
          <a:blip r:embed="rId2"/>
          <a:srcRect l="16623" r="34207" b="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4379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9B467-F51D-4B87-B454-F7742CAEFE87}"/>
              </a:ext>
            </a:extLst>
          </p:cNvPr>
          <p:cNvSpPr>
            <a:spLocks noGrp="1"/>
          </p:cNvSpPr>
          <p:nvPr>
            <p:ph type="title"/>
          </p:nvPr>
        </p:nvSpPr>
        <p:spPr/>
        <p:txBody>
          <a:bodyPr>
            <a:normAutofit/>
          </a:bodyPr>
          <a:lstStyle/>
          <a:p>
            <a:r>
              <a:rPr lang="en-US" b="1" dirty="0"/>
              <a:t>ITRAQ Methods</a:t>
            </a:r>
            <a:endParaRPr lang="ar-EG" b="1" dirty="0"/>
          </a:p>
        </p:txBody>
      </p:sp>
      <p:sp>
        <p:nvSpPr>
          <p:cNvPr id="3" name="Content Placeholder 2">
            <a:extLst>
              <a:ext uri="{FF2B5EF4-FFF2-40B4-BE49-F238E27FC236}">
                <a16:creationId xmlns:a16="http://schemas.microsoft.com/office/drawing/2014/main" xmlns="" id="{6C284BB0-79CC-4688-8A6E-4321FED0CDE2}"/>
              </a:ext>
            </a:extLst>
          </p:cNvPr>
          <p:cNvSpPr>
            <a:spLocks noGrp="1"/>
          </p:cNvSpPr>
          <p:nvPr>
            <p:ph idx="1"/>
          </p:nvPr>
        </p:nvSpPr>
        <p:spPr>
          <a:xfrm>
            <a:off x="838200" y="1929384"/>
            <a:ext cx="10515600" cy="4697558"/>
          </a:xfrm>
        </p:spPr>
        <p:txBody>
          <a:bodyPr>
            <a:normAutofit/>
          </a:bodyPr>
          <a:lstStyle/>
          <a:p>
            <a:pPr marL="0" indent="0">
              <a:buNone/>
            </a:pPr>
            <a:r>
              <a:rPr lang="en-US" b="0" i="0" dirty="0">
                <a:effectLst/>
                <a:latin typeface="Segoe UI Historic" panose="020B0502040204020203" pitchFamily="34" charset="0"/>
              </a:rPr>
              <a:t> </a:t>
            </a:r>
            <a:r>
              <a:rPr lang="en-US" sz="3200" b="1" i="0" dirty="0">
                <a:effectLst/>
                <a:latin typeface="Segoe UI Historic" panose="020B0502040204020203" pitchFamily="34" charset="0"/>
              </a:rPr>
              <a:t>1)Serum protein sample preparation:</a:t>
            </a:r>
          </a:p>
          <a:p>
            <a:pPr marL="0" indent="0">
              <a:buNone/>
            </a:pPr>
            <a:r>
              <a:rPr lang="en-US" b="0" i="0" dirty="0">
                <a:effectLst/>
                <a:latin typeface="Segoe UI Historic" panose="020B0502040204020203" pitchFamily="34" charset="0"/>
              </a:rPr>
              <a:t> A 20-ml volume of peripheral venous blood was withdrawn into coagulation-promoting vacuum tubes prior to MI model establishment and at 1, 2 and 3 h thereafter. The tubes were then rested for 30 min. The serum protein solutions were concentrated by 10 </a:t>
            </a:r>
            <a:r>
              <a:rPr lang="en-US" b="0" i="0" dirty="0" err="1">
                <a:effectLst/>
                <a:latin typeface="Segoe UI Historic" panose="020B0502040204020203" pitchFamily="34" charset="0"/>
              </a:rPr>
              <a:t>kDa</a:t>
            </a:r>
            <a:r>
              <a:rPr lang="en-US" b="0" i="0" dirty="0">
                <a:effectLst/>
                <a:latin typeface="Segoe UI Historic" panose="020B0502040204020203" pitchFamily="34" charset="0"/>
              </a:rPr>
              <a:t> </a:t>
            </a:r>
            <a:r>
              <a:rPr lang="en-US" b="0" i="0" dirty="0" err="1">
                <a:effectLst/>
                <a:latin typeface="Segoe UI Historic" panose="020B0502040204020203" pitchFamily="34" charset="0"/>
              </a:rPr>
              <a:t>Vivaspin</a:t>
            </a:r>
            <a:r>
              <a:rPr lang="en-US" b="0" i="0" dirty="0">
                <a:effectLst/>
                <a:latin typeface="Segoe UI Historic" panose="020B0502040204020203" pitchFamily="34" charset="0"/>
              </a:rPr>
              <a:t> =500 . The protein concentration was measured using the BCA Assay kit (Sigma; Merck </a:t>
            </a:r>
            <a:r>
              <a:rPr lang="en-US" b="0" i="0" dirty="0" err="1">
                <a:effectLst/>
                <a:latin typeface="Segoe UI Historic" panose="020B0502040204020203" pitchFamily="34" charset="0"/>
              </a:rPr>
              <a:t>KGaA</a:t>
            </a:r>
            <a:r>
              <a:rPr lang="en-US" b="0" i="0" dirty="0">
                <a:effectLst/>
                <a:latin typeface="Segoe UI Historic" panose="020B0502040204020203" pitchFamily="34" charset="0"/>
              </a:rPr>
              <a:t>, Darmstadt, Germany). </a:t>
            </a:r>
            <a:endParaRPr lang="ar-EG" dirty="0"/>
          </a:p>
        </p:txBody>
      </p:sp>
    </p:spTree>
    <p:extLst>
      <p:ext uri="{BB962C8B-B14F-4D97-AF65-F5344CB8AC3E}">
        <p14:creationId xmlns:p14="http://schemas.microsoft.com/office/powerpoint/2010/main" val="343660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33B4F-B3A4-4AD1-9B9A-A886A71DDF46}"/>
              </a:ext>
            </a:extLst>
          </p:cNvPr>
          <p:cNvSpPr>
            <a:spLocks noGrp="1"/>
          </p:cNvSpPr>
          <p:nvPr>
            <p:ph type="title"/>
          </p:nvPr>
        </p:nvSpPr>
        <p:spPr>
          <a:xfrm>
            <a:off x="838200" y="1238864"/>
            <a:ext cx="10515600" cy="451823"/>
          </a:xfrm>
        </p:spPr>
        <p:txBody>
          <a:bodyPr>
            <a:normAutofit fontScale="90000"/>
          </a:bodyPr>
          <a:lstStyle/>
          <a:p>
            <a:r>
              <a:rPr lang="en-US" sz="4900" i="0" dirty="0">
                <a:effectLst/>
                <a:latin typeface="Segoe UI Historic" panose="020B0502040204020203" pitchFamily="34" charset="0"/>
              </a:rPr>
              <a:t>2) ITRAQ sample preparation: </a:t>
            </a:r>
            <a:r>
              <a:rPr lang="en-US" sz="5400" b="1" i="0" dirty="0">
                <a:effectLst/>
                <a:latin typeface="Segoe UI Historic" panose="020B0502040204020203" pitchFamily="34" charset="0"/>
              </a:rPr>
              <a:t/>
            </a:r>
            <a:br>
              <a:rPr lang="en-US" sz="5400" b="1" i="0" dirty="0">
                <a:effectLst/>
                <a:latin typeface="Segoe UI Historic" panose="020B0502040204020203" pitchFamily="34" charset="0"/>
              </a:rPr>
            </a:br>
            <a:endParaRPr lang="ar-EG" dirty="0"/>
          </a:p>
        </p:txBody>
      </p:sp>
      <p:sp>
        <p:nvSpPr>
          <p:cNvPr id="3" name="Content Placeholder 2">
            <a:extLst>
              <a:ext uri="{FF2B5EF4-FFF2-40B4-BE49-F238E27FC236}">
                <a16:creationId xmlns:a16="http://schemas.microsoft.com/office/drawing/2014/main" xmlns="" id="{2B0B827C-6986-4780-A2F4-5010C77921E4}"/>
              </a:ext>
            </a:extLst>
          </p:cNvPr>
          <p:cNvSpPr>
            <a:spLocks noGrp="1"/>
          </p:cNvSpPr>
          <p:nvPr>
            <p:ph idx="1"/>
          </p:nvPr>
        </p:nvSpPr>
        <p:spPr>
          <a:xfrm>
            <a:off x="838200" y="2074606"/>
            <a:ext cx="10515600" cy="4106738"/>
          </a:xfrm>
        </p:spPr>
        <p:txBody>
          <a:bodyPr/>
          <a:lstStyle/>
          <a:p>
            <a:pPr marL="0" indent="0">
              <a:buNone/>
            </a:pPr>
            <a:r>
              <a:rPr lang="en-US" b="0" i="0" dirty="0">
                <a:effectLst/>
                <a:latin typeface="Segoe UI Historic" panose="020B0502040204020203" pitchFamily="34" charset="0"/>
              </a:rPr>
              <a:t>The ITRAQ reagent-8plex multiplex kit was purchased from AB SCIEX. The clarified supernatants were then transferred to 30 </a:t>
            </a:r>
            <a:r>
              <a:rPr lang="en-US" b="0" i="0" dirty="0" err="1">
                <a:effectLst/>
                <a:latin typeface="Segoe UI Historic" panose="020B0502040204020203" pitchFamily="34" charset="0"/>
              </a:rPr>
              <a:t>kDa</a:t>
            </a:r>
            <a:r>
              <a:rPr lang="en-US" b="0" i="0" dirty="0">
                <a:effectLst/>
                <a:latin typeface="Segoe UI Historic" panose="020B0502040204020203" pitchFamily="34" charset="0"/>
              </a:rPr>
              <a:t> ultrafiltration units. The filters were rinsed three times with 8 M urea followed by incubation with iodoacetamide for 30 min at room temperature. </a:t>
            </a:r>
            <a:r>
              <a:rPr lang="en-US" dirty="0"/>
              <a:t/>
            </a:r>
            <a:br>
              <a:rPr lang="en-US" dirty="0"/>
            </a:br>
            <a:endParaRPr lang="ar-EG" dirty="0"/>
          </a:p>
        </p:txBody>
      </p:sp>
    </p:spTree>
    <p:extLst>
      <p:ext uri="{BB962C8B-B14F-4D97-AF65-F5344CB8AC3E}">
        <p14:creationId xmlns:p14="http://schemas.microsoft.com/office/powerpoint/2010/main" val="96464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6D5F5-66DE-4179-BFA4-1C743848F22C}"/>
              </a:ext>
            </a:extLst>
          </p:cNvPr>
          <p:cNvSpPr>
            <a:spLocks noGrp="1"/>
          </p:cNvSpPr>
          <p:nvPr>
            <p:ph type="title"/>
          </p:nvPr>
        </p:nvSpPr>
        <p:spPr>
          <a:xfrm>
            <a:off x="609600" y="373626"/>
            <a:ext cx="11582400" cy="835742"/>
          </a:xfrm>
        </p:spPr>
        <p:txBody>
          <a:bodyPr>
            <a:noAutofit/>
          </a:bodyPr>
          <a:lstStyle/>
          <a:p>
            <a:r>
              <a:rPr lang="en-US" sz="4400" b="0" i="0" dirty="0">
                <a:effectLst/>
                <a:latin typeface="Segoe UI Historic" panose="020B0502040204020203" pitchFamily="34" charset="0"/>
              </a:rPr>
              <a:t>3) Strong cation exchange (SCX) separation:</a:t>
            </a:r>
            <a:endParaRPr lang="ar-EG" sz="4400" dirty="0"/>
          </a:p>
        </p:txBody>
      </p:sp>
      <p:sp>
        <p:nvSpPr>
          <p:cNvPr id="3" name="Content Placeholder 2">
            <a:extLst>
              <a:ext uri="{FF2B5EF4-FFF2-40B4-BE49-F238E27FC236}">
                <a16:creationId xmlns:a16="http://schemas.microsoft.com/office/drawing/2014/main" xmlns="" id="{9EC4DF5E-A53A-4796-9B77-D5D3659346E5}"/>
              </a:ext>
            </a:extLst>
          </p:cNvPr>
          <p:cNvSpPr>
            <a:spLocks noGrp="1"/>
          </p:cNvSpPr>
          <p:nvPr>
            <p:ph idx="1"/>
          </p:nvPr>
        </p:nvSpPr>
        <p:spPr>
          <a:xfrm>
            <a:off x="838200" y="2094271"/>
            <a:ext cx="10515600" cy="4087072"/>
          </a:xfrm>
        </p:spPr>
        <p:txBody>
          <a:bodyPr/>
          <a:lstStyle/>
          <a:p>
            <a:pPr marL="0" indent="0">
              <a:buNone/>
            </a:pPr>
            <a:r>
              <a:rPr lang="en-US" b="0" i="0" dirty="0">
                <a:effectLst/>
                <a:latin typeface="Segoe UI Historic" panose="020B0502040204020203" pitchFamily="34" charset="0"/>
              </a:rPr>
              <a:t>The peptide mixture was diluted with the SCX buffer A [10 mM KH2PO4 in 25% acetonitrile (ACN), pH 3.0]. Fractionation was performed using the AKTA Purifier 100 equipped with a </a:t>
            </a:r>
            <a:r>
              <a:rPr lang="en-US" b="0" i="0" dirty="0" err="1">
                <a:effectLst/>
                <a:latin typeface="Segoe UI Historic" panose="020B0502040204020203" pitchFamily="34" charset="0"/>
              </a:rPr>
              <a:t>polysulfoethyl</a:t>
            </a:r>
            <a:r>
              <a:rPr lang="en-US" b="0" i="0" dirty="0">
                <a:effectLst/>
                <a:latin typeface="Segoe UI Historic" panose="020B0502040204020203" pitchFamily="34" charset="0"/>
              </a:rPr>
              <a:t> column (4.6×100 mm, 5 </a:t>
            </a:r>
            <a:r>
              <a:rPr lang="el-GR" b="0" i="0" dirty="0">
                <a:effectLst/>
                <a:latin typeface="Segoe UI Historic" panose="020B0502040204020203" pitchFamily="34" charset="0"/>
              </a:rPr>
              <a:t>μ</a:t>
            </a:r>
            <a:r>
              <a:rPr lang="en-US" b="0" i="0" dirty="0">
                <a:effectLst/>
                <a:latin typeface="Segoe UI Historic" panose="020B0502040204020203" pitchFamily="34" charset="0"/>
              </a:rPr>
              <a:t>m, 200 A, </a:t>
            </a:r>
            <a:r>
              <a:rPr lang="en-US" b="0" i="0" dirty="0" err="1">
                <a:effectLst/>
                <a:latin typeface="Segoe UI Historic" panose="020B0502040204020203" pitchFamily="34" charset="0"/>
              </a:rPr>
              <a:t>PolyLC</a:t>
            </a:r>
            <a:r>
              <a:rPr lang="en-US" b="0" i="0" dirty="0">
                <a:effectLst/>
                <a:latin typeface="Segoe UI Historic" panose="020B0502040204020203" pitchFamily="34" charset="0"/>
              </a:rPr>
              <a:t>, Inc., Columbia, MD, USA).</a:t>
            </a:r>
            <a:endParaRPr lang="ar-EG" dirty="0"/>
          </a:p>
        </p:txBody>
      </p:sp>
    </p:spTree>
    <p:extLst>
      <p:ext uri="{BB962C8B-B14F-4D97-AF65-F5344CB8AC3E}">
        <p14:creationId xmlns:p14="http://schemas.microsoft.com/office/powerpoint/2010/main" val="116679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1A32F0-9B5E-4029-B22E-E80B376E82A2}"/>
              </a:ext>
            </a:extLst>
          </p:cNvPr>
          <p:cNvSpPr>
            <a:spLocks noGrp="1"/>
          </p:cNvSpPr>
          <p:nvPr>
            <p:ph type="title"/>
          </p:nvPr>
        </p:nvSpPr>
        <p:spPr>
          <a:xfrm>
            <a:off x="838200" y="365125"/>
            <a:ext cx="11186652" cy="1099881"/>
          </a:xfrm>
        </p:spPr>
        <p:txBody>
          <a:bodyPr>
            <a:noAutofit/>
          </a:bodyPr>
          <a:lstStyle/>
          <a:p>
            <a:r>
              <a:rPr lang="en-US" sz="4400" b="0" i="0" dirty="0">
                <a:effectLst/>
                <a:latin typeface="Segoe UI Historic" panose="020B0502040204020203" pitchFamily="34" charset="0"/>
              </a:rPr>
              <a:t>4) Liquid </a:t>
            </a:r>
            <a:r>
              <a:rPr lang="en-US" sz="4400" b="0" i="0" dirty="0" err="1">
                <a:effectLst/>
                <a:latin typeface="Segoe UI Historic" panose="020B0502040204020203" pitchFamily="34" charset="0"/>
              </a:rPr>
              <a:t>chromatographymass</a:t>
            </a:r>
            <a:r>
              <a:rPr lang="en-US" sz="4400" b="0" i="0" dirty="0">
                <a:effectLst/>
                <a:latin typeface="Segoe UI Historic" panose="020B0502040204020203" pitchFamily="34" charset="0"/>
              </a:rPr>
              <a:t> spectrometry (LC-MS) analysis:</a:t>
            </a:r>
            <a:endParaRPr lang="ar-EG" sz="4400" dirty="0"/>
          </a:p>
        </p:txBody>
      </p:sp>
      <p:sp>
        <p:nvSpPr>
          <p:cNvPr id="3" name="Content Placeholder 2">
            <a:extLst>
              <a:ext uri="{FF2B5EF4-FFF2-40B4-BE49-F238E27FC236}">
                <a16:creationId xmlns:a16="http://schemas.microsoft.com/office/drawing/2014/main" xmlns="" id="{9FE22BC6-483E-407A-A8E6-6D5CC13EDDCD}"/>
              </a:ext>
            </a:extLst>
          </p:cNvPr>
          <p:cNvSpPr>
            <a:spLocks noGrp="1"/>
          </p:cNvSpPr>
          <p:nvPr>
            <p:ph idx="1"/>
          </p:nvPr>
        </p:nvSpPr>
        <p:spPr>
          <a:xfrm>
            <a:off x="838200" y="2074606"/>
            <a:ext cx="10515600" cy="4106738"/>
          </a:xfrm>
        </p:spPr>
        <p:txBody>
          <a:bodyPr/>
          <a:lstStyle/>
          <a:p>
            <a:pPr marL="0" indent="0">
              <a:buNone/>
            </a:pPr>
            <a:r>
              <a:rPr lang="en-US" b="0" i="0" dirty="0">
                <a:effectLst/>
                <a:latin typeface="Segoe UI Historic" panose="020B0502040204020203" pitchFamily="34" charset="0"/>
              </a:rPr>
              <a:t>All sample fractions were examined by high-performance liquid chromatography using an Easy </a:t>
            </a:r>
            <a:r>
              <a:rPr lang="en-US" b="0" i="0" dirty="0" err="1">
                <a:effectLst/>
                <a:latin typeface="Segoe UI Historic" panose="020B0502040204020203" pitchFamily="34" charset="0"/>
              </a:rPr>
              <a:t>nLC</a:t>
            </a:r>
            <a:r>
              <a:rPr lang="en-US" b="0" i="0" dirty="0">
                <a:effectLst/>
                <a:latin typeface="Segoe UI Historic" panose="020B0502040204020203" pitchFamily="34" charset="0"/>
              </a:rPr>
              <a:t> system (Thermo Fisher Scientific, Inc., Waltham, MA, USA). C18-A2 EASY-columns (10 cm, ID75 </a:t>
            </a:r>
            <a:r>
              <a:rPr lang="en-US" b="0" i="0" dirty="0" err="1">
                <a:effectLst/>
                <a:latin typeface="Segoe UI Historic" panose="020B0502040204020203" pitchFamily="34" charset="0"/>
              </a:rPr>
              <a:t>μm</a:t>
            </a:r>
            <a:r>
              <a:rPr lang="en-US" b="0" i="0" dirty="0">
                <a:effectLst/>
                <a:latin typeface="Segoe UI Historic" panose="020B0502040204020203" pitchFamily="34" charset="0"/>
              </a:rPr>
              <a:t>, 3 </a:t>
            </a:r>
            <a:r>
              <a:rPr lang="en-US" b="0" i="0" dirty="0" err="1">
                <a:effectLst/>
                <a:latin typeface="Segoe UI Historic" panose="020B0502040204020203" pitchFamily="34" charset="0"/>
              </a:rPr>
              <a:t>μm</a:t>
            </a:r>
            <a:r>
              <a:rPr lang="en-US" b="0" i="0" dirty="0">
                <a:effectLst/>
                <a:latin typeface="Segoe UI Historic" panose="020B0502040204020203" pitchFamily="34" charset="0"/>
              </a:rPr>
              <a:t>; Thermo Fisher Scientific, Inc.) were used to separate the peptides. First, all fractions were concentrated using a vacuum centrifuge concentrator and solubilized buffer A (0.1% formic acid in water).</a:t>
            </a:r>
            <a:endParaRPr lang="ar-EG" dirty="0"/>
          </a:p>
        </p:txBody>
      </p:sp>
    </p:spTree>
    <p:extLst>
      <p:ext uri="{BB962C8B-B14F-4D97-AF65-F5344CB8AC3E}">
        <p14:creationId xmlns:p14="http://schemas.microsoft.com/office/powerpoint/2010/main" val="290592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77FEE-465B-4485-BF8F-B159FE129A3B}"/>
              </a:ext>
            </a:extLst>
          </p:cNvPr>
          <p:cNvSpPr>
            <a:spLocks noGrp="1"/>
          </p:cNvSpPr>
          <p:nvPr>
            <p:ph type="title"/>
          </p:nvPr>
        </p:nvSpPr>
        <p:spPr/>
        <p:txBody>
          <a:bodyPr>
            <a:normAutofit fontScale="90000"/>
          </a:bodyPr>
          <a:lstStyle/>
          <a:p>
            <a:r>
              <a:rPr lang="en-US" sz="4900" b="0" i="0" dirty="0">
                <a:effectLst/>
                <a:latin typeface="Segoe UI Historic" panose="020B0502040204020203" pitchFamily="34" charset="0"/>
              </a:rPr>
              <a:t>5) Analysis of DEPs </a:t>
            </a:r>
            <a:r>
              <a:rPr lang="en-US" dirty="0"/>
              <a:t/>
            </a:r>
            <a:br>
              <a:rPr lang="en-US" dirty="0"/>
            </a:br>
            <a:endParaRPr lang="ar-EG" dirty="0"/>
          </a:p>
        </p:txBody>
      </p:sp>
      <p:sp>
        <p:nvSpPr>
          <p:cNvPr id="3" name="Content Placeholder 2">
            <a:extLst>
              <a:ext uri="{FF2B5EF4-FFF2-40B4-BE49-F238E27FC236}">
                <a16:creationId xmlns:a16="http://schemas.microsoft.com/office/drawing/2014/main" xmlns="" id="{1752B8F7-1F6B-4517-A7EC-CFB3994FE035}"/>
              </a:ext>
            </a:extLst>
          </p:cNvPr>
          <p:cNvSpPr>
            <a:spLocks noGrp="1"/>
          </p:cNvSpPr>
          <p:nvPr>
            <p:ph idx="1"/>
          </p:nvPr>
        </p:nvSpPr>
        <p:spPr/>
        <p:txBody>
          <a:bodyPr/>
          <a:lstStyle/>
          <a:p>
            <a:pPr marL="0" indent="0">
              <a:buNone/>
            </a:pPr>
            <a:r>
              <a:rPr lang="en-US" b="0" i="0" dirty="0">
                <a:effectLst/>
                <a:latin typeface="Segoe UI Historic" panose="020B0502040204020203" pitchFamily="34" charset="0"/>
              </a:rPr>
              <a:t>The original data form was prepared in RAW. Mascot 2.2 and Proteome Discoverer 1.4 software were used for peptide and protein identification, and RAW files were converted to Mascot Generic Format (MGF) files with preselected </a:t>
            </a:r>
            <a:r>
              <a:rPr lang="en-US" b="0" i="0" dirty="0" err="1">
                <a:effectLst/>
                <a:latin typeface="Segoe UI Historic" panose="020B0502040204020203" pitchFamily="34" charset="0"/>
              </a:rPr>
              <a:t>iTRAQ</a:t>
            </a:r>
            <a:r>
              <a:rPr lang="en-US" b="0" i="0" dirty="0">
                <a:effectLst/>
                <a:latin typeface="Segoe UI Historic" panose="020B0502040204020203" pitchFamily="34" charset="0"/>
              </a:rPr>
              <a:t> reporter ions. The MGF files were searched against the </a:t>
            </a:r>
            <a:r>
              <a:rPr lang="en-US" b="0" i="0" dirty="0" err="1">
                <a:effectLst/>
                <a:latin typeface="Segoe UI Historic" panose="020B0502040204020203" pitchFamily="34" charset="0"/>
              </a:rPr>
              <a:t>Uniprot_Canislupusfamiliaris</a:t>
            </a:r>
            <a:r>
              <a:rPr lang="en-US" b="0" i="0" dirty="0">
                <a:effectLst/>
                <a:latin typeface="Segoe UI Historic" panose="020B0502040204020203" pitchFamily="34" charset="0"/>
              </a:rPr>
              <a:t>_ 29014_ 20160822.fasta database and the parameters were as follows: Enzyme, trypsin; maximum missed cleavages, two; fixed modifications, carbamidomethyl.</a:t>
            </a:r>
            <a:endParaRPr lang="ar-EG" dirty="0"/>
          </a:p>
        </p:txBody>
      </p:sp>
    </p:spTree>
    <p:extLst>
      <p:ext uri="{BB962C8B-B14F-4D97-AF65-F5344CB8AC3E}">
        <p14:creationId xmlns:p14="http://schemas.microsoft.com/office/powerpoint/2010/main" val="232741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23CAB-E78F-4714-B92D-C585300E6DC5}"/>
              </a:ext>
            </a:extLst>
          </p:cNvPr>
          <p:cNvSpPr>
            <a:spLocks noGrp="1"/>
          </p:cNvSpPr>
          <p:nvPr>
            <p:ph type="title"/>
          </p:nvPr>
        </p:nvSpPr>
        <p:spPr/>
        <p:txBody>
          <a:bodyPr>
            <a:normAutofit/>
          </a:bodyPr>
          <a:lstStyle/>
          <a:p>
            <a:r>
              <a:rPr lang="en-US" sz="4400" b="0" i="0" dirty="0">
                <a:effectLst/>
                <a:latin typeface="Segoe UI Historic" panose="020B0502040204020203" pitchFamily="34" charset="0"/>
              </a:rPr>
              <a:t>6) Bioinformatics analysis</a:t>
            </a:r>
            <a:endParaRPr lang="ar-EG" sz="4400" dirty="0"/>
          </a:p>
        </p:txBody>
      </p:sp>
      <p:sp>
        <p:nvSpPr>
          <p:cNvPr id="3" name="Content Placeholder 2">
            <a:extLst>
              <a:ext uri="{FF2B5EF4-FFF2-40B4-BE49-F238E27FC236}">
                <a16:creationId xmlns:a16="http://schemas.microsoft.com/office/drawing/2014/main" xmlns="" id="{E0F87E41-7B4E-4BE1-B126-83A572DF6B76}"/>
              </a:ext>
            </a:extLst>
          </p:cNvPr>
          <p:cNvSpPr>
            <a:spLocks noGrp="1"/>
          </p:cNvSpPr>
          <p:nvPr>
            <p:ph idx="1"/>
          </p:nvPr>
        </p:nvSpPr>
        <p:spPr/>
        <p:txBody>
          <a:bodyPr/>
          <a:lstStyle/>
          <a:p>
            <a:pPr marL="0" indent="0">
              <a:buNone/>
            </a:pPr>
            <a:r>
              <a:rPr lang="en-US" b="0" i="0" dirty="0">
                <a:effectLst/>
                <a:latin typeface="Segoe UI Historic" panose="020B0502040204020203" pitchFamily="34" charset="0"/>
              </a:rPr>
              <a:t>Functional annotation and enrichment analysis were performed using Gene Ontology (GO) software online. The significance of GO terms was evaluated according to Fisher's exact test, and the common GO terms satisfied P&lt;0.05 in the three comparison groups. All proteins in these common GO terms were defined as critical and subjected to further analysis. The PPI network including the key proteins was constructed using the online STRING database.</a:t>
            </a:r>
            <a:endParaRPr lang="ar-EG" dirty="0"/>
          </a:p>
        </p:txBody>
      </p:sp>
    </p:spTree>
    <p:extLst>
      <p:ext uri="{BB962C8B-B14F-4D97-AF65-F5344CB8AC3E}">
        <p14:creationId xmlns:p14="http://schemas.microsoft.com/office/powerpoint/2010/main" val="242883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8D746-CFAB-40B8-9221-72879E877CE1}"/>
              </a:ext>
            </a:extLst>
          </p:cNvPr>
          <p:cNvSpPr>
            <a:spLocks noGrp="1"/>
          </p:cNvSpPr>
          <p:nvPr>
            <p:ph type="title"/>
          </p:nvPr>
        </p:nvSpPr>
        <p:spPr/>
        <p:txBody>
          <a:bodyPr>
            <a:normAutofit/>
          </a:bodyPr>
          <a:lstStyle/>
          <a:p>
            <a:r>
              <a:rPr lang="en-US" sz="4400" b="0" i="0" dirty="0">
                <a:effectLst/>
                <a:latin typeface="Segoe UI Historic" panose="020B0502040204020203" pitchFamily="34" charset="0"/>
              </a:rPr>
              <a:t>7) Western blot analysis:</a:t>
            </a:r>
            <a:endParaRPr lang="ar-EG" sz="4400" dirty="0"/>
          </a:p>
        </p:txBody>
      </p:sp>
      <p:sp>
        <p:nvSpPr>
          <p:cNvPr id="3" name="Content Placeholder 2">
            <a:extLst>
              <a:ext uri="{FF2B5EF4-FFF2-40B4-BE49-F238E27FC236}">
                <a16:creationId xmlns:a16="http://schemas.microsoft.com/office/drawing/2014/main" xmlns="" id="{2564EC3C-8896-415C-81D5-599BF98E68E1}"/>
              </a:ext>
            </a:extLst>
          </p:cNvPr>
          <p:cNvSpPr>
            <a:spLocks noGrp="1"/>
          </p:cNvSpPr>
          <p:nvPr>
            <p:ph idx="1"/>
          </p:nvPr>
        </p:nvSpPr>
        <p:spPr/>
        <p:txBody>
          <a:bodyPr>
            <a:normAutofit lnSpcReduction="10000"/>
          </a:bodyPr>
          <a:lstStyle/>
          <a:p>
            <a:pPr marL="0" indent="0">
              <a:buNone/>
            </a:pPr>
            <a:r>
              <a:rPr lang="en-US" b="0" i="0" dirty="0">
                <a:effectLst/>
                <a:latin typeface="Segoe UI Historic" panose="020B0502040204020203" pitchFamily="34" charset="0"/>
              </a:rPr>
              <a:t>In order to verify the ITRAQ results, three DEPs, fibrinogen </a:t>
            </a:r>
            <a:r>
              <a:rPr lang="el-GR" b="0" i="0" dirty="0">
                <a:effectLst/>
                <a:latin typeface="Segoe UI Historic" panose="020B0502040204020203" pitchFamily="34" charset="0"/>
              </a:rPr>
              <a:t>γ </a:t>
            </a:r>
            <a:r>
              <a:rPr lang="en-US" b="0" i="0" dirty="0">
                <a:effectLst/>
                <a:latin typeface="Segoe UI Historic" panose="020B0502040204020203" pitchFamily="34" charset="0"/>
              </a:rPr>
              <a:t>chain (FGG), ATP synthase F1 subunit </a:t>
            </a:r>
            <a:r>
              <a:rPr lang="el-GR" b="0" i="0" dirty="0">
                <a:effectLst/>
                <a:latin typeface="Segoe UI Historic" panose="020B0502040204020203" pitchFamily="34" charset="0"/>
              </a:rPr>
              <a:t>β (</a:t>
            </a:r>
            <a:r>
              <a:rPr lang="en-US" b="0" i="0" dirty="0">
                <a:effectLst/>
                <a:latin typeface="Segoe UI Historic" panose="020B0502040204020203" pitchFamily="34" charset="0"/>
              </a:rPr>
              <a:t>ATP5B) and integrator complex subunit 4 (INTS4), were selected for further analysis by western blotting. Equivalent </a:t>
            </a:r>
            <a:r>
              <a:rPr lang="en-US" b="0" i="0" dirty="0" err="1">
                <a:effectLst/>
                <a:latin typeface="Segoe UI Historic" panose="020B0502040204020203" pitchFamily="34" charset="0"/>
              </a:rPr>
              <a:t>quantitie</a:t>
            </a:r>
            <a:r>
              <a:rPr lang="en-US" b="0" i="0" dirty="0">
                <a:effectLst/>
                <a:latin typeface="Segoe UI Historic" panose="020B0502040204020203" pitchFamily="34" charset="0"/>
              </a:rPr>
              <a:t> Equivalent quantities of serum protein sample (3 </a:t>
            </a:r>
            <a:r>
              <a:rPr lang="el-GR" b="0" i="0" dirty="0">
                <a:effectLst/>
                <a:latin typeface="Segoe UI Historic" panose="020B0502040204020203" pitchFamily="34" charset="0"/>
              </a:rPr>
              <a:t>μ</a:t>
            </a:r>
            <a:r>
              <a:rPr lang="en-US" b="0" i="0" dirty="0">
                <a:effectLst/>
                <a:latin typeface="Segoe UI Historic" panose="020B0502040204020203" pitchFamily="34" charset="0"/>
              </a:rPr>
              <a:t>l) were initially electrophoresed on 5% stacking SDS-PAGE for 40 min under 60 V, then electrophoresed on 10% separating SDS-PAGE for 80 min under 80 V and transferred onto polyvinylidene fluoride membranes for 80 min under 80 V. at room temperature for 1 h.</a:t>
            </a:r>
            <a:endParaRPr lang="ar-EG" dirty="0"/>
          </a:p>
        </p:txBody>
      </p:sp>
    </p:spTree>
    <p:extLst>
      <p:ext uri="{BB962C8B-B14F-4D97-AF65-F5344CB8AC3E}">
        <p14:creationId xmlns:p14="http://schemas.microsoft.com/office/powerpoint/2010/main" val="29359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A6D37EE4-EA1B-46EE-A54B-5233C63C96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1D1E2A-FA2B-445B-90A7-B52E67A24C44}"/>
              </a:ext>
            </a:extLst>
          </p:cNvPr>
          <p:cNvSpPr>
            <a:spLocks noGrp="1"/>
          </p:cNvSpPr>
          <p:nvPr>
            <p:ph type="title"/>
          </p:nvPr>
        </p:nvSpPr>
        <p:spPr>
          <a:xfrm>
            <a:off x="572493" y="238539"/>
            <a:ext cx="11047013" cy="1434415"/>
          </a:xfrm>
        </p:spPr>
        <p:txBody>
          <a:bodyPr anchor="b">
            <a:normAutofit/>
          </a:bodyPr>
          <a:lstStyle/>
          <a:p>
            <a:r>
              <a:rPr lang="en-US" sz="7200">
                <a:latin typeface="The Serif Hand Black"/>
                <a:cs typeface="Aharoni"/>
              </a:rPr>
              <a:t>I n t r o d u c t I o n</a:t>
            </a:r>
          </a:p>
        </p:txBody>
      </p:sp>
      <p:sp>
        <p:nvSpPr>
          <p:cNvPr id="26"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FB129"/>
          </a:solidFill>
          <a:ln w="38100" cap="rnd">
            <a:solidFill>
              <a:srgbClr val="FFB129"/>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ogo&#10;&#10;Description automatically generated">
            <a:extLst>
              <a:ext uri="{FF2B5EF4-FFF2-40B4-BE49-F238E27FC236}">
                <a16:creationId xmlns:a16="http://schemas.microsoft.com/office/drawing/2014/main" xmlns="" id="{AEA6927C-EC3D-4C63-9913-AB3C9898C7CF}"/>
              </a:ext>
            </a:extLst>
          </p:cNvPr>
          <p:cNvPicPr>
            <a:picLocks noChangeAspect="1"/>
          </p:cNvPicPr>
          <p:nvPr/>
        </p:nvPicPr>
        <p:blipFill rotWithShape="1">
          <a:blip r:embed="rId2"/>
          <a:srcRect l="2785" r="2955"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xmlns="" id="{CB0753C9-A67F-4E4A-B190-481A77F2399D}"/>
              </a:ext>
            </a:extLst>
          </p:cNvPr>
          <p:cNvSpPr>
            <a:spLocks noGrp="1"/>
          </p:cNvSpPr>
          <p:nvPr>
            <p:ph idx="1"/>
          </p:nvPr>
        </p:nvSpPr>
        <p:spPr>
          <a:xfrm>
            <a:off x="4712772" y="1888866"/>
            <a:ext cx="7346764" cy="4887531"/>
          </a:xfrm>
        </p:spPr>
        <p:txBody>
          <a:bodyPr vert="horz" lIns="91440" tIns="45720" rIns="91440" bIns="45720" rtlCol="0" anchor="t">
            <a:normAutofit fontScale="70000" lnSpcReduction="20000"/>
          </a:bodyPr>
          <a:lstStyle/>
          <a:p>
            <a:r>
              <a:rPr lang="en-US" sz="3400" dirty="0">
                <a:latin typeface="Avenir Next LT Pro Demi"/>
                <a:ea typeface="+mn-lt"/>
                <a:cs typeface="+mn-lt"/>
              </a:rPr>
              <a:t>Isobaric tags for relative and absolute quantitation (</a:t>
            </a:r>
            <a:r>
              <a:rPr lang="en-US" sz="3400" i="1" dirty="0">
                <a:latin typeface="Avenir Next LT Pro Demi"/>
                <a:ea typeface="+mn-lt"/>
                <a:cs typeface="+mn-lt"/>
              </a:rPr>
              <a:t>i</a:t>
            </a:r>
            <a:r>
              <a:rPr lang="en-US" sz="3400" dirty="0">
                <a:latin typeface="Avenir Next LT Pro Demi"/>
                <a:ea typeface="+mn-lt"/>
                <a:cs typeface="+mn-lt"/>
              </a:rPr>
              <a:t>TRAQ) is an isobaric labeling method in MS/MS applied to determine the proteins coming from different sources in a single experiment.</a:t>
            </a:r>
          </a:p>
          <a:p>
            <a:endParaRPr lang="en-US" dirty="0">
              <a:latin typeface="Avenir Next LT Pro Demi"/>
              <a:ea typeface="+mn-lt"/>
              <a:cs typeface="+mn-lt"/>
            </a:endParaRPr>
          </a:p>
          <a:p>
            <a:r>
              <a:rPr lang="en-US" sz="3300" dirty="0">
                <a:latin typeface="Avenir Next LT Pro Demi"/>
                <a:ea typeface="+mn-lt"/>
                <a:cs typeface="+mn-lt"/>
              </a:rPr>
              <a:t>Peptides are covalently labeled with stable isotope molecules with tags of varying mass introduced from </a:t>
            </a:r>
            <a:r>
              <a:rPr lang="en-US" sz="3300" i="1" dirty="0">
                <a:latin typeface="Avenir Next LT Pro Demi"/>
                <a:ea typeface="+mn-lt"/>
                <a:cs typeface="+mn-lt"/>
              </a:rPr>
              <a:t>i</a:t>
            </a:r>
            <a:r>
              <a:rPr lang="en-US" sz="3300" dirty="0">
                <a:latin typeface="Avenir Next LT Pro Demi"/>
                <a:ea typeface="+mn-lt"/>
                <a:cs typeface="+mn-lt"/>
              </a:rPr>
              <a:t>TRAQ specific reagents in the N-terminus and side chain amines of peptides after proteolysis.</a:t>
            </a:r>
            <a:r>
              <a:rPr lang="en-US" sz="3300" baseline="30000" dirty="0">
                <a:latin typeface="Avenir Next LT Pro Demi"/>
                <a:ea typeface="+mn-lt"/>
                <a:cs typeface="+mn-lt"/>
              </a:rPr>
              <a:t>66</a:t>
            </a:r>
            <a:r>
              <a:rPr lang="en-US" sz="3300" dirty="0">
                <a:latin typeface="Avenir Next LT Pro Demi"/>
                <a:ea typeface="+mn-lt"/>
                <a:cs typeface="+mn-lt"/>
              </a:rPr>
              <a:t> </a:t>
            </a:r>
            <a:r>
              <a:rPr lang="en-US" sz="3300" i="1" dirty="0">
                <a:latin typeface="Avenir Next LT Pro Demi"/>
                <a:ea typeface="+mn-lt"/>
                <a:cs typeface="+mn-lt"/>
              </a:rPr>
              <a:t>i</a:t>
            </a:r>
            <a:r>
              <a:rPr lang="en-US" sz="3300" dirty="0">
                <a:latin typeface="Avenir Next LT Pro Demi"/>
                <a:ea typeface="+mn-lt"/>
                <a:cs typeface="+mn-lt"/>
              </a:rPr>
              <a:t>TRAQ reagents are isobaric-mass designed, so differentially labeled peptides appear as single peaks in MS scans, reducing the probability of pear overlapping.</a:t>
            </a:r>
          </a:p>
        </p:txBody>
      </p:sp>
    </p:spTree>
    <p:extLst>
      <p:ext uri="{BB962C8B-B14F-4D97-AF65-F5344CB8AC3E}">
        <p14:creationId xmlns:p14="http://schemas.microsoft.com/office/powerpoint/2010/main" val="2584048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478F3-DDA6-4134-B964-1B34E8762717}"/>
              </a:ext>
            </a:extLst>
          </p:cNvPr>
          <p:cNvSpPr>
            <a:spLocks noGrp="1"/>
          </p:cNvSpPr>
          <p:nvPr>
            <p:ph type="title"/>
          </p:nvPr>
        </p:nvSpPr>
        <p:spPr/>
        <p:txBody>
          <a:bodyPr>
            <a:normAutofit/>
          </a:bodyPr>
          <a:lstStyle/>
          <a:p>
            <a:r>
              <a:rPr lang="en-US" sz="4400" dirty="0"/>
              <a:t>8) </a:t>
            </a:r>
            <a:r>
              <a:rPr lang="en-US" sz="4400" b="0" i="0" dirty="0">
                <a:effectLst/>
                <a:latin typeface="Segoe UI Historic" panose="020B0502040204020203" pitchFamily="34" charset="0"/>
              </a:rPr>
              <a:t>Statistics analysis</a:t>
            </a:r>
            <a:endParaRPr lang="ar-EG" sz="4400" dirty="0"/>
          </a:p>
        </p:txBody>
      </p:sp>
      <p:sp>
        <p:nvSpPr>
          <p:cNvPr id="3" name="Content Placeholder 2">
            <a:extLst>
              <a:ext uri="{FF2B5EF4-FFF2-40B4-BE49-F238E27FC236}">
                <a16:creationId xmlns:a16="http://schemas.microsoft.com/office/drawing/2014/main" xmlns="" id="{BCB0DEE9-A2E1-4ABE-B9EA-06AB0F6042C1}"/>
              </a:ext>
            </a:extLst>
          </p:cNvPr>
          <p:cNvSpPr>
            <a:spLocks noGrp="1"/>
          </p:cNvSpPr>
          <p:nvPr>
            <p:ph idx="1"/>
          </p:nvPr>
        </p:nvSpPr>
        <p:spPr/>
        <p:txBody>
          <a:bodyPr/>
          <a:lstStyle/>
          <a:p>
            <a:pPr marL="0" indent="0">
              <a:buNone/>
            </a:pPr>
            <a:r>
              <a:rPr lang="en-US" b="0" i="0" dirty="0">
                <a:effectLst/>
                <a:latin typeface="Segoe UI Historic" panose="020B0502040204020203" pitchFamily="34" charset="0"/>
              </a:rPr>
              <a:t>The ITRAQ data were analyzed in Perseus software , other data were analyzed in SPSS software for Windows, version 19.0 .Prior to one way ANOVA, the normality was confirmed using the Shapiro-Wilk test (P&gt;0.05), and the homogeneity of variances using the F test (P&gt;0.05). P&lt;0.05 was considered to indicate a statistically significant difference.</a:t>
            </a:r>
            <a:endParaRPr lang="ar-EG" dirty="0"/>
          </a:p>
        </p:txBody>
      </p:sp>
    </p:spTree>
    <p:extLst>
      <p:ext uri="{BB962C8B-B14F-4D97-AF65-F5344CB8AC3E}">
        <p14:creationId xmlns:p14="http://schemas.microsoft.com/office/powerpoint/2010/main" val="18666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A6D37EE4-EA1B-46EE-A54B-5233C63C96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AA3374-B14F-4E93-ACE2-44BCA7E4A50E}"/>
              </a:ext>
            </a:extLst>
          </p:cNvPr>
          <p:cNvSpPr>
            <a:spLocks noGrp="1"/>
          </p:cNvSpPr>
          <p:nvPr>
            <p:ph type="title"/>
          </p:nvPr>
        </p:nvSpPr>
        <p:spPr>
          <a:xfrm>
            <a:off x="6787740" y="-5045"/>
            <a:ext cx="4584921" cy="1949815"/>
          </a:xfrm>
        </p:spPr>
        <p:txBody>
          <a:bodyPr vert="horz" lIns="91440" tIns="45720" rIns="91440" bIns="45720" rtlCol="0" anchor="b">
            <a:normAutofit/>
          </a:bodyPr>
          <a:lstStyle/>
          <a:p>
            <a:r>
              <a:rPr lang="en-US" sz="6000"/>
              <a:t>TEAM MEMBERS</a:t>
            </a:r>
          </a:p>
        </p:txBody>
      </p:sp>
      <p:pic>
        <p:nvPicPr>
          <p:cNvPr id="9" name="Picture 10" descr="A picture containing vector graphics&#10;&#10;Description automatically generated">
            <a:extLst>
              <a:ext uri="{FF2B5EF4-FFF2-40B4-BE49-F238E27FC236}">
                <a16:creationId xmlns:a16="http://schemas.microsoft.com/office/drawing/2014/main" xmlns="" id="{0F43B058-E66B-45A4-9264-61D80906A86E}"/>
              </a:ext>
            </a:extLst>
          </p:cNvPr>
          <p:cNvPicPr>
            <a:picLocks noGrp="1" noChangeAspect="1"/>
          </p:cNvPicPr>
          <p:nvPr>
            <p:ph idx="1"/>
          </p:nvPr>
        </p:nvPicPr>
        <p:blipFill rotWithShape="1">
          <a:blip r:embed="rId2"/>
          <a:srcRect t="5271" r="3" b="13050"/>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8" name="Rectangle 6">
            <a:extLst>
              <a:ext uri="{FF2B5EF4-FFF2-40B4-BE49-F238E27FC236}">
                <a16:creationId xmlns:a16="http://schemas.microsoft.com/office/drawing/2014/main" xmlns="" id="{3EB27620-B0B1-4232-A055-99D347606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EAA23"/>
          </a:solidFill>
          <a:ln w="38100" cap="rnd">
            <a:solidFill>
              <a:srgbClr val="FEAA23"/>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39BDBCB9-11A2-4661-97BF-EDD02E4BEF25}"/>
              </a:ext>
            </a:extLst>
          </p:cNvPr>
          <p:cNvSpPr txBox="1"/>
          <p:nvPr/>
        </p:nvSpPr>
        <p:spPr>
          <a:xfrm>
            <a:off x="6573092" y="2187970"/>
            <a:ext cx="5143005" cy="41698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indent="-228600">
              <a:lnSpc>
                <a:spcPct val="110000"/>
              </a:lnSpc>
              <a:spcAft>
                <a:spcPts val="600"/>
              </a:spcAft>
              <a:buFont typeface="Arial" panose="020B0604020202020204" pitchFamily="34" charset="0"/>
              <a:buChar char="•"/>
            </a:pPr>
            <a:r>
              <a:rPr lang="en-US" sz="2400" dirty="0">
                <a:latin typeface="Avenir Next LT Pro Demi"/>
              </a:rPr>
              <a:t>Computational Biology Techniques Presentation on ITRAQ </a:t>
            </a:r>
          </a:p>
          <a:p>
            <a:pPr indent="-228600">
              <a:lnSpc>
                <a:spcPct val="110000"/>
              </a:lnSpc>
              <a:spcAft>
                <a:spcPts val="600"/>
              </a:spcAft>
              <a:buFont typeface="Arial" panose="020B0604020202020204" pitchFamily="34" charset="0"/>
              <a:buChar char="•"/>
            </a:pPr>
            <a:endParaRPr lang="en-US" sz="2400" dirty="0">
              <a:solidFill>
                <a:srgbClr val="000000"/>
              </a:solidFill>
              <a:latin typeface="Avenir Next LT Pro Demi"/>
            </a:endParaRPr>
          </a:p>
          <a:p>
            <a:pPr indent="-228600">
              <a:lnSpc>
                <a:spcPct val="110000"/>
              </a:lnSpc>
              <a:spcAft>
                <a:spcPts val="600"/>
              </a:spcAft>
              <a:buFont typeface="Arial" panose="020B0604020202020204" pitchFamily="34" charset="0"/>
              <a:buChar char="•"/>
            </a:pPr>
            <a:r>
              <a:rPr lang="en-US" sz="2400" dirty="0">
                <a:solidFill>
                  <a:srgbClr val="000000"/>
                </a:solidFill>
                <a:latin typeface="Avenir Next LT Pro Demi"/>
              </a:rPr>
              <a:t>Made by :-</a:t>
            </a:r>
          </a:p>
          <a:p>
            <a:pPr indent="-228600">
              <a:lnSpc>
                <a:spcPct val="110000"/>
              </a:lnSpc>
              <a:spcAft>
                <a:spcPts val="600"/>
              </a:spcAft>
              <a:buFont typeface="Arial" panose="020B0604020202020204" pitchFamily="34" charset="0"/>
              <a:buChar char="•"/>
            </a:pPr>
            <a:endParaRPr lang="en-US" sz="2400" dirty="0">
              <a:latin typeface="Avenir Next LT Pro Demi"/>
            </a:endParaRPr>
          </a:p>
          <a:p>
            <a:pPr>
              <a:lnSpc>
                <a:spcPct val="110000"/>
              </a:lnSpc>
              <a:spcAft>
                <a:spcPts val="600"/>
              </a:spcAft>
            </a:pPr>
            <a:r>
              <a:rPr lang="en-US" sz="2400" dirty="0">
                <a:latin typeface="Avenir Next LT Pro Demi"/>
              </a:rPr>
              <a:t>1- Marwa Mohammed Elsayed – Section 6</a:t>
            </a:r>
          </a:p>
          <a:p>
            <a:pPr>
              <a:lnSpc>
                <a:spcPct val="110000"/>
              </a:lnSpc>
              <a:spcAft>
                <a:spcPts val="600"/>
              </a:spcAft>
            </a:pPr>
            <a:r>
              <a:rPr lang="en-US" sz="2400" dirty="0">
                <a:latin typeface="Avenir Next LT Pro Demi"/>
              </a:rPr>
              <a:t>2- Hager Sayed Ahmed – Section 8</a:t>
            </a:r>
          </a:p>
          <a:p>
            <a:pPr>
              <a:lnSpc>
                <a:spcPct val="110000"/>
              </a:lnSpc>
              <a:spcAft>
                <a:spcPts val="600"/>
              </a:spcAft>
            </a:pPr>
            <a:r>
              <a:rPr lang="en-US" sz="2400" dirty="0">
                <a:latin typeface="Avenir Next LT Pro Demi"/>
              </a:rPr>
              <a:t>3- Manar Ahmed Shawky – Section 6</a:t>
            </a:r>
          </a:p>
          <a:p>
            <a:pPr>
              <a:lnSpc>
                <a:spcPct val="110000"/>
              </a:lnSpc>
              <a:spcAft>
                <a:spcPts val="600"/>
              </a:spcAft>
            </a:pPr>
            <a:endParaRPr lang="en-US" sz="2400" dirty="0">
              <a:solidFill>
                <a:srgbClr val="000000"/>
              </a:solidFill>
              <a:latin typeface="Avenir Next LT Pro Demi"/>
            </a:endParaRPr>
          </a:p>
          <a:p>
            <a:pPr indent="-228600">
              <a:lnSpc>
                <a:spcPct val="110000"/>
              </a:lnSpc>
              <a:spcAft>
                <a:spcPts val="600"/>
              </a:spcAft>
              <a:buFont typeface="Arial" panose="020B0604020202020204" pitchFamily="34" charset="0"/>
              <a:buChar char="•"/>
            </a:pPr>
            <a:r>
              <a:rPr lang="en-US" sz="2400" dirty="0">
                <a:solidFill>
                  <a:srgbClr val="5D166B"/>
                </a:solidFill>
                <a:latin typeface="Avenir Next LT Pro Demi"/>
              </a:rPr>
              <a:t>Supervised by :</a:t>
            </a:r>
            <a:r>
              <a:rPr lang="en-US" sz="2400" b="1" dirty="0">
                <a:solidFill>
                  <a:srgbClr val="5D166B"/>
                </a:solidFill>
                <a:latin typeface="Aharoni"/>
                <a:cs typeface="Aharoni"/>
              </a:rPr>
              <a:t> Dr. Ibrahim Elawady</a:t>
            </a:r>
          </a:p>
        </p:txBody>
      </p:sp>
    </p:spTree>
    <p:extLst>
      <p:ext uri="{BB962C8B-B14F-4D97-AF65-F5344CB8AC3E}">
        <p14:creationId xmlns:p14="http://schemas.microsoft.com/office/powerpoint/2010/main" val="380770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B82020B-1821-4ABD-8A92-DB348A5AF6FC}"/>
              </a:ext>
            </a:extLst>
          </p:cNvPr>
          <p:cNvSpPr>
            <a:spLocks noGrp="1"/>
          </p:cNvSpPr>
          <p:nvPr>
            <p:ph type="title"/>
          </p:nvPr>
        </p:nvSpPr>
        <p:spPr>
          <a:xfrm>
            <a:off x="533400" y="-152399"/>
            <a:ext cx="4475282" cy="2724384"/>
          </a:xfrm>
        </p:spPr>
        <p:txBody>
          <a:bodyPr anchor="b">
            <a:normAutofit/>
          </a:bodyPr>
          <a:lstStyle/>
          <a:p>
            <a:pPr>
              <a:spcBef>
                <a:spcPts val="1000"/>
              </a:spcBef>
            </a:pPr>
            <a:r>
              <a:rPr lang="en-US" sz="6600" dirty="0">
                <a:ea typeface="+mj-lt"/>
                <a:cs typeface="+mj-lt"/>
              </a:rPr>
              <a:t/>
            </a:r>
            <a:br>
              <a:rPr lang="en-US" sz="6600" dirty="0">
                <a:ea typeface="+mj-lt"/>
                <a:cs typeface="+mj-lt"/>
              </a:rPr>
            </a:br>
            <a:r>
              <a:rPr lang="en-US" sz="6600" dirty="0">
                <a:ea typeface="+mj-lt"/>
                <a:cs typeface="+mj-lt"/>
              </a:rPr>
              <a:t>References:</a:t>
            </a:r>
            <a:endParaRPr lang="en-US" dirty="0"/>
          </a:p>
          <a:p>
            <a:endParaRPr lang="en-US" sz="6600" dirty="0"/>
          </a:p>
        </p:txBody>
      </p:sp>
      <p:sp>
        <p:nvSpPr>
          <p:cNvPr id="11"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AD001"/>
          </a:solidFill>
          <a:ln w="38100" cap="rnd">
            <a:solidFill>
              <a:srgbClr val="FAD00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517D76-1EAF-4CB3-8D96-057CA99152A2}"/>
              </a:ext>
            </a:extLst>
          </p:cNvPr>
          <p:cNvSpPr>
            <a:spLocks noGrp="1"/>
          </p:cNvSpPr>
          <p:nvPr>
            <p:ph idx="1"/>
          </p:nvPr>
        </p:nvSpPr>
        <p:spPr>
          <a:xfrm>
            <a:off x="640080" y="2872899"/>
            <a:ext cx="4243589" cy="3320668"/>
          </a:xfrm>
        </p:spPr>
        <p:txBody>
          <a:bodyPr vert="horz" lIns="91440" tIns="45720" rIns="91440" bIns="45720" rtlCol="0" anchor="t">
            <a:normAutofit/>
          </a:bodyPr>
          <a:lstStyle/>
          <a:p>
            <a:pPr>
              <a:lnSpc>
                <a:spcPct val="100000"/>
              </a:lnSpc>
            </a:pPr>
            <a:r>
              <a:rPr lang="en-US" sz="3200" b="1" dirty="0">
                <a:solidFill>
                  <a:schemeClr val="accent1"/>
                </a:solidFill>
                <a:ea typeface="+mn-lt"/>
                <a:cs typeface="+mn-lt"/>
                <a:hlinkClick r:id="rId2">
                  <a:extLst>
                    <a:ext uri="{A12FA001-AC4F-418D-AE19-62706E023703}">
                      <ahyp:hlinkClr xmlns:ahyp="http://schemas.microsoft.com/office/drawing/2018/hyperlinkcolor" xmlns="" val="tx"/>
                    </a:ext>
                  </a:extLst>
                </a:hlinkClick>
              </a:rPr>
              <a:t>https://www.creative-proteomics.com/blog/index.php/introduction-ofisobaric-tag-for-relative-and-absolute-quantitation-itraq/</a:t>
            </a:r>
            <a:endParaRPr lang="en-US" sz="3200" b="1">
              <a:solidFill>
                <a:schemeClr val="accent1"/>
              </a:solidFill>
            </a:endParaRPr>
          </a:p>
          <a:p>
            <a:pPr>
              <a:lnSpc>
                <a:spcPct val="100000"/>
              </a:lnSpc>
            </a:pPr>
            <a:r>
              <a:rPr lang="en-US" sz="3200" b="1" dirty="0">
                <a:solidFill>
                  <a:schemeClr val="accent1"/>
                </a:solidFill>
                <a:ea typeface="+mn-lt"/>
                <a:cs typeface="+mn-lt"/>
                <a:hlinkClick r:id="rId3">
                  <a:extLst>
                    <a:ext uri="{A12FA001-AC4F-418D-AE19-62706E023703}">
                      <ahyp:hlinkClr xmlns:ahyp="http://schemas.microsoft.com/office/drawing/2018/hyperlinkcolor" xmlns="" val="tx"/>
                    </a:ext>
                  </a:extLst>
                </a:hlinkClick>
              </a:rPr>
              <a:t>https://www.frontiersin.org/articles/10.3389/fphar.2017.00099/full</a:t>
            </a:r>
            <a:endParaRPr lang="en-US" sz="3200" b="1">
              <a:solidFill>
                <a:schemeClr val="accent1"/>
              </a:solidFill>
            </a:endParaRPr>
          </a:p>
          <a:p>
            <a:pPr>
              <a:lnSpc>
                <a:spcPct val="100000"/>
              </a:lnSpc>
            </a:pPr>
            <a:endParaRPr lang="en-US" sz="3200" b="1" dirty="0">
              <a:solidFill>
                <a:schemeClr val="accent1"/>
              </a:solidFill>
            </a:endParaRPr>
          </a:p>
          <a:p>
            <a:pPr>
              <a:lnSpc>
                <a:spcPct val="100000"/>
              </a:lnSpc>
            </a:pPr>
            <a:endParaRPr lang="en-US" sz="2600"/>
          </a:p>
        </p:txBody>
      </p:sp>
      <p:pic>
        <p:nvPicPr>
          <p:cNvPr id="4" name="Picture 4" descr="Icon&#10;&#10;Description automatically generated">
            <a:extLst>
              <a:ext uri="{FF2B5EF4-FFF2-40B4-BE49-F238E27FC236}">
                <a16:creationId xmlns:a16="http://schemas.microsoft.com/office/drawing/2014/main" xmlns="" id="{6837E778-4414-49B9-9F32-E5AFFB76510E}"/>
              </a:ext>
            </a:extLst>
          </p:cNvPr>
          <p:cNvPicPr>
            <a:picLocks noChangeAspect="1"/>
          </p:cNvPicPr>
          <p:nvPr/>
        </p:nvPicPr>
        <p:blipFill rotWithShape="1">
          <a:blip r:embed="rId4"/>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1792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xmlns="" id="{DA381740-063A-41A4-836D-85D14980EE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descr="Close up of a molecular model">
            <a:extLst>
              <a:ext uri="{FF2B5EF4-FFF2-40B4-BE49-F238E27FC236}">
                <a16:creationId xmlns:a16="http://schemas.microsoft.com/office/drawing/2014/main" xmlns="" id="{D568839C-DEFF-4F0C-8248-B25F9C04C864}"/>
              </a:ext>
            </a:extLst>
          </p:cNvPr>
          <p:cNvPicPr>
            <a:picLocks noChangeAspect="1"/>
          </p:cNvPicPr>
          <p:nvPr/>
        </p:nvPicPr>
        <p:blipFill rotWithShape="1">
          <a:blip r:embed="rId2"/>
          <a:srcRect t="4126" r="-2" b="20823"/>
          <a:stretch/>
        </p:blipFill>
        <p:spPr>
          <a:xfrm>
            <a:off x="20" y="-22"/>
            <a:ext cx="12191977" cy="6858022"/>
          </a:xfrm>
          <a:prstGeom prst="rect">
            <a:avLst/>
          </a:prstGeom>
        </p:spPr>
      </p:pic>
      <p:sp>
        <p:nvSpPr>
          <p:cNvPr id="31" name="Rectangle 30">
            <a:extLst>
              <a:ext uri="{FF2B5EF4-FFF2-40B4-BE49-F238E27FC236}">
                <a16:creationId xmlns:a16="http://schemas.microsoft.com/office/drawing/2014/main" xmlns="" id="{D5B012D8-7F27-4758-9AC6-C889B154BD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EB43293-DC76-4662-A3B4-FE2ABD8246F5}"/>
              </a:ext>
            </a:extLst>
          </p:cNvPr>
          <p:cNvSpPr>
            <a:spLocks noGrp="1"/>
          </p:cNvSpPr>
          <p:nvPr>
            <p:ph type="title"/>
          </p:nvPr>
        </p:nvSpPr>
        <p:spPr>
          <a:xfrm>
            <a:off x="720631" y="74379"/>
            <a:ext cx="5452529" cy="6781215"/>
          </a:xfrm>
        </p:spPr>
        <p:txBody>
          <a:bodyPr vert="horz" lIns="91440" tIns="45720" rIns="91440" bIns="45720" rtlCol="0" anchor="t">
            <a:normAutofit/>
          </a:bodyPr>
          <a:lstStyle/>
          <a:p>
            <a:pPr>
              <a:lnSpc>
                <a:spcPct val="90000"/>
              </a:lnSpc>
            </a:pPr>
            <a:r>
              <a:rPr lang="en-US" sz="2700" i="1" baseline="30000" dirty="0" err="1">
                <a:latin typeface="Avenir Next LT Pro Demi"/>
                <a:ea typeface="+mj-lt"/>
                <a:cs typeface="+mj-lt"/>
              </a:rPr>
              <a:t>i</a:t>
            </a:r>
            <a:r>
              <a:rPr lang="en-US" sz="2700" baseline="30000" dirty="0" err="1">
                <a:latin typeface="Avenir Next LT Pro Demi"/>
                <a:ea typeface="+mj-lt"/>
                <a:cs typeface="+mj-lt"/>
              </a:rPr>
              <a:t>TRAQ</a:t>
            </a:r>
            <a:r>
              <a:rPr lang="en-US" sz="2700" baseline="30000" dirty="0">
                <a:latin typeface="Avenir Next LT Pro Demi"/>
                <a:ea typeface="+mj-lt"/>
                <a:cs typeface="+mj-lt"/>
              </a:rPr>
              <a:t> approach is proposed to be best applicable to samples of moderate to low complexity that can be separated by cation-exchange </a:t>
            </a:r>
            <a:r>
              <a:rPr lang="en-US" sz="2700" u="sng" baseline="30000" dirty="0">
                <a:latin typeface="Avenir Next LT Pro Demi"/>
                <a:ea typeface="+mj-lt"/>
                <a:cs typeface="+mj-lt"/>
                <a:hlinkClick r:id="rId3"/>
              </a:rPr>
              <a:t>chromatography</a:t>
            </a:r>
            <a:r>
              <a:rPr lang="en-US" sz="2700" baseline="30000" dirty="0">
                <a:latin typeface="Avenir Next LT Pro Demi"/>
                <a:ea typeface="+mj-lt"/>
                <a:cs typeface="+mj-lt"/>
              </a:rPr>
              <a:t> followed by HPLC. </a:t>
            </a:r>
            <a:r>
              <a:rPr lang="en-US" sz="2700" i="1" baseline="30000" dirty="0" err="1">
                <a:latin typeface="Avenir Next LT Pro Demi"/>
                <a:ea typeface="+mj-lt"/>
                <a:cs typeface="+mj-lt"/>
              </a:rPr>
              <a:t>i</a:t>
            </a:r>
            <a:r>
              <a:rPr lang="en-US" sz="2700" baseline="30000" dirty="0" err="1">
                <a:latin typeface="Avenir Next LT Pro Demi"/>
                <a:ea typeface="+mj-lt"/>
                <a:cs typeface="+mj-lt"/>
              </a:rPr>
              <a:t>TRAQ</a:t>
            </a:r>
            <a:r>
              <a:rPr lang="en-US" sz="2700" baseline="30000" dirty="0">
                <a:latin typeface="Avenir Next LT Pro Demi"/>
                <a:ea typeface="+mj-lt"/>
                <a:cs typeface="+mj-lt"/>
              </a:rPr>
              <a:t> strategy has shown a great propensity to identify proteins of high abundance, which reflects the limited effectiveness of peptide separation and, therefore, a lower probability to identify low-abundance proteins in complex biological samples.68</a:t>
            </a:r>
            <a:br>
              <a:rPr lang="en-US" sz="2700" baseline="30000" dirty="0">
                <a:latin typeface="Avenir Next LT Pro Demi"/>
                <a:ea typeface="+mj-lt"/>
                <a:cs typeface="+mj-lt"/>
              </a:rPr>
            </a:br>
            <a:r>
              <a:rPr lang="en-US" sz="2700" baseline="30000" dirty="0">
                <a:latin typeface="Avenir Next LT Pro Demi"/>
                <a:ea typeface="+mj-lt"/>
                <a:cs typeface="+mj-lt"/>
              </a:rPr>
              <a:t/>
            </a:r>
            <a:br>
              <a:rPr lang="en-US" sz="2700" baseline="30000" dirty="0">
                <a:latin typeface="Avenir Next LT Pro Demi"/>
                <a:ea typeface="+mj-lt"/>
                <a:cs typeface="+mj-lt"/>
              </a:rPr>
            </a:br>
            <a:r>
              <a:rPr lang="en-US" sz="2700" i="1" baseline="30000" dirty="0" err="1">
                <a:latin typeface="Avenir Next LT Pro Demi"/>
                <a:ea typeface="+mj-lt"/>
                <a:cs typeface="+mj-lt"/>
              </a:rPr>
              <a:t>i</a:t>
            </a:r>
            <a:r>
              <a:rPr lang="en-US" sz="2700" baseline="30000" dirty="0" err="1">
                <a:latin typeface="Avenir Next LT Pro Demi"/>
                <a:ea typeface="+mj-lt"/>
                <a:cs typeface="+mj-lt"/>
              </a:rPr>
              <a:t>TRAQ</a:t>
            </a:r>
            <a:r>
              <a:rPr lang="en-US" sz="2700" baseline="30000" dirty="0">
                <a:latin typeface="Avenir Next LT Pro Demi"/>
                <a:ea typeface="+mj-lt"/>
                <a:cs typeface="+mj-lt"/>
              </a:rPr>
              <a:t> is useful for protein corona quantification to identify the hard-corona proteins after unbinding proteins from NPs and digesting them for an improved resolution of results. This technique is robust and presents more sensitivity and better accuracy of quantification than 2D-DIGE.69</a:t>
            </a:r>
            <a:endParaRPr lang="en-US" sz="2700">
              <a:latin typeface="Avenir Next LT Pro Demi"/>
              <a:ea typeface="+mj-lt"/>
              <a:cs typeface="+mj-lt"/>
            </a:endParaRPr>
          </a:p>
        </p:txBody>
      </p:sp>
      <p:sp>
        <p:nvSpPr>
          <p:cNvPr id="33" name="Rectangle 32">
            <a:extLst>
              <a:ext uri="{FF2B5EF4-FFF2-40B4-BE49-F238E27FC236}">
                <a16:creationId xmlns:a16="http://schemas.microsoft.com/office/drawing/2014/main" xmlns="" id="{4063B759-00FC-46D1-9898-8E8625268F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20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436" y="1928813"/>
            <a:ext cx="5865127" cy="4252912"/>
          </a:xfrm>
        </p:spPr>
      </p:pic>
    </p:spTree>
    <p:extLst>
      <p:ext uri="{BB962C8B-B14F-4D97-AF65-F5344CB8AC3E}">
        <p14:creationId xmlns:p14="http://schemas.microsoft.com/office/powerpoint/2010/main" val="25419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24D16B1-6936-4F88-90DD-80B0BB265B84}"/>
              </a:ext>
            </a:extLst>
          </p:cNvPr>
          <p:cNvSpPr>
            <a:spLocks noGrp="1"/>
          </p:cNvSpPr>
          <p:nvPr>
            <p:ph type="title"/>
          </p:nvPr>
        </p:nvSpPr>
        <p:spPr>
          <a:xfrm>
            <a:off x="635000" y="640823"/>
            <a:ext cx="3418659" cy="5583148"/>
          </a:xfrm>
        </p:spPr>
        <p:txBody>
          <a:bodyPr anchor="ctr">
            <a:normAutofit/>
          </a:bodyPr>
          <a:lstStyle/>
          <a:p>
            <a:r>
              <a:rPr lang="en-US" sz="6000"/>
              <a:t>ITRAQ..</a:t>
            </a:r>
          </a:p>
        </p:txBody>
      </p:sp>
      <p:sp>
        <p:nvSpPr>
          <p:cNvPr id="28" name="Rectangle 22">
            <a:extLst>
              <a:ext uri="{FF2B5EF4-FFF2-40B4-BE49-F238E27FC236}">
                <a16:creationId xmlns:a16="http://schemas.microsoft.com/office/drawing/2014/main" xmlns="" id="{535742DD-1B16-4E9D-B715-0D74B4574A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xmlns="" id="{5BCCE86F-FCF1-4B2A-A2D5-07208CFA7695}"/>
              </a:ext>
            </a:extLst>
          </p:cNvPr>
          <p:cNvGraphicFramePr>
            <a:graphicFrameLocks noGrp="1"/>
          </p:cNvGraphicFramePr>
          <p:nvPr>
            <p:ph idx="1"/>
            <p:extLst>
              <p:ext uri="{D42A27DB-BD31-4B8C-83A1-F6EECF244321}">
                <p14:modId xmlns:p14="http://schemas.microsoft.com/office/powerpoint/2010/main" val="642989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48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2D2B266D-3625-4584-A5C3-7D3F672CF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B91E404F-E4EB-420A-918A-078899593627}"/>
              </a:ext>
            </a:extLst>
          </p:cNvPr>
          <p:cNvPicPr>
            <a:picLocks noGrp="1" noChangeAspect="1"/>
          </p:cNvPicPr>
          <p:nvPr>
            <p:ph idx="1"/>
          </p:nvPr>
        </p:nvPicPr>
        <p:blipFill rotWithShape="1">
          <a:blip r:embed="rId2"/>
          <a:srcRect t="26564" b="19985"/>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24848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F95DC6D5-A7B0-4D09-A7A5-62869A0D2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molecular model">
            <a:extLst>
              <a:ext uri="{FF2B5EF4-FFF2-40B4-BE49-F238E27FC236}">
                <a16:creationId xmlns:a16="http://schemas.microsoft.com/office/drawing/2014/main" xmlns="" id="{12445329-F497-432F-9BD3-FFEFC1A3CB7F}"/>
              </a:ext>
            </a:extLst>
          </p:cNvPr>
          <p:cNvPicPr>
            <a:picLocks noChangeAspect="1"/>
          </p:cNvPicPr>
          <p:nvPr/>
        </p:nvPicPr>
        <p:blipFill rotWithShape="1">
          <a:blip r:embed="rId2">
            <a:alphaModFix amt="50000"/>
          </a:blip>
          <a:srcRect t="7865" b="7865"/>
          <a:stretch/>
        </p:blipFill>
        <p:spPr>
          <a:xfrm>
            <a:off x="-128769" y="10"/>
            <a:ext cx="12191980" cy="6857989"/>
          </a:xfrm>
          <a:prstGeom prst="rect">
            <a:avLst/>
          </a:prstGeom>
        </p:spPr>
      </p:pic>
      <p:sp>
        <p:nvSpPr>
          <p:cNvPr id="2" name="Title 1">
            <a:extLst>
              <a:ext uri="{FF2B5EF4-FFF2-40B4-BE49-F238E27FC236}">
                <a16:creationId xmlns:a16="http://schemas.microsoft.com/office/drawing/2014/main" xmlns="" id="{496AFEFF-3F00-4100-BEB8-A7CBF3DA8224}"/>
              </a:ext>
            </a:extLst>
          </p:cNvPr>
          <p:cNvSpPr>
            <a:spLocks noGrp="1"/>
          </p:cNvSpPr>
          <p:nvPr>
            <p:ph type="title"/>
          </p:nvPr>
        </p:nvSpPr>
        <p:spPr>
          <a:xfrm>
            <a:off x="841248" y="847082"/>
            <a:ext cx="3803904" cy="5123950"/>
          </a:xfrm>
        </p:spPr>
        <p:txBody>
          <a:bodyPr anchor="t">
            <a:normAutofit/>
          </a:bodyPr>
          <a:lstStyle/>
          <a:p>
            <a:r>
              <a:rPr lang="en-US" sz="6000" dirty="0">
                <a:latin typeface="The Serif Hand Black"/>
                <a:ea typeface="+mj-lt"/>
                <a:cs typeface="+mj-lt"/>
              </a:rPr>
              <a:t>Advantages and disadvantages of </a:t>
            </a:r>
            <a:r>
              <a:rPr lang="en-US" sz="6000" dirty="0" err="1">
                <a:latin typeface="The Serif Hand Black"/>
                <a:ea typeface="+mj-lt"/>
                <a:cs typeface="+mj-lt"/>
              </a:rPr>
              <a:t>iTRAQ</a:t>
            </a:r>
            <a:endParaRPr lang="en-US" sz="6000" dirty="0">
              <a:latin typeface="The Serif Hand Black"/>
              <a:ea typeface="+mj-lt"/>
              <a:cs typeface="+mj-lt"/>
            </a:endParaRPr>
          </a:p>
          <a:p>
            <a:endParaRPr lang="en-US" sz="5600" dirty="0">
              <a:latin typeface="Avenir Next LT Pro Demi"/>
            </a:endParaRPr>
          </a:p>
        </p:txBody>
      </p:sp>
      <p:sp>
        <p:nvSpPr>
          <p:cNvPr id="28" name="sketchy rectangle">
            <a:extLst>
              <a:ext uri="{FF2B5EF4-FFF2-40B4-BE49-F238E27FC236}">
                <a16:creationId xmlns:a16="http://schemas.microsoft.com/office/drawing/2014/main" xmlns="" id="{E72C4BCF-DD12-4745-97A9-F340887E1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B46D178-8C26-472F-B122-440D0B5DF72C}"/>
              </a:ext>
            </a:extLst>
          </p:cNvPr>
          <p:cNvSpPr>
            <a:spLocks noGrp="1"/>
          </p:cNvSpPr>
          <p:nvPr>
            <p:ph idx="1"/>
          </p:nvPr>
        </p:nvSpPr>
        <p:spPr>
          <a:xfrm>
            <a:off x="4964076" y="52885"/>
            <a:ext cx="6783774" cy="6329960"/>
          </a:xfrm>
        </p:spPr>
        <p:txBody>
          <a:bodyPr vert="horz" lIns="91440" tIns="45720" rIns="91440" bIns="45720" rtlCol="0" anchor="t">
            <a:noAutofit/>
          </a:bodyPr>
          <a:lstStyle/>
          <a:p>
            <a:pPr>
              <a:lnSpc>
                <a:spcPct val="100000"/>
              </a:lnSpc>
            </a:pPr>
            <a:endParaRPr lang="en-US" sz="2000" dirty="0">
              <a:solidFill>
                <a:schemeClr val="bg1"/>
              </a:solidFill>
              <a:ea typeface="+mn-lt"/>
              <a:cs typeface="+mn-lt"/>
            </a:endParaRPr>
          </a:p>
          <a:p>
            <a:pPr>
              <a:buFont typeface="Arial"/>
              <a:buChar char="•"/>
            </a:pPr>
            <a:r>
              <a:rPr lang="en-US" sz="2400" dirty="0">
                <a:solidFill>
                  <a:schemeClr val="bg1"/>
                </a:solidFill>
                <a:latin typeface="Avenir Next LT Pro Demi"/>
              </a:rPr>
              <a:t>Quantitative proteomics using mass spectrometry-based approach is one of the most important advantages of </a:t>
            </a:r>
            <a:r>
              <a:rPr lang="en-US" sz="2400" dirty="0" err="1">
                <a:solidFill>
                  <a:schemeClr val="bg1"/>
                </a:solidFill>
                <a:latin typeface="Avenir Next LT Pro Demi"/>
              </a:rPr>
              <a:t>iTRAQ</a:t>
            </a:r>
            <a:r>
              <a:rPr lang="en-US" sz="2400" dirty="0">
                <a:solidFill>
                  <a:schemeClr val="bg1"/>
                </a:solidFill>
                <a:latin typeface="Avenir Next LT Pro Demi"/>
              </a:rPr>
              <a:t>, especially in the field of clinical proteomics. The progress of metabolism of a particular drug or the progressive concentration of certain biomarkers at different stages of a particular disease can easily be quantified using </a:t>
            </a:r>
            <a:r>
              <a:rPr lang="en-US" sz="2400" dirty="0" err="1">
                <a:solidFill>
                  <a:schemeClr val="bg1"/>
                </a:solidFill>
                <a:latin typeface="Avenir Next LT Pro Demi"/>
              </a:rPr>
              <a:t>iTRAQ</a:t>
            </a:r>
            <a:r>
              <a:rPr lang="en-US" sz="2400" dirty="0">
                <a:solidFill>
                  <a:schemeClr val="bg1"/>
                </a:solidFill>
                <a:latin typeface="Avenir Next LT Pro Demi"/>
              </a:rPr>
              <a:t>-based studies. Multiplexing ability is another great advantage of </a:t>
            </a:r>
            <a:r>
              <a:rPr lang="en-US" sz="2400" dirty="0" err="1">
                <a:solidFill>
                  <a:schemeClr val="bg1"/>
                </a:solidFill>
                <a:latin typeface="Avenir Next LT Pro Demi"/>
              </a:rPr>
              <a:t>iTRAQ</a:t>
            </a:r>
            <a:r>
              <a:rPr lang="en-US" sz="2400" dirty="0">
                <a:solidFill>
                  <a:schemeClr val="bg1"/>
                </a:solidFill>
                <a:latin typeface="Avenir Next LT Pro Demi"/>
              </a:rPr>
              <a:t>. There are eight reporter ions available that therefore achieve multiplexing at the level of eight samples. Also, </a:t>
            </a:r>
            <a:r>
              <a:rPr lang="en-US" sz="2400" dirty="0" err="1">
                <a:solidFill>
                  <a:schemeClr val="bg1"/>
                </a:solidFill>
                <a:latin typeface="Avenir Next LT Pro Demi"/>
              </a:rPr>
              <a:t>iTRAQ</a:t>
            </a:r>
            <a:r>
              <a:rPr lang="en-US" sz="2400" dirty="0">
                <a:solidFill>
                  <a:schemeClr val="bg1"/>
                </a:solidFill>
                <a:latin typeface="Avenir Next LT Pro Demi"/>
              </a:rPr>
              <a:t> can reduce overall time and variation.</a:t>
            </a:r>
          </a:p>
        </p:txBody>
      </p:sp>
    </p:spTree>
    <p:extLst>
      <p:ext uri="{BB962C8B-B14F-4D97-AF65-F5344CB8AC3E}">
        <p14:creationId xmlns:p14="http://schemas.microsoft.com/office/powerpoint/2010/main" val="16555957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F95DC6D5-A7B0-4D09-A7A5-62869A0D2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molecular model">
            <a:extLst>
              <a:ext uri="{FF2B5EF4-FFF2-40B4-BE49-F238E27FC236}">
                <a16:creationId xmlns:a16="http://schemas.microsoft.com/office/drawing/2014/main" xmlns="" id="{12445329-F497-432F-9BD3-FFEFC1A3CB7F}"/>
              </a:ext>
            </a:extLst>
          </p:cNvPr>
          <p:cNvPicPr>
            <a:picLocks noChangeAspect="1"/>
          </p:cNvPicPr>
          <p:nvPr/>
        </p:nvPicPr>
        <p:blipFill rotWithShape="1">
          <a:blip r:embed="rId2">
            <a:alphaModFix amt="50000"/>
          </a:blip>
          <a:srcRect t="7865" b="7865"/>
          <a:stretch/>
        </p:blipFill>
        <p:spPr>
          <a:xfrm>
            <a:off x="-128769" y="10"/>
            <a:ext cx="12191980" cy="6857989"/>
          </a:xfrm>
          <a:prstGeom prst="rect">
            <a:avLst/>
          </a:prstGeom>
        </p:spPr>
      </p:pic>
      <p:sp>
        <p:nvSpPr>
          <p:cNvPr id="2" name="Title 1">
            <a:extLst>
              <a:ext uri="{FF2B5EF4-FFF2-40B4-BE49-F238E27FC236}">
                <a16:creationId xmlns:a16="http://schemas.microsoft.com/office/drawing/2014/main" xmlns="" id="{496AFEFF-3F00-4100-BEB8-A7CBF3DA8224}"/>
              </a:ext>
            </a:extLst>
          </p:cNvPr>
          <p:cNvSpPr>
            <a:spLocks noGrp="1"/>
          </p:cNvSpPr>
          <p:nvPr>
            <p:ph type="title"/>
          </p:nvPr>
        </p:nvSpPr>
        <p:spPr>
          <a:xfrm>
            <a:off x="-1" y="731520"/>
            <a:ext cx="5257801" cy="5239512"/>
          </a:xfrm>
        </p:spPr>
        <p:txBody>
          <a:bodyPr anchor="t">
            <a:normAutofit/>
          </a:bodyPr>
          <a:lstStyle/>
          <a:p>
            <a:r>
              <a:rPr lang="en-US" sz="6000" dirty="0">
                <a:latin typeface="The Serif Hand Black"/>
                <a:ea typeface="+mj-lt"/>
                <a:cs typeface="+mj-lt"/>
              </a:rPr>
              <a:t>Advantages and disadvantages of </a:t>
            </a:r>
            <a:r>
              <a:rPr lang="en-US" sz="6000" dirty="0" err="1">
                <a:latin typeface="The Serif Hand Black"/>
                <a:ea typeface="+mj-lt"/>
                <a:cs typeface="+mj-lt"/>
              </a:rPr>
              <a:t>iTRAQ</a:t>
            </a:r>
            <a:endParaRPr lang="en-US" sz="6000" dirty="0">
              <a:latin typeface="The Serif Hand Black"/>
              <a:ea typeface="+mj-lt"/>
              <a:cs typeface="+mj-lt"/>
            </a:endParaRPr>
          </a:p>
          <a:p>
            <a:endParaRPr lang="en-US" sz="5600" dirty="0">
              <a:latin typeface="Avenir Next LT Pro Demi"/>
            </a:endParaRPr>
          </a:p>
        </p:txBody>
      </p:sp>
      <p:sp>
        <p:nvSpPr>
          <p:cNvPr id="28" name="sketchy rectangle">
            <a:extLst>
              <a:ext uri="{FF2B5EF4-FFF2-40B4-BE49-F238E27FC236}">
                <a16:creationId xmlns:a16="http://schemas.microsoft.com/office/drawing/2014/main" xmlns="" id="{E72C4BCF-DD12-4745-97A9-F340887E1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B46D178-8C26-472F-B122-440D0B5DF72C}"/>
              </a:ext>
            </a:extLst>
          </p:cNvPr>
          <p:cNvSpPr>
            <a:spLocks noGrp="1"/>
          </p:cNvSpPr>
          <p:nvPr>
            <p:ph idx="1"/>
          </p:nvPr>
        </p:nvSpPr>
        <p:spPr>
          <a:xfrm>
            <a:off x="4964076" y="52885"/>
            <a:ext cx="6783774" cy="6329960"/>
          </a:xfrm>
        </p:spPr>
        <p:txBody>
          <a:bodyPr vert="horz" lIns="91440" tIns="45720" rIns="91440" bIns="45720" rtlCol="0" anchor="t">
            <a:noAutofit/>
          </a:bodyPr>
          <a:lstStyle/>
          <a:p>
            <a:pPr>
              <a:lnSpc>
                <a:spcPct val="100000"/>
              </a:lnSpc>
            </a:pPr>
            <a:endParaRPr lang="en-US" sz="2000" dirty="0">
              <a:solidFill>
                <a:schemeClr val="bg1"/>
              </a:solidFill>
              <a:ea typeface="+mn-lt"/>
              <a:cs typeface="+mn-lt"/>
            </a:endParaRPr>
          </a:p>
          <a:p>
            <a:pPr>
              <a:buFont typeface="Arial"/>
              <a:buChar char="•"/>
            </a:pPr>
            <a:endParaRPr lang="en-US" sz="2400" dirty="0">
              <a:solidFill>
                <a:schemeClr val="bg1"/>
              </a:solidFill>
              <a:latin typeface="Avenir Next LT Pro Demi"/>
            </a:endParaRPr>
          </a:p>
          <a:p>
            <a:pPr>
              <a:buFont typeface="Arial"/>
              <a:buChar char="•"/>
            </a:pPr>
            <a:endParaRPr lang="en-US" sz="2400" dirty="0">
              <a:solidFill>
                <a:schemeClr val="bg1"/>
              </a:solidFill>
              <a:latin typeface="Avenir Next LT Pro Demi"/>
            </a:endParaRPr>
          </a:p>
          <a:p>
            <a:pPr>
              <a:buFont typeface="Arial"/>
              <a:buChar char="•"/>
            </a:pPr>
            <a:r>
              <a:rPr lang="en-US" sz="2400" dirty="0">
                <a:solidFill>
                  <a:schemeClr val="bg1"/>
                </a:solidFill>
                <a:latin typeface="Avenir Next LT Pro Demi"/>
              </a:rPr>
              <a:t> On the other hand, </a:t>
            </a:r>
            <a:r>
              <a:rPr lang="en-US" sz="2400" dirty="0" err="1">
                <a:solidFill>
                  <a:schemeClr val="bg1"/>
                </a:solidFill>
                <a:latin typeface="Avenir Next LT Pro Demi"/>
              </a:rPr>
              <a:t>iTRAQ</a:t>
            </a:r>
            <a:r>
              <a:rPr lang="en-US" sz="2400" dirty="0">
                <a:solidFill>
                  <a:schemeClr val="bg1"/>
                </a:solidFill>
                <a:latin typeface="Avenir Next LT Pro Demi"/>
              </a:rPr>
              <a:t> reagents are extremely costly and also extremely sensitive to contamination from salts. Moreover, sophisticated software is required for analyzing </a:t>
            </a:r>
            <a:r>
              <a:rPr lang="en-US" sz="2400" dirty="0" err="1">
                <a:solidFill>
                  <a:schemeClr val="bg1"/>
                </a:solidFill>
                <a:latin typeface="Avenir Next LT Pro Demi"/>
              </a:rPr>
              <a:t>iTRAQ</a:t>
            </a:r>
            <a:r>
              <a:rPr lang="en-US" sz="2400" dirty="0">
                <a:solidFill>
                  <a:schemeClr val="bg1"/>
                </a:solidFill>
                <a:latin typeface="Avenir Next LT Pro Demi"/>
              </a:rPr>
              <a:t> data. Another disadvantage is the variability arising due to the inefficient enzymatic digestion</a:t>
            </a:r>
            <a:endParaRPr lang="en-US" sz="2400">
              <a:solidFill>
                <a:schemeClr val="bg1"/>
              </a:solidFill>
              <a:ea typeface="+mn-lt"/>
              <a:cs typeface="+mn-lt"/>
            </a:endParaRPr>
          </a:p>
          <a:p>
            <a:pPr marL="0" indent="0">
              <a:lnSpc>
                <a:spcPct val="100000"/>
              </a:lnSpc>
              <a:buNone/>
            </a:pPr>
            <a:endParaRPr lang="en-US" sz="2400" dirty="0">
              <a:solidFill>
                <a:schemeClr val="bg1"/>
              </a:solidFill>
              <a:latin typeface="The Hand Bold"/>
            </a:endParaRPr>
          </a:p>
        </p:txBody>
      </p:sp>
    </p:spTree>
    <p:extLst>
      <p:ext uri="{BB962C8B-B14F-4D97-AF65-F5344CB8AC3E}">
        <p14:creationId xmlns:p14="http://schemas.microsoft.com/office/powerpoint/2010/main" val="30569744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F95DC6D5-A7B0-4D09-A7A5-62869A0D2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molecular model">
            <a:extLst>
              <a:ext uri="{FF2B5EF4-FFF2-40B4-BE49-F238E27FC236}">
                <a16:creationId xmlns:a16="http://schemas.microsoft.com/office/drawing/2014/main" xmlns="" id="{12445329-F497-432F-9BD3-FFEFC1A3CB7F}"/>
              </a:ext>
            </a:extLst>
          </p:cNvPr>
          <p:cNvPicPr>
            <a:picLocks noChangeAspect="1"/>
          </p:cNvPicPr>
          <p:nvPr/>
        </p:nvPicPr>
        <p:blipFill rotWithShape="1">
          <a:blip r:embed="rId2">
            <a:alphaModFix amt="50000"/>
          </a:blip>
          <a:srcRect t="7865" b="7865"/>
          <a:stretch/>
        </p:blipFill>
        <p:spPr>
          <a:xfrm>
            <a:off x="-128769" y="10"/>
            <a:ext cx="12191980" cy="6857989"/>
          </a:xfrm>
          <a:prstGeom prst="rect">
            <a:avLst/>
          </a:prstGeom>
        </p:spPr>
      </p:pic>
      <p:sp>
        <p:nvSpPr>
          <p:cNvPr id="2" name="Title 1">
            <a:extLst>
              <a:ext uri="{FF2B5EF4-FFF2-40B4-BE49-F238E27FC236}">
                <a16:creationId xmlns:a16="http://schemas.microsoft.com/office/drawing/2014/main" xmlns="" id="{496AFEFF-3F00-4100-BEB8-A7CBF3DA8224}"/>
              </a:ext>
            </a:extLst>
          </p:cNvPr>
          <p:cNvSpPr>
            <a:spLocks noGrp="1"/>
          </p:cNvSpPr>
          <p:nvPr>
            <p:ph type="title"/>
          </p:nvPr>
        </p:nvSpPr>
        <p:spPr>
          <a:xfrm>
            <a:off x="0" y="847082"/>
            <a:ext cx="4645152" cy="5123950"/>
          </a:xfrm>
        </p:spPr>
        <p:txBody>
          <a:bodyPr anchor="t">
            <a:normAutofit/>
          </a:bodyPr>
          <a:lstStyle/>
          <a:p>
            <a:r>
              <a:rPr lang="en-US" sz="7200" dirty="0">
                <a:latin typeface="The Serif Hand Black"/>
                <a:ea typeface="+mj-lt"/>
                <a:cs typeface="+mj-lt"/>
              </a:rPr>
              <a:t>Advantage of </a:t>
            </a:r>
            <a:r>
              <a:rPr lang="en-US" sz="7200" dirty="0" err="1">
                <a:latin typeface="The Serif Hand Black"/>
                <a:ea typeface="+mj-lt"/>
                <a:cs typeface="+mj-lt"/>
              </a:rPr>
              <a:t>iTRAQ</a:t>
            </a:r>
            <a:endParaRPr lang="en-US" sz="7200" dirty="0">
              <a:latin typeface="The Serif Hand Black"/>
            </a:endParaRPr>
          </a:p>
        </p:txBody>
      </p:sp>
      <p:sp>
        <p:nvSpPr>
          <p:cNvPr id="28" name="sketchy rectangle">
            <a:extLst>
              <a:ext uri="{FF2B5EF4-FFF2-40B4-BE49-F238E27FC236}">
                <a16:creationId xmlns:a16="http://schemas.microsoft.com/office/drawing/2014/main" xmlns="" id="{E72C4BCF-DD12-4745-97A9-F340887E1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B46D178-8C26-472F-B122-440D0B5DF72C}"/>
              </a:ext>
            </a:extLst>
          </p:cNvPr>
          <p:cNvSpPr>
            <a:spLocks noGrp="1"/>
          </p:cNvSpPr>
          <p:nvPr>
            <p:ph idx="1"/>
          </p:nvPr>
        </p:nvSpPr>
        <p:spPr>
          <a:xfrm>
            <a:off x="4964076" y="52885"/>
            <a:ext cx="6783774" cy="6329960"/>
          </a:xfrm>
        </p:spPr>
        <p:txBody>
          <a:bodyPr vert="horz" lIns="91440" tIns="45720" rIns="91440" bIns="45720" rtlCol="0" anchor="t">
            <a:noAutofit/>
          </a:bodyPr>
          <a:lstStyle/>
          <a:p>
            <a:pPr>
              <a:lnSpc>
                <a:spcPct val="100000"/>
              </a:lnSpc>
            </a:pPr>
            <a:endParaRPr lang="en-US" sz="2000" dirty="0">
              <a:solidFill>
                <a:schemeClr val="bg1"/>
              </a:solidFill>
              <a:ea typeface="+mn-lt"/>
              <a:cs typeface="+mn-lt"/>
            </a:endParaRPr>
          </a:p>
          <a:p>
            <a:pPr marL="0" indent="0">
              <a:lnSpc>
                <a:spcPct val="100000"/>
              </a:lnSpc>
              <a:buNone/>
            </a:pPr>
            <a:r>
              <a:rPr lang="en-US" sz="2400" dirty="0">
                <a:solidFill>
                  <a:schemeClr val="bg1"/>
                </a:solidFill>
                <a:ea typeface="+mn-lt"/>
                <a:cs typeface="+mn-lt"/>
              </a:rPr>
              <a:t>• </a:t>
            </a:r>
            <a:r>
              <a:rPr lang="en-US" sz="2400" b="1" dirty="0">
                <a:solidFill>
                  <a:schemeClr val="bg1"/>
                </a:solidFill>
                <a:latin typeface="Avenir Next LT Pro Demi"/>
                <a:ea typeface="+mn-lt"/>
                <a:cs typeface="+mn-lt"/>
              </a:rPr>
              <a:t>Within recent years, proteomics has been widely used in the life</a:t>
            </a:r>
          </a:p>
          <a:p>
            <a:pPr marL="0" indent="0">
              <a:lnSpc>
                <a:spcPct val="100000"/>
              </a:lnSpc>
              <a:buNone/>
            </a:pPr>
            <a:r>
              <a:rPr lang="en-US" sz="2400" b="1" dirty="0">
                <a:solidFill>
                  <a:schemeClr val="bg1"/>
                </a:solidFill>
                <a:latin typeface="Avenir Next LT Pro Demi"/>
                <a:ea typeface="+mn-lt"/>
                <a:cs typeface="+mn-lt"/>
              </a:rPr>
              <a:t> sciences to detect differentially expressed proteins and novel targets,</a:t>
            </a:r>
            <a:endParaRPr lang="en-US" sz="2400" dirty="0">
              <a:solidFill>
                <a:schemeClr val="bg1"/>
              </a:solidFill>
              <a:latin typeface="The Hand Bold"/>
              <a:ea typeface="+mn-lt"/>
              <a:cs typeface="+mn-lt"/>
            </a:endParaRPr>
          </a:p>
          <a:p>
            <a:pPr marL="0" indent="0">
              <a:lnSpc>
                <a:spcPct val="100000"/>
              </a:lnSpc>
              <a:buNone/>
            </a:pPr>
            <a:r>
              <a:rPr lang="en-US" sz="2400" b="1" dirty="0">
                <a:solidFill>
                  <a:schemeClr val="bg1"/>
                </a:solidFill>
                <a:latin typeface="Avenir Next LT Pro Demi"/>
                <a:ea typeface="+mn-lt"/>
                <a:cs typeface="+mn-lt"/>
              </a:rPr>
              <a:t> and discover the associated mechanisms of action (Lai et al., 2015; </a:t>
            </a:r>
            <a:r>
              <a:rPr lang="en-US" sz="2400" b="1" dirty="0" err="1">
                <a:solidFill>
                  <a:schemeClr val="bg1"/>
                </a:solidFill>
                <a:latin typeface="Avenir Next LT Pro Demi"/>
                <a:ea typeface="+mn-lt"/>
                <a:cs typeface="+mn-lt"/>
              </a:rPr>
              <a:t>Puet</a:t>
            </a:r>
            <a:r>
              <a:rPr lang="en-US" sz="2400" b="1" dirty="0">
                <a:solidFill>
                  <a:schemeClr val="bg1"/>
                </a:solidFill>
                <a:latin typeface="Avenir Next LT Pro Demi"/>
                <a:ea typeface="+mn-lt"/>
                <a:cs typeface="+mn-lt"/>
              </a:rPr>
              <a:t> al., 2015; Wei et al., 2016).</a:t>
            </a:r>
            <a:endParaRPr lang="en-US" sz="2400">
              <a:solidFill>
                <a:schemeClr val="bg1"/>
              </a:solidFill>
            </a:endParaRPr>
          </a:p>
          <a:p>
            <a:pPr marL="0" indent="0">
              <a:lnSpc>
                <a:spcPct val="100000"/>
              </a:lnSpc>
              <a:buNone/>
            </a:pPr>
            <a:r>
              <a:rPr lang="en-US" sz="2400" b="1" dirty="0">
                <a:solidFill>
                  <a:schemeClr val="bg1"/>
                </a:solidFill>
                <a:latin typeface="Avenir Next LT Pro Demi"/>
                <a:ea typeface="+mn-lt"/>
                <a:cs typeface="+mn-lt"/>
              </a:rPr>
              <a:t> Isobaric Tags for Relative and Absolute Quantification (</a:t>
            </a:r>
            <a:r>
              <a:rPr lang="en-US" sz="2400" b="1" dirty="0" err="1">
                <a:solidFill>
                  <a:schemeClr val="bg1"/>
                </a:solidFill>
                <a:latin typeface="Avenir Next LT Pro Demi"/>
                <a:ea typeface="+mn-lt"/>
                <a:cs typeface="+mn-lt"/>
              </a:rPr>
              <a:t>iTRAQ</a:t>
            </a:r>
            <a:r>
              <a:rPr lang="en-US" sz="2400" b="1" dirty="0">
                <a:solidFill>
                  <a:schemeClr val="bg1"/>
                </a:solidFill>
                <a:latin typeface="Avenir Next LT Pro Demi"/>
                <a:ea typeface="+mn-lt"/>
                <a:cs typeface="+mn-lt"/>
              </a:rPr>
              <a:t>) is a novel technique developed by Applied Biosystems Incorporation (ABI)  with many advantages, such as high throughput, high sensitivity, and superior accuracy, and has grown to be a </a:t>
            </a:r>
            <a:r>
              <a:rPr lang="en-US" sz="2400" b="1">
                <a:solidFill>
                  <a:schemeClr val="bg1"/>
                </a:solidFill>
                <a:latin typeface="Avenir Next LT Pro Demi"/>
                <a:ea typeface="+mn-lt"/>
                <a:cs typeface="+mn-lt"/>
              </a:rPr>
              <a:t>robust method in comparative proteomics.</a:t>
            </a:r>
            <a:endParaRPr lang="en-US" sz="2400" b="1">
              <a:solidFill>
                <a:schemeClr val="bg1"/>
              </a:solidFill>
              <a:latin typeface="Avenir Next LT Pro Demi"/>
            </a:endParaRPr>
          </a:p>
        </p:txBody>
      </p:sp>
    </p:spTree>
    <p:extLst>
      <p:ext uri="{BB962C8B-B14F-4D97-AF65-F5344CB8AC3E}">
        <p14:creationId xmlns:p14="http://schemas.microsoft.com/office/powerpoint/2010/main" val="38624166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ppt/theme/theme2.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JuxtaposeVTI" id="{FBDCC3B4-6EA8-442A-B697-43C068E31FE3}" vid="{090F2E09-E4E2-4F71-A70E-279F5A0D9E0A}"/>
    </a:ext>
  </a:extLst>
</a:theme>
</file>

<file path=ppt/theme/theme3.xml><?xml version="1.0" encoding="utf-8"?>
<a:theme xmlns:a="http://schemas.openxmlformats.org/drawingml/2006/main" name="LuminousVTI">
  <a:themeElements>
    <a:clrScheme name="AnalogousFromRegularSeedRightStep">
      <a:dk1>
        <a:srgbClr val="000000"/>
      </a:dk1>
      <a:lt1>
        <a:srgbClr val="FFFFFF"/>
      </a:lt1>
      <a:dk2>
        <a:srgbClr val="1C2F32"/>
      </a:dk2>
      <a:lt2>
        <a:srgbClr val="F3F2F0"/>
      </a:lt2>
      <a:accent1>
        <a:srgbClr val="4D79C3"/>
      </a:accent1>
      <a:accent2>
        <a:srgbClr val="504BB8"/>
      </a:accent2>
      <a:accent3>
        <a:srgbClr val="834DC3"/>
      </a:accent3>
      <a:accent4>
        <a:srgbClr val="A33BB1"/>
      </a:accent4>
      <a:accent5>
        <a:srgbClr val="C34DA0"/>
      </a:accent5>
      <a:accent6>
        <a:srgbClr val="B13B5D"/>
      </a:accent6>
      <a:hlink>
        <a:srgbClr val="AE833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uminousVTI" id="{3EBF12FF-FD44-415B-AB75-5B4F7E5C3AC4}" vid="{521B7FAE-6A8D-4468-B79A-0706294A0D4A}"/>
    </a:ext>
  </a:extLst>
</a:theme>
</file>

<file path=ppt/theme/theme4.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5.xml><?xml version="1.0" encoding="utf-8"?>
<a:theme xmlns:a="http://schemas.openxmlformats.org/drawingml/2006/main" name="MarrakeshVTI">
  <a:themeElements>
    <a:clrScheme name="AnalogousFromDarkSeedRightStep">
      <a:dk1>
        <a:srgbClr val="000000"/>
      </a:dk1>
      <a:lt1>
        <a:srgbClr val="FFFFFF"/>
      </a:lt1>
      <a:dk2>
        <a:srgbClr val="29301B"/>
      </a:dk2>
      <a:lt2>
        <a:srgbClr val="F3F1F0"/>
      </a:lt2>
      <a:accent1>
        <a:srgbClr val="4AA6C6"/>
      </a:accent1>
      <a:accent2>
        <a:srgbClr val="3861B4"/>
      </a:accent2>
      <a:accent3>
        <a:srgbClr val="584EC7"/>
      </a:accent3>
      <a:accent4>
        <a:srgbClr val="7638B4"/>
      </a:accent4>
      <a:accent5>
        <a:srgbClr val="BC4AC6"/>
      </a:accent5>
      <a:accent6>
        <a:srgbClr val="B4388A"/>
      </a:accent6>
      <a:hlink>
        <a:srgbClr val="4E9C34"/>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rrakeshVTI" id="{DCD97A9B-DAE4-42FA-B2F9-0A5C34F43D6C}" vid="{A7163F41-974B-4A88-831F-D9DFFFE40CEC}"/>
    </a:ext>
  </a:extLst>
</a:theme>
</file>

<file path=ppt/theme/theme6.xml><?xml version="1.0" encoding="utf-8"?>
<a:theme xmlns:a="http://schemas.openxmlformats.org/drawingml/2006/main" name="MemoVTI">
  <a:themeElements>
    <a:clrScheme name="AnalogousFromDarkSeedLeftStep">
      <a:dk1>
        <a:srgbClr val="000000"/>
      </a:dk1>
      <a:lt1>
        <a:srgbClr val="FFFFFF"/>
      </a:lt1>
      <a:dk2>
        <a:srgbClr val="2E1B30"/>
      </a:dk2>
      <a:lt2>
        <a:srgbClr val="F0F3F3"/>
      </a:lt2>
      <a:accent1>
        <a:srgbClr val="D65039"/>
      </a:accent1>
      <a:accent2>
        <a:srgbClr val="C52853"/>
      </a:accent2>
      <a:accent3>
        <a:srgbClr val="D639A6"/>
      </a:accent3>
      <a:accent4>
        <a:srgbClr val="B428C5"/>
      </a:accent4>
      <a:accent5>
        <a:srgbClr val="8439D6"/>
      </a:accent5>
      <a:accent6>
        <a:srgbClr val="4138C9"/>
      </a:accent6>
      <a:hlink>
        <a:srgbClr val="913F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emoVTI" id="{DF30D94D-D909-45F8-8565-C675708280D4}" vid="{636A8D8B-0354-48FA-9492-83E81C261610}"/>
    </a:ext>
  </a:extLst>
</a:theme>
</file>

<file path=ppt/theme/theme7.xml><?xml version="1.0" encoding="utf-8"?>
<a:theme xmlns:a="http://schemas.openxmlformats.org/drawingml/2006/main" name="ShapesVTI">
  <a:themeElements>
    <a:clrScheme name="AnalogousFromRegularSeedRightStep">
      <a:dk1>
        <a:srgbClr val="000000"/>
      </a:dk1>
      <a:lt1>
        <a:srgbClr val="FFFFFF"/>
      </a:lt1>
      <a:dk2>
        <a:srgbClr val="223C2D"/>
      </a:dk2>
      <a:lt2>
        <a:srgbClr val="E2E8E8"/>
      </a:lt2>
      <a:accent1>
        <a:srgbClr val="E72931"/>
      </a:accent1>
      <a:accent2>
        <a:srgbClr val="D55E17"/>
      </a:accent2>
      <a:accent3>
        <a:srgbClr val="C1A022"/>
      </a:accent3>
      <a:accent4>
        <a:srgbClr val="90B013"/>
      </a:accent4>
      <a:accent5>
        <a:srgbClr val="59B721"/>
      </a:accent5>
      <a:accent6>
        <a:srgbClr val="15BE1B"/>
      </a:accent6>
      <a:hlink>
        <a:srgbClr val="30918D"/>
      </a:hlink>
      <a:folHlink>
        <a:srgbClr val="7F7F7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apesVTI" id="{C78D20FD-A872-4243-8597-B534C62538FF}" vid="{7CAFCCF9-7834-41D6-B6AB-7D225A18A4E9}"/>
    </a:ext>
  </a:extLst>
</a:theme>
</file>

<file path=ppt/theme/theme8.xml><?xml version="1.0" encoding="utf-8"?>
<a:theme xmlns:a="http://schemas.openxmlformats.org/drawingml/2006/main" name="3DFloatVTI">
  <a:themeElements>
    <a:clrScheme name="AnalogousFromLightSeedLeftStep">
      <a:dk1>
        <a:srgbClr val="000000"/>
      </a:dk1>
      <a:lt1>
        <a:srgbClr val="FFFFFF"/>
      </a:lt1>
      <a:dk2>
        <a:srgbClr val="41242A"/>
      </a:dk2>
      <a:lt2>
        <a:srgbClr val="E2E4E8"/>
      </a:lt2>
      <a:accent1>
        <a:srgbClr val="DA9428"/>
      </a:accent1>
      <a:accent2>
        <a:srgbClr val="EB6C4E"/>
      </a:accent2>
      <a:accent3>
        <a:srgbClr val="EE6E8B"/>
      </a:accent3>
      <a:accent4>
        <a:srgbClr val="EB4EB3"/>
      </a:accent4>
      <a:accent5>
        <a:srgbClr val="E76EEE"/>
      </a:accent5>
      <a:accent6>
        <a:srgbClr val="A04EEB"/>
      </a:accent6>
      <a:hlink>
        <a:srgbClr val="6682AC"/>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166</TotalTime>
  <Words>872</Words>
  <Application>Microsoft Office PowerPoint</Application>
  <PresentationFormat>Custom</PresentationFormat>
  <Paragraphs>62</Paragraphs>
  <Slides>22</Slides>
  <Notes>0</Notes>
  <HiddenSlides>0</HiddenSlides>
  <MMClips>0</MMClips>
  <ScaleCrop>false</ScaleCrop>
  <HeadingPairs>
    <vt:vector size="4" baseType="variant">
      <vt:variant>
        <vt:lpstr>Theme</vt:lpstr>
      </vt:variant>
      <vt:variant>
        <vt:i4>8</vt:i4>
      </vt:variant>
      <vt:variant>
        <vt:lpstr>Slide Titles</vt:lpstr>
      </vt:variant>
      <vt:variant>
        <vt:i4>22</vt:i4>
      </vt:variant>
    </vt:vector>
  </HeadingPairs>
  <TitlesOfParts>
    <vt:vector size="30" baseType="lpstr">
      <vt:lpstr>SketchyVTI</vt:lpstr>
      <vt:lpstr>JuxtaposeVTI</vt:lpstr>
      <vt:lpstr>LuminousVTI</vt:lpstr>
      <vt:lpstr>DividendVTI</vt:lpstr>
      <vt:lpstr>MarrakeshVTI</vt:lpstr>
      <vt:lpstr>MemoVTI</vt:lpstr>
      <vt:lpstr>ShapesVTI</vt:lpstr>
      <vt:lpstr>3DFloatVTI</vt:lpstr>
      <vt:lpstr>ITRAQ COMPUTATIONAL BIOLOGY techniques</vt:lpstr>
      <vt:lpstr>I n t r o d u c t I o n</vt:lpstr>
      <vt:lpstr>iTRAQ approach is proposed to be best applicable to samples of moderate to low complexity that can be separated by cation-exchange chromatography followed by HPLC. iTRAQ strategy has shown a great propensity to identify proteins of high abundance, which reflects the limited effectiveness of peptide separation and, therefore, a lower probability to identify low-abundance proteins in complex biological samples.68  iTRAQ is useful for protein corona quantification to identify the hard-corona proteins after unbinding proteins from NPs and digesting them for an improved resolution of results. This technique is robust and presents more sensitivity and better accuracy of quantification than 2D-DIGE.69</vt:lpstr>
      <vt:lpstr>PowerPoint Presentation</vt:lpstr>
      <vt:lpstr>ITRAQ..</vt:lpstr>
      <vt:lpstr>PowerPoint Presentation</vt:lpstr>
      <vt:lpstr>Advantages and disadvantages of iTRAQ </vt:lpstr>
      <vt:lpstr>Advantages and disadvantages of iTRAQ </vt:lpstr>
      <vt:lpstr>Advantage of iTRAQ</vt:lpstr>
      <vt:lpstr>An example of iTRAQ:</vt:lpstr>
      <vt:lpstr>PowerPoint Presentation</vt:lpstr>
      <vt:lpstr>PowerPoint Presentation</vt:lpstr>
      <vt:lpstr>ITRAQ Methods</vt:lpstr>
      <vt:lpstr>2) ITRAQ sample preparation:  </vt:lpstr>
      <vt:lpstr>3) Strong cation exchange (SCX) separation:</vt:lpstr>
      <vt:lpstr>4) Liquid chromatographymass spectrometry (LC-MS) analysis:</vt:lpstr>
      <vt:lpstr>5) Analysis of DEPs  </vt:lpstr>
      <vt:lpstr>6) Bioinformatics analysis</vt:lpstr>
      <vt:lpstr>7) Western blot analysis:</vt:lpstr>
      <vt:lpstr>8) Statistics analysis</vt:lpstr>
      <vt:lpstr>TEAM MEMBERS</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Futuristic pitch deck</dc:title>
  <dc:creator>Electronica Care</dc:creator>
  <cp:lastModifiedBy>m</cp:lastModifiedBy>
  <cp:revision>268</cp:revision>
  <dcterms:created xsi:type="dcterms:W3CDTF">2022-01-07T18:55:38Z</dcterms:created>
  <dcterms:modified xsi:type="dcterms:W3CDTF">2022-01-08T21:58:12Z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2020-03-13T04:15:13Z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4ddf67fa-94c4-4d54-a3db-00003dcf17f4</vt:lpwstr>
  </property>
  <property fmtid="{D5CDD505-2E9C-101B-9397-08002B2CF9AE}" pid="8" name="MSIP_Label_f42aa342-8706-4288-bd11-ebb85995028c_ContentBits">
    <vt:lpwstr>0</vt:lpwstr>
  </property>
</Properties>
</file>