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2192000" cy="6858000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Noto Sans" panose="020B0502040504020204" pitchFamily="34" charset="0"/>
      <p:regular r:id="rId58"/>
    </p:embeddedFont>
    <p:embeddedFont>
      <p:font typeface="Questrial" pitchFamily="2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AA6AF6-854B-41D2-BEE0-80B7E5F9F58B}">
  <a:tblStyle styleId="{6EAA6AF6-854B-41D2-BEE0-80B7E5F9F58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EF3"/>
          </a:solidFill>
        </a:fill>
      </a:tcStyle>
    </a:wholeTbl>
    <a:band1H>
      <a:tcTxStyle b="off" i="off"/>
      <a:tcStyle>
        <a:tcBdr/>
        <a:fill>
          <a:solidFill>
            <a:srgbClr val="CCDC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CDC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3" name="Google Shape;44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5" name="Google Shape;4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delivery time will be sent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5" name="Google Shape;4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0" name="Google Shape;510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 is One based</a:t>
            </a:r>
            <a:endParaRPr/>
          </a:p>
        </p:txBody>
      </p:sp>
      <p:sp>
        <p:nvSpPr>
          <p:cNvPr id="528" name="Google Shape;52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4" name="Google Shape;53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2" name="Google Shape;542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9" name="Google Shape;559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0" name="Google Shape;580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4" name="Google Shape;60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4" name="Google Shape;61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4" name="Google Shape;144;p18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16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3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2000" cy="49152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 rot="5400000">
            <a:off x="4114830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 rot="5400000">
            <a:off x="7160700" y="1978978"/>
            <a:ext cx="57573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 rot="5400000">
            <a:off x="1826700" y="-573722"/>
            <a:ext cx="57573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1C5D7"/>
          </a:solidFill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xvnL1dhnfCqZxv2n4YdHtLbNIuwQgKNnfbvbDQj1Lr6OxiQ/viewformTasks%20Templates: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XaQonB3ZhWntuWAkudi8mbhPiBwjCGyh?usp=shar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Simulation &amp; Modeling</a:t>
            </a:r>
            <a:b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ar-EG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-202</a:t>
            </a:r>
            <a:r>
              <a:rPr lang="ar-EG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80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/>
              <a:t>2</a:t>
            </a: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id="272" name="Google Shape;272;p34" descr="C:\Users\EmanFateen\Desktop\1195445181899094722molumen_phone_icon.svg.m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80" name="Google Shape;280;p35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5" descr="C:\Users\EmanFateen\Desktop\do-not-symbol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2064" y="2276872"/>
            <a:ext cx="3150350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 descr="C:\Users\EmanFateen\Desktop\do-not-symbol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91544" y="2276872"/>
            <a:ext cx="315035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110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000" b="0" i="0" u="none" strike="noStrike" cap="none">
                <a:solidFill>
                  <a:srgbClr val="3F3F3F"/>
                </a:solidFill>
              </a:rPr>
              <a:t>Multi-channel Queue - Arrival of a Customer</a:t>
            </a:r>
            <a:endParaRPr sz="4000"/>
          </a:p>
        </p:txBody>
      </p:sp>
      <p:grpSp>
        <p:nvGrpSpPr>
          <p:cNvPr id="291" name="Google Shape;291;p36"/>
          <p:cNvGrpSpPr/>
          <p:nvPr/>
        </p:nvGrpSpPr>
        <p:grpSpPr>
          <a:xfrm>
            <a:off x="1676400" y="1927435"/>
            <a:ext cx="8142303" cy="4153770"/>
            <a:chOff x="152400" y="1661103"/>
            <a:chExt cx="8342416" cy="5032829"/>
          </a:xfrm>
        </p:grpSpPr>
        <p:sp>
          <p:nvSpPr>
            <p:cNvPr id="292" name="Google Shape;292;p36"/>
            <p:cNvSpPr txBox="1"/>
            <p:nvPr/>
          </p:nvSpPr>
          <p:spPr>
            <a:xfrm>
              <a:off x="1905000" y="6324600"/>
              <a:ext cx="49163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Unit-entering-system flow diagram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" name="Google Shape;293;p36"/>
            <p:cNvGrpSpPr/>
            <p:nvPr/>
          </p:nvGrpSpPr>
          <p:grpSpPr>
            <a:xfrm>
              <a:off x="152400" y="1661103"/>
              <a:ext cx="8342416" cy="4362553"/>
              <a:chOff x="152400" y="1661103"/>
              <a:chExt cx="8342416" cy="4362553"/>
            </a:xfrm>
          </p:grpSpPr>
          <p:sp>
            <p:nvSpPr>
              <p:cNvPr id="294" name="Google Shape;294;p36"/>
              <p:cNvSpPr txBox="1"/>
              <p:nvPr/>
            </p:nvSpPr>
            <p:spPr>
              <a:xfrm>
                <a:off x="3465871" y="1661103"/>
                <a:ext cx="1710047" cy="3385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Arrival Event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5" name="Google Shape;295;p36"/>
              <p:cNvCxnSpPr/>
              <p:nvPr/>
            </p:nvCxnSpPr>
            <p:spPr>
              <a:xfrm>
                <a:off x="4304805" y="2053544"/>
                <a:ext cx="0" cy="5893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" name="Google Shape;296;p36"/>
              <p:cNvSpPr txBox="1"/>
              <p:nvPr/>
            </p:nvSpPr>
            <p:spPr>
              <a:xfrm>
                <a:off x="5791200" y="31666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7" name="Google Shape;297;p36"/>
              <p:cNvCxnSpPr/>
              <p:nvPr/>
            </p:nvCxnSpPr>
            <p:spPr>
              <a:xfrm rot="10800000">
                <a:off x="2819400" y="5334000"/>
                <a:ext cx="6412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98" name="Google Shape;298;p36"/>
              <p:cNvCxnSpPr/>
              <p:nvPr/>
            </p:nvCxnSpPr>
            <p:spPr>
              <a:xfrm>
                <a:off x="5149932" y="3354634"/>
                <a:ext cx="6412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" name="Google Shape;299;p36"/>
              <p:cNvSpPr txBox="1"/>
              <p:nvPr/>
            </p:nvSpPr>
            <p:spPr>
              <a:xfrm>
                <a:off x="5181600" y="30450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6"/>
              <p:cNvSpPr txBox="1"/>
              <p:nvPr/>
            </p:nvSpPr>
            <p:spPr>
              <a:xfrm>
                <a:off x="4419600" y="4191000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1" name="Google Shape;301;p36"/>
              <p:cNvGrpSpPr/>
              <p:nvPr/>
            </p:nvGrpSpPr>
            <p:grpSpPr>
              <a:xfrm>
                <a:off x="3448800" y="2642869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302" name="Google Shape;302;p36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36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Able Idle?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04" name="Google Shape;304;p36"/>
              <p:cNvCxnSpPr/>
              <p:nvPr/>
            </p:nvCxnSpPr>
            <p:spPr>
              <a:xfrm>
                <a:off x="4321621" y="4038600"/>
                <a:ext cx="0" cy="5893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grpSp>
            <p:nvGrpSpPr>
              <p:cNvPr id="305" name="Google Shape;305;p36"/>
              <p:cNvGrpSpPr/>
              <p:nvPr/>
            </p:nvGrpSpPr>
            <p:grpSpPr>
              <a:xfrm>
                <a:off x="3465616" y="4627925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306" name="Google Shape;306;p36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36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Baker Idle?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8" name="Google Shape;308;p36"/>
              <p:cNvSpPr txBox="1"/>
              <p:nvPr/>
            </p:nvSpPr>
            <p:spPr>
              <a:xfrm>
                <a:off x="152400" y="5058490"/>
                <a:ext cx="2671948" cy="584775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queue for service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6"/>
              <p:cNvSpPr txBox="1"/>
              <p:nvPr/>
            </p:nvSpPr>
            <p:spPr>
              <a:xfrm>
                <a:off x="2895600" y="5026223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6"/>
              <p:cNvSpPr txBox="1"/>
              <p:nvPr/>
            </p:nvSpPr>
            <p:spPr>
              <a:xfrm>
                <a:off x="5822868" y="51478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1" name="Google Shape;311;p36"/>
              <p:cNvCxnSpPr/>
              <p:nvPr/>
            </p:nvCxnSpPr>
            <p:spPr>
              <a:xfrm>
                <a:off x="5181600" y="5335834"/>
                <a:ext cx="6412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" name="Google Shape;312;p36"/>
              <p:cNvSpPr txBox="1"/>
              <p:nvPr/>
            </p:nvSpPr>
            <p:spPr>
              <a:xfrm>
                <a:off x="5213268" y="50262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3" name="Google Shape;313;p3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Departure of a Customer</a:t>
            </a:r>
            <a:endParaRPr/>
          </a:p>
        </p:txBody>
      </p:sp>
      <p:grpSp>
        <p:nvGrpSpPr>
          <p:cNvPr id="319" name="Google Shape;319;p37"/>
          <p:cNvGrpSpPr/>
          <p:nvPr/>
        </p:nvGrpSpPr>
        <p:grpSpPr>
          <a:xfrm>
            <a:off x="1490436" y="2469503"/>
            <a:ext cx="8914753" cy="3046671"/>
            <a:chOff x="1295400" y="3533391"/>
            <a:chExt cx="7010400" cy="2395848"/>
          </a:xfrm>
        </p:grpSpPr>
        <p:sp>
          <p:nvSpPr>
            <p:cNvPr id="320" name="Google Shape;320;p37"/>
            <p:cNvSpPr/>
            <p:nvPr/>
          </p:nvSpPr>
          <p:spPr>
            <a:xfrm>
              <a:off x="3505200" y="4038600"/>
              <a:ext cx="1676400" cy="1219200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7"/>
            <p:cNvSpPr txBox="1"/>
            <p:nvPr/>
          </p:nvSpPr>
          <p:spPr>
            <a:xfrm>
              <a:off x="3505200" y="3533391"/>
              <a:ext cx="1600200" cy="26623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Departure Event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7"/>
            <p:cNvSpPr txBox="1"/>
            <p:nvPr/>
          </p:nvSpPr>
          <p:spPr>
            <a:xfrm>
              <a:off x="5867400" y="4408747"/>
              <a:ext cx="2438400" cy="45985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Remove the waiting customer from the queue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7"/>
            <p:cNvSpPr txBox="1"/>
            <p:nvPr/>
          </p:nvSpPr>
          <p:spPr>
            <a:xfrm>
              <a:off x="5867400" y="5117916"/>
              <a:ext cx="2362200" cy="26623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servicing the customer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7"/>
            <p:cNvSpPr txBox="1"/>
            <p:nvPr/>
          </p:nvSpPr>
          <p:spPr>
            <a:xfrm>
              <a:off x="1295400" y="4408747"/>
              <a:ext cx="1447800" cy="4598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server idle time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5" name="Google Shape;325;p37"/>
            <p:cNvCxnSpPr/>
            <p:nvPr/>
          </p:nvCxnSpPr>
          <p:spPr>
            <a:xfrm>
              <a:off x="4343400" y="3810000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6" name="Google Shape;326;p37"/>
            <p:cNvCxnSpPr/>
            <p:nvPr/>
          </p:nvCxnSpPr>
          <p:spPr>
            <a:xfrm rot="10800000">
              <a:off x="2743200" y="4648200"/>
              <a:ext cx="76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7" name="Google Shape;327;p37"/>
            <p:cNvCxnSpPr/>
            <p:nvPr/>
          </p:nvCxnSpPr>
          <p:spPr>
            <a:xfrm>
              <a:off x="5181600" y="4648200"/>
              <a:ext cx="6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8" name="Google Shape;328;p37"/>
            <p:cNvCxnSpPr/>
            <p:nvPr/>
          </p:nvCxnSpPr>
          <p:spPr>
            <a:xfrm>
              <a:off x="7086600" y="4878226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9" name="Google Shape;329;p37"/>
            <p:cNvSpPr txBox="1"/>
            <p:nvPr/>
          </p:nvSpPr>
          <p:spPr>
            <a:xfrm>
              <a:off x="5181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7"/>
            <p:cNvSpPr txBox="1"/>
            <p:nvPr/>
          </p:nvSpPr>
          <p:spPr>
            <a:xfrm>
              <a:off x="2895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7"/>
            <p:cNvSpPr txBox="1"/>
            <p:nvPr/>
          </p:nvSpPr>
          <p:spPr>
            <a:xfrm>
              <a:off x="3733800" y="4403985"/>
              <a:ext cx="1295400" cy="459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Another customer waiting?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7"/>
            <p:cNvSpPr txBox="1"/>
            <p:nvPr/>
          </p:nvSpPr>
          <p:spPr>
            <a:xfrm>
              <a:off x="2133600" y="5638803"/>
              <a:ext cx="4800600" cy="290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Service-just-completed flow diagram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3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need to the system measures of system performance in terms of: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Able.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Baker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average caller delay. 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1097280" y="1954763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Selection: [How to select a server when both servers are available?]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Highest Priority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 server should be assigned a priority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it enters the available server having the highest priority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Choose any server of the available servers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Least utilization [Bonus]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calculate the utilization of the available servers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customer enters the server having the least utilization, i.e. the server that worked the least amount of time since the system has started running.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Variables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sng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Arrival Time(i) = T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Interarrival Time(i) = A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T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T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i-1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time(i) = S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Waiting Time(i) = D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Departure Time (i) = C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T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D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</a:rPr>
              <a:t>S and A are stochastic variables (generated according to probability distribution)</a:t>
            </a:r>
            <a:endParaRPr b="1"/>
          </a:p>
        </p:txBody>
      </p:sp>
      <p:sp>
        <p:nvSpPr>
          <p:cNvPr id="354" name="Google Shape;354;p4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Input</a:t>
            </a:r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Inter-arrival time distribution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 distribution for each server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 method (priority, random, least utilization[BONUS])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Stopping Condition 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</a:t>
            </a:r>
            <a:r>
              <a:rPr lang="en-US" sz="1600"/>
              <a:t>customers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Simulation end time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Output</a:t>
            </a:r>
            <a:endParaRPr/>
          </a:p>
        </p:txBody>
      </p:sp>
      <p:sp>
        <p:nvSpPr>
          <p:cNvPr id="367" name="Google Shape;367;p42"/>
          <p:cNvSpPr txBox="1">
            <a:spLocks noGrp="1"/>
          </p:cNvSpPr>
          <p:nvPr>
            <p:ph type="body" idx="1"/>
          </p:nvPr>
        </p:nvSpPr>
        <p:spPr>
          <a:xfrm>
            <a:off x="1097280" y="1926771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table</a:t>
            </a:r>
            <a:r>
              <a:rPr lang="en-US"/>
              <a:t> including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columns: 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No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inter-arrival time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Inter-arrival time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Arrival time (Clock Time)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service duration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Service duration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Server Index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 Service Begins 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Service Ends (Departure)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delay time for this customer (Time in queue)</a:t>
            </a:r>
            <a:endParaRPr/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N.B: Assume Server 1 has higher priority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 idx="4294967295"/>
          </p:nvPr>
        </p:nvSpPr>
        <p:spPr>
          <a:xfrm>
            <a:off x="755780" y="2087304"/>
            <a:ext cx="10058400" cy="14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Sample Testcase</a:t>
            </a:r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Teams and Materials</a:t>
            </a:r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"/>
              <a:buChar char="▪"/>
            </a:pPr>
            <a:r>
              <a:rPr lang="en-US"/>
              <a:t>Registration Form: </a:t>
            </a:r>
            <a:endParaRPr/>
          </a:p>
          <a:p>
            <a:pPr marL="558800" lvl="1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https://docs.google.com/forms/d/e/1FAIpQLSfxvnL1dhnfCqZxv2n4YdHtLbNIuwQgKNnfbvbDQj1Lr6OxiQ/viewformTasks Templates: </a:t>
            </a:r>
            <a:endParaRPr/>
          </a:p>
          <a:p>
            <a:pPr marL="4572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"/>
              <a:buChar char="▪"/>
            </a:pPr>
            <a:r>
              <a:rPr lang="en-US"/>
              <a:t>Tasks Templates: </a:t>
            </a:r>
            <a:endParaRPr/>
          </a:p>
          <a:p>
            <a:pPr marL="558800" lvl="1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https://drive.google.com/drive/folders/1XaQonB3ZhWntuWAkudi8mbhPiBwjCGyh?usp=sharing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80" name="Google Shape;380;p44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{6EAA6AF6-854B-41D2-BEE0-80B7E5F9F58B}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Interarrival Distribution of calls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Interarrival  Time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Probability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Cumulative probability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Rang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01-25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0.40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0.65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26-65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0.85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66-85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86-00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1" name="Google Shape;381;p4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87" name="Google Shape;387;p45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{6EAA6AF6-854B-41D2-BEE0-80B7E5F9F58B}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Able’s Service Time  distribution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Service Time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Probability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Cumulative probability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Range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1-30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0.58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31-58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0.83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59-83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0.17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84-00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8" name="Google Shape;388;p4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94" name="Google Shape;394;p46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{6EAA6AF6-854B-41D2-BEE0-80B7E5F9F58B}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Baker’s Service Time  distribution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Service Time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Probability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Cumulative probability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Range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1-35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0.60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36-60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0.80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61-80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81-00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5" name="Google Shape;395;p4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>
            <a:spLocks noGrp="1"/>
          </p:cNvSpPr>
          <p:nvPr>
            <p:ph type="title"/>
          </p:nvPr>
        </p:nvSpPr>
        <p:spPr>
          <a:xfrm>
            <a:off x="295275" y="74840"/>
            <a:ext cx="10490569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Output</a:t>
            </a:r>
            <a:endParaRPr/>
          </a:p>
        </p:txBody>
      </p:sp>
      <p:pic>
        <p:nvPicPr>
          <p:cNvPr id="401" name="Google Shape;401;p47" descr="table2-14"/>
          <p:cNvPicPr preferRelativeResize="0"/>
          <p:nvPr/>
        </p:nvPicPr>
        <p:blipFill rotWithShape="1">
          <a:blip r:embed="rId3">
            <a:alphaModFix/>
          </a:blip>
          <a:srcRect t="3797"/>
          <a:stretch/>
        </p:blipFill>
        <p:spPr>
          <a:xfrm>
            <a:off x="295275" y="1162050"/>
            <a:ext cx="11706225" cy="55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7"/>
          <p:cNvSpPr/>
          <p:nvPr/>
        </p:nvSpPr>
        <p:spPr>
          <a:xfrm>
            <a:off x="628651" y="2876550"/>
            <a:ext cx="11220450" cy="161925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7"/>
          <p:cNvSpPr/>
          <p:nvPr/>
        </p:nvSpPr>
        <p:spPr>
          <a:xfrm>
            <a:off x="7886700" y="2495550"/>
            <a:ext cx="238125" cy="190500"/>
          </a:xfrm>
          <a:prstGeom prst="ellipse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7"/>
          <p:cNvSpPr/>
          <p:nvPr/>
        </p:nvSpPr>
        <p:spPr>
          <a:xfrm>
            <a:off x="10601325" y="2676525"/>
            <a:ext cx="238125" cy="190500"/>
          </a:xfrm>
          <a:prstGeom prst="ellipse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System Output - Performance Measures</a:t>
            </a:r>
            <a:endParaRPr/>
          </a:p>
        </p:txBody>
      </p:sp>
      <p:sp>
        <p:nvSpPr>
          <p:cNvPr id="411" name="Google Shape;411;p48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ts val="2000"/>
              <a:buFont typeface="Calibri"/>
              <a:buChar char=" "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the Measures of Performance for the system: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Average waiting time (in the queue).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Maximum queue length.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Probability that a customer wait in the queue. </a:t>
            </a:r>
            <a:endParaRPr/>
          </a:p>
          <a:p>
            <a:pPr marL="384048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Per Server:</a:t>
            </a:r>
            <a:endParaRPr/>
          </a:p>
          <a:p>
            <a:pPr marL="566928" marR="0" lvl="2" indent="-2082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Average service time per server. 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6928" lvl="2" indent="-2082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Utilization of each server </a:t>
            </a:r>
            <a:endParaRPr sz="1800"/>
          </a:p>
          <a:p>
            <a:pPr marL="566928" lvl="2" indent="-2082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Probability that a server is in idle state.</a:t>
            </a:r>
            <a:endParaRPr sz="1800"/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 we need extra server? Why?!!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endParaRPr sz="36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endParaRPr/>
          </a:p>
        </p:txBody>
      </p:sp>
      <p:sp>
        <p:nvSpPr>
          <p:cNvPr id="419" name="Google Shape;419;p49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system performance by calculating the following variables: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Maximum queue length during simulation runtime.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79" y="2253933"/>
            <a:ext cx="7075171" cy="5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2934759"/>
            <a:ext cx="7150075" cy="54667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br>
              <a:rPr lang="en-US"/>
            </a:br>
            <a:r>
              <a:rPr lang="en-US"/>
              <a:t>Per Server</a:t>
            </a:r>
            <a:endParaRPr/>
          </a:p>
        </p:txBody>
      </p:sp>
      <p:sp>
        <p:nvSpPr>
          <p:cNvPr id="429" name="Google Shape;429;p50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/>
              <a:t>servers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by calculating the following variables: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342" y="2494109"/>
            <a:ext cx="7150079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876" y="3325823"/>
            <a:ext cx="7150074" cy="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0"/>
          <p:cNvSpPr txBox="1"/>
          <p:nvPr/>
        </p:nvSpPr>
        <p:spPr>
          <a:xfrm>
            <a:off x="1173817" y="4298956"/>
            <a:ext cx="7150200" cy="43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957" t="-5625" b="-1830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– Graph </a:t>
            </a:r>
            <a:endParaRPr/>
          </a:p>
        </p:txBody>
      </p:sp>
      <p:sp>
        <p:nvSpPr>
          <p:cNvPr id="439" name="Google Shape;439;p51"/>
          <p:cNvSpPr txBox="1">
            <a:spLocks noGrp="1"/>
          </p:cNvSpPr>
          <p:nvPr>
            <p:ph type="body" idx="1"/>
          </p:nvPr>
        </p:nvSpPr>
        <p:spPr>
          <a:xfrm>
            <a:off x="1097280" y="2000250"/>
            <a:ext cx="8063808" cy="499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800" b="1" i="0" u="none" strike="noStrike" cap="none">
                <a:solidFill>
                  <a:srgbClr val="0070C0"/>
                </a:solidFill>
              </a:rPr>
              <a:t>Required Chart</a:t>
            </a:r>
            <a:endParaRPr sz="2800" b="1">
              <a:solidFill>
                <a:srgbClr val="0070C0"/>
              </a:solidFill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2800" b="0" i="0" u="none" strike="noStrike" cap="none">
                <a:solidFill>
                  <a:srgbClr val="3F3F3F"/>
                </a:solidFill>
              </a:rPr>
              <a:t>Server Busy Time [One for every server]</a:t>
            </a:r>
            <a:endParaRPr sz="2800"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2000" b="0" i="0" u="none" strike="noStrike" cap="none">
                <a:solidFill>
                  <a:srgbClr val="3F3F3F"/>
                </a:solidFill>
              </a:rPr>
              <a:t>X-axis : time</a:t>
            </a:r>
            <a:endParaRPr sz="2000"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2000" b="0" i="0" u="none" strike="noStrike" cap="none">
                <a:solidFill>
                  <a:srgbClr val="3F3F3F"/>
                </a:solidFill>
              </a:rPr>
              <a:t>Y- axis : it has a value of 1 if the server is busy or zero if the server is idle</a:t>
            </a:r>
            <a:endParaRPr sz="2000"/>
          </a:p>
        </p:txBody>
      </p:sp>
      <p:sp>
        <p:nvSpPr>
          <p:cNvPr id="440" name="Google Shape;440;p5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Busy Time – Server 1</a:t>
            </a:r>
            <a:endParaRPr/>
          </a:p>
        </p:txBody>
      </p:sp>
      <p:pic>
        <p:nvPicPr>
          <p:cNvPr id="446" name="Google Shape;44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1" y="1600200"/>
            <a:ext cx="84613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2"/>
          <p:cNvSpPr/>
          <p:nvPr/>
        </p:nvSpPr>
        <p:spPr>
          <a:xfrm>
            <a:off x="2971800" y="2209800"/>
            <a:ext cx="16002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2"/>
          <p:cNvSpPr/>
          <p:nvPr/>
        </p:nvSpPr>
        <p:spPr>
          <a:xfrm>
            <a:off x="6096000" y="2209800"/>
            <a:ext cx="38862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50" name="Google Shape;450;p52"/>
          <p:cNvSpPr txBox="1"/>
          <p:nvPr/>
        </p:nvSpPr>
        <p:spPr>
          <a:xfrm>
            <a:off x="1097280" y="1937657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2"/>
          <p:cNvSpPr txBox="1"/>
          <p:nvPr/>
        </p:nvSpPr>
        <p:spPr>
          <a:xfrm>
            <a:off x="1097280" y="5484923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2"/>
          <p:cNvSpPr txBox="1"/>
          <p:nvPr/>
        </p:nvSpPr>
        <p:spPr>
          <a:xfrm>
            <a:off x="5505994" y="6016816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Busy Time – Server 2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1" y="1643744"/>
            <a:ext cx="84613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3"/>
          <p:cNvSpPr/>
          <p:nvPr/>
        </p:nvSpPr>
        <p:spPr>
          <a:xfrm>
            <a:off x="4191001" y="2209800"/>
            <a:ext cx="11430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0" name="Google Shape;460;p53"/>
          <p:cNvSpPr/>
          <p:nvPr/>
        </p:nvSpPr>
        <p:spPr>
          <a:xfrm>
            <a:off x="6934201" y="2209800"/>
            <a:ext cx="26670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1" name="Google Shape;461;p5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1097280" y="1937657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1097280" y="5484923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3"/>
          <p:cNvSpPr txBox="1"/>
          <p:nvPr/>
        </p:nvSpPr>
        <p:spPr>
          <a:xfrm>
            <a:off x="5505994" y="6016816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(1) Delivery Rules</a:t>
            </a: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1097280" y="1731434"/>
            <a:ext cx="10058400" cy="434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support 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will be held </a:t>
            </a: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 week </a:t>
            </a:r>
            <a:endParaRPr/>
          </a:p>
          <a:p>
            <a:pPr marL="918972" lvl="1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400" b="1"/>
              <a:t>In all sections slots</a:t>
            </a:r>
            <a:endParaRPr sz="1400" b="1"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delivery 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US" sz="1850" b="1" i="0" u="none" strike="noStrike" cap="none">
                <a:solidFill>
                  <a:srgbClr val="FF0000"/>
                </a:solidFill>
              </a:rPr>
              <a:t>two weeks.</a:t>
            </a:r>
            <a:endParaRPr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Every team will be assigned a time slot for the task delivery. Teams </a:t>
            </a:r>
            <a:r>
              <a:rPr lang="en-US" sz="18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should commit 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their assigned time slot</a:t>
            </a:r>
            <a:endParaRPr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i="0" u="none" strike="noStrike" cap="none">
                <a:solidFill>
                  <a:srgbClr val="3F3F3F"/>
                </a:solidFill>
              </a:rPr>
              <a:t>Any </a:t>
            </a:r>
            <a:r>
              <a:rPr lang="en-US" sz="1850" i="0" u="none" strike="noStrike" cap="none">
                <a:solidFill>
                  <a:srgbClr val="FF0000"/>
                </a:solidFill>
              </a:rPr>
              <a:t>delay</a:t>
            </a:r>
            <a:r>
              <a:rPr lang="en-US" sz="1850" i="0" u="none" strike="noStrike" cap="none">
                <a:solidFill>
                  <a:srgbClr val="3F3F3F"/>
                </a:solidFill>
              </a:rPr>
              <a:t> will </a:t>
            </a:r>
            <a:r>
              <a:rPr lang="en-US" sz="1850" i="0" u="none" strike="noStrike" cap="none">
                <a:solidFill>
                  <a:srgbClr val="FF0000"/>
                </a:solidFill>
              </a:rPr>
              <a:t>not be accepted</a:t>
            </a:r>
            <a:r>
              <a:rPr lang="en-US" sz="1850" i="0" u="none" strike="noStrike" cap="none">
                <a:solidFill>
                  <a:srgbClr val="3F3F3F"/>
                </a:solidFill>
              </a:rPr>
              <a:t>.</a:t>
            </a:r>
            <a:endParaRPr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/>
              <a:t>Each team member should be there for the delivery </a:t>
            </a:r>
            <a:r>
              <a:rPr lang="en-US" sz="1850">
                <a:solidFill>
                  <a:srgbClr val="FF0000"/>
                </a:solidFill>
              </a:rPr>
              <a:t>at least once</a:t>
            </a:r>
            <a:r>
              <a:rPr lang="en-US" sz="1850"/>
              <a:t>. </a:t>
            </a:r>
            <a:endParaRPr/>
          </a:p>
          <a:p>
            <a:pPr marL="118871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rPr lang="en-US" sz="1850" b="1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Cheating Policy</a:t>
            </a:r>
            <a:endParaRPr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First Incident: </a:t>
            </a: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-10% 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Second Incident: </a:t>
            </a: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-50% 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Third Incident: </a:t>
            </a: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-100% 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/>
          </a:p>
          <a:p>
            <a:pPr marL="461772" marR="0" lvl="0" indent="-22542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endParaRPr sz="18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(1) Deliverables</a:t>
            </a:r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complete simulation table for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customers (refer to slide 22)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performance parameters calculated from the simulation table (refer </a:t>
            </a:r>
            <a:r>
              <a:rPr lang="en-US"/>
              <a:t>from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slide 23 to 2</a:t>
            </a:r>
            <a:r>
              <a:rPr lang="en-US"/>
              <a:t>5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graph  (refer </a:t>
            </a:r>
            <a:r>
              <a:rPr lang="en-US"/>
              <a:t>from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slide 26 </a:t>
            </a:r>
            <a:r>
              <a:rPr lang="en-US"/>
              <a:t>to 28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471" name="Google Shape;471;p5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Notes</a:t>
            </a:r>
            <a:endParaRPr/>
          </a:p>
        </p:txBody>
      </p:sp>
      <p:sp>
        <p:nvSpPr>
          <p:cNvPr id="477" name="Google Shape;477;p5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Reading data from files and view the data is </a:t>
            </a:r>
            <a:r>
              <a:rPr lang="en-US">
                <a:solidFill>
                  <a:srgbClr val="FF0000"/>
                </a:solidFill>
              </a:rPr>
              <a:t>mandatory.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Well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design is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b="1">
                <a:solidFill>
                  <a:srgbClr val="FF0000"/>
                </a:solidFill>
              </a:rPr>
              <a:t>Bonus</a:t>
            </a:r>
            <a:r>
              <a:rPr lang="en-US"/>
              <a:t>: Least Utilization </a:t>
            </a:r>
            <a:endParaRPr/>
          </a:p>
          <a:p>
            <a:pPr marL="514350" marR="0" lvl="0" indent="-387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>
            <a:spLocks noGrp="1"/>
          </p:cNvSpPr>
          <p:nvPr>
            <p:ph type="title"/>
          </p:nvPr>
        </p:nvSpPr>
        <p:spPr>
          <a:xfrm>
            <a:off x="3008850" y="2321150"/>
            <a:ext cx="61743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Template Walkthrough</a:t>
            </a:r>
            <a:endParaRPr/>
          </a:p>
        </p:txBody>
      </p:sp>
      <p:sp>
        <p:nvSpPr>
          <p:cNvPr id="485" name="Google Shape;485;p5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91" name="Google Shape;491;p57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{6EAA6AF6-854B-41D2-BEE0-80B7E5F9F58B}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Interarrival Distribution of calls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Interarrival  Time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Probability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Cumulative probability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Rang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01-25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0.40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0.65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26-65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0.85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66-85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86-00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2" name="Google Shape;492;p5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98" name="Google Shape;498;p58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{6EAA6AF6-854B-41D2-BEE0-80B7E5F9F58B}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Able’s Service Time  distribution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Service Time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Probability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Cumulative probability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Range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1-30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0.58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31-58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0.83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59-83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0.17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84-00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9" name="Google Shape;499;p5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505" name="Google Shape;505;p59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{6EAA6AF6-854B-41D2-BEE0-80B7E5F9F58B}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Baker’s Service Time  distribution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Service Time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Probability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Cumulative probability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Range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1-35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0.60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36-60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0.80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61-80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81-00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6" name="Google Shape;506;p5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1525" y="567450"/>
            <a:ext cx="9153501" cy="54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br>
              <a:rPr lang="en-US"/>
            </a:br>
            <a:r>
              <a:rPr lang="en-US"/>
              <a:t>Per Server</a:t>
            </a:r>
            <a:endParaRPr/>
          </a:p>
        </p:txBody>
      </p:sp>
      <p:sp>
        <p:nvSpPr>
          <p:cNvPr id="520" name="Google Shape;520;p61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/>
              <a:t>servers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by calculating the following variables: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1" name="Google Shape;521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342" y="2494109"/>
            <a:ext cx="7150079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876" y="3325823"/>
            <a:ext cx="7150074" cy="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1"/>
          <p:cNvSpPr txBox="1"/>
          <p:nvPr/>
        </p:nvSpPr>
        <p:spPr>
          <a:xfrm>
            <a:off x="1173817" y="4298956"/>
            <a:ext cx="7150200" cy="43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957" t="-5625" b="-1830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750" y="437525"/>
            <a:ext cx="10070451" cy="55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3"/>
          <p:cNvSpPr txBox="1">
            <a:spLocks noGrp="1"/>
          </p:cNvSpPr>
          <p:nvPr>
            <p:ph type="title"/>
          </p:nvPr>
        </p:nvSpPr>
        <p:spPr>
          <a:xfrm>
            <a:off x="1156933" y="598715"/>
            <a:ext cx="10490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Output</a:t>
            </a:r>
            <a:endParaRPr/>
          </a:p>
        </p:txBody>
      </p:sp>
      <p:pic>
        <p:nvPicPr>
          <p:cNvPr id="537" name="Google Shape;537;p63" descr="table2-14"/>
          <p:cNvPicPr preferRelativeResize="0"/>
          <p:nvPr/>
        </p:nvPicPr>
        <p:blipFill rotWithShape="1">
          <a:blip r:embed="rId3">
            <a:alphaModFix/>
          </a:blip>
          <a:srcRect t="3799"/>
          <a:stretch/>
        </p:blipFill>
        <p:spPr>
          <a:xfrm>
            <a:off x="555171" y="1589315"/>
            <a:ext cx="11092462" cy="511556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CALL CENTER</a:t>
            </a: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8750" y="152400"/>
            <a:ext cx="8811325" cy="60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5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endParaRPr/>
          </a:p>
        </p:txBody>
      </p:sp>
      <p:sp>
        <p:nvSpPr>
          <p:cNvPr id="552" name="Google Shape;552;p65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system performance by calculating the following variables: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Maximum queue length during simulation runtime.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3" name="Google Shape;553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79" y="2253933"/>
            <a:ext cx="7075167" cy="5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2934759"/>
            <a:ext cx="7150076" cy="546672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675" y="865300"/>
            <a:ext cx="9664050" cy="37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Input</a:t>
            </a:r>
            <a:endParaRPr/>
          </a:p>
        </p:txBody>
      </p:sp>
      <p:sp>
        <p:nvSpPr>
          <p:cNvPr id="568" name="Google Shape;568;p6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Inter-arrival time distribution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 distribution for each server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 method (priority, random, least utilization[BONUS])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Stopping Condition 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</a:t>
            </a:r>
            <a:r>
              <a:rPr lang="en-US" sz="1600"/>
              <a:t>customers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Simulation end time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Output</a:t>
            </a:r>
            <a:endParaRPr/>
          </a:p>
        </p:txBody>
      </p:sp>
      <p:sp>
        <p:nvSpPr>
          <p:cNvPr id="575" name="Google Shape;575;p68"/>
          <p:cNvSpPr txBox="1">
            <a:spLocks noGrp="1"/>
          </p:cNvSpPr>
          <p:nvPr>
            <p:ph type="body" idx="1"/>
          </p:nvPr>
        </p:nvSpPr>
        <p:spPr>
          <a:xfrm>
            <a:off x="1097280" y="1926771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table</a:t>
            </a:r>
            <a:r>
              <a:rPr lang="en-US"/>
              <a:t> including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columns: 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No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inter-arrival time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Inter-arrival time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Arrival time (Clock Time)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service duration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Service duration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Server Index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 Service Begins 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Service Ends (Departure)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delay time for this customer (Time in queue)</a:t>
            </a:r>
            <a:endParaRPr/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N.B: Assume Server 1 has higher priority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6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641985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6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4225" y="736975"/>
            <a:ext cx="7005025" cy="49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7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6250" y="943225"/>
            <a:ext cx="3412750" cy="45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71"/>
          <p:cNvSpPr txBox="1"/>
          <p:nvPr/>
        </p:nvSpPr>
        <p:spPr>
          <a:xfrm>
            <a:off x="1866825" y="1462350"/>
            <a:ext cx="39930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Project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 where project entities are defined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71"/>
          <p:cNvSpPr txBox="1"/>
          <p:nvPr/>
        </p:nvSpPr>
        <p:spPr>
          <a:xfrm>
            <a:off x="1283450" y="3714950"/>
            <a:ext cx="48018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 Form Project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project where forms are created to input/output data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71"/>
          <p:cNvSpPr/>
          <p:nvPr/>
        </p:nvSpPr>
        <p:spPr>
          <a:xfrm>
            <a:off x="622275" y="645600"/>
            <a:ext cx="10591500" cy="258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71"/>
          <p:cNvSpPr/>
          <p:nvPr/>
        </p:nvSpPr>
        <p:spPr>
          <a:xfrm>
            <a:off x="622275" y="3223875"/>
            <a:ext cx="10591500" cy="258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7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Template Walkthrough</a:t>
            </a:r>
            <a:endParaRPr/>
          </a:p>
        </p:txBody>
      </p:sp>
      <p:sp>
        <p:nvSpPr>
          <p:cNvPr id="607" name="Google Shape;607;p7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are committed to use the provided template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 C</a:t>
            </a:r>
            <a:r>
              <a:rPr lang="en-US"/>
              <a:t>#.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can add constructor if needed but don’t override the default one.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are provided with only one testcase.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are given a testcase to run that will provide with a message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Success message if your code runs correctly.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Error message describing the failed part.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Running using testcases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p72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338" y="4202897"/>
            <a:ext cx="7421040" cy="1123889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2"/>
          <p:cNvSpPr/>
          <p:nvPr/>
        </p:nvSpPr>
        <p:spPr>
          <a:xfrm>
            <a:off x="5413216" y="3306498"/>
            <a:ext cx="1402200" cy="8964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15875" cap="flat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72"/>
          <p:cNvSpPr txBox="1"/>
          <p:nvPr/>
        </p:nvSpPr>
        <p:spPr>
          <a:xfrm>
            <a:off x="5510539" y="3431612"/>
            <a:ext cx="1471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system object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7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Note</a:t>
            </a:r>
            <a:endParaRPr/>
          </a:p>
        </p:txBody>
      </p:sp>
      <p:sp>
        <p:nvSpPr>
          <p:cNvPr id="617" name="Google Shape;617;p7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Error: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The type or namespace name '' could not be found (are you missing a using directive or an assembly reference?</a:t>
            </a:r>
            <a:endParaRPr/>
          </a:p>
          <a:p>
            <a:pPr marL="4572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0070C0"/>
                </a:solidFill>
              </a:rPr>
              <a:t>Solution:</a:t>
            </a:r>
            <a:r>
              <a:rPr lang="en-US"/>
              <a:t> Make sure that your program target framework is .net framework 4.5.1.</a:t>
            </a:r>
            <a:endParaRPr/>
          </a:p>
        </p:txBody>
      </p:sp>
      <p:sp>
        <p:nvSpPr>
          <p:cNvPr id="618" name="Google Shape;618;p7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pic>
        <p:nvPicPr>
          <p:cNvPr id="619" name="Google Shape;619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0783" y="3243944"/>
            <a:ext cx="9511393" cy="292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28" name="Google Shape;228;p29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4"/>
          <p:cNvSpPr txBox="1"/>
          <p:nvPr/>
        </p:nvSpPr>
        <p:spPr>
          <a:xfrm>
            <a:off x="4295775" y="2524125"/>
            <a:ext cx="47053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you…</a:t>
            </a:r>
            <a:endParaRPr sz="5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7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id="237" name="Google Shape;237;p30" descr="C:\Users\EmanFateen\Desktop\1195445181899094722molumen_phone_icon.svg.m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45" name="Google Shape;245;p31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id="254" name="Google Shape;254;p32" descr="C:\Users\EmanFateen\Desktop\1195445181899094722molumen_phone_icon.svg.m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62" name="Google Shape;262;p33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3" descr="C:\Users\EmanFateen\Desktop\do-not-symbol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2064" y="2408918"/>
            <a:ext cx="315035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1549</Words>
  <Application>Microsoft Office PowerPoint</Application>
  <PresentationFormat>Widescreen</PresentationFormat>
  <Paragraphs>421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Questrial</vt:lpstr>
      <vt:lpstr>Calibri</vt:lpstr>
      <vt:lpstr>Arial</vt:lpstr>
      <vt:lpstr>Noto Sans</vt:lpstr>
      <vt:lpstr>Retrospect</vt:lpstr>
      <vt:lpstr>Retrospect</vt:lpstr>
      <vt:lpstr>Simulation &amp; Modeling 2023-2024</vt:lpstr>
      <vt:lpstr>Teams and Materials</vt:lpstr>
      <vt:lpstr>Task (1) Delivery Rules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 - Arrival of a Customer</vt:lpstr>
      <vt:lpstr>Multi-channel Queue - Departure of a Customer</vt:lpstr>
      <vt:lpstr>Multi-channel Queue</vt:lpstr>
      <vt:lpstr>Multi-channel Queue - System Design</vt:lpstr>
      <vt:lpstr>Multi-channel Queue - System Design</vt:lpstr>
      <vt:lpstr>Multi-channel Queue - System Input</vt:lpstr>
      <vt:lpstr>Multi-channel Queue - System Output</vt:lpstr>
      <vt:lpstr>Sample Testcase</vt:lpstr>
      <vt:lpstr>Multi-channel Queue - Sample Input</vt:lpstr>
      <vt:lpstr>Multi-channel Queue - Sample Input</vt:lpstr>
      <vt:lpstr>Multi-channel Queue - Sample Input</vt:lpstr>
      <vt:lpstr>Multi-channel Queue - Sample Output</vt:lpstr>
      <vt:lpstr>System Output - Performance Measures</vt:lpstr>
      <vt:lpstr>System Output - Performance Measures</vt:lpstr>
      <vt:lpstr>System Output - Performance Measures Per Server</vt:lpstr>
      <vt:lpstr>Multi-channel Queue – Graph </vt:lpstr>
      <vt:lpstr>Server Busy Time – Server 1</vt:lpstr>
      <vt:lpstr>Server Busy Time – Server 2</vt:lpstr>
      <vt:lpstr>Task (1) Deliverables</vt:lpstr>
      <vt:lpstr>More Notes</vt:lpstr>
      <vt:lpstr>Template Walkthrough</vt:lpstr>
      <vt:lpstr>Multi-channel Queue - Sample Input</vt:lpstr>
      <vt:lpstr>Multi-channel Queue - Sample Input</vt:lpstr>
      <vt:lpstr>Multi-channel Queue - Sample Input</vt:lpstr>
      <vt:lpstr>PowerPoint Presentation</vt:lpstr>
      <vt:lpstr>System Output - Performance Measures Per Server</vt:lpstr>
      <vt:lpstr>PowerPoint Presentation</vt:lpstr>
      <vt:lpstr>Multi-channel Queue - Sample Output</vt:lpstr>
      <vt:lpstr>PowerPoint Presentation</vt:lpstr>
      <vt:lpstr>System Output - Performance Measures</vt:lpstr>
      <vt:lpstr>PowerPoint Presentation</vt:lpstr>
      <vt:lpstr>Multi-channel Queue - System Input</vt:lpstr>
      <vt:lpstr>Multi-channel Queue - System Output</vt:lpstr>
      <vt:lpstr>PowerPoint Presentation</vt:lpstr>
      <vt:lpstr>PowerPoint Presentation</vt:lpstr>
      <vt:lpstr>PowerPoint Presentation</vt:lpstr>
      <vt:lpstr>Template Walkthrough</vt:lpstr>
      <vt:lpstr>Note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Modeling 2023-2024</dc:title>
  <cp:lastModifiedBy>Reham El-Shahed</cp:lastModifiedBy>
  <cp:revision>1</cp:revision>
  <dcterms:modified xsi:type="dcterms:W3CDTF">2023-10-13T07:22:46Z</dcterms:modified>
</cp:coreProperties>
</file>