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65836800" cy="32918400"/>
  <p:notesSz cx="6858000" cy="9144000"/>
  <p:embeddedFontLst>
    <p:embeddedFont>
      <p:font typeface="Aileron Heavy" charset="1" panose="00000A00000000000000"/>
      <p:regular r:id="rId30"/>
    </p:embeddedFont>
    <p:embeddedFont>
      <p:font typeface="Open Sauce" charset="1" panose="00000500000000000000"/>
      <p:regular r:id="rId31"/>
    </p:embeddedFont>
    <p:embeddedFont>
      <p:font typeface="Open Sauce Bold" charset="1" panose="00000800000000000000"/>
      <p:regular r:id="rId32"/>
    </p:embeddedFont>
    <p:embeddedFont>
      <p:font typeface="Canva Sans Bold" charset="1" panose="020B0803030501040103"/>
      <p:regular r:id="rId33"/>
    </p:embeddedFont>
    <p:embeddedFont>
      <p:font typeface="Canva Sans" charset="1" panose="020B0503030501040103"/>
      <p:regular r:id="rId34"/>
    </p:embeddedFont>
    <p:embeddedFont>
      <p:font typeface="DM Serif Display" charset="1" panose="000000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2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2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2.jpeg" Type="http://schemas.openxmlformats.org/officeDocument/2006/relationships/image"/><Relationship Id="rId7" Target="../media/image23.jpe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9.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24.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25.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26.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27.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28.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29.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30.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31.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32.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3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jpeg" Type="http://schemas.openxmlformats.org/officeDocument/2006/relationships/image"/><Relationship Id="rId9" Target="../media/image1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6.jpeg" Type="http://schemas.openxmlformats.org/officeDocument/2006/relationships/image"/><Relationship Id="rId7"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60865036" y="16730208"/>
            <a:ext cx="9936957" cy="9394941"/>
          </a:xfrm>
          <a:custGeom>
            <a:avLst/>
            <a:gdLst/>
            <a:ahLst/>
            <a:cxnLst/>
            <a:rect r="r" b="b" t="t" l="l"/>
            <a:pathLst>
              <a:path h="9394941" w="9936957">
                <a:moveTo>
                  <a:pt x="0" y="0"/>
                </a:moveTo>
                <a:lnTo>
                  <a:pt x="9936957" y="0"/>
                </a:lnTo>
                <a:lnTo>
                  <a:pt x="9936957" y="9394941"/>
                </a:lnTo>
                <a:lnTo>
                  <a:pt x="0" y="93949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41718586" y="28597059"/>
            <a:ext cx="9936957" cy="9394941"/>
          </a:xfrm>
          <a:custGeom>
            <a:avLst/>
            <a:gdLst/>
            <a:ahLst/>
            <a:cxnLst/>
            <a:rect r="r" b="b" t="t" l="l"/>
            <a:pathLst>
              <a:path h="9394941" w="9936957">
                <a:moveTo>
                  <a:pt x="0" y="0"/>
                </a:moveTo>
                <a:lnTo>
                  <a:pt x="9936957" y="0"/>
                </a:lnTo>
                <a:lnTo>
                  <a:pt x="9936957" y="9394941"/>
                </a:lnTo>
                <a:lnTo>
                  <a:pt x="0" y="93949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0023699" y="25822046"/>
            <a:ext cx="6852852" cy="6479060"/>
          </a:xfrm>
          <a:custGeom>
            <a:avLst/>
            <a:gdLst/>
            <a:ahLst/>
            <a:cxnLst/>
            <a:rect r="r" b="b" t="t" l="l"/>
            <a:pathLst>
              <a:path h="6479060" w="6852852">
                <a:moveTo>
                  <a:pt x="0" y="0"/>
                </a:moveTo>
                <a:lnTo>
                  <a:pt x="6852852" y="0"/>
                </a:lnTo>
                <a:lnTo>
                  <a:pt x="6852852" y="6479061"/>
                </a:lnTo>
                <a:lnTo>
                  <a:pt x="0" y="64790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true" rot="-7712004">
            <a:off x="32889388" y="173800"/>
            <a:ext cx="4653051" cy="10403162"/>
          </a:xfrm>
          <a:custGeom>
            <a:avLst/>
            <a:gdLst/>
            <a:ahLst/>
            <a:cxnLst/>
            <a:rect r="r" b="b" t="t" l="l"/>
            <a:pathLst>
              <a:path h="10403162" w="4653051">
                <a:moveTo>
                  <a:pt x="0" y="10403162"/>
                </a:moveTo>
                <a:lnTo>
                  <a:pt x="4653051" y="10403162"/>
                </a:lnTo>
                <a:lnTo>
                  <a:pt x="4653051" y="0"/>
                </a:lnTo>
                <a:lnTo>
                  <a:pt x="0" y="0"/>
                </a:lnTo>
                <a:lnTo>
                  <a:pt x="0" y="1040316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8460544">
            <a:off x="25037543" y="22210070"/>
            <a:ext cx="4653051" cy="10403162"/>
          </a:xfrm>
          <a:custGeom>
            <a:avLst/>
            <a:gdLst/>
            <a:ahLst/>
            <a:cxnLst/>
            <a:rect r="r" b="b" t="t" l="l"/>
            <a:pathLst>
              <a:path h="10403162" w="4653051">
                <a:moveTo>
                  <a:pt x="0" y="10403162"/>
                </a:moveTo>
                <a:lnTo>
                  <a:pt x="4653050" y="10403162"/>
                </a:lnTo>
                <a:lnTo>
                  <a:pt x="4653050" y="0"/>
                </a:lnTo>
                <a:lnTo>
                  <a:pt x="0" y="0"/>
                </a:lnTo>
                <a:lnTo>
                  <a:pt x="0" y="10403162"/>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5100543" y="4446495"/>
            <a:ext cx="56035501" cy="23596304"/>
            <a:chOff x="0" y="0"/>
            <a:chExt cx="5716024" cy="2406993"/>
          </a:xfrm>
        </p:grpSpPr>
        <p:sp>
          <p:nvSpPr>
            <p:cNvPr name="Freeform 8" id="8"/>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9" id="9"/>
          <p:cNvSpPr/>
          <p:nvPr/>
        </p:nvSpPr>
        <p:spPr>
          <a:xfrm flipH="false" flipV="false" rot="0">
            <a:off x="-4232966" y="6540154"/>
            <a:ext cx="21659246" cy="46172811"/>
          </a:xfrm>
          <a:custGeom>
            <a:avLst/>
            <a:gdLst/>
            <a:ahLst/>
            <a:cxnLst/>
            <a:rect r="r" b="b" t="t" l="l"/>
            <a:pathLst>
              <a:path h="46172811" w="21659246">
                <a:moveTo>
                  <a:pt x="0" y="0"/>
                </a:moveTo>
                <a:lnTo>
                  <a:pt x="21659246" y="0"/>
                </a:lnTo>
                <a:lnTo>
                  <a:pt x="21659246" y="46172812"/>
                </a:lnTo>
                <a:lnTo>
                  <a:pt x="0" y="461728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7821779" y="10483353"/>
            <a:ext cx="30800340" cy="8438915"/>
          </a:xfrm>
          <a:prstGeom prst="rect">
            <a:avLst/>
          </a:prstGeom>
        </p:spPr>
        <p:txBody>
          <a:bodyPr anchor="t" rtlCol="false" tIns="0" lIns="0" bIns="0" rIns="0">
            <a:spAutoFit/>
          </a:bodyPr>
          <a:lstStyle/>
          <a:p>
            <a:pPr algn="ctr" marL="0" indent="0" lvl="0">
              <a:lnSpc>
                <a:spcPts val="33146"/>
              </a:lnSpc>
            </a:pPr>
            <a:r>
              <a:rPr lang="en-US" sz="28089">
                <a:solidFill>
                  <a:srgbClr val="4FBDC2"/>
                </a:solidFill>
                <a:latin typeface="Aileron Heavy"/>
              </a:rPr>
              <a:t>Corona Virus Analysis</a:t>
            </a:r>
          </a:p>
        </p:txBody>
      </p:sp>
      <p:sp>
        <p:nvSpPr>
          <p:cNvPr name="TextBox 11" id="11"/>
          <p:cNvSpPr txBox="true"/>
          <p:nvPr/>
        </p:nvSpPr>
        <p:spPr>
          <a:xfrm rot="0">
            <a:off x="16689655" y="22836205"/>
            <a:ext cx="32857278" cy="1713309"/>
          </a:xfrm>
          <a:prstGeom prst="rect">
            <a:avLst/>
          </a:prstGeom>
        </p:spPr>
        <p:txBody>
          <a:bodyPr anchor="t" rtlCol="false" tIns="0" lIns="0" bIns="0" rIns="0">
            <a:spAutoFit/>
          </a:bodyPr>
          <a:lstStyle/>
          <a:p>
            <a:pPr algn="ctr">
              <a:lnSpc>
                <a:spcPts val="14019"/>
              </a:lnSpc>
            </a:pPr>
            <a:r>
              <a:rPr lang="en-US" sz="10014">
                <a:solidFill>
                  <a:srgbClr val="085454"/>
                </a:solidFill>
                <a:latin typeface="Open Sauce"/>
              </a:rPr>
              <a:t>By Manar Sabrii</a:t>
            </a:r>
          </a:p>
        </p:txBody>
      </p:sp>
      <p:sp>
        <p:nvSpPr>
          <p:cNvPr name="Freeform 12" id="12"/>
          <p:cNvSpPr/>
          <p:nvPr/>
        </p:nvSpPr>
        <p:spPr>
          <a:xfrm flipH="false" flipV="false" rot="-5400000">
            <a:off x="16206970" y="-3290269"/>
            <a:ext cx="9994749" cy="9449581"/>
          </a:xfrm>
          <a:custGeom>
            <a:avLst/>
            <a:gdLst/>
            <a:ahLst/>
            <a:cxnLst/>
            <a:rect r="r" b="b" t="t" l="l"/>
            <a:pathLst>
              <a:path h="9449581" w="9994749">
                <a:moveTo>
                  <a:pt x="0" y="0"/>
                </a:moveTo>
                <a:lnTo>
                  <a:pt x="9994749" y="0"/>
                </a:lnTo>
                <a:lnTo>
                  <a:pt x="9994749"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298142">
            <a:off x="57710921" y="25187936"/>
            <a:ext cx="4540331" cy="10151147"/>
          </a:xfrm>
          <a:custGeom>
            <a:avLst/>
            <a:gdLst/>
            <a:ahLst/>
            <a:cxnLst/>
            <a:rect r="r" b="b" t="t" l="l"/>
            <a:pathLst>
              <a:path h="10151147" w="4540331">
                <a:moveTo>
                  <a:pt x="0" y="0"/>
                </a:moveTo>
                <a:lnTo>
                  <a:pt x="4540331" y="0"/>
                </a:lnTo>
                <a:lnTo>
                  <a:pt x="4540331" y="10151147"/>
                </a:lnTo>
                <a:lnTo>
                  <a:pt x="0" y="101511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533776">
            <a:off x="47019264" y="-1455542"/>
            <a:ext cx="13512809" cy="13661847"/>
          </a:xfrm>
          <a:custGeom>
            <a:avLst/>
            <a:gdLst/>
            <a:ahLst/>
            <a:cxnLst/>
            <a:rect r="r" b="b" t="t" l="l"/>
            <a:pathLst>
              <a:path h="13661847" w="13512809">
                <a:moveTo>
                  <a:pt x="0" y="0"/>
                </a:moveTo>
                <a:lnTo>
                  <a:pt x="13512808" y="0"/>
                </a:lnTo>
                <a:lnTo>
                  <a:pt x="13512808" y="13661847"/>
                </a:lnTo>
                <a:lnTo>
                  <a:pt x="0" y="1366184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2082403">
            <a:off x="57996598" y="3489376"/>
            <a:ext cx="10313105" cy="2793914"/>
          </a:xfrm>
          <a:custGeom>
            <a:avLst/>
            <a:gdLst/>
            <a:ahLst/>
            <a:cxnLst/>
            <a:rect r="r" b="b" t="t" l="l"/>
            <a:pathLst>
              <a:path h="2793914" w="10313105">
                <a:moveTo>
                  <a:pt x="0" y="0"/>
                </a:moveTo>
                <a:lnTo>
                  <a:pt x="10313105" y="0"/>
                </a:lnTo>
                <a:lnTo>
                  <a:pt x="10313105" y="2793914"/>
                </a:lnTo>
                <a:lnTo>
                  <a:pt x="0" y="27939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8100000">
            <a:off x="1023063" y="-157559"/>
            <a:ext cx="10313105" cy="2793914"/>
          </a:xfrm>
          <a:custGeom>
            <a:avLst/>
            <a:gdLst/>
            <a:ahLst/>
            <a:cxnLst/>
            <a:rect r="r" b="b" t="t" l="l"/>
            <a:pathLst>
              <a:path h="2793914" w="10313105">
                <a:moveTo>
                  <a:pt x="0" y="0"/>
                </a:moveTo>
                <a:lnTo>
                  <a:pt x="10313105" y="0"/>
                </a:lnTo>
                <a:lnTo>
                  <a:pt x="10313105" y="2793914"/>
                </a:lnTo>
                <a:lnTo>
                  <a:pt x="0" y="27939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Freeform 7" id="7"/>
          <p:cNvSpPr/>
          <p:nvPr/>
        </p:nvSpPr>
        <p:spPr>
          <a:xfrm flipH="false" flipV="false" rot="0">
            <a:off x="14113842" y="9828023"/>
            <a:ext cx="38008905" cy="10525543"/>
          </a:xfrm>
          <a:custGeom>
            <a:avLst/>
            <a:gdLst/>
            <a:ahLst/>
            <a:cxnLst/>
            <a:rect r="r" b="b" t="t" l="l"/>
            <a:pathLst>
              <a:path h="10525543" w="38008905">
                <a:moveTo>
                  <a:pt x="0" y="0"/>
                </a:moveTo>
                <a:lnTo>
                  <a:pt x="38008904" y="0"/>
                </a:lnTo>
                <a:lnTo>
                  <a:pt x="38008904" y="10525543"/>
                </a:lnTo>
                <a:lnTo>
                  <a:pt x="0" y="10525543"/>
                </a:lnTo>
                <a:lnTo>
                  <a:pt x="0" y="0"/>
                </a:lnTo>
                <a:close/>
              </a:path>
            </a:pathLst>
          </a:custGeom>
          <a:blipFill>
            <a:blip r:embed="rId7"/>
            <a:stretch>
              <a:fillRect l="0" t="0" r="0" b="0"/>
            </a:stretch>
          </a:blipFill>
        </p:spPr>
      </p:sp>
      <p:sp>
        <p:nvSpPr>
          <p:cNvPr name="TextBox 8" id="8"/>
          <p:cNvSpPr txBox="true"/>
          <p:nvPr/>
        </p:nvSpPr>
        <p:spPr>
          <a:xfrm rot="0">
            <a:off x="17367945" y="1202817"/>
            <a:ext cx="31100911" cy="2089023"/>
          </a:xfrm>
          <a:prstGeom prst="rect">
            <a:avLst/>
          </a:prstGeom>
        </p:spPr>
        <p:txBody>
          <a:bodyPr anchor="t" rtlCol="false" tIns="0" lIns="0" bIns="0" rIns="0">
            <a:spAutoFit/>
          </a:bodyPr>
          <a:lstStyle/>
          <a:p>
            <a:pPr algn="ctr">
              <a:lnSpc>
                <a:spcPts val="17157"/>
              </a:lnSpc>
            </a:pPr>
            <a:r>
              <a:rPr lang="en-US" sz="12255">
                <a:solidFill>
                  <a:srgbClr val="FFFFFF"/>
                </a:solidFill>
                <a:latin typeface="Open Sauce Bold"/>
              </a:rPr>
              <a:t>Q5. Number of month present in dataset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Freeform 7" id="7"/>
          <p:cNvSpPr/>
          <p:nvPr/>
        </p:nvSpPr>
        <p:spPr>
          <a:xfrm flipH="false" flipV="false" rot="0">
            <a:off x="21033390" y="5195300"/>
            <a:ext cx="24732744" cy="22299201"/>
          </a:xfrm>
          <a:custGeom>
            <a:avLst/>
            <a:gdLst/>
            <a:ahLst/>
            <a:cxnLst/>
            <a:rect r="r" b="b" t="t" l="l"/>
            <a:pathLst>
              <a:path h="22299201" w="24732744">
                <a:moveTo>
                  <a:pt x="0" y="0"/>
                </a:moveTo>
                <a:lnTo>
                  <a:pt x="24732744" y="0"/>
                </a:lnTo>
                <a:lnTo>
                  <a:pt x="24732744" y="22299200"/>
                </a:lnTo>
                <a:lnTo>
                  <a:pt x="0" y="22299200"/>
                </a:lnTo>
                <a:lnTo>
                  <a:pt x="0" y="0"/>
                </a:lnTo>
                <a:close/>
              </a:path>
            </a:pathLst>
          </a:custGeom>
          <a:blipFill>
            <a:blip r:embed="rId7"/>
            <a:stretch>
              <a:fillRect l="0" t="0" r="0" b="0"/>
            </a:stretch>
          </a:blipFill>
        </p:spPr>
      </p:sp>
      <p:sp>
        <p:nvSpPr>
          <p:cNvPr name="TextBox 8" id="8"/>
          <p:cNvSpPr txBox="true"/>
          <p:nvPr/>
        </p:nvSpPr>
        <p:spPr>
          <a:xfrm rot="0">
            <a:off x="10030048" y="1202817"/>
            <a:ext cx="45776704" cy="2089023"/>
          </a:xfrm>
          <a:prstGeom prst="rect">
            <a:avLst/>
          </a:prstGeom>
        </p:spPr>
        <p:txBody>
          <a:bodyPr anchor="t" rtlCol="false" tIns="0" lIns="0" bIns="0" rIns="0">
            <a:spAutoFit/>
          </a:bodyPr>
          <a:lstStyle/>
          <a:p>
            <a:pPr algn="ctr">
              <a:lnSpc>
                <a:spcPts val="17157"/>
              </a:lnSpc>
            </a:pPr>
            <a:r>
              <a:rPr lang="en-US" sz="12255">
                <a:solidFill>
                  <a:srgbClr val="FFFFFF"/>
                </a:solidFill>
                <a:latin typeface="Open Sauce Bold"/>
              </a:rPr>
              <a:t>Q6. Find monthly average for confirmed, deaths, recovered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1585573" y="8428416"/>
            <a:ext cx="18942343" cy="14959910"/>
          </a:xfrm>
          <a:custGeom>
            <a:avLst/>
            <a:gdLst/>
            <a:ahLst/>
            <a:cxnLst/>
            <a:rect r="r" b="b" t="t" l="l"/>
            <a:pathLst>
              <a:path h="14959910" w="18942343">
                <a:moveTo>
                  <a:pt x="0" y="0"/>
                </a:moveTo>
                <a:lnTo>
                  <a:pt x="18942342" y="0"/>
                </a:lnTo>
                <a:lnTo>
                  <a:pt x="18942342" y="14959909"/>
                </a:lnTo>
                <a:lnTo>
                  <a:pt x="0" y="14959909"/>
                </a:lnTo>
                <a:lnTo>
                  <a:pt x="0" y="0"/>
                </a:lnTo>
                <a:close/>
              </a:path>
            </a:pathLst>
          </a:custGeom>
          <a:blipFill>
            <a:blip r:embed="rId6"/>
            <a:stretch>
              <a:fillRect l="0" t="0" r="-3519" b="0"/>
            </a:stretch>
          </a:blipFill>
        </p:spPr>
      </p:sp>
      <p:sp>
        <p:nvSpPr>
          <p:cNvPr name="Freeform 7" id="7"/>
          <p:cNvSpPr/>
          <p:nvPr/>
        </p:nvSpPr>
        <p:spPr>
          <a:xfrm flipH="false" flipV="false" rot="0">
            <a:off x="5443443" y="9131914"/>
            <a:ext cx="30328062" cy="13552913"/>
          </a:xfrm>
          <a:custGeom>
            <a:avLst/>
            <a:gdLst/>
            <a:ahLst/>
            <a:cxnLst/>
            <a:rect r="r" b="b" t="t" l="l"/>
            <a:pathLst>
              <a:path h="13552913" w="30328062">
                <a:moveTo>
                  <a:pt x="0" y="0"/>
                </a:moveTo>
                <a:lnTo>
                  <a:pt x="30328063" y="0"/>
                </a:lnTo>
                <a:lnTo>
                  <a:pt x="30328063" y="13552913"/>
                </a:lnTo>
                <a:lnTo>
                  <a:pt x="0" y="13552913"/>
                </a:lnTo>
                <a:lnTo>
                  <a:pt x="0" y="0"/>
                </a:lnTo>
                <a:close/>
              </a:path>
            </a:pathLst>
          </a:custGeom>
          <a:blipFill>
            <a:blip r:embed="rId7"/>
            <a:stretch>
              <a:fillRect l="0" t="0" r="-7175" b="0"/>
            </a:stretch>
          </a:blipFill>
        </p:spPr>
      </p:sp>
      <p:sp>
        <p:nvSpPr>
          <p:cNvPr name="TextBox 8" id="8"/>
          <p:cNvSpPr txBox="true"/>
          <p:nvPr/>
        </p:nvSpPr>
        <p:spPr>
          <a:xfrm rot="0">
            <a:off x="6620237" y="1399541"/>
            <a:ext cx="51453306" cy="1875791"/>
          </a:xfrm>
          <a:prstGeom prst="rect">
            <a:avLst/>
          </a:prstGeom>
        </p:spPr>
        <p:txBody>
          <a:bodyPr anchor="t" rtlCol="false" tIns="0" lIns="0" bIns="0" rIns="0">
            <a:spAutoFit/>
          </a:bodyPr>
          <a:lstStyle/>
          <a:p>
            <a:pPr algn="ctr">
              <a:lnSpc>
                <a:spcPts val="15259"/>
              </a:lnSpc>
            </a:pPr>
            <a:r>
              <a:rPr lang="en-US" sz="10899">
                <a:solidFill>
                  <a:srgbClr val="FFFFFF"/>
                </a:solidFill>
                <a:latin typeface="Open Sauce Bold"/>
              </a:rPr>
              <a:t>Q7. Find most frequent value for confirmed, deaths, recovered each month</a:t>
            </a:r>
          </a:p>
        </p:txBody>
      </p:sp>
      <p:sp>
        <p:nvSpPr>
          <p:cNvPr name="Freeform 9" id="9"/>
          <p:cNvSpPr/>
          <p:nvPr/>
        </p:nvSpPr>
        <p:spPr>
          <a:xfrm flipH="false" flipV="false" rot="0">
            <a:off x="34653762" y="16459200"/>
            <a:ext cx="5839090" cy="1766325"/>
          </a:xfrm>
          <a:custGeom>
            <a:avLst/>
            <a:gdLst/>
            <a:ahLst/>
            <a:cxnLst/>
            <a:rect r="r" b="b" t="t" l="l"/>
            <a:pathLst>
              <a:path h="1766325" w="5839090">
                <a:moveTo>
                  <a:pt x="0" y="0"/>
                </a:moveTo>
                <a:lnTo>
                  <a:pt x="5839091" y="0"/>
                </a:lnTo>
                <a:lnTo>
                  <a:pt x="5839091" y="1766325"/>
                </a:lnTo>
                <a:lnTo>
                  <a:pt x="0" y="17663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Freeform 7" id="7"/>
          <p:cNvSpPr/>
          <p:nvPr/>
        </p:nvSpPr>
        <p:spPr>
          <a:xfrm flipH="false" flipV="false" rot="0">
            <a:off x="21927992" y="7764500"/>
            <a:ext cx="24109337" cy="16608654"/>
          </a:xfrm>
          <a:custGeom>
            <a:avLst/>
            <a:gdLst/>
            <a:ahLst/>
            <a:cxnLst/>
            <a:rect r="r" b="b" t="t" l="l"/>
            <a:pathLst>
              <a:path h="16608654" w="24109337">
                <a:moveTo>
                  <a:pt x="0" y="0"/>
                </a:moveTo>
                <a:lnTo>
                  <a:pt x="24109337" y="0"/>
                </a:lnTo>
                <a:lnTo>
                  <a:pt x="24109337" y="16608654"/>
                </a:lnTo>
                <a:lnTo>
                  <a:pt x="0" y="16608654"/>
                </a:lnTo>
                <a:lnTo>
                  <a:pt x="0" y="0"/>
                </a:lnTo>
                <a:close/>
              </a:path>
            </a:pathLst>
          </a:custGeom>
          <a:blipFill>
            <a:blip r:embed="rId7"/>
            <a:stretch>
              <a:fillRect l="0" t="0" r="0" b="0"/>
            </a:stretch>
          </a:blipFill>
        </p:spPr>
      </p:sp>
      <p:sp>
        <p:nvSpPr>
          <p:cNvPr name="TextBox 8" id="8"/>
          <p:cNvSpPr txBox="true"/>
          <p:nvPr/>
        </p:nvSpPr>
        <p:spPr>
          <a:xfrm rot="0">
            <a:off x="16396767" y="1202817"/>
            <a:ext cx="33043267" cy="2089023"/>
          </a:xfrm>
          <a:prstGeom prst="rect">
            <a:avLst/>
          </a:prstGeom>
        </p:spPr>
        <p:txBody>
          <a:bodyPr anchor="t" rtlCol="false" tIns="0" lIns="0" bIns="0" rIns="0">
            <a:spAutoFit/>
          </a:bodyPr>
          <a:lstStyle/>
          <a:p>
            <a:pPr algn="ctr">
              <a:lnSpc>
                <a:spcPts val="17157"/>
              </a:lnSpc>
            </a:pPr>
            <a:r>
              <a:rPr lang="en-US" sz="12255">
                <a:solidFill>
                  <a:srgbClr val="FFFFFF"/>
                </a:solidFill>
                <a:latin typeface="Open Sauce Bold"/>
              </a:rPr>
              <a:t>Q4. Check what is start_date and end_date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Freeform 7" id="7"/>
          <p:cNvSpPr/>
          <p:nvPr/>
        </p:nvSpPr>
        <p:spPr>
          <a:xfrm flipH="false" flipV="false" rot="0">
            <a:off x="18281542" y="7409714"/>
            <a:ext cx="29523053" cy="18253129"/>
          </a:xfrm>
          <a:custGeom>
            <a:avLst/>
            <a:gdLst/>
            <a:ahLst/>
            <a:cxnLst/>
            <a:rect r="r" b="b" t="t" l="l"/>
            <a:pathLst>
              <a:path h="18253129" w="29523053">
                <a:moveTo>
                  <a:pt x="0" y="0"/>
                </a:moveTo>
                <a:lnTo>
                  <a:pt x="29523053" y="0"/>
                </a:lnTo>
                <a:lnTo>
                  <a:pt x="29523053" y="18253129"/>
                </a:lnTo>
                <a:lnTo>
                  <a:pt x="0" y="18253129"/>
                </a:lnTo>
                <a:lnTo>
                  <a:pt x="0" y="0"/>
                </a:lnTo>
                <a:close/>
              </a:path>
            </a:pathLst>
          </a:custGeom>
          <a:blipFill>
            <a:blip r:embed="rId7"/>
            <a:stretch>
              <a:fillRect l="0" t="0" r="0" b="0"/>
            </a:stretch>
          </a:blipFill>
        </p:spPr>
      </p:sp>
      <p:sp>
        <p:nvSpPr>
          <p:cNvPr name="TextBox 8" id="8"/>
          <p:cNvSpPr txBox="true"/>
          <p:nvPr/>
        </p:nvSpPr>
        <p:spPr>
          <a:xfrm rot="0">
            <a:off x="7260005" y="1257934"/>
            <a:ext cx="50136177" cy="2033906"/>
          </a:xfrm>
          <a:prstGeom prst="rect">
            <a:avLst/>
          </a:prstGeom>
        </p:spPr>
        <p:txBody>
          <a:bodyPr anchor="t" rtlCol="false" tIns="0" lIns="0" bIns="0" rIns="0">
            <a:spAutoFit/>
          </a:bodyPr>
          <a:lstStyle/>
          <a:p>
            <a:pPr algn="ctr">
              <a:lnSpc>
                <a:spcPts val="16519"/>
              </a:lnSpc>
            </a:pPr>
            <a:r>
              <a:rPr lang="en-US" sz="11799">
                <a:solidFill>
                  <a:srgbClr val="FFFFFF"/>
                </a:solidFill>
                <a:latin typeface="Open Sauce Bold"/>
              </a:rPr>
              <a:t>Q8. Find minimum values for confirmed, deaths, recovered per year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Freeform 7" id="7"/>
          <p:cNvSpPr/>
          <p:nvPr/>
        </p:nvSpPr>
        <p:spPr>
          <a:xfrm flipH="false" flipV="false" rot="0">
            <a:off x="16653648" y="5743599"/>
            <a:ext cx="31655553" cy="20855423"/>
          </a:xfrm>
          <a:custGeom>
            <a:avLst/>
            <a:gdLst/>
            <a:ahLst/>
            <a:cxnLst/>
            <a:rect r="r" b="b" t="t" l="l"/>
            <a:pathLst>
              <a:path h="20855423" w="31655553">
                <a:moveTo>
                  <a:pt x="0" y="0"/>
                </a:moveTo>
                <a:lnTo>
                  <a:pt x="31655553" y="0"/>
                </a:lnTo>
                <a:lnTo>
                  <a:pt x="31655553" y="20855423"/>
                </a:lnTo>
                <a:lnTo>
                  <a:pt x="0" y="20855423"/>
                </a:lnTo>
                <a:lnTo>
                  <a:pt x="0" y="0"/>
                </a:lnTo>
                <a:close/>
              </a:path>
            </a:pathLst>
          </a:custGeom>
          <a:blipFill>
            <a:blip r:embed="rId7"/>
            <a:stretch>
              <a:fillRect l="0" t="0" r="0" b="0"/>
            </a:stretch>
          </a:blipFill>
        </p:spPr>
      </p:sp>
      <p:sp>
        <p:nvSpPr>
          <p:cNvPr name="TextBox 8" id="8"/>
          <p:cNvSpPr txBox="true"/>
          <p:nvPr/>
        </p:nvSpPr>
        <p:spPr>
          <a:xfrm rot="0">
            <a:off x="7104628" y="1315084"/>
            <a:ext cx="50005804" cy="2033906"/>
          </a:xfrm>
          <a:prstGeom prst="rect">
            <a:avLst/>
          </a:prstGeom>
        </p:spPr>
        <p:txBody>
          <a:bodyPr anchor="t" rtlCol="false" tIns="0" lIns="0" bIns="0" rIns="0">
            <a:spAutoFit/>
          </a:bodyPr>
          <a:lstStyle/>
          <a:p>
            <a:pPr algn="ctr">
              <a:lnSpc>
                <a:spcPts val="16519"/>
              </a:lnSpc>
            </a:pPr>
            <a:r>
              <a:rPr lang="en-US" sz="11799">
                <a:solidFill>
                  <a:srgbClr val="FFFFFF"/>
                </a:solidFill>
                <a:latin typeface="Open Sauce Bold"/>
              </a:rPr>
              <a:t>Q9. Find maximum values of confirmed, deaths, recovered per year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Freeform 7" id="7"/>
          <p:cNvSpPr/>
          <p:nvPr/>
        </p:nvSpPr>
        <p:spPr>
          <a:xfrm flipH="false" flipV="false" rot="0">
            <a:off x="19195629" y="5074610"/>
            <a:ext cx="27445541" cy="22425517"/>
          </a:xfrm>
          <a:custGeom>
            <a:avLst/>
            <a:gdLst/>
            <a:ahLst/>
            <a:cxnLst/>
            <a:rect r="r" b="b" t="t" l="l"/>
            <a:pathLst>
              <a:path h="22425517" w="27445541">
                <a:moveTo>
                  <a:pt x="0" y="0"/>
                </a:moveTo>
                <a:lnTo>
                  <a:pt x="27445542" y="0"/>
                </a:lnTo>
                <a:lnTo>
                  <a:pt x="27445542" y="22425517"/>
                </a:lnTo>
                <a:lnTo>
                  <a:pt x="0" y="22425517"/>
                </a:lnTo>
                <a:lnTo>
                  <a:pt x="0" y="0"/>
                </a:lnTo>
                <a:close/>
              </a:path>
            </a:pathLst>
          </a:custGeom>
          <a:blipFill>
            <a:blip r:embed="rId7"/>
            <a:stretch>
              <a:fillRect l="0" t="0" r="0" b="0"/>
            </a:stretch>
          </a:blipFill>
        </p:spPr>
      </p:sp>
      <p:sp>
        <p:nvSpPr>
          <p:cNvPr name="TextBox 8" id="8"/>
          <p:cNvSpPr txBox="true"/>
          <p:nvPr/>
        </p:nvSpPr>
        <p:spPr>
          <a:xfrm rot="0">
            <a:off x="6100762" y="1497249"/>
            <a:ext cx="52263675" cy="1892299"/>
          </a:xfrm>
          <a:prstGeom prst="rect">
            <a:avLst/>
          </a:prstGeom>
        </p:spPr>
        <p:txBody>
          <a:bodyPr anchor="t" rtlCol="false" tIns="0" lIns="0" bIns="0" rIns="0">
            <a:spAutoFit/>
          </a:bodyPr>
          <a:lstStyle/>
          <a:p>
            <a:pPr algn="ctr">
              <a:lnSpc>
                <a:spcPts val="15400"/>
              </a:lnSpc>
            </a:pPr>
            <a:r>
              <a:rPr lang="en-US" sz="11000">
                <a:solidFill>
                  <a:srgbClr val="FFFFFF"/>
                </a:solidFill>
                <a:latin typeface="Open Sauce Bold"/>
              </a:rPr>
              <a:t>Q10. The total number of case of confirmed, deaths, recovered each month</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Freeform 7" id="7"/>
          <p:cNvSpPr/>
          <p:nvPr/>
        </p:nvSpPr>
        <p:spPr>
          <a:xfrm flipH="false" flipV="false" rot="0">
            <a:off x="21041174" y="5051306"/>
            <a:ext cx="23022895" cy="22386684"/>
          </a:xfrm>
          <a:custGeom>
            <a:avLst/>
            <a:gdLst/>
            <a:ahLst/>
            <a:cxnLst/>
            <a:rect r="r" b="b" t="t" l="l"/>
            <a:pathLst>
              <a:path h="22386684" w="23022895">
                <a:moveTo>
                  <a:pt x="0" y="0"/>
                </a:moveTo>
                <a:lnTo>
                  <a:pt x="23022896" y="0"/>
                </a:lnTo>
                <a:lnTo>
                  <a:pt x="23022896" y="22386684"/>
                </a:lnTo>
                <a:lnTo>
                  <a:pt x="0" y="22386684"/>
                </a:lnTo>
                <a:lnTo>
                  <a:pt x="0" y="0"/>
                </a:lnTo>
                <a:close/>
              </a:path>
            </a:pathLst>
          </a:custGeom>
          <a:blipFill>
            <a:blip r:embed="rId7"/>
            <a:stretch>
              <a:fillRect l="0" t="0" r="0" b="0"/>
            </a:stretch>
          </a:blipFill>
        </p:spPr>
      </p:sp>
      <p:sp>
        <p:nvSpPr>
          <p:cNvPr name="TextBox 8" id="8"/>
          <p:cNvSpPr txBox="true"/>
          <p:nvPr/>
        </p:nvSpPr>
        <p:spPr>
          <a:xfrm rot="0">
            <a:off x="9382295" y="566645"/>
            <a:ext cx="47072211" cy="3479801"/>
          </a:xfrm>
          <a:prstGeom prst="rect">
            <a:avLst/>
          </a:prstGeom>
        </p:spPr>
        <p:txBody>
          <a:bodyPr anchor="t" rtlCol="false" tIns="0" lIns="0" bIns="0" rIns="0">
            <a:spAutoFit/>
          </a:bodyPr>
          <a:lstStyle/>
          <a:p>
            <a:pPr algn="ctr">
              <a:lnSpc>
                <a:spcPts val="13999"/>
              </a:lnSpc>
            </a:pPr>
            <a:r>
              <a:rPr lang="en-US" sz="9999">
                <a:solidFill>
                  <a:srgbClr val="FFFFFF"/>
                </a:solidFill>
                <a:latin typeface="Open Sauce Bold"/>
              </a:rPr>
              <a:t>Q11. Check how corona virus spread out with respect to confirmed case</a:t>
            </a:r>
            <a:r>
              <a:rPr lang="en-US" sz="9999">
                <a:solidFill>
                  <a:srgbClr val="FFFFFF"/>
                </a:solidFill>
                <a:latin typeface="Open Sauce Bold"/>
              </a:rPr>
              <a:t> (Eg.: total confirmed cases, their average, variance &amp; STDEV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Freeform 7" id="7"/>
          <p:cNvSpPr/>
          <p:nvPr/>
        </p:nvSpPr>
        <p:spPr>
          <a:xfrm flipH="false" flipV="false" rot="0">
            <a:off x="20340127" y="5267508"/>
            <a:ext cx="25156546" cy="22383384"/>
          </a:xfrm>
          <a:custGeom>
            <a:avLst/>
            <a:gdLst/>
            <a:ahLst/>
            <a:cxnLst/>
            <a:rect r="r" b="b" t="t" l="l"/>
            <a:pathLst>
              <a:path h="22383384" w="25156546">
                <a:moveTo>
                  <a:pt x="0" y="0"/>
                </a:moveTo>
                <a:lnTo>
                  <a:pt x="25156546" y="0"/>
                </a:lnTo>
                <a:lnTo>
                  <a:pt x="25156546" y="22383384"/>
                </a:lnTo>
                <a:lnTo>
                  <a:pt x="0" y="22383384"/>
                </a:lnTo>
                <a:lnTo>
                  <a:pt x="0" y="0"/>
                </a:lnTo>
                <a:close/>
              </a:path>
            </a:pathLst>
          </a:custGeom>
          <a:blipFill>
            <a:blip r:embed="rId7"/>
            <a:stretch>
              <a:fillRect l="0" t="0" r="0" b="0"/>
            </a:stretch>
          </a:blipFill>
        </p:spPr>
      </p:sp>
      <p:sp>
        <p:nvSpPr>
          <p:cNvPr name="TextBox 8" id="8"/>
          <p:cNvSpPr txBox="true"/>
          <p:nvPr/>
        </p:nvSpPr>
        <p:spPr>
          <a:xfrm rot="0">
            <a:off x="7585882" y="528034"/>
            <a:ext cx="49924600" cy="3479801"/>
          </a:xfrm>
          <a:prstGeom prst="rect">
            <a:avLst/>
          </a:prstGeom>
        </p:spPr>
        <p:txBody>
          <a:bodyPr anchor="t" rtlCol="false" tIns="0" lIns="0" bIns="0" rIns="0">
            <a:spAutoFit/>
          </a:bodyPr>
          <a:lstStyle/>
          <a:p>
            <a:pPr algn="ctr">
              <a:lnSpc>
                <a:spcPts val="13999"/>
              </a:lnSpc>
            </a:pPr>
            <a:r>
              <a:rPr lang="en-US" sz="9999">
                <a:solidFill>
                  <a:srgbClr val="FFFFFF"/>
                </a:solidFill>
                <a:latin typeface="Open Sauce Bold"/>
              </a:rPr>
              <a:t>Q12. Check how corona virus spread out with respect to death case per month</a:t>
            </a:r>
            <a:r>
              <a:rPr lang="en-US" sz="9999">
                <a:solidFill>
                  <a:srgbClr val="FFFFFF"/>
                </a:solidFill>
                <a:latin typeface="Open Sauce Bold"/>
              </a:rPr>
              <a:t>  (Eg.: total confirmed cases, their average, variance &amp; STDEV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Freeform 7" id="7"/>
          <p:cNvSpPr/>
          <p:nvPr/>
        </p:nvSpPr>
        <p:spPr>
          <a:xfrm flipH="false" flipV="false" rot="0">
            <a:off x="21336299" y="5175607"/>
            <a:ext cx="22815788" cy="22320549"/>
          </a:xfrm>
          <a:custGeom>
            <a:avLst/>
            <a:gdLst/>
            <a:ahLst/>
            <a:cxnLst/>
            <a:rect r="r" b="b" t="t" l="l"/>
            <a:pathLst>
              <a:path h="22320549" w="22815788">
                <a:moveTo>
                  <a:pt x="0" y="0"/>
                </a:moveTo>
                <a:lnTo>
                  <a:pt x="22815788" y="0"/>
                </a:lnTo>
                <a:lnTo>
                  <a:pt x="22815788" y="22320549"/>
                </a:lnTo>
                <a:lnTo>
                  <a:pt x="0" y="22320549"/>
                </a:lnTo>
                <a:lnTo>
                  <a:pt x="0" y="0"/>
                </a:lnTo>
                <a:close/>
              </a:path>
            </a:pathLst>
          </a:custGeom>
          <a:blipFill>
            <a:blip r:embed="rId7"/>
            <a:stretch>
              <a:fillRect l="0" t="0" r="-417" b="0"/>
            </a:stretch>
          </a:blipFill>
        </p:spPr>
      </p:sp>
      <p:sp>
        <p:nvSpPr>
          <p:cNvPr name="TextBox 8" id="8"/>
          <p:cNvSpPr txBox="true"/>
          <p:nvPr/>
        </p:nvSpPr>
        <p:spPr>
          <a:xfrm rot="0">
            <a:off x="6342447" y="623795"/>
            <a:ext cx="51168035" cy="3479801"/>
          </a:xfrm>
          <a:prstGeom prst="rect">
            <a:avLst/>
          </a:prstGeom>
        </p:spPr>
        <p:txBody>
          <a:bodyPr anchor="t" rtlCol="false" tIns="0" lIns="0" bIns="0" rIns="0">
            <a:spAutoFit/>
          </a:bodyPr>
          <a:lstStyle/>
          <a:p>
            <a:pPr algn="ctr">
              <a:lnSpc>
                <a:spcPts val="13999"/>
              </a:lnSpc>
            </a:pPr>
            <a:r>
              <a:rPr lang="en-US" sz="9999">
                <a:solidFill>
                  <a:srgbClr val="FFFFFF"/>
                </a:solidFill>
                <a:latin typeface="Open Sauce Bold"/>
              </a:rPr>
              <a:t>Q13. Check how corona virus spread out with respect to recovered case</a:t>
            </a:r>
            <a:r>
              <a:rPr lang="en-US" sz="9999">
                <a:solidFill>
                  <a:srgbClr val="FFFFFF"/>
                </a:solidFill>
                <a:latin typeface="Open Sauce Bold"/>
              </a:rPr>
              <a:t> (Eg.: total confirmed cases, their average, variance &amp; STDEV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TextBox 7" id="7"/>
          <p:cNvSpPr txBox="true"/>
          <p:nvPr/>
        </p:nvSpPr>
        <p:spPr>
          <a:xfrm rot="0">
            <a:off x="25193873" y="6657999"/>
            <a:ext cx="13328662" cy="2092241"/>
          </a:xfrm>
          <a:prstGeom prst="rect">
            <a:avLst/>
          </a:prstGeom>
        </p:spPr>
        <p:txBody>
          <a:bodyPr anchor="t" rtlCol="false" tIns="0" lIns="0" bIns="0" rIns="0">
            <a:spAutoFit/>
          </a:bodyPr>
          <a:lstStyle/>
          <a:p>
            <a:pPr algn="ctr">
              <a:lnSpc>
                <a:spcPts val="17156"/>
              </a:lnSpc>
            </a:pPr>
            <a:r>
              <a:rPr lang="en-US" sz="12254">
                <a:solidFill>
                  <a:srgbClr val="085454"/>
                </a:solidFill>
                <a:latin typeface="Open Sauce Bold"/>
              </a:rPr>
              <a:t>Project Overview</a:t>
            </a:r>
          </a:p>
        </p:txBody>
      </p:sp>
      <p:sp>
        <p:nvSpPr>
          <p:cNvPr name="TextBox 8" id="8"/>
          <p:cNvSpPr txBox="true"/>
          <p:nvPr/>
        </p:nvSpPr>
        <p:spPr>
          <a:xfrm rot="0">
            <a:off x="10434760" y="10780938"/>
            <a:ext cx="46332659" cy="8415974"/>
          </a:xfrm>
          <a:prstGeom prst="rect">
            <a:avLst/>
          </a:prstGeom>
        </p:spPr>
        <p:txBody>
          <a:bodyPr anchor="t" rtlCol="false" tIns="0" lIns="0" bIns="0" rIns="0">
            <a:spAutoFit/>
          </a:bodyPr>
          <a:lstStyle/>
          <a:p>
            <a:pPr algn="l" marL="2071354" indent="-1035677" lvl="1">
              <a:lnSpc>
                <a:spcPts val="13431"/>
              </a:lnSpc>
              <a:buFont typeface="Arial"/>
              <a:buChar char="•"/>
            </a:pPr>
            <a:r>
              <a:rPr lang="en-US" sz="9594">
                <a:solidFill>
                  <a:srgbClr val="288F94"/>
                </a:solidFill>
                <a:latin typeface="Canva Sans Bold"/>
              </a:rPr>
              <a:t>The COVID-19 pandemic, caused by the SARS-CoV-2 virus, has been a global health crisis with far-reaching implications. Our project aims to analyze the spread and impact of the virus using a dataset that includes critical features such as Province, Country_Region, Latitude, Longitude, Date, Confirmed, Deaths, and Recovered cases.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Freeform 7" id="7"/>
          <p:cNvSpPr/>
          <p:nvPr/>
        </p:nvSpPr>
        <p:spPr>
          <a:xfrm flipH="false" flipV="false" rot="0">
            <a:off x="11984155" y="8622094"/>
            <a:ext cx="42268277" cy="12770711"/>
          </a:xfrm>
          <a:custGeom>
            <a:avLst/>
            <a:gdLst/>
            <a:ahLst/>
            <a:cxnLst/>
            <a:rect r="r" b="b" t="t" l="l"/>
            <a:pathLst>
              <a:path h="12770711" w="42268277">
                <a:moveTo>
                  <a:pt x="0" y="0"/>
                </a:moveTo>
                <a:lnTo>
                  <a:pt x="42268278" y="0"/>
                </a:lnTo>
                <a:lnTo>
                  <a:pt x="42268278" y="12770711"/>
                </a:lnTo>
                <a:lnTo>
                  <a:pt x="0" y="12770711"/>
                </a:lnTo>
                <a:lnTo>
                  <a:pt x="0" y="0"/>
                </a:lnTo>
                <a:close/>
              </a:path>
            </a:pathLst>
          </a:custGeom>
          <a:blipFill>
            <a:blip r:embed="rId7"/>
            <a:stretch>
              <a:fillRect l="0" t="0" r="0" b="0"/>
            </a:stretch>
          </a:blipFill>
        </p:spPr>
      </p:sp>
      <p:sp>
        <p:nvSpPr>
          <p:cNvPr name="TextBox 8" id="8"/>
          <p:cNvSpPr txBox="true"/>
          <p:nvPr/>
        </p:nvSpPr>
        <p:spPr>
          <a:xfrm rot="0">
            <a:off x="7730880" y="1374267"/>
            <a:ext cx="49343816" cy="2089023"/>
          </a:xfrm>
          <a:prstGeom prst="rect">
            <a:avLst/>
          </a:prstGeom>
        </p:spPr>
        <p:txBody>
          <a:bodyPr anchor="t" rtlCol="false" tIns="0" lIns="0" bIns="0" rIns="0">
            <a:spAutoFit/>
          </a:bodyPr>
          <a:lstStyle/>
          <a:p>
            <a:pPr algn="ctr">
              <a:lnSpc>
                <a:spcPts val="17157"/>
              </a:lnSpc>
            </a:pPr>
            <a:r>
              <a:rPr lang="en-US" sz="12255">
                <a:solidFill>
                  <a:srgbClr val="FFFFFF"/>
                </a:solidFill>
                <a:latin typeface="Open Sauce Bold"/>
              </a:rPr>
              <a:t>Q14. Find Country having highest number of the Confirmed case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Freeform 7" id="7"/>
          <p:cNvSpPr/>
          <p:nvPr/>
        </p:nvSpPr>
        <p:spPr>
          <a:xfrm flipH="false" flipV="false" rot="0">
            <a:off x="12653661" y="9828023"/>
            <a:ext cx="40529478" cy="11932895"/>
          </a:xfrm>
          <a:custGeom>
            <a:avLst/>
            <a:gdLst/>
            <a:ahLst/>
            <a:cxnLst/>
            <a:rect r="r" b="b" t="t" l="l"/>
            <a:pathLst>
              <a:path h="11932895" w="40529478">
                <a:moveTo>
                  <a:pt x="0" y="0"/>
                </a:moveTo>
                <a:lnTo>
                  <a:pt x="40529478" y="0"/>
                </a:lnTo>
                <a:lnTo>
                  <a:pt x="40529478" y="11932895"/>
                </a:lnTo>
                <a:lnTo>
                  <a:pt x="0" y="11932895"/>
                </a:lnTo>
                <a:lnTo>
                  <a:pt x="0" y="0"/>
                </a:lnTo>
                <a:close/>
              </a:path>
            </a:pathLst>
          </a:custGeom>
          <a:blipFill>
            <a:blip r:embed="rId7"/>
            <a:stretch>
              <a:fillRect l="0" t="0" r="0" b="0"/>
            </a:stretch>
          </a:blipFill>
        </p:spPr>
      </p:sp>
      <p:sp>
        <p:nvSpPr>
          <p:cNvPr name="TextBox 8" id="8"/>
          <p:cNvSpPr txBox="true"/>
          <p:nvPr/>
        </p:nvSpPr>
        <p:spPr>
          <a:xfrm rot="0">
            <a:off x="9638333" y="1374267"/>
            <a:ext cx="45188535" cy="2089023"/>
          </a:xfrm>
          <a:prstGeom prst="rect">
            <a:avLst/>
          </a:prstGeom>
        </p:spPr>
        <p:txBody>
          <a:bodyPr anchor="t" rtlCol="false" tIns="0" lIns="0" bIns="0" rIns="0">
            <a:spAutoFit/>
          </a:bodyPr>
          <a:lstStyle/>
          <a:p>
            <a:pPr algn="ctr">
              <a:lnSpc>
                <a:spcPts val="17157"/>
              </a:lnSpc>
            </a:pPr>
            <a:r>
              <a:rPr lang="en-US" sz="12255">
                <a:solidFill>
                  <a:srgbClr val="FFFFFF"/>
                </a:solidFill>
                <a:latin typeface="Open Sauce Bold"/>
              </a:rPr>
              <a:t>Q15. Find Country having lowest number of the death case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Freeform 7" id="7"/>
          <p:cNvSpPr/>
          <p:nvPr/>
        </p:nvSpPr>
        <p:spPr>
          <a:xfrm flipH="false" flipV="false" rot="0">
            <a:off x="12008818" y="7434445"/>
            <a:ext cx="41361964" cy="16938709"/>
          </a:xfrm>
          <a:custGeom>
            <a:avLst/>
            <a:gdLst/>
            <a:ahLst/>
            <a:cxnLst/>
            <a:rect r="r" b="b" t="t" l="l"/>
            <a:pathLst>
              <a:path h="16938709" w="41361964">
                <a:moveTo>
                  <a:pt x="0" y="0"/>
                </a:moveTo>
                <a:lnTo>
                  <a:pt x="41361964" y="0"/>
                </a:lnTo>
                <a:lnTo>
                  <a:pt x="41361964" y="16938709"/>
                </a:lnTo>
                <a:lnTo>
                  <a:pt x="0" y="16938709"/>
                </a:lnTo>
                <a:lnTo>
                  <a:pt x="0" y="0"/>
                </a:lnTo>
                <a:close/>
              </a:path>
            </a:pathLst>
          </a:custGeom>
          <a:blipFill>
            <a:blip r:embed="rId7"/>
            <a:stretch>
              <a:fillRect l="0" t="0" r="0" b="0"/>
            </a:stretch>
          </a:blipFill>
        </p:spPr>
      </p:sp>
      <p:sp>
        <p:nvSpPr>
          <p:cNvPr name="TextBox 8" id="8"/>
          <p:cNvSpPr txBox="true"/>
          <p:nvPr/>
        </p:nvSpPr>
        <p:spPr>
          <a:xfrm rot="0">
            <a:off x="10861997" y="1487724"/>
            <a:ext cx="43655605" cy="2089023"/>
          </a:xfrm>
          <a:prstGeom prst="rect">
            <a:avLst/>
          </a:prstGeom>
        </p:spPr>
        <p:txBody>
          <a:bodyPr anchor="t" rtlCol="false" tIns="0" lIns="0" bIns="0" rIns="0">
            <a:spAutoFit/>
          </a:bodyPr>
          <a:lstStyle/>
          <a:p>
            <a:pPr algn="ctr">
              <a:lnSpc>
                <a:spcPts val="17157"/>
              </a:lnSpc>
            </a:pPr>
            <a:r>
              <a:rPr lang="en-US" sz="12255">
                <a:solidFill>
                  <a:srgbClr val="FFFFFF"/>
                </a:solidFill>
                <a:latin typeface="Open Sauce Bold"/>
              </a:rPr>
              <a:t>Q16. Find top 5 countries having highest recovered case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TextBox 7" id="7"/>
          <p:cNvSpPr txBox="true"/>
          <p:nvPr/>
        </p:nvSpPr>
        <p:spPr>
          <a:xfrm rot="0">
            <a:off x="25952418" y="5686449"/>
            <a:ext cx="11540975" cy="2089023"/>
          </a:xfrm>
          <a:prstGeom prst="rect">
            <a:avLst/>
          </a:prstGeom>
        </p:spPr>
        <p:txBody>
          <a:bodyPr anchor="t" rtlCol="false" tIns="0" lIns="0" bIns="0" rIns="0">
            <a:spAutoFit/>
          </a:bodyPr>
          <a:lstStyle/>
          <a:p>
            <a:pPr algn="ctr">
              <a:lnSpc>
                <a:spcPts val="17157"/>
              </a:lnSpc>
            </a:pPr>
            <a:r>
              <a:rPr lang="en-US" sz="12255">
                <a:solidFill>
                  <a:srgbClr val="085454"/>
                </a:solidFill>
                <a:latin typeface="Open Sauce Bold"/>
              </a:rPr>
              <a:t>Insights</a:t>
            </a:r>
          </a:p>
        </p:txBody>
      </p:sp>
      <p:sp>
        <p:nvSpPr>
          <p:cNvPr name="TextBox 8" id="8"/>
          <p:cNvSpPr txBox="true"/>
          <p:nvPr/>
        </p:nvSpPr>
        <p:spPr>
          <a:xfrm rot="0">
            <a:off x="8588130" y="9471420"/>
            <a:ext cx="47298250" cy="13336905"/>
          </a:xfrm>
          <a:prstGeom prst="rect">
            <a:avLst/>
          </a:prstGeom>
        </p:spPr>
        <p:txBody>
          <a:bodyPr anchor="t" rtlCol="false" tIns="0" lIns="0" bIns="0" rIns="0">
            <a:spAutoFit/>
          </a:bodyPr>
          <a:lstStyle/>
          <a:p>
            <a:pPr algn="l">
              <a:lnSpc>
                <a:spcPts val="15119"/>
              </a:lnSpc>
            </a:pPr>
            <a:r>
              <a:rPr lang="en-US" sz="10800">
                <a:solidFill>
                  <a:srgbClr val="4FBDC2"/>
                </a:solidFill>
                <a:latin typeface="Canva Sans Bold"/>
              </a:rPr>
              <a:t>1.COVID-19 Pandemic duration: January 22, 2020, to June 13, 2021. </a:t>
            </a:r>
          </a:p>
          <a:p>
            <a:pPr algn="l">
              <a:lnSpc>
                <a:spcPts val="15119"/>
              </a:lnSpc>
            </a:pPr>
            <a:r>
              <a:rPr lang="en-US" sz="10800">
                <a:solidFill>
                  <a:srgbClr val="4FBDC2"/>
                </a:solidFill>
                <a:latin typeface="Canva Sans Bold"/>
              </a:rPr>
              <a:t>2. India has the highest number of recovered cases. </a:t>
            </a:r>
          </a:p>
          <a:p>
            <a:pPr algn="l">
              <a:lnSpc>
                <a:spcPts val="15119"/>
              </a:lnSpc>
            </a:pPr>
            <a:r>
              <a:rPr lang="en-US" sz="10800">
                <a:solidFill>
                  <a:srgbClr val="4FBDC2"/>
                </a:solidFill>
                <a:latin typeface="Canva Sans Bold"/>
              </a:rPr>
              <a:t>3. Samoa, Kiribati, Dominica, and the Marshall Islands have the lowest death counts. </a:t>
            </a:r>
          </a:p>
          <a:p>
            <a:pPr algn="l">
              <a:lnSpc>
                <a:spcPts val="15119"/>
              </a:lnSpc>
            </a:pPr>
            <a:r>
              <a:rPr lang="en-US" sz="10800">
                <a:solidFill>
                  <a:srgbClr val="4FBDC2"/>
                </a:solidFill>
                <a:latin typeface="Canva Sans Bold"/>
              </a:rPr>
              <a:t>4. The US leads in confirmed COVID-19 cases. </a:t>
            </a:r>
          </a:p>
          <a:p>
            <a:pPr algn="l">
              <a:lnSpc>
                <a:spcPts val="15119"/>
              </a:lnSpc>
            </a:pPr>
            <a:r>
              <a:rPr lang="en-US" sz="10800">
                <a:solidFill>
                  <a:srgbClr val="4FBDC2"/>
                </a:solidFill>
                <a:latin typeface="Canva Sans Bold"/>
              </a:rPr>
              <a:t>5. Peak confirmed cases occurred in April 2021. 6. Peak death rate in January 2021</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Freeform 7" id="7"/>
          <p:cNvSpPr/>
          <p:nvPr/>
        </p:nvSpPr>
        <p:spPr>
          <a:xfrm flipH="false" flipV="false" rot="0">
            <a:off x="5100543" y="3077288"/>
            <a:ext cx="4213696" cy="4617750"/>
          </a:xfrm>
          <a:custGeom>
            <a:avLst/>
            <a:gdLst/>
            <a:ahLst/>
            <a:cxnLst/>
            <a:rect r="r" b="b" t="t" l="l"/>
            <a:pathLst>
              <a:path h="4617750" w="4213696">
                <a:moveTo>
                  <a:pt x="0" y="0"/>
                </a:moveTo>
                <a:lnTo>
                  <a:pt x="4213697" y="0"/>
                </a:lnTo>
                <a:lnTo>
                  <a:pt x="4213697" y="4617749"/>
                </a:lnTo>
                <a:lnTo>
                  <a:pt x="0" y="4617749"/>
                </a:lnTo>
                <a:lnTo>
                  <a:pt x="0" y="0"/>
                </a:lnTo>
                <a:close/>
              </a:path>
            </a:pathLst>
          </a:custGeom>
          <a:blipFill>
            <a:blip r:embed="rId7"/>
            <a:stretch>
              <a:fillRect l="0" t="0" r="0" b="0"/>
            </a:stretch>
          </a:blipFill>
        </p:spPr>
      </p:sp>
      <p:sp>
        <p:nvSpPr>
          <p:cNvPr name="TextBox 8" id="8"/>
          <p:cNvSpPr txBox="true"/>
          <p:nvPr/>
        </p:nvSpPr>
        <p:spPr>
          <a:xfrm rot="0">
            <a:off x="22551865" y="12300617"/>
            <a:ext cx="20733070" cy="4897974"/>
          </a:xfrm>
          <a:prstGeom prst="rect">
            <a:avLst/>
          </a:prstGeom>
        </p:spPr>
        <p:txBody>
          <a:bodyPr anchor="t" rtlCol="false" tIns="0" lIns="0" bIns="0" rIns="0">
            <a:spAutoFit/>
          </a:bodyPr>
          <a:lstStyle/>
          <a:p>
            <a:pPr algn="ctr">
              <a:lnSpc>
                <a:spcPts val="40162"/>
              </a:lnSpc>
            </a:pPr>
            <a:r>
              <a:rPr lang="en-US" sz="28687">
                <a:solidFill>
                  <a:srgbClr val="D89A60"/>
                </a:solidFill>
                <a:latin typeface="DM Serif Display"/>
              </a:rPr>
              <a:t>Thank You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TextBox 7" id="7"/>
          <p:cNvSpPr txBox="true"/>
          <p:nvPr/>
        </p:nvSpPr>
        <p:spPr>
          <a:xfrm rot="0">
            <a:off x="10434760" y="10780938"/>
            <a:ext cx="46332659" cy="6757033"/>
          </a:xfrm>
          <a:prstGeom prst="rect">
            <a:avLst/>
          </a:prstGeom>
        </p:spPr>
        <p:txBody>
          <a:bodyPr anchor="t" rtlCol="false" tIns="0" lIns="0" bIns="0" rIns="0">
            <a:spAutoFit/>
          </a:bodyPr>
          <a:lstStyle/>
          <a:p>
            <a:pPr algn="l" marL="2072656" indent="-1036328" lvl="1">
              <a:lnSpc>
                <a:spcPts val="13440"/>
              </a:lnSpc>
              <a:buFont typeface="Arial"/>
              <a:buChar char="•"/>
            </a:pPr>
            <a:r>
              <a:rPr lang="en-US" sz="9600">
                <a:solidFill>
                  <a:srgbClr val="288F94"/>
                </a:solidFill>
                <a:latin typeface="Canva Sans Bold"/>
              </a:rPr>
              <a:t> The primary objective is to understand the geographical spread, temporal trends, and recovery rates of COVID-19. By analyzing this data, we aim to identify patterns and correlations that can inform public health decisions and strategies.</a:t>
            </a:r>
          </a:p>
        </p:txBody>
      </p:sp>
      <p:sp>
        <p:nvSpPr>
          <p:cNvPr name="TextBox 8" id="8"/>
          <p:cNvSpPr txBox="true"/>
          <p:nvPr/>
        </p:nvSpPr>
        <p:spPr>
          <a:xfrm rot="0">
            <a:off x="25097300" y="6657999"/>
            <a:ext cx="13521809" cy="2092241"/>
          </a:xfrm>
          <a:prstGeom prst="rect">
            <a:avLst/>
          </a:prstGeom>
        </p:spPr>
        <p:txBody>
          <a:bodyPr anchor="t" rtlCol="false" tIns="0" lIns="0" bIns="0" rIns="0">
            <a:spAutoFit/>
          </a:bodyPr>
          <a:lstStyle/>
          <a:p>
            <a:pPr algn="ctr">
              <a:lnSpc>
                <a:spcPts val="17156"/>
              </a:lnSpc>
            </a:pPr>
            <a:r>
              <a:rPr lang="en-US" sz="12254">
                <a:solidFill>
                  <a:srgbClr val="085454"/>
                </a:solidFill>
                <a:latin typeface="Open Sauce Bold"/>
              </a:rPr>
              <a:t>Project Objective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016630" y="8905186"/>
            <a:ext cx="50428483" cy="18399109"/>
          </a:xfrm>
          <a:prstGeom prst="rect">
            <a:avLst/>
          </a:prstGeom>
        </p:spPr>
        <p:txBody>
          <a:bodyPr anchor="t" rtlCol="false" tIns="0" lIns="0" bIns="0" rIns="0">
            <a:spAutoFit/>
          </a:bodyPr>
          <a:lstStyle/>
          <a:p>
            <a:pPr algn="just" marL="1403485" indent="-701742" lvl="1">
              <a:lnSpc>
                <a:spcPts val="9100"/>
              </a:lnSpc>
              <a:buAutoNum type="arabicPeriod" startAt="1"/>
            </a:pPr>
            <a:r>
              <a:rPr lang="en-US" sz="6500">
                <a:solidFill>
                  <a:srgbClr val="288F94"/>
                </a:solidFill>
                <a:latin typeface="Canva Sans Bold"/>
              </a:rPr>
              <a:t>Province</a:t>
            </a:r>
            <a:r>
              <a:rPr lang="en-US" sz="6500">
                <a:solidFill>
                  <a:srgbClr val="288F94"/>
                </a:solidFill>
                <a:latin typeface="Canva Sans"/>
              </a:rPr>
              <a:t>: This column records the specific province or state within a country where the data was collected. It provides a more localized view of the pandemic’s impact within a country.</a:t>
            </a:r>
          </a:p>
          <a:p>
            <a:pPr algn="just" marL="1403485" indent="-701742" lvl="1">
              <a:lnSpc>
                <a:spcPts val="9100"/>
              </a:lnSpc>
              <a:buAutoNum type="arabicPeriod" startAt="1"/>
            </a:pPr>
            <a:r>
              <a:rPr lang="en-US" sz="6500">
                <a:solidFill>
                  <a:srgbClr val="288F94"/>
                </a:solidFill>
                <a:latin typeface="Canva Sans Bold"/>
              </a:rPr>
              <a:t>Country_Region</a:t>
            </a:r>
            <a:r>
              <a:rPr lang="en-US" sz="6500">
                <a:solidFill>
                  <a:srgbClr val="288F94"/>
                </a:solidFill>
                <a:latin typeface="Canva Sans"/>
              </a:rPr>
              <a:t>: This column indicates the country or region where the data was recorded. It is essential for country-level analysis and understanding the global spread of the virus.</a:t>
            </a:r>
          </a:p>
          <a:p>
            <a:pPr algn="just" marL="1403485" indent="-701742" lvl="1">
              <a:lnSpc>
                <a:spcPts val="9100"/>
              </a:lnSpc>
              <a:buAutoNum type="arabicPeriod" startAt="1"/>
            </a:pPr>
            <a:r>
              <a:rPr lang="en-US" sz="6500">
                <a:solidFill>
                  <a:srgbClr val="288F94"/>
                </a:solidFill>
                <a:latin typeface="Canva Sans Bold"/>
              </a:rPr>
              <a:t>Latitude</a:t>
            </a:r>
            <a:r>
              <a:rPr lang="en-US" sz="6500">
                <a:solidFill>
                  <a:srgbClr val="288F94"/>
                </a:solidFill>
                <a:latin typeface="Canva Sans"/>
              </a:rPr>
              <a:t>: The latitude coordinate of the location for which the data is reported. It helps in mapping the data geographically to analyze the spread patterns.</a:t>
            </a:r>
          </a:p>
          <a:p>
            <a:pPr algn="just" marL="1403485" indent="-701742" lvl="1">
              <a:lnSpc>
                <a:spcPts val="9100"/>
              </a:lnSpc>
              <a:buAutoNum type="arabicPeriod" startAt="1"/>
            </a:pPr>
            <a:r>
              <a:rPr lang="en-US" sz="6500">
                <a:solidFill>
                  <a:srgbClr val="288F94"/>
                </a:solidFill>
                <a:latin typeface="Canva Sans Bold"/>
              </a:rPr>
              <a:t>Longitude</a:t>
            </a:r>
            <a:r>
              <a:rPr lang="en-US" sz="6500">
                <a:solidFill>
                  <a:srgbClr val="288F94"/>
                </a:solidFill>
                <a:latin typeface="Canva Sans"/>
              </a:rPr>
              <a:t>: The longitude coordinate of the location for which the data is reported. Along with latitude, it is used for geospatial analysis of the pandemic.</a:t>
            </a:r>
          </a:p>
          <a:p>
            <a:pPr algn="just" marL="1403485" indent="-701742" lvl="1">
              <a:lnSpc>
                <a:spcPts val="9100"/>
              </a:lnSpc>
              <a:buAutoNum type="arabicPeriod" startAt="1"/>
            </a:pPr>
            <a:r>
              <a:rPr lang="en-US" sz="6500">
                <a:solidFill>
                  <a:srgbClr val="288F94"/>
                </a:solidFill>
                <a:latin typeface="Canva Sans Bold"/>
              </a:rPr>
              <a:t>Date</a:t>
            </a:r>
            <a:r>
              <a:rPr lang="en-US" sz="6500">
                <a:solidFill>
                  <a:srgbClr val="288F94"/>
                </a:solidFill>
                <a:latin typeface="Canva Sans"/>
              </a:rPr>
              <a:t>: This column typically records the date when the data was collected or reported. If the ‘Date IS NULL’ is mentioned, it indicates that there are missing values in the date column which may need to be addressed during data preprocessing.</a:t>
            </a:r>
          </a:p>
          <a:p>
            <a:pPr algn="just" marL="1403485" indent="-701742" lvl="1">
              <a:lnSpc>
                <a:spcPts val="9100"/>
              </a:lnSpc>
              <a:buAutoNum type="arabicPeriod" startAt="1"/>
            </a:pPr>
            <a:r>
              <a:rPr lang="en-US" sz="6500">
                <a:solidFill>
                  <a:srgbClr val="288F94"/>
                </a:solidFill>
                <a:latin typeface="Canva Sans Bold"/>
              </a:rPr>
              <a:t>Confirmed</a:t>
            </a:r>
            <a:r>
              <a:rPr lang="en-US" sz="6500">
                <a:solidFill>
                  <a:srgbClr val="288F94"/>
                </a:solidFill>
                <a:latin typeface="Canva Sans"/>
              </a:rPr>
              <a:t>: The total number of confirmed COVID-19 cases in the location as of the reported date. It is a key indicator of the spread of the virus.</a:t>
            </a:r>
          </a:p>
          <a:p>
            <a:pPr algn="just" marL="1403485" indent="-701742" lvl="1">
              <a:lnSpc>
                <a:spcPts val="9100"/>
              </a:lnSpc>
              <a:buAutoNum type="arabicPeriod" startAt="1"/>
            </a:pPr>
            <a:r>
              <a:rPr lang="en-US" sz="6500">
                <a:solidFill>
                  <a:srgbClr val="288F94"/>
                </a:solidFill>
                <a:latin typeface="Canva Sans Bold"/>
              </a:rPr>
              <a:t>Deaths</a:t>
            </a:r>
            <a:r>
              <a:rPr lang="en-US" sz="6500">
                <a:solidFill>
                  <a:srgbClr val="288F94"/>
                </a:solidFill>
                <a:latin typeface="Canva Sans"/>
              </a:rPr>
              <a:t>: The total number of deaths attributed to COVID-19 in the location as of the reported date. This column is crucial for understanding the lethality of the virus.</a:t>
            </a:r>
          </a:p>
          <a:p>
            <a:pPr algn="just" marL="1403485" indent="-701742" lvl="1">
              <a:lnSpc>
                <a:spcPts val="9100"/>
              </a:lnSpc>
              <a:buAutoNum type="arabicPeriod" startAt="1"/>
            </a:pPr>
            <a:r>
              <a:rPr lang="en-US" sz="6500">
                <a:solidFill>
                  <a:srgbClr val="288F94"/>
                </a:solidFill>
                <a:latin typeface="Canva Sans Bold"/>
              </a:rPr>
              <a:t>Recovered</a:t>
            </a:r>
            <a:r>
              <a:rPr lang="en-US" sz="6500">
                <a:solidFill>
                  <a:srgbClr val="288F94"/>
                </a:solidFill>
                <a:latin typeface="Canva Sans"/>
              </a:rPr>
              <a:t>: The total number of individuals who have recovered from COVID-19 in the location as of the reported date. It provides insights into the recovery rate and the effectiveness of treatment protocols.</a:t>
            </a:r>
          </a:p>
        </p:txBody>
      </p:sp>
      <p:sp>
        <p:nvSpPr>
          <p:cNvPr name="TextBox 7" id="7"/>
          <p:cNvSpPr txBox="true"/>
          <p:nvPr/>
        </p:nvSpPr>
        <p:spPr>
          <a:xfrm rot="0">
            <a:off x="23530046" y="6429399"/>
            <a:ext cx="16656316" cy="2092241"/>
          </a:xfrm>
          <a:prstGeom prst="rect">
            <a:avLst/>
          </a:prstGeom>
        </p:spPr>
        <p:txBody>
          <a:bodyPr anchor="t" rtlCol="false" tIns="0" lIns="0" bIns="0" rIns="0">
            <a:spAutoFit/>
          </a:bodyPr>
          <a:lstStyle/>
          <a:p>
            <a:pPr algn="ctr">
              <a:lnSpc>
                <a:spcPts val="17156"/>
              </a:lnSpc>
            </a:pPr>
            <a:r>
              <a:rPr lang="en-US" sz="12254">
                <a:solidFill>
                  <a:srgbClr val="085454"/>
                </a:solidFill>
                <a:latin typeface="Open Sauce Bold"/>
              </a:rPr>
              <a:t>Columns Description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8938659" y="16244648"/>
            <a:ext cx="5839090" cy="1766325"/>
          </a:xfrm>
          <a:custGeom>
            <a:avLst/>
            <a:gdLst/>
            <a:ahLst/>
            <a:cxnLst/>
            <a:rect r="r" b="b" t="t" l="l"/>
            <a:pathLst>
              <a:path h="1766325" w="5839090">
                <a:moveTo>
                  <a:pt x="0" y="0"/>
                </a:moveTo>
                <a:lnTo>
                  <a:pt x="5839090" y="0"/>
                </a:lnTo>
                <a:lnTo>
                  <a:pt x="5839090" y="1766324"/>
                </a:lnTo>
                <a:lnTo>
                  <a:pt x="0" y="17663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042388" y="7313154"/>
            <a:ext cx="18870514" cy="17862988"/>
          </a:xfrm>
          <a:custGeom>
            <a:avLst/>
            <a:gdLst/>
            <a:ahLst/>
            <a:cxnLst/>
            <a:rect r="r" b="b" t="t" l="l"/>
            <a:pathLst>
              <a:path h="17862988" w="18870514">
                <a:moveTo>
                  <a:pt x="0" y="0"/>
                </a:moveTo>
                <a:lnTo>
                  <a:pt x="18870514" y="0"/>
                </a:lnTo>
                <a:lnTo>
                  <a:pt x="18870514" y="17862988"/>
                </a:lnTo>
                <a:lnTo>
                  <a:pt x="0" y="17862988"/>
                </a:lnTo>
                <a:lnTo>
                  <a:pt x="0" y="0"/>
                </a:lnTo>
                <a:close/>
              </a:path>
            </a:pathLst>
          </a:custGeom>
          <a:blipFill>
            <a:blip r:embed="rId8"/>
            <a:stretch>
              <a:fillRect l="-4184" t="0" r="0" b="0"/>
            </a:stretch>
          </a:blipFill>
        </p:spPr>
      </p:sp>
      <p:sp>
        <p:nvSpPr>
          <p:cNvPr name="Freeform 8" id="8"/>
          <p:cNvSpPr/>
          <p:nvPr/>
        </p:nvSpPr>
        <p:spPr>
          <a:xfrm flipH="false" flipV="false" rot="0">
            <a:off x="38004958" y="7007268"/>
            <a:ext cx="18934014" cy="18903864"/>
          </a:xfrm>
          <a:custGeom>
            <a:avLst/>
            <a:gdLst/>
            <a:ahLst/>
            <a:cxnLst/>
            <a:rect r="r" b="b" t="t" l="l"/>
            <a:pathLst>
              <a:path h="18903864" w="18934014">
                <a:moveTo>
                  <a:pt x="0" y="0"/>
                </a:moveTo>
                <a:lnTo>
                  <a:pt x="18934014" y="0"/>
                </a:lnTo>
                <a:lnTo>
                  <a:pt x="18934014" y="18903864"/>
                </a:lnTo>
                <a:lnTo>
                  <a:pt x="0" y="18903864"/>
                </a:lnTo>
                <a:lnTo>
                  <a:pt x="0" y="0"/>
                </a:lnTo>
                <a:close/>
              </a:path>
            </a:pathLst>
          </a:custGeom>
          <a:blipFill>
            <a:blip r:embed="rId9"/>
            <a:stretch>
              <a:fillRect l="0" t="0" r="0" b="0"/>
            </a:stretch>
          </a:blipFill>
        </p:spPr>
      </p:sp>
      <p:sp>
        <p:nvSpPr>
          <p:cNvPr name="TextBox 9" id="9"/>
          <p:cNvSpPr txBox="true"/>
          <p:nvPr/>
        </p:nvSpPr>
        <p:spPr>
          <a:xfrm rot="0">
            <a:off x="17750730" y="1430574"/>
            <a:ext cx="30335339" cy="2089023"/>
          </a:xfrm>
          <a:prstGeom prst="rect">
            <a:avLst/>
          </a:prstGeom>
        </p:spPr>
        <p:txBody>
          <a:bodyPr anchor="t" rtlCol="false" tIns="0" lIns="0" bIns="0" rIns="0">
            <a:spAutoFit/>
          </a:bodyPr>
          <a:lstStyle/>
          <a:p>
            <a:pPr algn="ctr">
              <a:lnSpc>
                <a:spcPts val="17157"/>
              </a:lnSpc>
            </a:pPr>
            <a:r>
              <a:rPr lang="en-US" sz="12255">
                <a:solidFill>
                  <a:srgbClr val="FFFFFF"/>
                </a:solidFill>
                <a:latin typeface="Open Sauce Bold"/>
              </a:rPr>
              <a:t>Creating Database &amp; Importing Dataset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1073708" y="5061374"/>
            <a:ext cx="24203471" cy="22252248"/>
          </a:xfrm>
          <a:custGeom>
            <a:avLst/>
            <a:gdLst/>
            <a:ahLst/>
            <a:cxnLst/>
            <a:rect r="r" b="b" t="t" l="l"/>
            <a:pathLst>
              <a:path h="22252248" w="24203471">
                <a:moveTo>
                  <a:pt x="0" y="0"/>
                </a:moveTo>
                <a:lnTo>
                  <a:pt x="24203471" y="0"/>
                </a:lnTo>
                <a:lnTo>
                  <a:pt x="24203471" y="22252248"/>
                </a:lnTo>
                <a:lnTo>
                  <a:pt x="0" y="22252248"/>
                </a:lnTo>
                <a:lnTo>
                  <a:pt x="0" y="0"/>
                </a:lnTo>
                <a:close/>
              </a:path>
            </a:pathLst>
          </a:custGeom>
          <a:blipFill>
            <a:blip r:embed="rId6"/>
            <a:stretch>
              <a:fillRect l="0" t="0" r="0" b="0"/>
            </a:stretch>
          </a:blipFill>
        </p:spPr>
      </p:sp>
      <p:sp>
        <p:nvSpPr>
          <p:cNvPr name="TextBox 7" id="7"/>
          <p:cNvSpPr txBox="true"/>
          <p:nvPr/>
        </p:nvSpPr>
        <p:spPr>
          <a:xfrm rot="0">
            <a:off x="18844114" y="1199599"/>
            <a:ext cx="28548360" cy="1999486"/>
          </a:xfrm>
          <a:prstGeom prst="rect">
            <a:avLst/>
          </a:prstGeom>
        </p:spPr>
        <p:txBody>
          <a:bodyPr anchor="t" rtlCol="false" tIns="0" lIns="0" bIns="0" rIns="0">
            <a:spAutoFit/>
          </a:bodyPr>
          <a:lstStyle/>
          <a:p>
            <a:pPr algn="ctr">
              <a:lnSpc>
                <a:spcPts val="16317"/>
              </a:lnSpc>
            </a:pPr>
            <a:r>
              <a:rPr lang="en-US" sz="11655">
                <a:solidFill>
                  <a:srgbClr val="FFFFFF"/>
                </a:solidFill>
                <a:latin typeface="Open Sauce Bold"/>
              </a:rPr>
              <a:t>Q1. Write a code to check NULL values</a:t>
            </a:r>
          </a:p>
        </p:txBody>
      </p:sp>
      <p:sp>
        <p:nvSpPr>
          <p:cNvPr name="Freeform 8" id="8"/>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7"/>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Freeform 7" id="7"/>
          <p:cNvSpPr/>
          <p:nvPr/>
        </p:nvSpPr>
        <p:spPr>
          <a:xfrm flipH="false" flipV="false" rot="0">
            <a:off x="22292409" y="4887134"/>
            <a:ext cx="21747022" cy="22715027"/>
          </a:xfrm>
          <a:custGeom>
            <a:avLst/>
            <a:gdLst/>
            <a:ahLst/>
            <a:cxnLst/>
            <a:rect r="r" b="b" t="t" l="l"/>
            <a:pathLst>
              <a:path h="22715027" w="21747022">
                <a:moveTo>
                  <a:pt x="0" y="0"/>
                </a:moveTo>
                <a:lnTo>
                  <a:pt x="21747022" y="0"/>
                </a:lnTo>
                <a:lnTo>
                  <a:pt x="21747022" y="22715027"/>
                </a:lnTo>
                <a:lnTo>
                  <a:pt x="0" y="22715027"/>
                </a:lnTo>
                <a:lnTo>
                  <a:pt x="0" y="0"/>
                </a:lnTo>
                <a:close/>
              </a:path>
            </a:pathLst>
          </a:custGeom>
          <a:blipFill>
            <a:blip r:embed="rId7"/>
            <a:stretch>
              <a:fillRect l="0" t="-219" r="0" b="-219"/>
            </a:stretch>
          </a:blipFill>
        </p:spPr>
      </p:sp>
      <p:sp>
        <p:nvSpPr>
          <p:cNvPr name="TextBox 8" id="8"/>
          <p:cNvSpPr txBox="true"/>
          <p:nvPr/>
        </p:nvSpPr>
        <p:spPr>
          <a:xfrm rot="0">
            <a:off x="7989527" y="1209124"/>
            <a:ext cx="48708618" cy="1883912"/>
          </a:xfrm>
          <a:prstGeom prst="rect">
            <a:avLst/>
          </a:prstGeom>
        </p:spPr>
        <p:txBody>
          <a:bodyPr anchor="t" rtlCol="false" tIns="0" lIns="0" bIns="0" rIns="0">
            <a:spAutoFit/>
          </a:bodyPr>
          <a:lstStyle/>
          <a:p>
            <a:pPr algn="ctr">
              <a:lnSpc>
                <a:spcPts val="15337"/>
              </a:lnSpc>
            </a:pPr>
            <a:r>
              <a:rPr lang="en-US" sz="10955">
                <a:solidFill>
                  <a:srgbClr val="FFFFFF"/>
                </a:solidFill>
                <a:latin typeface="Open Sauce Bold"/>
              </a:rPr>
              <a:t>Q2. If NULL values are present, update them with zeros for all columns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Freeform 7" id="7"/>
          <p:cNvSpPr/>
          <p:nvPr/>
        </p:nvSpPr>
        <p:spPr>
          <a:xfrm flipH="false" flipV="false" rot="0">
            <a:off x="20202621" y="8568057"/>
            <a:ext cx="25431558" cy="15782285"/>
          </a:xfrm>
          <a:custGeom>
            <a:avLst/>
            <a:gdLst/>
            <a:ahLst/>
            <a:cxnLst/>
            <a:rect r="r" b="b" t="t" l="l"/>
            <a:pathLst>
              <a:path h="15782285" w="25431558">
                <a:moveTo>
                  <a:pt x="0" y="0"/>
                </a:moveTo>
                <a:lnTo>
                  <a:pt x="25431558" y="0"/>
                </a:lnTo>
                <a:lnTo>
                  <a:pt x="25431558" y="15782286"/>
                </a:lnTo>
                <a:lnTo>
                  <a:pt x="0" y="15782286"/>
                </a:lnTo>
                <a:lnTo>
                  <a:pt x="0" y="0"/>
                </a:lnTo>
                <a:close/>
              </a:path>
            </a:pathLst>
          </a:custGeom>
          <a:blipFill>
            <a:blip r:embed="rId7"/>
            <a:stretch>
              <a:fillRect l="0" t="0" r="0" b="0"/>
            </a:stretch>
          </a:blipFill>
        </p:spPr>
      </p:sp>
      <p:sp>
        <p:nvSpPr>
          <p:cNvPr name="TextBox 8" id="8"/>
          <p:cNvSpPr txBox="true"/>
          <p:nvPr/>
        </p:nvSpPr>
        <p:spPr>
          <a:xfrm rot="0">
            <a:off x="19806106" y="1202817"/>
            <a:ext cx="24485203" cy="2089023"/>
          </a:xfrm>
          <a:prstGeom prst="rect">
            <a:avLst/>
          </a:prstGeom>
        </p:spPr>
        <p:txBody>
          <a:bodyPr anchor="t" rtlCol="false" tIns="0" lIns="0" bIns="0" rIns="0">
            <a:spAutoFit/>
          </a:bodyPr>
          <a:lstStyle/>
          <a:p>
            <a:pPr algn="ctr">
              <a:lnSpc>
                <a:spcPts val="17157"/>
              </a:lnSpc>
            </a:pPr>
            <a:r>
              <a:rPr lang="en-US" sz="12255">
                <a:solidFill>
                  <a:srgbClr val="FFFFFF"/>
                </a:solidFill>
                <a:latin typeface="Open Sauce Bold"/>
              </a:rPr>
              <a:t>Q3. check total number of rows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FBDC2"/>
        </a:solidFill>
      </p:bgPr>
    </p:bg>
    <p:spTree>
      <p:nvGrpSpPr>
        <p:cNvPr id="1" name=""/>
        <p:cNvGrpSpPr/>
        <p:nvPr/>
      </p:nvGrpSpPr>
      <p:grpSpPr>
        <a:xfrm>
          <a:off x="0" y="0"/>
          <a:ext cx="0" cy="0"/>
          <a:chOff x="0" y="0"/>
          <a:chExt cx="0" cy="0"/>
        </a:xfrm>
      </p:grpSpPr>
      <p:grpSp>
        <p:nvGrpSpPr>
          <p:cNvPr name="Group 2" id="2"/>
          <p:cNvGrpSpPr/>
          <p:nvPr/>
        </p:nvGrpSpPr>
        <p:grpSpPr>
          <a:xfrm rot="0">
            <a:off x="5100543" y="4446495"/>
            <a:ext cx="56035501" cy="23596304"/>
            <a:chOff x="0" y="0"/>
            <a:chExt cx="5716024" cy="2406993"/>
          </a:xfrm>
        </p:grpSpPr>
        <p:sp>
          <p:nvSpPr>
            <p:cNvPr name="Freeform 3" id="3"/>
            <p:cNvSpPr/>
            <p:nvPr/>
          </p:nvSpPr>
          <p:spPr>
            <a:xfrm flipH="false" flipV="false" rot="0">
              <a:off x="0" y="0"/>
              <a:ext cx="5716024" cy="2406993"/>
            </a:xfrm>
            <a:custGeom>
              <a:avLst/>
              <a:gdLst/>
              <a:ahLst/>
              <a:cxnLst/>
              <a:rect r="r" b="b" t="t" l="l"/>
              <a:pathLst>
                <a:path h="2406993" w="5716024">
                  <a:moveTo>
                    <a:pt x="5591564" y="2406993"/>
                  </a:moveTo>
                  <a:lnTo>
                    <a:pt x="124460" y="2406993"/>
                  </a:lnTo>
                  <a:cubicBezTo>
                    <a:pt x="55880" y="2406993"/>
                    <a:pt x="0" y="2351113"/>
                    <a:pt x="0" y="2282533"/>
                  </a:cubicBezTo>
                  <a:lnTo>
                    <a:pt x="0" y="124460"/>
                  </a:lnTo>
                  <a:cubicBezTo>
                    <a:pt x="0" y="55880"/>
                    <a:pt x="55880" y="0"/>
                    <a:pt x="124460" y="0"/>
                  </a:cubicBezTo>
                  <a:lnTo>
                    <a:pt x="5591564" y="0"/>
                  </a:lnTo>
                  <a:cubicBezTo>
                    <a:pt x="5660144" y="0"/>
                    <a:pt x="5716024" y="55880"/>
                    <a:pt x="5716024" y="124460"/>
                  </a:cubicBezTo>
                  <a:lnTo>
                    <a:pt x="5716024" y="2282533"/>
                  </a:lnTo>
                  <a:cubicBezTo>
                    <a:pt x="5716024" y="2351113"/>
                    <a:pt x="5660144" y="2406993"/>
                    <a:pt x="5591564" y="2406993"/>
                  </a:cubicBezTo>
                  <a:close/>
                </a:path>
              </a:pathLst>
            </a:custGeom>
            <a:solidFill>
              <a:srgbClr val="FFFFFF"/>
            </a:solidFill>
          </p:spPr>
        </p:sp>
      </p:grpSp>
      <p:sp>
        <p:nvSpPr>
          <p:cNvPr name="Freeform 4" id="4"/>
          <p:cNvSpPr/>
          <p:nvPr/>
        </p:nvSpPr>
        <p:spPr>
          <a:xfrm flipH="false" flipV="false" rot="-5400000">
            <a:off x="-1705534" y="23318009"/>
            <a:ext cx="9994749" cy="9449581"/>
          </a:xfrm>
          <a:custGeom>
            <a:avLst/>
            <a:gdLst/>
            <a:ahLst/>
            <a:cxnLst/>
            <a:rect r="r" b="b" t="t" l="l"/>
            <a:pathLst>
              <a:path h="9449581" w="9994749">
                <a:moveTo>
                  <a:pt x="0" y="0"/>
                </a:moveTo>
                <a:lnTo>
                  <a:pt x="9994748" y="0"/>
                </a:lnTo>
                <a:lnTo>
                  <a:pt x="9994748" y="9449581"/>
                </a:lnTo>
                <a:lnTo>
                  <a:pt x="0" y="9449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082403">
            <a:off x="57388407" y="4346642"/>
            <a:ext cx="10313105" cy="2793914"/>
          </a:xfrm>
          <a:custGeom>
            <a:avLst/>
            <a:gdLst/>
            <a:ahLst/>
            <a:cxnLst/>
            <a:rect r="r" b="b" t="t" l="l"/>
            <a:pathLst>
              <a:path h="2793914" w="10313105">
                <a:moveTo>
                  <a:pt x="0" y="0"/>
                </a:moveTo>
                <a:lnTo>
                  <a:pt x="10313106" y="0"/>
                </a:lnTo>
                <a:lnTo>
                  <a:pt x="10313106" y="2793914"/>
                </a:lnTo>
                <a:lnTo>
                  <a:pt x="0" y="279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98793" y="20703509"/>
            <a:ext cx="8737251" cy="7339291"/>
          </a:xfrm>
          <a:custGeom>
            <a:avLst/>
            <a:gdLst/>
            <a:ahLst/>
            <a:cxnLst/>
            <a:rect r="r" b="b" t="t" l="l"/>
            <a:pathLst>
              <a:path h="7339291" w="8737251">
                <a:moveTo>
                  <a:pt x="0" y="0"/>
                </a:moveTo>
                <a:lnTo>
                  <a:pt x="8737251" y="0"/>
                </a:lnTo>
                <a:lnTo>
                  <a:pt x="8737251" y="7339291"/>
                </a:lnTo>
                <a:lnTo>
                  <a:pt x="0" y="7339291"/>
                </a:lnTo>
                <a:lnTo>
                  <a:pt x="0" y="0"/>
                </a:lnTo>
                <a:close/>
              </a:path>
            </a:pathLst>
          </a:custGeom>
          <a:blipFill>
            <a:blip r:embed="rId6"/>
            <a:stretch>
              <a:fillRect l="0" t="0" r="0" b="0"/>
            </a:stretch>
          </a:blipFill>
        </p:spPr>
      </p:sp>
      <p:sp>
        <p:nvSpPr>
          <p:cNvPr name="Freeform 7" id="7"/>
          <p:cNvSpPr/>
          <p:nvPr/>
        </p:nvSpPr>
        <p:spPr>
          <a:xfrm flipH="false" flipV="false" rot="0">
            <a:off x="21927992" y="7764500"/>
            <a:ext cx="24109337" cy="16608654"/>
          </a:xfrm>
          <a:custGeom>
            <a:avLst/>
            <a:gdLst/>
            <a:ahLst/>
            <a:cxnLst/>
            <a:rect r="r" b="b" t="t" l="l"/>
            <a:pathLst>
              <a:path h="16608654" w="24109337">
                <a:moveTo>
                  <a:pt x="0" y="0"/>
                </a:moveTo>
                <a:lnTo>
                  <a:pt x="24109337" y="0"/>
                </a:lnTo>
                <a:lnTo>
                  <a:pt x="24109337" y="16608654"/>
                </a:lnTo>
                <a:lnTo>
                  <a:pt x="0" y="16608654"/>
                </a:lnTo>
                <a:lnTo>
                  <a:pt x="0" y="0"/>
                </a:lnTo>
                <a:close/>
              </a:path>
            </a:pathLst>
          </a:custGeom>
          <a:blipFill>
            <a:blip r:embed="rId7"/>
            <a:stretch>
              <a:fillRect l="0" t="0" r="0" b="0"/>
            </a:stretch>
          </a:blipFill>
        </p:spPr>
      </p:sp>
      <p:sp>
        <p:nvSpPr>
          <p:cNvPr name="TextBox 8" id="8"/>
          <p:cNvSpPr txBox="true"/>
          <p:nvPr/>
        </p:nvSpPr>
        <p:spPr>
          <a:xfrm rot="0">
            <a:off x="16396767" y="1202817"/>
            <a:ext cx="33043267" cy="2089023"/>
          </a:xfrm>
          <a:prstGeom prst="rect">
            <a:avLst/>
          </a:prstGeom>
        </p:spPr>
        <p:txBody>
          <a:bodyPr anchor="t" rtlCol="false" tIns="0" lIns="0" bIns="0" rIns="0">
            <a:spAutoFit/>
          </a:bodyPr>
          <a:lstStyle/>
          <a:p>
            <a:pPr algn="ctr">
              <a:lnSpc>
                <a:spcPts val="17157"/>
              </a:lnSpc>
            </a:pPr>
            <a:r>
              <a:rPr lang="en-US" sz="12255">
                <a:solidFill>
                  <a:srgbClr val="FFFFFF"/>
                </a:solidFill>
                <a:latin typeface="Open Sauce Bold"/>
              </a:rPr>
              <a:t>Q4. Check what is start_date and end_date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DAGEwkfbFR8</dc:identifier>
  <dcterms:modified xsi:type="dcterms:W3CDTF">2011-08-01T06:04:30Z</dcterms:modified>
  <cp:revision>1</cp:revision>
  <dc:title>Corona Virus Analysis</dc:title>
</cp:coreProperties>
</file>