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Raleway Bold" charset="1" panose="00000000000000000000"/>
      <p:regular r:id="rId30"/>
    </p:embeddedFont>
    <p:embeddedFont>
      <p:font typeface="Raleway Semi-Bold" charset="1" panose="00000000000000000000"/>
      <p:regular r:id="rId31"/>
    </p:embeddedFont>
    <p:embeddedFont>
      <p:font typeface="Raleway Medium" charset="1" panose="00000000000000000000"/>
      <p:regular r:id="rId32"/>
    </p:embeddedFont>
    <p:embeddedFont>
      <p:font typeface="Canva Sans Bold" charset="1" panose="020B0803030501040103"/>
      <p:regular r:id="rId33"/>
    </p:embeddedFont>
    <p:embeddedFont>
      <p:font typeface="Raleway Bold Italics" charset="1" panose="00000000000000000000"/>
      <p:regular r:id="rId34"/>
    </p:embeddedFont>
    <p:embeddedFont>
      <p:font typeface="Canva Sans" charset="1" panose="020B0503030501040103"/>
      <p:regular r:id="rId35"/>
    </p:embeddedFont>
    <p:embeddedFont>
      <p:font typeface="Raleway Semi-Bold Italics" charset="1" panose="00000000000000000000"/>
      <p:regular r:id="rId36"/>
    </p:embeddedFont>
    <p:embeddedFont>
      <p:font typeface="Cy Grotesk Key Bold" charset="1" panose="000008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5.png" Type="http://schemas.openxmlformats.org/officeDocument/2006/relationships/image"/><Relationship Id="rId5"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slide20.xml" Type="http://schemas.openxmlformats.org/officeDocument/2006/relationships/slide"/><Relationship Id="rId11" Target="slide22.xml" Type="http://schemas.openxmlformats.org/officeDocument/2006/relationships/slide"/><Relationship Id="rId12" Target="../media/image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slide3.xml" Type="http://schemas.openxmlformats.org/officeDocument/2006/relationships/slide"/><Relationship Id="rId5" Target="slide4.xml" Type="http://schemas.openxmlformats.org/officeDocument/2006/relationships/slide"/><Relationship Id="rId6" Target="slide5.xml" Type="http://schemas.openxmlformats.org/officeDocument/2006/relationships/slide"/><Relationship Id="rId7" Target="slide6.xml" Type="http://schemas.openxmlformats.org/officeDocument/2006/relationships/slide"/><Relationship Id="rId8" Target="slide12.xml" Type="http://schemas.openxmlformats.org/officeDocument/2006/relationships/slide"/><Relationship Id="rId9" Target="slide16.xml" Type="http://schemas.openxmlformats.org/officeDocument/2006/relationship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 Id="rId6" Target="../media/image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244164" y="-783256"/>
            <a:ext cx="11853512" cy="11853512"/>
          </a:xfrm>
          <a:custGeom>
            <a:avLst/>
            <a:gdLst/>
            <a:ahLst/>
            <a:cxnLst/>
            <a:rect r="r" b="b" t="t" l="l"/>
            <a:pathLst>
              <a:path h="11853512" w="11853512">
                <a:moveTo>
                  <a:pt x="0" y="0"/>
                </a:moveTo>
                <a:lnTo>
                  <a:pt x="11853512" y="0"/>
                </a:lnTo>
                <a:lnTo>
                  <a:pt x="11853512"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01525" y="2431110"/>
            <a:ext cx="5746778" cy="6258867"/>
          </a:xfrm>
          <a:custGeom>
            <a:avLst/>
            <a:gdLst/>
            <a:ahLst/>
            <a:cxnLst/>
            <a:rect r="r" b="b" t="t" l="l"/>
            <a:pathLst>
              <a:path h="6258867" w="5746778">
                <a:moveTo>
                  <a:pt x="0" y="0"/>
                </a:moveTo>
                <a:lnTo>
                  <a:pt x="5746778" y="0"/>
                </a:lnTo>
                <a:lnTo>
                  <a:pt x="5746778" y="6258867"/>
                </a:lnTo>
                <a:lnTo>
                  <a:pt x="0" y="62588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86281" y="130761"/>
            <a:ext cx="3893586" cy="1424483"/>
          </a:xfrm>
          <a:custGeom>
            <a:avLst/>
            <a:gdLst/>
            <a:ahLst/>
            <a:cxnLst/>
            <a:rect r="r" b="b" t="t" l="l"/>
            <a:pathLst>
              <a:path h="1424483" w="3893586">
                <a:moveTo>
                  <a:pt x="0" y="0"/>
                </a:moveTo>
                <a:lnTo>
                  <a:pt x="3893586" y="0"/>
                </a:lnTo>
                <a:lnTo>
                  <a:pt x="3893586" y="1424482"/>
                </a:lnTo>
                <a:lnTo>
                  <a:pt x="0" y="1424482"/>
                </a:lnTo>
                <a:lnTo>
                  <a:pt x="0" y="0"/>
                </a:lnTo>
                <a:close/>
              </a:path>
            </a:pathLst>
          </a:custGeom>
          <a:blipFill>
            <a:blip r:embed="rId6"/>
            <a:stretch>
              <a:fillRect l="0" t="0" r="0" b="0"/>
            </a:stretch>
          </a:blipFill>
        </p:spPr>
      </p:sp>
      <p:sp>
        <p:nvSpPr>
          <p:cNvPr name="TextBox 5" id="5"/>
          <p:cNvSpPr txBox="true"/>
          <p:nvPr/>
        </p:nvSpPr>
        <p:spPr>
          <a:xfrm rot="0">
            <a:off x="1028700" y="2067097"/>
            <a:ext cx="9654569" cy="6475781"/>
          </a:xfrm>
          <a:prstGeom prst="rect">
            <a:avLst/>
          </a:prstGeom>
        </p:spPr>
        <p:txBody>
          <a:bodyPr anchor="t" rtlCol="false" tIns="0" lIns="0" bIns="0" rIns="0">
            <a:spAutoFit/>
          </a:bodyPr>
          <a:lstStyle/>
          <a:p>
            <a:pPr algn="l">
              <a:lnSpc>
                <a:spcPts val="8485"/>
              </a:lnSpc>
            </a:pPr>
            <a:r>
              <a:rPr lang="en-US" sz="7378" spc="36">
                <a:solidFill>
                  <a:srgbClr val="00694C"/>
                </a:solidFill>
                <a:latin typeface="Raleway Bold"/>
              </a:rPr>
              <a:t>Exploring the Association Between Upheavals and Economic Sectors and GDP in Egypt</a:t>
            </a:r>
          </a:p>
          <a:p>
            <a:pPr algn="l" marL="0" indent="0" lvl="1">
              <a:lnSpc>
                <a:spcPts val="8485"/>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6514" y="-7662798"/>
            <a:ext cx="18294514" cy="18294514"/>
          </a:xfrm>
          <a:custGeom>
            <a:avLst/>
            <a:gdLst/>
            <a:ahLst/>
            <a:cxnLst/>
            <a:rect r="r" b="b" t="t" l="l"/>
            <a:pathLst>
              <a:path h="18294514" w="18294514">
                <a:moveTo>
                  <a:pt x="0" y="0"/>
                </a:moveTo>
                <a:lnTo>
                  <a:pt x="18294514" y="0"/>
                </a:lnTo>
                <a:lnTo>
                  <a:pt x="18294514" y="18294514"/>
                </a:lnTo>
                <a:lnTo>
                  <a:pt x="0" y="182945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5912" y="592529"/>
            <a:ext cx="15147392" cy="1110467"/>
          </a:xfrm>
          <a:prstGeom prst="rect">
            <a:avLst/>
          </a:prstGeom>
        </p:spPr>
        <p:txBody>
          <a:bodyPr anchor="t" rtlCol="false" tIns="0" lIns="0" bIns="0" rIns="0">
            <a:spAutoFit/>
          </a:bodyPr>
          <a:lstStyle/>
          <a:p>
            <a:pPr algn="l" marL="0" indent="0" lvl="1">
              <a:lnSpc>
                <a:spcPts val="8010"/>
              </a:lnSpc>
            </a:pPr>
            <a:r>
              <a:rPr lang="en-US" sz="8900" spc="-409">
                <a:solidFill>
                  <a:srgbClr val="00694C"/>
                </a:solidFill>
                <a:latin typeface="Raleway Medium"/>
              </a:rPr>
              <a:t>Sector-specific Impact Analysis </a:t>
            </a:r>
          </a:p>
        </p:txBody>
      </p:sp>
      <p:sp>
        <p:nvSpPr>
          <p:cNvPr name="Freeform 4" id="4"/>
          <p:cNvSpPr/>
          <p:nvPr/>
        </p:nvSpPr>
        <p:spPr>
          <a:xfrm flipH="false" flipV="false" rot="0">
            <a:off x="15654074"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4"/>
            <a:stretch>
              <a:fillRect l="0" t="0" r="0" b="0"/>
            </a:stretch>
          </a:blipFill>
        </p:spPr>
      </p:sp>
      <p:sp>
        <p:nvSpPr>
          <p:cNvPr name="Freeform 5" id="5"/>
          <p:cNvSpPr/>
          <p:nvPr/>
        </p:nvSpPr>
        <p:spPr>
          <a:xfrm flipH="false" flipV="false" rot="0">
            <a:off x="8889518" y="2298453"/>
            <a:ext cx="8822304" cy="6493435"/>
          </a:xfrm>
          <a:custGeom>
            <a:avLst/>
            <a:gdLst/>
            <a:ahLst/>
            <a:cxnLst/>
            <a:rect r="r" b="b" t="t" l="l"/>
            <a:pathLst>
              <a:path h="6493435" w="8822304">
                <a:moveTo>
                  <a:pt x="0" y="0"/>
                </a:moveTo>
                <a:lnTo>
                  <a:pt x="8822304" y="0"/>
                </a:lnTo>
                <a:lnTo>
                  <a:pt x="8822304" y="6493435"/>
                </a:lnTo>
                <a:lnTo>
                  <a:pt x="0" y="6493435"/>
                </a:lnTo>
                <a:lnTo>
                  <a:pt x="0" y="0"/>
                </a:lnTo>
                <a:close/>
              </a:path>
            </a:pathLst>
          </a:custGeom>
          <a:blipFill>
            <a:blip r:embed="rId5"/>
            <a:stretch>
              <a:fillRect l="0" t="0" r="0" b="0"/>
            </a:stretch>
          </a:blipFill>
        </p:spPr>
      </p:sp>
      <p:sp>
        <p:nvSpPr>
          <p:cNvPr name="TextBox 6" id="6"/>
          <p:cNvSpPr txBox="true"/>
          <p:nvPr/>
        </p:nvSpPr>
        <p:spPr>
          <a:xfrm rot="0">
            <a:off x="585912" y="1747109"/>
            <a:ext cx="6140551" cy="1073785"/>
          </a:xfrm>
          <a:prstGeom prst="rect">
            <a:avLst/>
          </a:prstGeom>
        </p:spPr>
        <p:txBody>
          <a:bodyPr anchor="t" rtlCol="false" tIns="0" lIns="0" bIns="0" rIns="0">
            <a:spAutoFit/>
          </a:bodyPr>
          <a:lstStyle/>
          <a:p>
            <a:pPr algn="l">
              <a:lnSpc>
                <a:spcPts val="4339"/>
              </a:lnSpc>
            </a:pPr>
            <a:r>
              <a:rPr lang="en-US" sz="3099" u="sng">
                <a:solidFill>
                  <a:srgbClr val="00694C"/>
                </a:solidFill>
                <a:latin typeface="Raleway Bold"/>
              </a:rPr>
              <a:t>05. Petroleum</a:t>
            </a:r>
          </a:p>
          <a:p>
            <a:pPr algn="l">
              <a:lnSpc>
                <a:spcPts val="4339"/>
              </a:lnSpc>
              <a:spcBef>
                <a:spcPct val="0"/>
              </a:spcBef>
            </a:pPr>
          </a:p>
        </p:txBody>
      </p:sp>
      <p:sp>
        <p:nvSpPr>
          <p:cNvPr name="TextBox 7" id="7"/>
          <p:cNvSpPr txBox="true"/>
          <p:nvPr/>
        </p:nvSpPr>
        <p:spPr>
          <a:xfrm rot="0">
            <a:off x="398120" y="2337160"/>
            <a:ext cx="7761488" cy="7604846"/>
          </a:xfrm>
          <a:prstGeom prst="rect">
            <a:avLst/>
          </a:prstGeom>
        </p:spPr>
        <p:txBody>
          <a:bodyPr anchor="t" rtlCol="false" tIns="0" lIns="0" bIns="0" rIns="0">
            <a:spAutoFit/>
          </a:bodyPr>
          <a:lstStyle/>
          <a:p>
            <a:pPr algn="l">
              <a:lnSpc>
                <a:spcPts val="5031"/>
              </a:lnSpc>
            </a:pPr>
            <a:r>
              <a:rPr lang="en-US" sz="2593" u="sng">
                <a:solidFill>
                  <a:srgbClr val="00694C"/>
                </a:solidFill>
                <a:latin typeface="Canva Sans Bold"/>
              </a:rPr>
              <a:t>2011 &amp; 2013 Revolutions:</a:t>
            </a:r>
          </a:p>
          <a:p>
            <a:pPr algn="l" marL="559976" indent="-279988" lvl="1">
              <a:lnSpc>
                <a:spcPts val="5031"/>
              </a:lnSpc>
              <a:buFont typeface="Arial"/>
              <a:buChar char="•"/>
            </a:pPr>
            <a:r>
              <a:rPr lang="en-US" sz="2593">
                <a:solidFill>
                  <a:srgbClr val="00694C"/>
                </a:solidFill>
                <a:latin typeface="Canva Sans"/>
              </a:rPr>
              <a:t>T</a:t>
            </a:r>
            <a:r>
              <a:rPr lang="en-US" sz="2593">
                <a:solidFill>
                  <a:srgbClr val="00694C"/>
                </a:solidFill>
                <a:latin typeface="Canva Sans Bold"/>
              </a:rPr>
              <a:t>he ongoing political confusion made work harder and reduced the money made from oil. </a:t>
            </a:r>
          </a:p>
          <a:p>
            <a:pPr algn="l" marL="559976" indent="-279988" lvl="1">
              <a:lnSpc>
                <a:spcPts val="5031"/>
              </a:lnSpc>
              <a:buFont typeface="Arial"/>
              <a:buChar char="•"/>
            </a:pPr>
            <a:r>
              <a:rPr lang="en-US" sz="2593">
                <a:solidFill>
                  <a:srgbClr val="00694C"/>
                </a:solidFill>
                <a:latin typeface="Canva Sans"/>
              </a:rPr>
              <a:t>K</a:t>
            </a:r>
            <a:r>
              <a:rPr lang="en-US" sz="2593">
                <a:solidFill>
                  <a:srgbClr val="00694C"/>
                </a:solidFill>
                <a:latin typeface="Canva Sans Bold"/>
              </a:rPr>
              <a:t>eeping oil facilities safe during protests was tough, leading to less oil being produced and distributed.</a:t>
            </a:r>
          </a:p>
          <a:p>
            <a:pPr algn="l">
              <a:lnSpc>
                <a:spcPts val="5031"/>
              </a:lnSpc>
            </a:pPr>
            <a:r>
              <a:rPr lang="en-US" sz="2593" u="sng">
                <a:solidFill>
                  <a:srgbClr val="00694C"/>
                </a:solidFill>
                <a:latin typeface="Canva Sans Bold"/>
              </a:rPr>
              <a:t>Covid-19:</a:t>
            </a:r>
          </a:p>
          <a:p>
            <a:pPr algn="l" marL="559976" indent="-279988" lvl="1">
              <a:lnSpc>
                <a:spcPts val="5031"/>
              </a:lnSpc>
              <a:buFont typeface="Arial"/>
              <a:buChar char="•"/>
            </a:pPr>
            <a:r>
              <a:rPr lang="en-US" sz="2593">
                <a:solidFill>
                  <a:srgbClr val="00694C"/>
                </a:solidFill>
                <a:latin typeface="Canva Sans"/>
              </a:rPr>
              <a:t>R</a:t>
            </a:r>
            <a:r>
              <a:rPr lang="en-US" sz="2593">
                <a:solidFill>
                  <a:srgbClr val="00694C"/>
                </a:solidFill>
                <a:latin typeface="Canva Sans Bold"/>
              </a:rPr>
              <a:t>educing the worldwide need for oil, affecting safety measures at work, slowing down new investments, and limiting the government's income.</a:t>
            </a:r>
          </a:p>
        </p:txBody>
      </p:sp>
      <p:sp>
        <p:nvSpPr>
          <p:cNvPr name="TextBox 8" id="8"/>
          <p:cNvSpPr txBox="true"/>
          <p:nvPr/>
        </p:nvSpPr>
        <p:spPr>
          <a:xfrm rot="0">
            <a:off x="8557120" y="8997315"/>
            <a:ext cx="9487099" cy="464820"/>
          </a:xfrm>
          <a:prstGeom prst="rect">
            <a:avLst/>
          </a:prstGeom>
        </p:spPr>
        <p:txBody>
          <a:bodyPr anchor="t" rtlCol="false" tIns="0" lIns="0" bIns="0" rIns="0">
            <a:spAutoFit/>
          </a:bodyPr>
          <a:lstStyle/>
          <a:p>
            <a:pPr algn="ctr">
              <a:lnSpc>
                <a:spcPts val="3779"/>
              </a:lnSpc>
              <a:spcBef>
                <a:spcPct val="0"/>
              </a:spcBef>
            </a:pPr>
            <a:r>
              <a:rPr lang="en-US" sz="2699">
                <a:solidFill>
                  <a:srgbClr val="00694C"/>
                </a:solidFill>
                <a:latin typeface="Raleway Bold Italics"/>
              </a:rPr>
              <a:t>Figure : Petroleum Sector trends through the years in Egypt.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6514" y="-7662798"/>
            <a:ext cx="18294514" cy="18294514"/>
          </a:xfrm>
          <a:custGeom>
            <a:avLst/>
            <a:gdLst/>
            <a:ahLst/>
            <a:cxnLst/>
            <a:rect r="r" b="b" t="t" l="l"/>
            <a:pathLst>
              <a:path h="18294514" w="18294514">
                <a:moveTo>
                  <a:pt x="0" y="0"/>
                </a:moveTo>
                <a:lnTo>
                  <a:pt x="18294514" y="0"/>
                </a:lnTo>
                <a:lnTo>
                  <a:pt x="18294514" y="18294514"/>
                </a:lnTo>
                <a:lnTo>
                  <a:pt x="0" y="182945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5912" y="592529"/>
            <a:ext cx="15147392" cy="1110467"/>
          </a:xfrm>
          <a:prstGeom prst="rect">
            <a:avLst/>
          </a:prstGeom>
        </p:spPr>
        <p:txBody>
          <a:bodyPr anchor="t" rtlCol="false" tIns="0" lIns="0" bIns="0" rIns="0">
            <a:spAutoFit/>
          </a:bodyPr>
          <a:lstStyle/>
          <a:p>
            <a:pPr algn="l" marL="0" indent="0" lvl="1">
              <a:lnSpc>
                <a:spcPts val="8010"/>
              </a:lnSpc>
            </a:pPr>
            <a:r>
              <a:rPr lang="en-US" sz="8900" spc="-409">
                <a:solidFill>
                  <a:srgbClr val="00694C"/>
                </a:solidFill>
                <a:latin typeface="Raleway Medium"/>
              </a:rPr>
              <a:t>Sector-specific Impact Analysis </a:t>
            </a:r>
          </a:p>
        </p:txBody>
      </p:sp>
      <p:sp>
        <p:nvSpPr>
          <p:cNvPr name="Freeform 4" id="4"/>
          <p:cNvSpPr/>
          <p:nvPr/>
        </p:nvSpPr>
        <p:spPr>
          <a:xfrm flipH="false" flipV="false" rot="0">
            <a:off x="15654074"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4"/>
            <a:stretch>
              <a:fillRect l="0" t="0" r="0" b="0"/>
            </a:stretch>
          </a:blipFill>
        </p:spPr>
      </p:sp>
      <p:sp>
        <p:nvSpPr>
          <p:cNvPr name="Freeform 5" id="5"/>
          <p:cNvSpPr/>
          <p:nvPr/>
        </p:nvSpPr>
        <p:spPr>
          <a:xfrm flipH="false" flipV="false" rot="0">
            <a:off x="8745626" y="2527660"/>
            <a:ext cx="9362816" cy="5398202"/>
          </a:xfrm>
          <a:custGeom>
            <a:avLst/>
            <a:gdLst/>
            <a:ahLst/>
            <a:cxnLst/>
            <a:rect r="r" b="b" t="t" l="l"/>
            <a:pathLst>
              <a:path h="5398202" w="9362816">
                <a:moveTo>
                  <a:pt x="0" y="0"/>
                </a:moveTo>
                <a:lnTo>
                  <a:pt x="9362816" y="0"/>
                </a:lnTo>
                <a:lnTo>
                  <a:pt x="9362816" y="5398203"/>
                </a:lnTo>
                <a:lnTo>
                  <a:pt x="0" y="5398203"/>
                </a:lnTo>
                <a:lnTo>
                  <a:pt x="0" y="0"/>
                </a:lnTo>
                <a:close/>
              </a:path>
            </a:pathLst>
          </a:custGeom>
          <a:blipFill>
            <a:blip r:embed="rId5"/>
            <a:stretch>
              <a:fillRect l="0" t="0" r="0" b="0"/>
            </a:stretch>
          </a:blipFill>
        </p:spPr>
      </p:sp>
      <p:sp>
        <p:nvSpPr>
          <p:cNvPr name="TextBox 6" id="6"/>
          <p:cNvSpPr txBox="true"/>
          <p:nvPr/>
        </p:nvSpPr>
        <p:spPr>
          <a:xfrm rot="0">
            <a:off x="398120" y="1737584"/>
            <a:ext cx="6140551" cy="1154431"/>
          </a:xfrm>
          <a:prstGeom prst="rect">
            <a:avLst/>
          </a:prstGeom>
        </p:spPr>
        <p:txBody>
          <a:bodyPr anchor="t" rtlCol="false" tIns="0" lIns="0" bIns="0" rIns="0">
            <a:spAutoFit/>
          </a:bodyPr>
          <a:lstStyle/>
          <a:p>
            <a:pPr algn="l">
              <a:lnSpc>
                <a:spcPts val="4619"/>
              </a:lnSpc>
            </a:pPr>
            <a:r>
              <a:rPr lang="en-US" sz="3299" u="sng">
                <a:solidFill>
                  <a:srgbClr val="00694C"/>
                </a:solidFill>
                <a:latin typeface="Raleway Bold"/>
              </a:rPr>
              <a:t>06. Health</a:t>
            </a:r>
          </a:p>
          <a:p>
            <a:pPr algn="l">
              <a:lnSpc>
                <a:spcPts val="4619"/>
              </a:lnSpc>
              <a:spcBef>
                <a:spcPct val="0"/>
              </a:spcBef>
            </a:pPr>
          </a:p>
        </p:txBody>
      </p:sp>
      <p:sp>
        <p:nvSpPr>
          <p:cNvPr name="TextBox 7" id="7"/>
          <p:cNvSpPr txBox="true"/>
          <p:nvPr/>
        </p:nvSpPr>
        <p:spPr>
          <a:xfrm rot="0">
            <a:off x="398120" y="2413360"/>
            <a:ext cx="7761488" cy="7567021"/>
          </a:xfrm>
          <a:prstGeom prst="rect">
            <a:avLst/>
          </a:prstGeom>
        </p:spPr>
        <p:txBody>
          <a:bodyPr anchor="t" rtlCol="false" tIns="0" lIns="0" bIns="0" rIns="0">
            <a:spAutoFit/>
          </a:bodyPr>
          <a:lstStyle/>
          <a:p>
            <a:pPr algn="l">
              <a:lnSpc>
                <a:spcPts val="4279"/>
              </a:lnSpc>
            </a:pPr>
            <a:r>
              <a:rPr lang="en-US" sz="2593" u="sng">
                <a:solidFill>
                  <a:srgbClr val="00694C"/>
                </a:solidFill>
                <a:latin typeface="Canva Sans Bold"/>
              </a:rPr>
              <a:t>After 25th January 2011:</a:t>
            </a:r>
          </a:p>
          <a:p>
            <a:pPr algn="l" marL="559976" indent="-279988" lvl="1">
              <a:lnSpc>
                <a:spcPts val="4279"/>
              </a:lnSpc>
              <a:buFont typeface="Arial"/>
              <a:buChar char="•"/>
            </a:pPr>
            <a:r>
              <a:rPr lang="en-US" sz="2593">
                <a:solidFill>
                  <a:srgbClr val="00694C"/>
                </a:solidFill>
                <a:latin typeface="Canva Sans Bold"/>
              </a:rPr>
              <a:t>In the private sector the change started from 2009 which means the private sector witnessed a change after the 2011 crisis the government started taking care of the public health sector till 2016 which had a significant change.</a:t>
            </a:r>
          </a:p>
          <a:p>
            <a:pPr algn="l">
              <a:lnSpc>
                <a:spcPts val="4279"/>
              </a:lnSpc>
            </a:pPr>
            <a:r>
              <a:rPr lang="en-US" sz="2593" u="sng">
                <a:solidFill>
                  <a:srgbClr val="00694C"/>
                </a:solidFill>
                <a:latin typeface="Canva Sans Bold"/>
              </a:rPr>
              <a:t>Covid-19:</a:t>
            </a:r>
          </a:p>
          <a:p>
            <a:pPr algn="l" marL="559976" indent="-279988" lvl="1">
              <a:lnSpc>
                <a:spcPts val="4279"/>
              </a:lnSpc>
              <a:buFont typeface="Arial"/>
              <a:buChar char="•"/>
            </a:pPr>
            <a:r>
              <a:rPr lang="en-US" sz="2593">
                <a:solidFill>
                  <a:srgbClr val="00694C"/>
                </a:solidFill>
                <a:latin typeface="Canva Sans Bold"/>
              </a:rPr>
              <a:t>The nature of this health crisis leads to higher demand for medical supplies, sanitizers, and related products of chemical industries. </a:t>
            </a:r>
          </a:p>
          <a:p>
            <a:pPr algn="l" marL="559976" indent="-279988" lvl="1">
              <a:lnSpc>
                <a:spcPts val="4279"/>
              </a:lnSpc>
              <a:buFont typeface="Arial"/>
              <a:buChar char="•"/>
            </a:pPr>
            <a:r>
              <a:rPr lang="en-US" sz="2593">
                <a:solidFill>
                  <a:srgbClr val="00694C"/>
                </a:solidFill>
                <a:latin typeface="Canva Sans Bold"/>
              </a:rPr>
              <a:t>COVID-19 lead to a 30 percent increase in demand for such products.</a:t>
            </a:r>
          </a:p>
        </p:txBody>
      </p:sp>
      <p:sp>
        <p:nvSpPr>
          <p:cNvPr name="TextBox 8" id="8"/>
          <p:cNvSpPr txBox="true"/>
          <p:nvPr/>
        </p:nvSpPr>
        <p:spPr>
          <a:xfrm rot="0">
            <a:off x="7496103" y="8097045"/>
            <a:ext cx="10448529" cy="464820"/>
          </a:xfrm>
          <a:prstGeom prst="rect">
            <a:avLst/>
          </a:prstGeom>
        </p:spPr>
        <p:txBody>
          <a:bodyPr anchor="t" rtlCol="false" tIns="0" lIns="0" bIns="0" rIns="0">
            <a:spAutoFit/>
          </a:bodyPr>
          <a:lstStyle/>
          <a:p>
            <a:pPr algn="ctr">
              <a:lnSpc>
                <a:spcPts val="3779"/>
              </a:lnSpc>
              <a:spcBef>
                <a:spcPct val="0"/>
              </a:spcBef>
            </a:pPr>
            <a:r>
              <a:rPr lang="en-US" sz="2699">
                <a:solidFill>
                  <a:srgbClr val="00694C"/>
                </a:solidFill>
                <a:latin typeface="Raleway Bold Italics"/>
              </a:rPr>
              <a:t>                   Figure : Health Sector trends through the years in Egypt.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2"/>
            <a:stretch>
              <a:fillRect l="0" t="0" r="0" b="0"/>
            </a:stretch>
          </a:blipFill>
        </p:spPr>
      </p:sp>
      <p:sp>
        <p:nvSpPr>
          <p:cNvPr name="Freeform 3" id="3"/>
          <p:cNvSpPr/>
          <p:nvPr/>
        </p:nvSpPr>
        <p:spPr>
          <a:xfrm flipH="false" flipV="false" rot="0">
            <a:off x="10009790" y="2886161"/>
            <a:ext cx="7947572" cy="5153220"/>
          </a:xfrm>
          <a:custGeom>
            <a:avLst/>
            <a:gdLst/>
            <a:ahLst/>
            <a:cxnLst/>
            <a:rect r="r" b="b" t="t" l="l"/>
            <a:pathLst>
              <a:path h="5153220" w="7947572">
                <a:moveTo>
                  <a:pt x="0" y="0"/>
                </a:moveTo>
                <a:lnTo>
                  <a:pt x="7947572" y="0"/>
                </a:lnTo>
                <a:lnTo>
                  <a:pt x="7947572" y="5153220"/>
                </a:lnTo>
                <a:lnTo>
                  <a:pt x="0" y="5153220"/>
                </a:lnTo>
                <a:lnTo>
                  <a:pt x="0" y="0"/>
                </a:lnTo>
                <a:close/>
              </a:path>
            </a:pathLst>
          </a:custGeom>
          <a:blipFill>
            <a:blip r:embed="rId3"/>
            <a:stretch>
              <a:fillRect l="0" t="0" r="0" b="0"/>
            </a:stretch>
          </a:blipFill>
        </p:spPr>
      </p:sp>
      <p:sp>
        <p:nvSpPr>
          <p:cNvPr name="TextBox 4" id="4"/>
          <p:cNvSpPr txBox="true"/>
          <p:nvPr/>
        </p:nvSpPr>
        <p:spPr>
          <a:xfrm rot="0">
            <a:off x="-1635019" y="1562366"/>
            <a:ext cx="13515640" cy="752475"/>
          </a:xfrm>
          <a:prstGeom prst="rect">
            <a:avLst/>
          </a:prstGeom>
        </p:spPr>
        <p:txBody>
          <a:bodyPr anchor="t" rtlCol="false" tIns="0" lIns="0" bIns="0" rIns="0">
            <a:spAutoFit/>
          </a:bodyPr>
          <a:lstStyle/>
          <a:p>
            <a:pPr algn="ctr" marL="0" indent="0" lvl="1">
              <a:lnSpc>
                <a:spcPts val="5400"/>
              </a:lnSpc>
            </a:pPr>
            <a:r>
              <a:rPr lang="en-US" sz="6000" spc="-276">
                <a:solidFill>
                  <a:srgbClr val="00694C"/>
                </a:solidFill>
                <a:latin typeface="Raleway Medium"/>
              </a:rPr>
              <a:t>Highly Correlated Sectors:</a:t>
            </a:r>
          </a:p>
        </p:txBody>
      </p:sp>
      <p:sp>
        <p:nvSpPr>
          <p:cNvPr name="TextBox 5" id="5"/>
          <p:cNvSpPr txBox="true"/>
          <p:nvPr/>
        </p:nvSpPr>
        <p:spPr>
          <a:xfrm rot="0">
            <a:off x="532743" y="2536832"/>
            <a:ext cx="8843334" cy="8087559"/>
          </a:xfrm>
          <a:prstGeom prst="rect">
            <a:avLst/>
          </a:prstGeom>
        </p:spPr>
        <p:txBody>
          <a:bodyPr anchor="t" rtlCol="false" tIns="0" lIns="0" bIns="0" rIns="0">
            <a:spAutoFit/>
          </a:bodyPr>
          <a:lstStyle/>
          <a:p>
            <a:pPr algn="l" marL="558445" indent="-279223" lvl="1">
              <a:lnSpc>
                <a:spcPts val="6466"/>
              </a:lnSpc>
              <a:buFont typeface="Arial"/>
              <a:buChar char="•"/>
            </a:pPr>
            <a:r>
              <a:rPr lang="en-US" sz="2586">
                <a:solidFill>
                  <a:srgbClr val="00694C"/>
                </a:solidFill>
                <a:latin typeface="Raleway Semi-Bold"/>
              </a:rPr>
              <a:t>Industries that rely on each other, like those in manufacturing, showed strong correlations. </a:t>
            </a:r>
          </a:p>
          <a:p>
            <a:pPr algn="l" marL="558445" indent="-279223" lvl="1">
              <a:lnSpc>
                <a:spcPts val="6466"/>
              </a:lnSpc>
              <a:buFont typeface="Arial"/>
              <a:buChar char="•"/>
            </a:pPr>
            <a:r>
              <a:rPr lang="en-US" sz="2586">
                <a:solidFill>
                  <a:srgbClr val="00694C"/>
                </a:solidFill>
                <a:latin typeface="Raleway Semi-Bold"/>
              </a:rPr>
              <a:t>Similarly, government-funded sectors like education and healthcare, or those with shared infrastructure needs like utilities, all moved in tandem. </a:t>
            </a:r>
          </a:p>
          <a:p>
            <a:pPr algn="l" marL="558445" indent="-279223" lvl="1">
              <a:lnSpc>
                <a:spcPts val="6466"/>
              </a:lnSpc>
              <a:buFont typeface="Arial"/>
              <a:buChar char="•"/>
            </a:pPr>
            <a:r>
              <a:rPr lang="en-US" sz="2586">
                <a:solidFill>
                  <a:srgbClr val="00694C"/>
                </a:solidFill>
                <a:latin typeface="Raleway Semi-Bold"/>
              </a:rPr>
              <a:t>The analysis also highlighted the link between financial health and business activities through the correlation between finance and business service sectors.</a:t>
            </a:r>
          </a:p>
          <a:p>
            <a:pPr algn="l">
              <a:lnSpc>
                <a:spcPts val="6466"/>
              </a:lnSpc>
            </a:pPr>
          </a:p>
        </p:txBody>
      </p:sp>
      <p:sp>
        <p:nvSpPr>
          <p:cNvPr name="TextBox 6" id="6"/>
          <p:cNvSpPr txBox="true"/>
          <p:nvPr/>
        </p:nvSpPr>
        <p:spPr>
          <a:xfrm rot="0">
            <a:off x="13586" y="276225"/>
            <a:ext cx="10520852" cy="1238175"/>
          </a:xfrm>
          <a:prstGeom prst="rect">
            <a:avLst/>
          </a:prstGeom>
        </p:spPr>
        <p:txBody>
          <a:bodyPr anchor="t" rtlCol="false" tIns="0" lIns="0" bIns="0" rIns="0">
            <a:spAutoFit/>
          </a:bodyPr>
          <a:lstStyle/>
          <a:p>
            <a:pPr algn="ctr" marL="0" indent="0" lvl="1">
              <a:lnSpc>
                <a:spcPts val="8999"/>
              </a:lnSpc>
            </a:pPr>
            <a:r>
              <a:rPr lang="en-US" sz="9999" spc="-459">
                <a:solidFill>
                  <a:srgbClr val="00694C"/>
                </a:solidFill>
                <a:latin typeface="Raleway Bold"/>
              </a:rPr>
              <a:t>Sector Correlation</a:t>
            </a:r>
          </a:p>
        </p:txBody>
      </p:sp>
      <p:sp>
        <p:nvSpPr>
          <p:cNvPr name="TextBox 7" id="7"/>
          <p:cNvSpPr txBox="true"/>
          <p:nvPr/>
        </p:nvSpPr>
        <p:spPr>
          <a:xfrm rot="0">
            <a:off x="10231390" y="8134631"/>
            <a:ext cx="8056610" cy="602784"/>
          </a:xfrm>
          <a:prstGeom prst="rect">
            <a:avLst/>
          </a:prstGeom>
        </p:spPr>
        <p:txBody>
          <a:bodyPr anchor="t" rtlCol="false" tIns="0" lIns="0" bIns="0" rIns="0">
            <a:spAutoFit/>
          </a:bodyPr>
          <a:lstStyle/>
          <a:p>
            <a:pPr algn="l">
              <a:lnSpc>
                <a:spcPts val="5435"/>
              </a:lnSpc>
            </a:pPr>
            <a:r>
              <a:rPr lang="en-US" sz="2174">
                <a:solidFill>
                  <a:srgbClr val="00694C"/>
                </a:solidFill>
                <a:latin typeface="Raleway Semi-Bold Italics"/>
              </a:rPr>
              <a:t>Correlation between Education and Health Industries = 0.989</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5733304"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2"/>
            <a:stretch>
              <a:fillRect l="0" t="0" r="0" b="0"/>
            </a:stretch>
          </a:blipFill>
        </p:spPr>
      </p:sp>
      <p:sp>
        <p:nvSpPr>
          <p:cNvPr name="Freeform 3" id="3"/>
          <p:cNvSpPr/>
          <p:nvPr/>
        </p:nvSpPr>
        <p:spPr>
          <a:xfrm flipH="false" flipV="false" rot="0">
            <a:off x="2125898" y="579730"/>
            <a:ext cx="13036144" cy="8503947"/>
          </a:xfrm>
          <a:custGeom>
            <a:avLst/>
            <a:gdLst/>
            <a:ahLst/>
            <a:cxnLst/>
            <a:rect r="r" b="b" t="t" l="l"/>
            <a:pathLst>
              <a:path h="8503947" w="13036144">
                <a:moveTo>
                  <a:pt x="0" y="0"/>
                </a:moveTo>
                <a:lnTo>
                  <a:pt x="13036144" y="0"/>
                </a:lnTo>
                <a:lnTo>
                  <a:pt x="13036144" y="8503947"/>
                </a:lnTo>
                <a:lnTo>
                  <a:pt x="0" y="8503947"/>
                </a:lnTo>
                <a:lnTo>
                  <a:pt x="0" y="0"/>
                </a:lnTo>
                <a:close/>
              </a:path>
            </a:pathLst>
          </a:custGeom>
          <a:blipFill>
            <a:blip r:embed="rId3"/>
            <a:stretch>
              <a:fillRect l="0" t="0" r="-606" b="0"/>
            </a:stretch>
          </a:blipFill>
        </p:spPr>
      </p:sp>
      <p:sp>
        <p:nvSpPr>
          <p:cNvPr name="TextBox 4" id="4"/>
          <p:cNvSpPr txBox="true"/>
          <p:nvPr/>
        </p:nvSpPr>
        <p:spPr>
          <a:xfrm rot="0">
            <a:off x="3398274" y="9026527"/>
            <a:ext cx="10956816" cy="472585"/>
          </a:xfrm>
          <a:prstGeom prst="rect">
            <a:avLst/>
          </a:prstGeom>
        </p:spPr>
        <p:txBody>
          <a:bodyPr anchor="t" rtlCol="false" tIns="0" lIns="0" bIns="0" rIns="0">
            <a:spAutoFit/>
          </a:bodyPr>
          <a:lstStyle/>
          <a:p>
            <a:pPr algn="ctr">
              <a:lnSpc>
                <a:spcPts val="3876"/>
              </a:lnSpc>
              <a:spcBef>
                <a:spcPct val="0"/>
              </a:spcBef>
            </a:pPr>
            <a:r>
              <a:rPr lang="en-US" sz="2769" spc="-127">
                <a:solidFill>
                  <a:srgbClr val="00694C"/>
                </a:solidFill>
                <a:latin typeface="Raleway Bold Italics"/>
              </a:rPr>
              <a:t>Correlation between Education and Health Industries = 0.989</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2"/>
            <a:stretch>
              <a:fillRect l="0" t="0" r="0" b="0"/>
            </a:stretch>
          </a:blipFill>
        </p:spPr>
      </p:sp>
      <p:sp>
        <p:nvSpPr>
          <p:cNvPr name="Freeform 3" id="3"/>
          <p:cNvSpPr/>
          <p:nvPr/>
        </p:nvSpPr>
        <p:spPr>
          <a:xfrm flipH="false" flipV="false" rot="0">
            <a:off x="9892871" y="2767083"/>
            <a:ext cx="7980530" cy="5047819"/>
          </a:xfrm>
          <a:custGeom>
            <a:avLst/>
            <a:gdLst/>
            <a:ahLst/>
            <a:cxnLst/>
            <a:rect r="r" b="b" t="t" l="l"/>
            <a:pathLst>
              <a:path h="5047819" w="7980530">
                <a:moveTo>
                  <a:pt x="0" y="0"/>
                </a:moveTo>
                <a:lnTo>
                  <a:pt x="7980530" y="0"/>
                </a:lnTo>
                <a:lnTo>
                  <a:pt x="7980530" y="5047818"/>
                </a:lnTo>
                <a:lnTo>
                  <a:pt x="0" y="5047818"/>
                </a:lnTo>
                <a:lnTo>
                  <a:pt x="0" y="0"/>
                </a:lnTo>
                <a:close/>
              </a:path>
            </a:pathLst>
          </a:custGeom>
          <a:blipFill>
            <a:blip r:embed="rId3"/>
            <a:stretch>
              <a:fillRect l="0" t="0" r="0" b="0"/>
            </a:stretch>
          </a:blipFill>
        </p:spPr>
      </p:sp>
      <p:sp>
        <p:nvSpPr>
          <p:cNvPr name="TextBox 4" id="4"/>
          <p:cNvSpPr txBox="true"/>
          <p:nvPr/>
        </p:nvSpPr>
        <p:spPr>
          <a:xfrm rot="0">
            <a:off x="-275532" y="1676325"/>
            <a:ext cx="13515640" cy="752475"/>
          </a:xfrm>
          <a:prstGeom prst="rect">
            <a:avLst/>
          </a:prstGeom>
        </p:spPr>
        <p:txBody>
          <a:bodyPr anchor="t" rtlCol="false" tIns="0" lIns="0" bIns="0" rIns="0">
            <a:spAutoFit/>
          </a:bodyPr>
          <a:lstStyle/>
          <a:p>
            <a:pPr algn="ctr" marL="0" indent="0" lvl="1">
              <a:lnSpc>
                <a:spcPts val="5400"/>
              </a:lnSpc>
            </a:pPr>
            <a:r>
              <a:rPr lang="en-US" sz="6000" spc="-276">
                <a:solidFill>
                  <a:srgbClr val="00694C"/>
                </a:solidFill>
                <a:latin typeface="Raleway Medium"/>
              </a:rPr>
              <a:t>Moderate-Low Correlated Sectors</a:t>
            </a:r>
          </a:p>
        </p:txBody>
      </p:sp>
      <p:sp>
        <p:nvSpPr>
          <p:cNvPr name="TextBox 5" id="5"/>
          <p:cNvSpPr txBox="true"/>
          <p:nvPr/>
        </p:nvSpPr>
        <p:spPr>
          <a:xfrm rot="0">
            <a:off x="532743" y="2536832"/>
            <a:ext cx="8843334" cy="8087559"/>
          </a:xfrm>
          <a:prstGeom prst="rect">
            <a:avLst/>
          </a:prstGeom>
        </p:spPr>
        <p:txBody>
          <a:bodyPr anchor="t" rtlCol="false" tIns="0" lIns="0" bIns="0" rIns="0">
            <a:spAutoFit/>
          </a:bodyPr>
          <a:lstStyle/>
          <a:p>
            <a:pPr algn="l" marL="558445" indent="-279223" lvl="1">
              <a:lnSpc>
                <a:spcPts val="6466"/>
              </a:lnSpc>
              <a:buFont typeface="Arial"/>
              <a:buChar char="•"/>
            </a:pPr>
            <a:r>
              <a:rPr lang="en-US" sz="2586">
                <a:solidFill>
                  <a:srgbClr val="00694C"/>
                </a:solidFill>
                <a:latin typeface="Raleway Semi-Bold"/>
              </a:rPr>
              <a:t>Industries that rely on each other, like those in manufacturing, showed strong correlations. </a:t>
            </a:r>
          </a:p>
          <a:p>
            <a:pPr algn="l" marL="558445" indent="-279223" lvl="1">
              <a:lnSpc>
                <a:spcPts val="6466"/>
              </a:lnSpc>
              <a:buFont typeface="Arial"/>
              <a:buChar char="•"/>
            </a:pPr>
            <a:r>
              <a:rPr lang="en-US" sz="2586">
                <a:solidFill>
                  <a:srgbClr val="00694C"/>
                </a:solidFill>
                <a:latin typeface="Raleway Semi-Bold"/>
              </a:rPr>
              <a:t>Similarly, government-funded sectors like education and healthcare, or those with shared infrastructure needs like utilities, all moved in tandem. </a:t>
            </a:r>
          </a:p>
          <a:p>
            <a:pPr algn="l" marL="558445" indent="-279223" lvl="1">
              <a:lnSpc>
                <a:spcPts val="6466"/>
              </a:lnSpc>
              <a:buFont typeface="Arial"/>
              <a:buChar char="•"/>
            </a:pPr>
            <a:r>
              <a:rPr lang="en-US" sz="2586">
                <a:solidFill>
                  <a:srgbClr val="00694C"/>
                </a:solidFill>
                <a:latin typeface="Raleway Semi-Bold"/>
              </a:rPr>
              <a:t>The analysis also highlighted the link between financial health and business activities through the correlation between finance and business service sectors.</a:t>
            </a:r>
          </a:p>
          <a:p>
            <a:pPr algn="l">
              <a:lnSpc>
                <a:spcPts val="6466"/>
              </a:lnSpc>
            </a:pPr>
          </a:p>
        </p:txBody>
      </p:sp>
      <p:sp>
        <p:nvSpPr>
          <p:cNvPr name="TextBox 6" id="6"/>
          <p:cNvSpPr txBox="true"/>
          <p:nvPr/>
        </p:nvSpPr>
        <p:spPr>
          <a:xfrm rot="0">
            <a:off x="13586" y="276225"/>
            <a:ext cx="10520852" cy="1238175"/>
          </a:xfrm>
          <a:prstGeom prst="rect">
            <a:avLst/>
          </a:prstGeom>
        </p:spPr>
        <p:txBody>
          <a:bodyPr anchor="t" rtlCol="false" tIns="0" lIns="0" bIns="0" rIns="0">
            <a:spAutoFit/>
          </a:bodyPr>
          <a:lstStyle/>
          <a:p>
            <a:pPr algn="ctr" marL="0" indent="0" lvl="1">
              <a:lnSpc>
                <a:spcPts val="8999"/>
              </a:lnSpc>
            </a:pPr>
            <a:r>
              <a:rPr lang="en-US" sz="9999" spc="-459">
                <a:solidFill>
                  <a:srgbClr val="00694C"/>
                </a:solidFill>
                <a:latin typeface="Raleway Bold"/>
              </a:rPr>
              <a:t>Sector Correlation</a:t>
            </a:r>
          </a:p>
        </p:txBody>
      </p:sp>
      <p:sp>
        <p:nvSpPr>
          <p:cNvPr name="TextBox 7" id="7"/>
          <p:cNvSpPr txBox="true"/>
          <p:nvPr/>
        </p:nvSpPr>
        <p:spPr>
          <a:xfrm rot="0">
            <a:off x="9892871" y="7876959"/>
            <a:ext cx="8809728" cy="602784"/>
          </a:xfrm>
          <a:prstGeom prst="rect">
            <a:avLst/>
          </a:prstGeom>
        </p:spPr>
        <p:txBody>
          <a:bodyPr anchor="t" rtlCol="false" tIns="0" lIns="0" bIns="0" rIns="0">
            <a:spAutoFit/>
          </a:bodyPr>
          <a:lstStyle/>
          <a:p>
            <a:pPr algn="l">
              <a:lnSpc>
                <a:spcPts val="5435"/>
              </a:lnSpc>
            </a:pPr>
            <a:r>
              <a:rPr lang="en-US" sz="2174">
                <a:solidFill>
                  <a:srgbClr val="00694C"/>
                </a:solidFill>
                <a:latin typeface="Raleway Semi-Bold Italics"/>
              </a:rPr>
              <a:t>Correlation between Suez Canal and Education Industries = 0.261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5733304"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2"/>
            <a:stretch>
              <a:fillRect l="0" t="0" r="0" b="0"/>
            </a:stretch>
          </a:blipFill>
        </p:spPr>
      </p:sp>
      <p:sp>
        <p:nvSpPr>
          <p:cNvPr name="Freeform 3" id="3"/>
          <p:cNvSpPr/>
          <p:nvPr/>
        </p:nvSpPr>
        <p:spPr>
          <a:xfrm flipH="false" flipV="false" rot="0">
            <a:off x="2212450" y="579730"/>
            <a:ext cx="13006043" cy="8226540"/>
          </a:xfrm>
          <a:custGeom>
            <a:avLst/>
            <a:gdLst/>
            <a:ahLst/>
            <a:cxnLst/>
            <a:rect r="r" b="b" t="t" l="l"/>
            <a:pathLst>
              <a:path h="8226540" w="13006043">
                <a:moveTo>
                  <a:pt x="0" y="0"/>
                </a:moveTo>
                <a:lnTo>
                  <a:pt x="13006044" y="0"/>
                </a:lnTo>
                <a:lnTo>
                  <a:pt x="13006044" y="8226540"/>
                </a:lnTo>
                <a:lnTo>
                  <a:pt x="0" y="8226540"/>
                </a:lnTo>
                <a:lnTo>
                  <a:pt x="0" y="0"/>
                </a:lnTo>
                <a:close/>
              </a:path>
            </a:pathLst>
          </a:custGeom>
          <a:blipFill>
            <a:blip r:embed="rId3"/>
            <a:stretch>
              <a:fillRect l="0" t="0" r="0" b="0"/>
            </a:stretch>
          </a:blipFill>
        </p:spPr>
      </p:sp>
      <p:sp>
        <p:nvSpPr>
          <p:cNvPr name="TextBox 4" id="4"/>
          <p:cNvSpPr txBox="true"/>
          <p:nvPr/>
        </p:nvSpPr>
        <p:spPr>
          <a:xfrm rot="0">
            <a:off x="3398274" y="8818809"/>
            <a:ext cx="10956816" cy="472585"/>
          </a:xfrm>
          <a:prstGeom prst="rect">
            <a:avLst/>
          </a:prstGeom>
        </p:spPr>
        <p:txBody>
          <a:bodyPr anchor="t" rtlCol="false" tIns="0" lIns="0" bIns="0" rIns="0">
            <a:spAutoFit/>
          </a:bodyPr>
          <a:lstStyle/>
          <a:p>
            <a:pPr algn="ctr">
              <a:lnSpc>
                <a:spcPts val="3876"/>
              </a:lnSpc>
              <a:spcBef>
                <a:spcPct val="0"/>
              </a:spcBef>
            </a:pPr>
            <a:r>
              <a:rPr lang="en-US" sz="2769" spc="-127">
                <a:solidFill>
                  <a:srgbClr val="00694C"/>
                </a:solidFill>
                <a:latin typeface="Raleway Bold Italics"/>
              </a:rPr>
              <a:t>Correlation between Suez Canal and Education Industries = 0.261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0B48C"/>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269636" y="3325757"/>
          <a:ext cx="15748727" cy="6399642"/>
        </p:xfrm>
        <a:graphic>
          <a:graphicData uri="http://schemas.openxmlformats.org/drawingml/2006/table">
            <a:tbl>
              <a:tblPr/>
              <a:tblGrid>
                <a:gridCol w="7595090"/>
                <a:gridCol w="8153638"/>
              </a:tblGrid>
              <a:tr h="1398587">
                <a:tc>
                  <a:txBody>
                    <a:bodyPr anchor="t" rtlCol="false"/>
                    <a:lstStyle/>
                    <a:p>
                      <a:pPr algn="l" marL="0" indent="0" lvl="0">
                        <a:lnSpc>
                          <a:spcPts val="5180"/>
                        </a:lnSpc>
                        <a:spcBef>
                          <a:spcPct val="0"/>
                        </a:spcBef>
                        <a:defRPr/>
                      </a:pPr>
                      <a:r>
                        <a:rPr lang="en-US" sz="3700">
                          <a:solidFill>
                            <a:srgbClr val="236560"/>
                          </a:solidFill>
                          <a:latin typeface="Raleway Bold"/>
                        </a:rPr>
                        <a:t>Null Hypothesis (H₀):</a:t>
                      </a:r>
                      <a:endParaRPr lang="en-US" sz="1100"/>
                    </a:p>
                  </a:txBody>
                  <a:tcPr marL="190500" marR="190500" marT="190500" marB="190500" anchor="ctr">
                    <a:lnL cmpd="sng" algn="ctr" cap="flat" w="57150">
                      <a:solidFill>
                        <a:srgbClr val="FBF6F1"/>
                      </a:solidFill>
                      <a:prstDash val="solid"/>
                      <a:round/>
                      <a:headEnd type="none" w="med" len="med"/>
                      <a:tailEnd type="none" w="med" len="med"/>
                    </a:lnL>
                    <a:lnR cmpd="sng" algn="ctr" cap="flat" w="57150">
                      <a:solidFill>
                        <a:srgbClr val="FBF6F1"/>
                      </a:solidFill>
                      <a:prstDash val="solid"/>
                      <a:round/>
                      <a:headEnd type="none" w="med" len="med"/>
                      <a:tailEnd type="none" w="med" len="med"/>
                    </a:lnR>
                    <a:lnT cmpd="sng" algn="ctr" cap="flat" w="57150">
                      <a:solidFill>
                        <a:srgbClr val="FBF6F1"/>
                      </a:solidFill>
                      <a:prstDash val="solid"/>
                      <a:round/>
                      <a:headEnd type="none" w="med" len="med"/>
                      <a:tailEnd type="none" w="med" len="med"/>
                    </a:lnT>
                    <a:lnB cmpd="sng" algn="ctr" cap="flat" w="57150">
                      <a:solidFill>
                        <a:srgbClr val="FBF6F1"/>
                      </a:solidFill>
                      <a:prstDash val="solid"/>
                      <a:round/>
                      <a:headEnd type="none" w="med" len="med"/>
                      <a:tailEnd type="none" w="med" len="med"/>
                    </a:lnB>
                  </a:tcPr>
                </a:tc>
                <a:tc>
                  <a:txBody>
                    <a:bodyPr anchor="t" rtlCol="false"/>
                    <a:lstStyle/>
                    <a:p>
                      <a:pPr algn="l" marL="0" indent="0" lvl="0">
                        <a:lnSpc>
                          <a:spcPts val="5180"/>
                        </a:lnSpc>
                        <a:spcBef>
                          <a:spcPct val="0"/>
                        </a:spcBef>
                        <a:defRPr/>
                      </a:pPr>
                      <a:r>
                        <a:rPr lang="en-US" sz="3700">
                          <a:solidFill>
                            <a:srgbClr val="236560"/>
                          </a:solidFill>
                          <a:latin typeface="Raleway Bold"/>
                        </a:rPr>
                        <a:t>Alternative Hypothesis (H₁):</a:t>
                      </a:r>
                      <a:endParaRPr lang="en-US" sz="1100"/>
                    </a:p>
                  </a:txBody>
                  <a:tcPr marL="190500" marR="190500" marT="190500" marB="190500" anchor="ctr">
                    <a:lnL cmpd="sng" algn="ctr" cap="flat" w="57150">
                      <a:solidFill>
                        <a:srgbClr val="FBF6F1"/>
                      </a:solidFill>
                      <a:prstDash val="solid"/>
                      <a:round/>
                      <a:headEnd type="none" w="med" len="med"/>
                      <a:tailEnd type="none" w="med" len="med"/>
                    </a:lnL>
                    <a:lnR cmpd="sng" algn="ctr" cap="flat" w="57150">
                      <a:solidFill>
                        <a:srgbClr val="FBF6F1"/>
                      </a:solidFill>
                      <a:prstDash val="solid"/>
                      <a:round/>
                      <a:headEnd type="none" w="med" len="med"/>
                      <a:tailEnd type="none" w="med" len="med"/>
                    </a:lnR>
                    <a:lnT cmpd="sng" algn="ctr" cap="flat" w="57150">
                      <a:solidFill>
                        <a:srgbClr val="FBF6F1"/>
                      </a:solidFill>
                      <a:prstDash val="solid"/>
                      <a:round/>
                      <a:headEnd type="none" w="med" len="med"/>
                      <a:tailEnd type="none" w="med" len="med"/>
                    </a:lnT>
                    <a:lnB cmpd="sng" algn="ctr" cap="flat" w="57150">
                      <a:solidFill>
                        <a:srgbClr val="FBF6F1"/>
                      </a:solidFill>
                      <a:prstDash val="solid"/>
                      <a:round/>
                      <a:headEnd type="none" w="med" len="med"/>
                      <a:tailEnd type="none" w="med" len="med"/>
                    </a:lnB>
                  </a:tcPr>
                </a:tc>
              </a:tr>
              <a:tr h="5001055">
                <a:tc>
                  <a:txBody>
                    <a:bodyPr anchor="t" rtlCol="false"/>
                    <a:lstStyle/>
                    <a:p>
                      <a:pPr algn="l" marL="0" indent="0" lvl="0">
                        <a:lnSpc>
                          <a:spcPts val="5859"/>
                        </a:lnSpc>
                        <a:defRPr/>
                      </a:pPr>
                      <a:r>
                        <a:rPr lang="en-US" sz="3100">
                          <a:solidFill>
                            <a:srgbClr val="FFFFFF"/>
                          </a:solidFill>
                          <a:latin typeface="Raleway Bold"/>
                        </a:rPr>
                        <a:t>There is no association between the occurrence of major upheavals (2011 revolution, 2013 revolution, 2020 pandemic) and the variations in Egypt's Gross Domestic Product (GDP)</a:t>
                      </a:r>
                      <a:endParaRPr lang="en-US" sz="1100"/>
                    </a:p>
                  </a:txBody>
                  <a:tcPr marL="190500" marR="190500" marT="190500" marB="190500" anchor="ctr">
                    <a:lnL cmpd="sng" algn="ctr" cap="flat" w="57150">
                      <a:solidFill>
                        <a:srgbClr val="FBF6F1"/>
                      </a:solidFill>
                      <a:prstDash val="solid"/>
                      <a:round/>
                      <a:headEnd type="none" w="med" len="med"/>
                      <a:tailEnd type="none" w="med" len="med"/>
                    </a:lnL>
                    <a:lnR cmpd="sng" algn="ctr" cap="flat" w="57150">
                      <a:solidFill>
                        <a:srgbClr val="FBF6F1"/>
                      </a:solidFill>
                      <a:prstDash val="solid"/>
                      <a:round/>
                      <a:headEnd type="none" w="med" len="med"/>
                      <a:tailEnd type="none" w="med" len="med"/>
                    </a:lnR>
                    <a:lnT cmpd="sng" algn="ctr" cap="flat" w="57150">
                      <a:solidFill>
                        <a:srgbClr val="FBF6F1"/>
                      </a:solidFill>
                      <a:prstDash val="solid"/>
                      <a:round/>
                      <a:headEnd type="none" w="med" len="med"/>
                      <a:tailEnd type="none" w="med" len="med"/>
                    </a:lnT>
                    <a:lnB cmpd="sng" algn="ctr" cap="flat" w="57150">
                      <a:solidFill>
                        <a:srgbClr val="FBF6F1"/>
                      </a:solidFill>
                      <a:prstDash val="solid"/>
                      <a:round/>
                      <a:headEnd type="none" w="med" len="med"/>
                      <a:tailEnd type="none" w="med" len="med"/>
                    </a:lnB>
                  </a:tcPr>
                </a:tc>
                <a:tc>
                  <a:txBody>
                    <a:bodyPr anchor="t" rtlCol="false"/>
                    <a:lstStyle/>
                    <a:p>
                      <a:pPr algn="l" marL="0" indent="0" lvl="0">
                        <a:lnSpc>
                          <a:spcPts val="5859"/>
                        </a:lnSpc>
                        <a:defRPr/>
                      </a:pPr>
                      <a:r>
                        <a:rPr lang="en-US" sz="3100">
                          <a:solidFill>
                            <a:srgbClr val="FFFFFF"/>
                          </a:solidFill>
                          <a:latin typeface="Raleway Bold"/>
                        </a:rPr>
                        <a:t>There is an association between the occurrence of major upheavals (2011 revolution, 2013 revolution, 2020 pandemic) and the variations in Egypt's Gross Domestic Product (GDP)</a:t>
                      </a:r>
                      <a:endParaRPr lang="en-US" sz="1100"/>
                    </a:p>
                  </a:txBody>
                  <a:tcPr marL="190500" marR="190500" marT="190500" marB="190500" anchor="ctr">
                    <a:lnL cmpd="sng" algn="ctr" cap="flat" w="57150">
                      <a:solidFill>
                        <a:srgbClr val="FBF6F1"/>
                      </a:solidFill>
                      <a:prstDash val="solid"/>
                      <a:round/>
                      <a:headEnd type="none" w="med" len="med"/>
                      <a:tailEnd type="none" w="med" len="med"/>
                    </a:lnL>
                    <a:lnR cmpd="sng" algn="ctr" cap="flat" w="57150">
                      <a:solidFill>
                        <a:srgbClr val="FBF6F1"/>
                      </a:solidFill>
                      <a:prstDash val="solid"/>
                      <a:round/>
                      <a:headEnd type="none" w="med" len="med"/>
                      <a:tailEnd type="none" w="med" len="med"/>
                    </a:lnR>
                    <a:lnT cmpd="sng" algn="ctr" cap="flat" w="57150">
                      <a:solidFill>
                        <a:srgbClr val="FBF6F1"/>
                      </a:solidFill>
                      <a:prstDash val="solid"/>
                      <a:round/>
                      <a:headEnd type="none" w="med" len="med"/>
                      <a:tailEnd type="none" w="med" len="med"/>
                    </a:lnT>
                    <a:lnB cmpd="sng" algn="ctr" cap="flat" w="57150">
                      <a:solidFill>
                        <a:srgbClr val="FBF6F1"/>
                      </a:solidFill>
                      <a:prstDash val="solid"/>
                      <a:round/>
                      <a:headEnd type="none" w="med" len="med"/>
                      <a:tailEnd type="none" w="med" len="med"/>
                    </a:lnB>
                  </a:tcPr>
                </a:tc>
              </a:tr>
            </a:tbl>
          </a:graphicData>
        </a:graphic>
      </p:graphicFrame>
      <p:sp>
        <p:nvSpPr>
          <p:cNvPr name="Freeform 3" id="3"/>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2"/>
            <a:stretch>
              <a:fillRect l="0" t="0" r="0" b="0"/>
            </a:stretch>
          </a:blipFill>
        </p:spPr>
      </p:sp>
      <p:sp>
        <p:nvSpPr>
          <p:cNvPr name="Freeform 4" id="4"/>
          <p:cNvSpPr/>
          <p:nvPr/>
        </p:nvSpPr>
        <p:spPr>
          <a:xfrm flipH="false" flipV="false" rot="-1366606">
            <a:off x="13302547" y="403821"/>
            <a:ext cx="1920995" cy="2533686"/>
          </a:xfrm>
          <a:custGeom>
            <a:avLst/>
            <a:gdLst/>
            <a:ahLst/>
            <a:cxnLst/>
            <a:rect r="r" b="b" t="t" l="l"/>
            <a:pathLst>
              <a:path h="2533686" w="1920995">
                <a:moveTo>
                  <a:pt x="0" y="0"/>
                </a:moveTo>
                <a:lnTo>
                  <a:pt x="1920995" y="0"/>
                </a:lnTo>
                <a:lnTo>
                  <a:pt x="1920995" y="2533687"/>
                </a:lnTo>
                <a:lnTo>
                  <a:pt x="0" y="25336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353766">
            <a:off x="15367731" y="1223649"/>
            <a:ext cx="3783138" cy="2139192"/>
          </a:xfrm>
          <a:custGeom>
            <a:avLst/>
            <a:gdLst/>
            <a:ahLst/>
            <a:cxnLst/>
            <a:rect r="r" b="b" t="t" l="l"/>
            <a:pathLst>
              <a:path h="2139192" w="3783138">
                <a:moveTo>
                  <a:pt x="0" y="0"/>
                </a:moveTo>
                <a:lnTo>
                  <a:pt x="3783138" y="0"/>
                </a:lnTo>
                <a:lnTo>
                  <a:pt x="3783138" y="2139193"/>
                </a:lnTo>
                <a:lnTo>
                  <a:pt x="0" y="21391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777055" y="652354"/>
            <a:ext cx="16040100" cy="1249343"/>
          </a:xfrm>
          <a:prstGeom prst="rect">
            <a:avLst/>
          </a:prstGeom>
        </p:spPr>
        <p:txBody>
          <a:bodyPr anchor="t" rtlCol="false" tIns="0" lIns="0" bIns="0" rIns="0">
            <a:spAutoFit/>
          </a:bodyPr>
          <a:lstStyle/>
          <a:p>
            <a:pPr algn="ctr" marL="0" indent="0" lvl="1">
              <a:lnSpc>
                <a:spcPts val="9037"/>
              </a:lnSpc>
            </a:pPr>
            <a:r>
              <a:rPr lang="en-US" sz="10041" spc="-461">
                <a:solidFill>
                  <a:srgbClr val="D4F6EC"/>
                </a:solidFill>
                <a:latin typeface="Raleway Bold"/>
              </a:rPr>
              <a:t>Hypothesis Testing</a:t>
            </a:r>
          </a:p>
        </p:txBody>
      </p:sp>
      <p:sp>
        <p:nvSpPr>
          <p:cNvPr name="TextBox 7" id="7"/>
          <p:cNvSpPr txBox="true"/>
          <p:nvPr/>
        </p:nvSpPr>
        <p:spPr>
          <a:xfrm rot="0">
            <a:off x="1508431" y="2122629"/>
            <a:ext cx="7964165" cy="886946"/>
          </a:xfrm>
          <a:prstGeom prst="rect">
            <a:avLst/>
          </a:prstGeom>
        </p:spPr>
        <p:txBody>
          <a:bodyPr anchor="t" rtlCol="false" tIns="0" lIns="0" bIns="0" rIns="0">
            <a:spAutoFit/>
          </a:bodyPr>
          <a:lstStyle/>
          <a:p>
            <a:pPr algn="ctr">
              <a:lnSpc>
                <a:spcPts val="7279"/>
              </a:lnSpc>
            </a:pPr>
            <a:r>
              <a:rPr lang="en-US" sz="5199">
                <a:solidFill>
                  <a:srgbClr val="00694C"/>
                </a:solidFill>
                <a:latin typeface="Canva Sans Bold"/>
              </a:rPr>
              <a:t>Step 1: Define Ho and H1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282392" y="542141"/>
            <a:ext cx="12220347" cy="1249343"/>
          </a:xfrm>
          <a:prstGeom prst="rect">
            <a:avLst/>
          </a:prstGeom>
        </p:spPr>
        <p:txBody>
          <a:bodyPr anchor="t" rtlCol="false" tIns="0" lIns="0" bIns="0" rIns="0">
            <a:spAutoFit/>
          </a:bodyPr>
          <a:lstStyle/>
          <a:p>
            <a:pPr algn="l" marL="0" indent="0" lvl="1">
              <a:lnSpc>
                <a:spcPts val="9037"/>
              </a:lnSpc>
            </a:pPr>
            <a:r>
              <a:rPr lang="en-US" sz="10041" spc="-461">
                <a:solidFill>
                  <a:srgbClr val="00694C"/>
                </a:solidFill>
                <a:latin typeface="Raleway Bold"/>
              </a:rPr>
              <a:t>Hypothesis Testing</a:t>
            </a:r>
          </a:p>
        </p:txBody>
      </p:sp>
      <p:sp>
        <p:nvSpPr>
          <p:cNvPr name="TextBox 3" id="3"/>
          <p:cNvSpPr txBox="true"/>
          <p:nvPr/>
        </p:nvSpPr>
        <p:spPr>
          <a:xfrm rot="0">
            <a:off x="282392" y="2954520"/>
            <a:ext cx="12449585" cy="7332480"/>
          </a:xfrm>
          <a:prstGeom prst="rect">
            <a:avLst/>
          </a:prstGeom>
        </p:spPr>
        <p:txBody>
          <a:bodyPr anchor="t" rtlCol="false" tIns="0" lIns="0" bIns="0" rIns="0">
            <a:spAutoFit/>
          </a:bodyPr>
          <a:lstStyle/>
          <a:p>
            <a:pPr algn="l" marL="796091" indent="-398046" lvl="1">
              <a:lnSpc>
                <a:spcPts val="7411"/>
              </a:lnSpc>
              <a:buFont typeface="Arial"/>
              <a:buChar char="•"/>
            </a:pPr>
            <a:r>
              <a:rPr lang="en-US" sz="3687">
                <a:solidFill>
                  <a:srgbClr val="00694C"/>
                </a:solidFill>
                <a:latin typeface="Raleway Semi-Bold"/>
              </a:rPr>
              <a:t>A </a:t>
            </a:r>
            <a:r>
              <a:rPr lang="en-US" sz="3687" u="sng">
                <a:solidFill>
                  <a:srgbClr val="00694C"/>
                </a:solidFill>
                <a:latin typeface="Raleway Semi-Bold"/>
              </a:rPr>
              <a:t>chi-squared test for independence</a:t>
            </a:r>
            <a:r>
              <a:rPr lang="en-US" sz="3687">
                <a:solidFill>
                  <a:srgbClr val="00694C"/>
                </a:solidFill>
                <a:latin typeface="Raleway Semi-Bold"/>
              </a:rPr>
              <a:t> was employed to determine whether the observed association between the upheaval events and GDP variations is statistically significant or simply due to chance. </a:t>
            </a:r>
          </a:p>
          <a:p>
            <a:pPr algn="l" marL="796091" indent="-398046" lvl="1">
              <a:lnSpc>
                <a:spcPts val="7411"/>
              </a:lnSpc>
              <a:buFont typeface="Arial"/>
              <a:buChar char="•"/>
            </a:pPr>
            <a:r>
              <a:rPr lang="en-US" sz="3687">
                <a:solidFill>
                  <a:srgbClr val="00694C"/>
                </a:solidFill>
                <a:latin typeface="Raleway Semi-Bold"/>
              </a:rPr>
              <a:t>This test is suitable when analyzing categorical variables, such as the presence or absence of an upheaval, and a categorization of GDP variable.</a:t>
            </a:r>
          </a:p>
          <a:p>
            <a:pPr algn="l">
              <a:lnSpc>
                <a:spcPts val="6415"/>
              </a:lnSpc>
            </a:pPr>
          </a:p>
        </p:txBody>
      </p:sp>
      <p:sp>
        <p:nvSpPr>
          <p:cNvPr name="Freeform 4" id="4"/>
          <p:cNvSpPr/>
          <p:nvPr/>
        </p:nvSpPr>
        <p:spPr>
          <a:xfrm flipH="false" flipV="false" rot="0">
            <a:off x="14131779" y="3773870"/>
            <a:ext cx="3581012" cy="3884727"/>
          </a:xfrm>
          <a:custGeom>
            <a:avLst/>
            <a:gdLst/>
            <a:ahLst/>
            <a:cxnLst/>
            <a:rect r="r" b="b" t="t" l="l"/>
            <a:pathLst>
              <a:path h="3884727" w="3581012">
                <a:moveTo>
                  <a:pt x="0" y="0"/>
                </a:moveTo>
                <a:lnTo>
                  <a:pt x="3581012" y="0"/>
                </a:lnTo>
                <a:lnTo>
                  <a:pt x="3581012" y="3884727"/>
                </a:lnTo>
                <a:lnTo>
                  <a:pt x="0" y="38847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0" y="1834566"/>
            <a:ext cx="12502738" cy="1811020"/>
          </a:xfrm>
          <a:prstGeom prst="rect">
            <a:avLst/>
          </a:prstGeom>
        </p:spPr>
        <p:txBody>
          <a:bodyPr anchor="t" rtlCol="false" tIns="0" lIns="0" bIns="0" rIns="0">
            <a:spAutoFit/>
          </a:bodyPr>
          <a:lstStyle/>
          <a:p>
            <a:pPr algn="ctr">
              <a:lnSpc>
                <a:spcPts val="7279"/>
              </a:lnSpc>
            </a:pPr>
            <a:r>
              <a:rPr lang="en-US" sz="5199">
                <a:solidFill>
                  <a:srgbClr val="4FAA53"/>
                </a:solidFill>
                <a:latin typeface="Canva Sans Bold"/>
              </a:rPr>
              <a:t>Step 2: Choose the appropriate test.</a:t>
            </a:r>
          </a:p>
          <a:p>
            <a:pPr algn="ctr">
              <a:lnSpc>
                <a:spcPts val="7279"/>
              </a:lnSpc>
            </a:pPr>
            <a:r>
              <a:rPr lang="en-US" sz="5199">
                <a:solidFill>
                  <a:srgbClr val="00694C"/>
                </a:solidFill>
                <a:latin typeface="Canva Sans Bold"/>
              </a:rPr>
              <a:t> </a:t>
            </a:r>
          </a:p>
        </p:txBody>
      </p:sp>
      <p:sp>
        <p:nvSpPr>
          <p:cNvPr name="Freeform 6" id="6"/>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3ECDA6"/>
        </a:solidFill>
      </p:bgPr>
    </p:bg>
    <p:spTree>
      <p:nvGrpSpPr>
        <p:cNvPr id="1" name=""/>
        <p:cNvGrpSpPr/>
        <p:nvPr/>
      </p:nvGrpSpPr>
      <p:grpSpPr>
        <a:xfrm>
          <a:off x="0" y="0"/>
          <a:ext cx="0" cy="0"/>
          <a:chOff x="0" y="0"/>
          <a:chExt cx="0" cy="0"/>
        </a:xfrm>
      </p:grpSpPr>
      <p:sp>
        <p:nvSpPr>
          <p:cNvPr name="TextBox 2" id="2"/>
          <p:cNvSpPr txBox="true"/>
          <p:nvPr/>
        </p:nvSpPr>
        <p:spPr>
          <a:xfrm rot="0">
            <a:off x="337498" y="1689101"/>
            <a:ext cx="14152944" cy="1607678"/>
          </a:xfrm>
          <a:prstGeom prst="rect">
            <a:avLst/>
          </a:prstGeom>
        </p:spPr>
        <p:txBody>
          <a:bodyPr anchor="t" rtlCol="false" tIns="0" lIns="0" bIns="0" rIns="0">
            <a:spAutoFit/>
          </a:bodyPr>
          <a:lstStyle/>
          <a:p>
            <a:pPr algn="l">
              <a:lnSpc>
                <a:spcPts val="6030"/>
              </a:lnSpc>
            </a:pPr>
            <a:r>
              <a:rPr lang="en-US" sz="6700" spc="-308">
                <a:solidFill>
                  <a:srgbClr val="F5F6F7"/>
                </a:solidFill>
                <a:latin typeface="Raleway Bold"/>
              </a:rPr>
              <a:t>Step 3: Calculate the p-value.</a:t>
            </a:r>
          </a:p>
          <a:p>
            <a:pPr algn="l" marL="0" indent="0" lvl="1">
              <a:lnSpc>
                <a:spcPts val="6030"/>
              </a:lnSpc>
            </a:pPr>
          </a:p>
        </p:txBody>
      </p:sp>
      <p:sp>
        <p:nvSpPr>
          <p:cNvPr name="Freeform 3" id="3"/>
          <p:cNvSpPr/>
          <p:nvPr/>
        </p:nvSpPr>
        <p:spPr>
          <a:xfrm flipH="false" flipV="false" rot="0">
            <a:off x="13023621" y="34981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654074"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4"/>
            <a:stretch>
              <a:fillRect l="0" t="0" r="0" b="0"/>
            </a:stretch>
          </a:blipFill>
        </p:spPr>
      </p:sp>
      <p:sp>
        <p:nvSpPr>
          <p:cNvPr name="Freeform 5" id="5"/>
          <p:cNvSpPr/>
          <p:nvPr/>
        </p:nvSpPr>
        <p:spPr>
          <a:xfrm flipH="false" flipV="false" rot="0">
            <a:off x="11809636" y="4731336"/>
            <a:ext cx="6028445" cy="4502257"/>
          </a:xfrm>
          <a:custGeom>
            <a:avLst/>
            <a:gdLst/>
            <a:ahLst/>
            <a:cxnLst/>
            <a:rect r="r" b="b" t="t" l="l"/>
            <a:pathLst>
              <a:path h="4502257" w="6028445">
                <a:moveTo>
                  <a:pt x="0" y="0"/>
                </a:moveTo>
                <a:lnTo>
                  <a:pt x="6028445" y="0"/>
                </a:lnTo>
                <a:lnTo>
                  <a:pt x="6028445" y="4502256"/>
                </a:lnTo>
                <a:lnTo>
                  <a:pt x="0" y="4502256"/>
                </a:lnTo>
                <a:lnTo>
                  <a:pt x="0" y="0"/>
                </a:lnTo>
                <a:close/>
              </a:path>
            </a:pathLst>
          </a:custGeom>
          <a:blipFill>
            <a:blip r:embed="rId5"/>
            <a:stretch>
              <a:fillRect l="0" t="0" r="0" b="0"/>
            </a:stretch>
          </a:blipFill>
        </p:spPr>
      </p:sp>
      <p:sp>
        <p:nvSpPr>
          <p:cNvPr name="TextBox 6" id="6"/>
          <p:cNvSpPr txBox="true"/>
          <p:nvPr/>
        </p:nvSpPr>
        <p:spPr>
          <a:xfrm rot="0">
            <a:off x="337498" y="2896728"/>
            <a:ext cx="10192756" cy="6544518"/>
          </a:xfrm>
          <a:prstGeom prst="rect">
            <a:avLst/>
          </a:prstGeom>
        </p:spPr>
        <p:txBody>
          <a:bodyPr anchor="t" rtlCol="false" tIns="0" lIns="0" bIns="0" rIns="0">
            <a:spAutoFit/>
          </a:bodyPr>
          <a:lstStyle/>
          <a:p>
            <a:pPr algn="l" marL="676014" indent="-338007" lvl="1">
              <a:lnSpc>
                <a:spcPts val="7827"/>
              </a:lnSpc>
              <a:buFont typeface="Arial"/>
              <a:buChar char="•"/>
            </a:pPr>
            <a:r>
              <a:rPr lang="en-US" sz="3131">
                <a:solidFill>
                  <a:srgbClr val="00694C"/>
                </a:solidFill>
                <a:latin typeface="Raleway Bold"/>
              </a:rPr>
              <a:t>The chi-squared test yielded a statistically significant p-value of 5.5794647180362105e-05.</a:t>
            </a:r>
          </a:p>
          <a:p>
            <a:pPr algn="l" marL="676014" indent="-338007" lvl="1">
              <a:lnSpc>
                <a:spcPts val="7827"/>
              </a:lnSpc>
              <a:buFont typeface="Arial"/>
              <a:buChar char="•"/>
            </a:pPr>
            <a:r>
              <a:rPr lang="en-US" sz="3131">
                <a:solidFill>
                  <a:srgbClr val="00694C"/>
                </a:solidFill>
                <a:latin typeface="Raleway Bold"/>
              </a:rPr>
              <a:t>T</a:t>
            </a:r>
            <a:r>
              <a:rPr lang="en-US" sz="3131">
                <a:solidFill>
                  <a:srgbClr val="00694C"/>
                </a:solidFill>
                <a:latin typeface="Raleway Bold"/>
              </a:rPr>
              <a:t>his p-value, which is incredibly small, suggests that the likelihood of observing such a strong association between upheavals and GDP changes by chance is extremely low (less than 0.05%).</a:t>
            </a:r>
          </a:p>
          <a:p>
            <a:pPr algn="l">
              <a:lnSpc>
                <a:spcPts val="3963"/>
              </a:lnSpc>
              <a:spcBef>
                <a:spcPct val="0"/>
              </a:spcBef>
            </a:pPr>
          </a:p>
        </p:txBody>
      </p:sp>
      <p:sp>
        <p:nvSpPr>
          <p:cNvPr name="TextBox 7" id="7"/>
          <p:cNvSpPr txBox="true"/>
          <p:nvPr/>
        </p:nvSpPr>
        <p:spPr>
          <a:xfrm rot="0">
            <a:off x="-2001897" y="-200025"/>
            <a:ext cx="16321935" cy="1717676"/>
          </a:xfrm>
          <a:prstGeom prst="rect">
            <a:avLst/>
          </a:prstGeom>
        </p:spPr>
        <p:txBody>
          <a:bodyPr anchor="t" rtlCol="false" tIns="0" lIns="0" bIns="0" rIns="0">
            <a:spAutoFit/>
          </a:bodyPr>
          <a:lstStyle/>
          <a:p>
            <a:pPr algn="ctr">
              <a:lnSpc>
                <a:spcPts val="13999"/>
              </a:lnSpc>
              <a:spcBef>
                <a:spcPct val="0"/>
              </a:spcBef>
            </a:pPr>
            <a:r>
              <a:rPr lang="en-US" sz="9999">
                <a:solidFill>
                  <a:srgbClr val="00694C"/>
                </a:solidFill>
                <a:latin typeface="Raleway Bold"/>
              </a:rPr>
              <a:t>Hypothesis Testing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783256"/>
            <a:ext cx="12538567" cy="12538567"/>
          </a:xfrm>
          <a:custGeom>
            <a:avLst/>
            <a:gdLst/>
            <a:ahLst/>
            <a:cxnLst/>
            <a:rect r="r" b="b" t="t" l="l"/>
            <a:pathLst>
              <a:path h="12538567" w="12538567">
                <a:moveTo>
                  <a:pt x="0" y="0"/>
                </a:moveTo>
                <a:lnTo>
                  <a:pt x="12538567" y="0"/>
                </a:lnTo>
                <a:lnTo>
                  <a:pt x="12538567" y="12538567"/>
                </a:lnTo>
                <a:lnTo>
                  <a:pt x="0" y="12538567"/>
                </a:lnTo>
                <a:lnTo>
                  <a:pt x="0" y="0"/>
                </a:lnTo>
                <a:close/>
              </a:path>
            </a:pathLst>
          </a:custGeom>
          <a:blipFill>
            <a:blip r:embed="rId2">
              <a:extLst>
                <a:ext uri="{96DAC541-7B7A-43D3-8B79-37D633B846F1}">
                  <asvg:svgBlip xmlns:asvg="http://schemas.microsoft.com/office/drawing/2016/SVG/main" r:embed="rId3"/>
                </a:ext>
              </a:extLst>
            </a:blip>
            <a:stretch>
              <a:fillRect l="-14403" t="0" r="0" b="-14403"/>
            </a:stretch>
          </a:blipFill>
        </p:spPr>
      </p:sp>
      <p:sp>
        <p:nvSpPr>
          <p:cNvPr name="Freeform 3" id="3"/>
          <p:cNvSpPr/>
          <p:nvPr/>
        </p:nvSpPr>
        <p:spPr>
          <a:xfrm flipH="false" flipV="false" rot="0">
            <a:off x="12345246" y="1794290"/>
            <a:ext cx="5561408" cy="7533927"/>
          </a:xfrm>
          <a:custGeom>
            <a:avLst/>
            <a:gdLst/>
            <a:ahLst/>
            <a:cxnLst/>
            <a:rect r="r" b="b" t="t" l="l"/>
            <a:pathLst>
              <a:path h="7533927" w="5561408">
                <a:moveTo>
                  <a:pt x="0" y="0"/>
                </a:moveTo>
                <a:lnTo>
                  <a:pt x="5561408" y="0"/>
                </a:lnTo>
                <a:lnTo>
                  <a:pt x="5561408" y="7533927"/>
                </a:lnTo>
                <a:lnTo>
                  <a:pt x="0" y="7533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501301" y="3611168"/>
            <a:ext cx="10544051" cy="6309579"/>
          </a:xfrm>
          <a:prstGeom prst="rect">
            <a:avLst/>
          </a:prstGeom>
        </p:spPr>
        <p:txBody>
          <a:bodyPr anchor="t" rtlCol="false" tIns="0" lIns="0" bIns="0" rIns="0">
            <a:spAutoFit/>
          </a:bodyPr>
          <a:lstStyle/>
          <a:p>
            <a:pPr algn="l" marL="728853" indent="-364426" lvl="1">
              <a:lnSpc>
                <a:spcPts val="8439"/>
              </a:lnSpc>
              <a:buFont typeface="Arial"/>
              <a:buChar char="•"/>
            </a:pPr>
            <a:r>
              <a:rPr lang="en-US" sz="3375">
                <a:solidFill>
                  <a:srgbClr val="00694C"/>
                </a:solidFill>
                <a:latin typeface="Raleway Bold"/>
              </a:rPr>
              <a:t> We can reject the null hypothesis, which states that there's no relationship between upheavals and GDP. </a:t>
            </a:r>
          </a:p>
          <a:p>
            <a:pPr algn="l" marL="728853" indent="-364426" lvl="1">
              <a:lnSpc>
                <a:spcPts val="8439"/>
              </a:lnSpc>
              <a:buFont typeface="Arial"/>
              <a:buChar char="•"/>
            </a:pPr>
            <a:r>
              <a:rPr lang="en-US" sz="3375">
                <a:solidFill>
                  <a:srgbClr val="00694C"/>
                </a:solidFill>
                <a:latin typeface="Raleway Bold"/>
              </a:rPr>
              <a:t>This implies that there's a statistically significant association between the chosen upheavals and Egypt's GDP.</a:t>
            </a:r>
          </a:p>
        </p:txBody>
      </p:sp>
      <p:sp>
        <p:nvSpPr>
          <p:cNvPr name="TextBox 5" id="5"/>
          <p:cNvSpPr txBox="true"/>
          <p:nvPr/>
        </p:nvSpPr>
        <p:spPr>
          <a:xfrm rot="0">
            <a:off x="404113" y="1699040"/>
            <a:ext cx="12134454" cy="1810722"/>
          </a:xfrm>
          <a:prstGeom prst="rect">
            <a:avLst/>
          </a:prstGeom>
        </p:spPr>
        <p:txBody>
          <a:bodyPr anchor="t" rtlCol="false" tIns="0" lIns="0" bIns="0" rIns="0">
            <a:spAutoFit/>
          </a:bodyPr>
          <a:lstStyle/>
          <a:p>
            <a:pPr algn="l">
              <a:lnSpc>
                <a:spcPts val="7279"/>
              </a:lnSpc>
            </a:pPr>
            <a:r>
              <a:rPr lang="en-US" sz="5199" u="sng">
                <a:solidFill>
                  <a:srgbClr val="00694C"/>
                </a:solidFill>
                <a:latin typeface="Canva Sans Bold"/>
              </a:rPr>
              <a:t>Step 4: Determine the statistical significance.</a:t>
            </a:r>
          </a:p>
        </p:txBody>
      </p:sp>
      <p:sp>
        <p:nvSpPr>
          <p:cNvPr name="TextBox 6" id="6"/>
          <p:cNvSpPr txBox="true"/>
          <p:nvPr/>
        </p:nvSpPr>
        <p:spPr>
          <a:xfrm rot="0">
            <a:off x="275532" y="460501"/>
            <a:ext cx="16040100" cy="1182673"/>
          </a:xfrm>
          <a:prstGeom prst="rect">
            <a:avLst/>
          </a:prstGeom>
        </p:spPr>
        <p:txBody>
          <a:bodyPr anchor="t" rtlCol="false" tIns="0" lIns="0" bIns="0" rIns="0">
            <a:spAutoFit/>
          </a:bodyPr>
          <a:lstStyle/>
          <a:p>
            <a:pPr algn="l" marL="0" indent="0" lvl="1">
              <a:lnSpc>
                <a:spcPts val="8587"/>
              </a:lnSpc>
            </a:pPr>
            <a:r>
              <a:rPr lang="en-US" sz="9541" spc="-438">
                <a:solidFill>
                  <a:srgbClr val="236560"/>
                </a:solidFill>
                <a:latin typeface="Raleway Bold"/>
              </a:rPr>
              <a:t>Hypothesis Testing</a:t>
            </a:r>
          </a:p>
        </p:txBody>
      </p:sp>
      <p:sp>
        <p:nvSpPr>
          <p:cNvPr name="Freeform 7" id="7"/>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51216" y="-783256"/>
            <a:ext cx="11853512" cy="11853512"/>
          </a:xfrm>
          <a:custGeom>
            <a:avLst/>
            <a:gdLst/>
            <a:ahLst/>
            <a:cxnLst/>
            <a:rect r="r" b="b" t="t" l="l"/>
            <a:pathLst>
              <a:path h="11853512" w="11853512">
                <a:moveTo>
                  <a:pt x="0" y="0"/>
                </a:moveTo>
                <a:lnTo>
                  <a:pt x="11853512" y="0"/>
                </a:lnTo>
                <a:lnTo>
                  <a:pt x="11853512"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58448" y="4254336"/>
            <a:ext cx="6297660" cy="1709899"/>
          </a:xfrm>
          <a:prstGeom prst="rect">
            <a:avLst/>
          </a:prstGeom>
        </p:spPr>
        <p:txBody>
          <a:bodyPr anchor="t" rtlCol="false" tIns="0" lIns="0" bIns="0" rIns="0">
            <a:spAutoFit/>
          </a:bodyPr>
          <a:lstStyle/>
          <a:p>
            <a:pPr algn="ctr" marL="0" indent="0" lvl="1">
              <a:lnSpc>
                <a:spcPts val="12350"/>
              </a:lnSpc>
            </a:pPr>
            <a:r>
              <a:rPr lang="en-US" sz="13722" spc="-631">
                <a:solidFill>
                  <a:srgbClr val="00694C"/>
                </a:solidFill>
                <a:latin typeface="Raleway Bold"/>
              </a:rPr>
              <a:t>Agenda</a:t>
            </a:r>
          </a:p>
        </p:txBody>
      </p:sp>
      <p:sp>
        <p:nvSpPr>
          <p:cNvPr name="TextBox 4" id="4"/>
          <p:cNvSpPr txBox="true"/>
          <p:nvPr/>
        </p:nvSpPr>
        <p:spPr>
          <a:xfrm rot="0">
            <a:off x="8748338" y="1736575"/>
            <a:ext cx="10009014" cy="6878770"/>
          </a:xfrm>
          <a:prstGeom prst="rect">
            <a:avLst/>
          </a:prstGeom>
        </p:spPr>
        <p:txBody>
          <a:bodyPr anchor="t" rtlCol="false" tIns="0" lIns="0" bIns="0" rIns="0">
            <a:spAutoFit/>
          </a:bodyPr>
          <a:lstStyle/>
          <a:p>
            <a:pPr algn="l" marL="644259" indent="-322130" lvl="1">
              <a:lnSpc>
                <a:spcPts val="6117"/>
              </a:lnSpc>
              <a:buFont typeface="Arial"/>
              <a:buChar char="•"/>
            </a:pPr>
            <a:r>
              <a:rPr lang="en-US" sz="2984" u="sng">
                <a:solidFill>
                  <a:srgbClr val="00694C"/>
                </a:solidFill>
                <a:latin typeface="Raleway Semi-Bold"/>
                <a:hlinkClick r:id="rId4" action="ppaction://hlinksldjump"/>
              </a:rPr>
              <a:t>Introduction</a:t>
            </a:r>
          </a:p>
          <a:p>
            <a:pPr algn="l" marL="644259" indent="-322130" lvl="1">
              <a:lnSpc>
                <a:spcPts val="6117"/>
              </a:lnSpc>
              <a:buFont typeface="Arial"/>
              <a:buChar char="•"/>
            </a:pPr>
            <a:r>
              <a:rPr lang="en-US" sz="2984" u="sng">
                <a:solidFill>
                  <a:srgbClr val="00694C"/>
                </a:solidFill>
                <a:latin typeface="Raleway Semi-Bold"/>
                <a:hlinkClick r:id="rId5" action="ppaction://hlinksldjump"/>
              </a:rPr>
              <a:t>Research Question and Hypothesis</a:t>
            </a:r>
          </a:p>
          <a:p>
            <a:pPr algn="l" marL="644259" indent="-322130" lvl="1">
              <a:lnSpc>
                <a:spcPts val="6117"/>
              </a:lnSpc>
              <a:buFont typeface="Arial"/>
              <a:buChar char="•"/>
            </a:pPr>
            <a:r>
              <a:rPr lang="en-US" sz="2984" u="sng">
                <a:solidFill>
                  <a:srgbClr val="00694C"/>
                </a:solidFill>
                <a:latin typeface="Raleway Semi-Bold"/>
                <a:hlinkClick r:id="rId6" action="ppaction://hlinksldjump"/>
              </a:rPr>
              <a:t>Methodology</a:t>
            </a:r>
          </a:p>
          <a:p>
            <a:pPr algn="l" marL="644259" indent="-322130" lvl="1">
              <a:lnSpc>
                <a:spcPts val="6117"/>
              </a:lnSpc>
              <a:buFont typeface="Arial"/>
              <a:buChar char="•"/>
            </a:pPr>
            <a:r>
              <a:rPr lang="en-US" sz="2984" u="sng">
                <a:solidFill>
                  <a:srgbClr val="00694C"/>
                </a:solidFill>
                <a:latin typeface="Raleway Semi-Bold"/>
                <a:hlinkClick r:id="rId7" action="ppaction://hlinksldjump"/>
              </a:rPr>
              <a:t>Sector-Specific Impact Analysis - Visualization</a:t>
            </a:r>
          </a:p>
          <a:p>
            <a:pPr algn="l" marL="644259" indent="-322130" lvl="1">
              <a:lnSpc>
                <a:spcPts val="6117"/>
              </a:lnSpc>
              <a:buFont typeface="Arial"/>
              <a:buChar char="•"/>
            </a:pPr>
            <a:r>
              <a:rPr lang="en-US" sz="2984" u="sng">
                <a:solidFill>
                  <a:srgbClr val="00694C"/>
                </a:solidFill>
                <a:latin typeface="Raleway Semi-Bold"/>
                <a:hlinkClick r:id="rId8" action="ppaction://hlinksldjump"/>
              </a:rPr>
              <a:t>Sector Correlation Analysis</a:t>
            </a:r>
          </a:p>
          <a:p>
            <a:pPr algn="l" marL="644259" indent="-322130" lvl="1">
              <a:lnSpc>
                <a:spcPts val="6117"/>
              </a:lnSpc>
              <a:buFont typeface="Arial"/>
              <a:buChar char="•"/>
            </a:pPr>
            <a:r>
              <a:rPr lang="en-US" sz="2984" u="sng">
                <a:solidFill>
                  <a:srgbClr val="00694C"/>
                </a:solidFill>
                <a:latin typeface="Raleway Semi-Bold"/>
                <a:hlinkClick r:id="rId9" action="ppaction://hlinksldjump"/>
              </a:rPr>
              <a:t>Hypothesis Testing</a:t>
            </a:r>
          </a:p>
          <a:p>
            <a:pPr algn="l" marL="644259" indent="-322130" lvl="1">
              <a:lnSpc>
                <a:spcPts val="6117"/>
              </a:lnSpc>
              <a:buFont typeface="Arial"/>
              <a:buChar char="•"/>
            </a:pPr>
            <a:r>
              <a:rPr lang="en-US" sz="2984" u="sng">
                <a:solidFill>
                  <a:srgbClr val="00694C"/>
                </a:solidFill>
                <a:latin typeface="Raleway Semi-Bold"/>
                <a:hlinkClick r:id="rId10" action="ppaction://hlinksldjump"/>
              </a:rPr>
              <a:t>Results</a:t>
            </a:r>
          </a:p>
          <a:p>
            <a:pPr algn="l" marL="644259" indent="-322130" lvl="1">
              <a:lnSpc>
                <a:spcPts val="6117"/>
              </a:lnSpc>
              <a:buFont typeface="Arial"/>
              <a:buChar char="•"/>
            </a:pPr>
            <a:r>
              <a:rPr lang="en-US" sz="2984" u="sng">
                <a:solidFill>
                  <a:srgbClr val="00694C"/>
                </a:solidFill>
                <a:latin typeface="Raleway Semi-Bold"/>
                <a:hlinkClick r:id="rId11" action="ppaction://hlinksldjump"/>
              </a:rPr>
              <a:t>Conclusion</a:t>
            </a:r>
          </a:p>
          <a:p>
            <a:pPr algn="l">
              <a:lnSpc>
                <a:spcPts val="6117"/>
              </a:lnSpc>
            </a:pPr>
          </a:p>
        </p:txBody>
      </p:sp>
      <p:sp>
        <p:nvSpPr>
          <p:cNvPr name="Freeform 5" id="5"/>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12"/>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313518" y="2634225"/>
            <a:ext cx="11103950" cy="7479701"/>
          </a:xfrm>
          <a:prstGeom prst="rect">
            <a:avLst/>
          </a:prstGeom>
        </p:spPr>
        <p:txBody>
          <a:bodyPr anchor="t" rtlCol="false" tIns="0" lIns="0" bIns="0" rIns="0">
            <a:spAutoFit/>
          </a:bodyPr>
          <a:lstStyle/>
          <a:p>
            <a:pPr algn="l" marL="564235" indent="-282118" lvl="1">
              <a:lnSpc>
                <a:spcPts val="6115"/>
              </a:lnSpc>
              <a:buFont typeface="Arial"/>
              <a:buChar char="•"/>
            </a:pPr>
            <a:r>
              <a:rPr lang="en-US" sz="2613" u="sng">
                <a:solidFill>
                  <a:srgbClr val="00694C"/>
                </a:solidFill>
                <a:latin typeface="Raleway Bold"/>
              </a:rPr>
              <a:t>Upheavals (wars, civil unrest) typically cause disruptions:</a:t>
            </a:r>
          </a:p>
          <a:p>
            <a:pPr algn="l" marL="1128471" indent="-376157" lvl="2">
              <a:lnSpc>
                <a:spcPts val="6115"/>
              </a:lnSpc>
              <a:buFont typeface="Arial"/>
              <a:buChar char="⚬"/>
            </a:pPr>
            <a:r>
              <a:rPr lang="en-US" sz="2613">
                <a:solidFill>
                  <a:srgbClr val="00694C"/>
                </a:solidFill>
                <a:latin typeface="Raleway Bold"/>
              </a:rPr>
              <a:t> Damage infrastructure, hinder production, and discourage investment.</a:t>
            </a:r>
          </a:p>
          <a:p>
            <a:pPr algn="l" marL="1128471" indent="-376157" lvl="2">
              <a:lnSpc>
                <a:spcPts val="6115"/>
              </a:lnSpc>
              <a:buFont typeface="Arial"/>
              <a:buChar char="⚬"/>
            </a:pPr>
            <a:r>
              <a:rPr lang="en-US" sz="2613">
                <a:solidFill>
                  <a:srgbClr val="00694C"/>
                </a:solidFill>
                <a:latin typeface="Raleway Bold"/>
              </a:rPr>
              <a:t>All of these factors decrease the overall economic activity and GDP</a:t>
            </a:r>
          </a:p>
          <a:p>
            <a:pPr algn="l" marL="564235" indent="-282118" lvl="1">
              <a:lnSpc>
                <a:spcPts val="6115"/>
              </a:lnSpc>
              <a:buFont typeface="Arial"/>
              <a:buChar char="•"/>
            </a:pPr>
            <a:r>
              <a:rPr lang="en-US" sz="2613" u="sng">
                <a:solidFill>
                  <a:srgbClr val="00694C"/>
                </a:solidFill>
                <a:latin typeface="Raleway Bold"/>
              </a:rPr>
              <a:t>Reduced economic activity leads to lower GDP: </a:t>
            </a:r>
          </a:p>
          <a:p>
            <a:pPr algn="l" marL="1128471" indent="-376157" lvl="2">
              <a:lnSpc>
                <a:spcPts val="6115"/>
              </a:lnSpc>
              <a:buFont typeface="Arial"/>
              <a:buChar char="⚬"/>
            </a:pPr>
            <a:r>
              <a:rPr lang="en-US" sz="2613">
                <a:solidFill>
                  <a:srgbClr val="00694C"/>
                </a:solidFill>
                <a:latin typeface="Raleway Bold"/>
              </a:rPr>
              <a:t>With less production and fewer transactions happening, the total value of goods and services produced in the country (GDP) goes down.</a:t>
            </a:r>
          </a:p>
          <a:p>
            <a:pPr algn="ctr">
              <a:lnSpc>
                <a:spcPts val="3528"/>
              </a:lnSpc>
              <a:spcBef>
                <a:spcPct val="0"/>
              </a:spcBef>
            </a:pPr>
          </a:p>
        </p:txBody>
      </p:sp>
      <p:sp>
        <p:nvSpPr>
          <p:cNvPr name="Freeform 3" id="3"/>
          <p:cNvSpPr/>
          <p:nvPr/>
        </p:nvSpPr>
        <p:spPr>
          <a:xfrm flipH="false" flipV="false" rot="0">
            <a:off x="12000158" y="3727079"/>
            <a:ext cx="5770403" cy="5589269"/>
          </a:xfrm>
          <a:custGeom>
            <a:avLst/>
            <a:gdLst/>
            <a:ahLst/>
            <a:cxnLst/>
            <a:rect r="r" b="b" t="t" l="l"/>
            <a:pathLst>
              <a:path h="5589269" w="5770403">
                <a:moveTo>
                  <a:pt x="0" y="0"/>
                </a:moveTo>
                <a:lnTo>
                  <a:pt x="5770403" y="0"/>
                </a:lnTo>
                <a:lnTo>
                  <a:pt x="5770403" y="5589269"/>
                </a:lnTo>
                <a:lnTo>
                  <a:pt x="0" y="5589269"/>
                </a:lnTo>
                <a:lnTo>
                  <a:pt x="0" y="0"/>
                </a:lnTo>
                <a:close/>
              </a:path>
            </a:pathLst>
          </a:custGeom>
          <a:blipFill>
            <a:blip r:embed="rId2"/>
            <a:stretch>
              <a:fillRect l="0" t="0" r="0" b="0"/>
            </a:stretch>
          </a:blipFill>
        </p:spPr>
      </p:sp>
      <p:sp>
        <p:nvSpPr>
          <p:cNvPr name="TextBox 4" id="4"/>
          <p:cNvSpPr txBox="true"/>
          <p:nvPr/>
        </p:nvSpPr>
        <p:spPr>
          <a:xfrm rot="0">
            <a:off x="-1239951" y="1825019"/>
            <a:ext cx="13515640" cy="752475"/>
          </a:xfrm>
          <a:prstGeom prst="rect">
            <a:avLst/>
          </a:prstGeom>
        </p:spPr>
        <p:txBody>
          <a:bodyPr anchor="t" rtlCol="false" tIns="0" lIns="0" bIns="0" rIns="0">
            <a:spAutoFit/>
          </a:bodyPr>
          <a:lstStyle/>
          <a:p>
            <a:pPr algn="ctr" marL="0" indent="0" lvl="1">
              <a:lnSpc>
                <a:spcPts val="5400"/>
              </a:lnSpc>
            </a:pPr>
            <a:r>
              <a:rPr lang="en-US" sz="6000" spc="-276">
                <a:solidFill>
                  <a:srgbClr val="236560"/>
                </a:solidFill>
                <a:latin typeface="Raleway Bold"/>
              </a:rPr>
              <a:t>Significant Upheavals vs GDP</a:t>
            </a:r>
          </a:p>
        </p:txBody>
      </p:sp>
      <p:sp>
        <p:nvSpPr>
          <p:cNvPr name="TextBox 5" id="5"/>
          <p:cNvSpPr txBox="true"/>
          <p:nvPr/>
        </p:nvSpPr>
        <p:spPr>
          <a:xfrm rot="0">
            <a:off x="-2325911" y="357121"/>
            <a:ext cx="9424182" cy="1238249"/>
          </a:xfrm>
          <a:prstGeom prst="rect">
            <a:avLst/>
          </a:prstGeom>
        </p:spPr>
        <p:txBody>
          <a:bodyPr anchor="t" rtlCol="false" tIns="0" lIns="0" bIns="0" rIns="0">
            <a:spAutoFit/>
          </a:bodyPr>
          <a:lstStyle/>
          <a:p>
            <a:pPr algn="ctr" marL="0" indent="0" lvl="1">
              <a:lnSpc>
                <a:spcPts val="8999"/>
              </a:lnSpc>
            </a:pPr>
            <a:r>
              <a:rPr lang="en-US" sz="9999" spc="-459">
                <a:solidFill>
                  <a:srgbClr val="00694C"/>
                </a:solidFill>
                <a:latin typeface="Raleway Bold"/>
              </a:rPr>
              <a:t>Results</a:t>
            </a:r>
          </a:p>
        </p:txBody>
      </p:sp>
      <p:sp>
        <p:nvSpPr>
          <p:cNvPr name="Freeform 6" id="6"/>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3"/>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350256" y="2564352"/>
            <a:ext cx="11103950" cy="7379760"/>
          </a:xfrm>
          <a:prstGeom prst="rect">
            <a:avLst/>
          </a:prstGeom>
        </p:spPr>
        <p:txBody>
          <a:bodyPr anchor="t" rtlCol="false" tIns="0" lIns="0" bIns="0" rIns="0">
            <a:spAutoFit/>
          </a:bodyPr>
          <a:lstStyle/>
          <a:p>
            <a:pPr algn="l">
              <a:lnSpc>
                <a:spcPts val="6115"/>
              </a:lnSpc>
            </a:pPr>
          </a:p>
          <a:p>
            <a:pPr algn="l" marL="607415" indent="-303707" lvl="1">
              <a:lnSpc>
                <a:spcPts val="7033"/>
              </a:lnSpc>
              <a:buFont typeface="Arial"/>
              <a:buChar char="•"/>
            </a:pPr>
            <a:r>
              <a:rPr lang="en-US" sz="2813">
                <a:solidFill>
                  <a:srgbClr val="00694C"/>
                </a:solidFill>
                <a:latin typeface="Raleway Bold"/>
              </a:rPr>
              <a:t>Egypt's emergency economic package helped buffer the negative impact of the pandemic on GDP. </a:t>
            </a:r>
          </a:p>
          <a:p>
            <a:pPr algn="l" marL="607415" indent="-303707" lvl="1">
              <a:lnSpc>
                <a:spcPts val="7033"/>
              </a:lnSpc>
              <a:buFont typeface="Arial"/>
              <a:buChar char="•"/>
            </a:pPr>
            <a:r>
              <a:rPr lang="en-US" sz="2813">
                <a:solidFill>
                  <a:srgbClr val="00694C"/>
                </a:solidFill>
                <a:latin typeface="Raleway Bold"/>
              </a:rPr>
              <a:t>S</a:t>
            </a:r>
            <a:r>
              <a:rPr lang="en-US" sz="2813">
                <a:solidFill>
                  <a:srgbClr val="00694C"/>
                </a:solidFill>
                <a:latin typeface="Raleway Bold"/>
              </a:rPr>
              <a:t>ome sectors like agriculture and food processing might have been resilient during the crisis. </a:t>
            </a:r>
          </a:p>
          <a:p>
            <a:pPr algn="l" marL="607415" indent="-303707" lvl="1">
              <a:lnSpc>
                <a:spcPts val="7033"/>
              </a:lnSpc>
              <a:buFont typeface="Arial"/>
              <a:buChar char="•"/>
            </a:pPr>
            <a:r>
              <a:rPr lang="en-US" sz="2813">
                <a:solidFill>
                  <a:srgbClr val="00694C"/>
                </a:solidFill>
                <a:latin typeface="Raleway Bold"/>
              </a:rPr>
              <a:t>They could have indirectly contributed by maintaining food security and potentially replacing imported goods. </a:t>
            </a:r>
          </a:p>
          <a:p>
            <a:pPr algn="l" marL="1128472" indent="-376157" lvl="2">
              <a:lnSpc>
                <a:spcPts val="6115"/>
              </a:lnSpc>
              <a:buFont typeface="Arial"/>
              <a:buChar char="⚬"/>
            </a:pPr>
          </a:p>
          <a:p>
            <a:pPr algn="ctr">
              <a:lnSpc>
                <a:spcPts val="3528"/>
              </a:lnSpc>
              <a:spcBef>
                <a:spcPct val="0"/>
              </a:spcBef>
            </a:pPr>
          </a:p>
        </p:txBody>
      </p:sp>
      <p:sp>
        <p:nvSpPr>
          <p:cNvPr name="Freeform 3" id="3"/>
          <p:cNvSpPr/>
          <p:nvPr/>
        </p:nvSpPr>
        <p:spPr>
          <a:xfrm flipH="false" flipV="false" rot="0">
            <a:off x="12110371" y="3116790"/>
            <a:ext cx="5891126" cy="5611202"/>
          </a:xfrm>
          <a:custGeom>
            <a:avLst/>
            <a:gdLst/>
            <a:ahLst/>
            <a:cxnLst/>
            <a:rect r="r" b="b" t="t" l="l"/>
            <a:pathLst>
              <a:path h="5611202" w="5891126">
                <a:moveTo>
                  <a:pt x="0" y="0"/>
                </a:moveTo>
                <a:lnTo>
                  <a:pt x="5891125" y="0"/>
                </a:lnTo>
                <a:lnTo>
                  <a:pt x="5891125" y="5611202"/>
                </a:lnTo>
                <a:lnTo>
                  <a:pt x="0" y="5611202"/>
                </a:lnTo>
                <a:lnTo>
                  <a:pt x="0" y="0"/>
                </a:lnTo>
                <a:close/>
              </a:path>
            </a:pathLst>
          </a:custGeom>
          <a:blipFill>
            <a:blip r:embed="rId2"/>
            <a:stretch>
              <a:fillRect l="0" t="0" r="0" b="0"/>
            </a:stretch>
          </a:blipFill>
        </p:spPr>
      </p:sp>
      <p:sp>
        <p:nvSpPr>
          <p:cNvPr name="TextBox 4" id="4"/>
          <p:cNvSpPr txBox="true"/>
          <p:nvPr/>
        </p:nvSpPr>
        <p:spPr>
          <a:xfrm rot="0">
            <a:off x="-1239951" y="1825019"/>
            <a:ext cx="13515640" cy="752475"/>
          </a:xfrm>
          <a:prstGeom prst="rect">
            <a:avLst/>
          </a:prstGeom>
        </p:spPr>
        <p:txBody>
          <a:bodyPr anchor="t" rtlCol="false" tIns="0" lIns="0" bIns="0" rIns="0">
            <a:spAutoFit/>
          </a:bodyPr>
          <a:lstStyle/>
          <a:p>
            <a:pPr algn="ctr" marL="0" indent="0" lvl="1">
              <a:lnSpc>
                <a:spcPts val="5400"/>
              </a:lnSpc>
            </a:pPr>
            <a:r>
              <a:rPr lang="en-US" sz="6000" spc="-276">
                <a:solidFill>
                  <a:srgbClr val="236560"/>
                </a:solidFill>
                <a:latin typeface="Raleway Bold"/>
              </a:rPr>
              <a:t>Significant Upheavals vs GDP</a:t>
            </a:r>
          </a:p>
        </p:txBody>
      </p:sp>
      <p:sp>
        <p:nvSpPr>
          <p:cNvPr name="TextBox 5" id="5"/>
          <p:cNvSpPr txBox="true"/>
          <p:nvPr/>
        </p:nvSpPr>
        <p:spPr>
          <a:xfrm rot="0">
            <a:off x="-2325911" y="357121"/>
            <a:ext cx="9424182" cy="1238249"/>
          </a:xfrm>
          <a:prstGeom prst="rect">
            <a:avLst/>
          </a:prstGeom>
        </p:spPr>
        <p:txBody>
          <a:bodyPr anchor="t" rtlCol="false" tIns="0" lIns="0" bIns="0" rIns="0">
            <a:spAutoFit/>
          </a:bodyPr>
          <a:lstStyle/>
          <a:p>
            <a:pPr algn="ctr" marL="0" indent="0" lvl="1">
              <a:lnSpc>
                <a:spcPts val="8999"/>
              </a:lnSpc>
            </a:pPr>
            <a:r>
              <a:rPr lang="en-US" sz="9999" spc="-459">
                <a:solidFill>
                  <a:srgbClr val="00694C"/>
                </a:solidFill>
                <a:latin typeface="Raleway Bold"/>
              </a:rPr>
              <a:t>Results</a:t>
            </a:r>
          </a:p>
        </p:txBody>
      </p:sp>
      <p:sp>
        <p:nvSpPr>
          <p:cNvPr name="Freeform 6" id="6"/>
          <p:cNvSpPr/>
          <p:nvPr/>
        </p:nvSpPr>
        <p:spPr>
          <a:xfrm flipH="false" flipV="false" rot="0">
            <a:off x="15635024"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3"/>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185353" y="276225"/>
            <a:ext cx="7924800" cy="1249343"/>
          </a:xfrm>
          <a:prstGeom prst="rect">
            <a:avLst/>
          </a:prstGeom>
        </p:spPr>
        <p:txBody>
          <a:bodyPr anchor="t" rtlCol="false" tIns="0" lIns="0" bIns="0" rIns="0">
            <a:spAutoFit/>
          </a:bodyPr>
          <a:lstStyle/>
          <a:p>
            <a:pPr algn="l" marL="0" indent="0" lvl="1">
              <a:lnSpc>
                <a:spcPts val="9037"/>
              </a:lnSpc>
            </a:pPr>
            <a:r>
              <a:rPr lang="en-US" sz="10041" spc="-461">
                <a:solidFill>
                  <a:srgbClr val="00694C"/>
                </a:solidFill>
                <a:latin typeface="Raleway Bold"/>
              </a:rPr>
              <a:t>Conclusion </a:t>
            </a:r>
          </a:p>
        </p:txBody>
      </p:sp>
      <p:sp>
        <p:nvSpPr>
          <p:cNvPr name="TextBox 3" id="3"/>
          <p:cNvSpPr txBox="true"/>
          <p:nvPr/>
        </p:nvSpPr>
        <p:spPr>
          <a:xfrm rot="0">
            <a:off x="185353" y="1582024"/>
            <a:ext cx="11626214" cy="9875687"/>
          </a:xfrm>
          <a:prstGeom prst="rect">
            <a:avLst/>
          </a:prstGeom>
        </p:spPr>
        <p:txBody>
          <a:bodyPr anchor="t" rtlCol="false" tIns="0" lIns="0" bIns="0" rIns="0">
            <a:spAutoFit/>
          </a:bodyPr>
          <a:lstStyle/>
          <a:p>
            <a:pPr algn="l" marL="629464" indent="-314732" lvl="1">
              <a:lnSpc>
                <a:spcPts val="5685"/>
              </a:lnSpc>
              <a:buFont typeface="Arial"/>
              <a:buChar char="•"/>
            </a:pPr>
            <a:r>
              <a:rPr lang="en-US" sz="2915">
                <a:solidFill>
                  <a:srgbClr val="00694C"/>
                </a:solidFill>
                <a:latin typeface="Raleway Semi-Bold"/>
              </a:rPr>
              <a:t>This study investigated the link between major upheavals (global and national) and their impact on Egypt's economy.</a:t>
            </a:r>
          </a:p>
          <a:p>
            <a:pPr algn="l" marL="629464" indent="-314732" lvl="1">
              <a:lnSpc>
                <a:spcPts val="5685"/>
              </a:lnSpc>
              <a:buFont typeface="Arial"/>
              <a:buChar char="•"/>
            </a:pPr>
            <a:r>
              <a:rPr lang="en-US" sz="2915">
                <a:solidFill>
                  <a:srgbClr val="00694C"/>
                </a:solidFill>
                <a:latin typeface="Raleway Semi-Bold"/>
              </a:rPr>
              <a:t>It focused on three events: 2011 revolution, 2013 revolution, and the 2020 pandemic.</a:t>
            </a:r>
          </a:p>
          <a:p>
            <a:pPr algn="l" marL="629464" indent="-314732" lvl="1">
              <a:lnSpc>
                <a:spcPts val="5685"/>
              </a:lnSpc>
              <a:buFont typeface="Arial"/>
              <a:buChar char="•"/>
            </a:pPr>
            <a:r>
              <a:rPr lang="en-US" sz="2915">
                <a:solidFill>
                  <a:srgbClr val="00694C"/>
                </a:solidFill>
                <a:latin typeface="Raleway Semi-Bold"/>
              </a:rPr>
              <a:t>Meticulous sector-wise analysis of each sector that contributed in the GDP with the years of upheaval.</a:t>
            </a:r>
          </a:p>
          <a:p>
            <a:pPr algn="l" marL="629464" indent="-314732" lvl="1">
              <a:lnSpc>
                <a:spcPts val="5685"/>
              </a:lnSpc>
              <a:buFont typeface="Arial"/>
              <a:buChar char="•"/>
            </a:pPr>
            <a:r>
              <a:rPr lang="en-US" sz="2915">
                <a:solidFill>
                  <a:srgbClr val="00694C"/>
                </a:solidFill>
                <a:latin typeface="Raleway Semi-Bold"/>
              </a:rPr>
              <a:t>The analysis used a chi-squared test to assess the relationship between upheavals and GDP variations.</a:t>
            </a:r>
          </a:p>
          <a:p>
            <a:pPr algn="l" marL="629464" indent="-314732" lvl="1">
              <a:lnSpc>
                <a:spcPts val="5685"/>
              </a:lnSpc>
              <a:buFont typeface="Arial"/>
              <a:buChar char="•"/>
            </a:pPr>
            <a:r>
              <a:rPr lang="en-US" sz="2915">
                <a:solidFill>
                  <a:srgbClr val="00694C"/>
                </a:solidFill>
                <a:latin typeface="Raleway Semi-Bold"/>
              </a:rPr>
              <a:t>The test result (p-value &lt; 0.05) suggests a statistically significant association between upheavals and changes in GDP. </a:t>
            </a:r>
          </a:p>
          <a:p>
            <a:pPr algn="l" marL="629464" indent="-314732" lvl="1">
              <a:lnSpc>
                <a:spcPts val="5685"/>
              </a:lnSpc>
              <a:buFont typeface="Arial"/>
              <a:buChar char="•"/>
            </a:pPr>
            <a:r>
              <a:rPr lang="en-US" sz="2915">
                <a:solidFill>
                  <a:srgbClr val="00694C"/>
                </a:solidFill>
                <a:latin typeface="Raleway Semi-Bold"/>
              </a:rPr>
              <a:t>This means it's unlikely to be a coincidence.</a:t>
            </a:r>
          </a:p>
          <a:p>
            <a:pPr algn="l">
              <a:lnSpc>
                <a:spcPts val="6181"/>
              </a:lnSpc>
            </a:pPr>
          </a:p>
          <a:p>
            <a:pPr algn="l">
              <a:lnSpc>
                <a:spcPts val="3785"/>
              </a:lnSpc>
              <a:spcBef>
                <a:spcPct val="0"/>
              </a:spcBef>
            </a:pPr>
          </a:p>
        </p:txBody>
      </p:sp>
      <p:pic>
        <p:nvPicPr>
          <p:cNvPr name="Picture 4" id="4"/>
          <p:cNvPicPr>
            <a:picLocks noChangeAspect="true"/>
          </p:cNvPicPr>
          <p:nvPr/>
        </p:nvPicPr>
        <p:blipFill>
          <a:blip r:embed="rId2"/>
          <a:stretch>
            <a:fillRect/>
          </a:stretch>
        </p:blipFill>
        <p:spPr>
          <a:xfrm rot="0">
            <a:off x="11180013" y="3310885"/>
            <a:ext cx="7578647" cy="7405613"/>
          </a:xfrm>
          <a:prstGeom prst="rect">
            <a:avLst/>
          </a:prstGeom>
        </p:spPr>
      </p:pic>
      <p:sp>
        <p:nvSpPr>
          <p:cNvPr name="Freeform 5" id="5"/>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3"/>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937021" y="792805"/>
            <a:ext cx="10387396" cy="8701390"/>
          </a:xfrm>
          <a:custGeom>
            <a:avLst/>
            <a:gdLst/>
            <a:ahLst/>
            <a:cxnLst/>
            <a:rect r="r" b="b" t="t" l="l"/>
            <a:pathLst>
              <a:path h="8701390" w="10387396">
                <a:moveTo>
                  <a:pt x="0" y="0"/>
                </a:moveTo>
                <a:lnTo>
                  <a:pt x="10387396" y="0"/>
                </a:lnTo>
                <a:lnTo>
                  <a:pt x="10387396" y="8701390"/>
                </a:lnTo>
                <a:lnTo>
                  <a:pt x="0" y="8701390"/>
                </a:lnTo>
                <a:lnTo>
                  <a:pt x="0" y="0"/>
                </a:lnTo>
                <a:close/>
              </a:path>
            </a:pathLst>
          </a:custGeom>
          <a:blipFill>
            <a:blip r:embed="rId2">
              <a:extLst>
                <a:ext uri="{96DAC541-7B7A-43D3-8B79-37D633B846F1}">
                  <asvg:svgBlip xmlns:asvg="http://schemas.microsoft.com/office/drawing/2016/SVG/main" r:embed="rId3"/>
                </a:ext>
              </a:extLst>
            </a:blip>
            <a:stretch>
              <a:fillRect l="0" t="0" r="0" b="-19376"/>
            </a:stretch>
          </a:blipFill>
        </p:spPr>
      </p:sp>
      <p:sp>
        <p:nvSpPr>
          <p:cNvPr name="Freeform 3" id="3"/>
          <p:cNvSpPr/>
          <p:nvPr/>
        </p:nvSpPr>
        <p:spPr>
          <a:xfrm flipH="false" flipV="false" rot="411278">
            <a:off x="16623118" y="2362826"/>
            <a:ext cx="2704753" cy="2464706"/>
          </a:xfrm>
          <a:custGeom>
            <a:avLst/>
            <a:gdLst/>
            <a:ahLst/>
            <a:cxnLst/>
            <a:rect r="r" b="b" t="t" l="l"/>
            <a:pathLst>
              <a:path h="2464706" w="2704753">
                <a:moveTo>
                  <a:pt x="0" y="0"/>
                </a:moveTo>
                <a:lnTo>
                  <a:pt x="2704753" y="0"/>
                </a:lnTo>
                <a:lnTo>
                  <a:pt x="2704753" y="2464706"/>
                </a:lnTo>
                <a:lnTo>
                  <a:pt x="0" y="2464706"/>
                </a:lnTo>
                <a:lnTo>
                  <a:pt x="0" y="0"/>
                </a:lnTo>
                <a:close/>
              </a:path>
            </a:pathLst>
          </a:custGeom>
          <a:blipFill>
            <a:blip r:embed="rId4"/>
            <a:stretch>
              <a:fillRect l="0" t="0" r="0" b="0"/>
            </a:stretch>
          </a:blipFill>
          <a:ln cap="sq">
            <a:noFill/>
            <a:prstDash val="solid"/>
            <a:miter/>
          </a:ln>
        </p:spPr>
      </p:sp>
      <p:sp>
        <p:nvSpPr>
          <p:cNvPr name="Freeform 4" id="4"/>
          <p:cNvSpPr/>
          <p:nvPr/>
        </p:nvSpPr>
        <p:spPr>
          <a:xfrm flipH="false" flipV="false" rot="-5760476">
            <a:off x="7030801" y="6983866"/>
            <a:ext cx="4890617" cy="4878390"/>
          </a:xfrm>
          <a:custGeom>
            <a:avLst/>
            <a:gdLst/>
            <a:ahLst/>
            <a:cxnLst/>
            <a:rect r="r" b="b" t="t" l="l"/>
            <a:pathLst>
              <a:path h="4878390" w="4890617">
                <a:moveTo>
                  <a:pt x="0" y="0"/>
                </a:moveTo>
                <a:lnTo>
                  <a:pt x="4890617" y="0"/>
                </a:lnTo>
                <a:lnTo>
                  <a:pt x="4890617" y="4878391"/>
                </a:lnTo>
                <a:lnTo>
                  <a:pt x="0" y="4878391"/>
                </a:lnTo>
                <a:lnTo>
                  <a:pt x="0" y="0"/>
                </a:lnTo>
                <a:close/>
              </a:path>
            </a:pathLst>
          </a:custGeom>
          <a:blipFill>
            <a:blip r:embed="rId5"/>
            <a:stretch>
              <a:fillRect l="0" t="0" r="0" b="0"/>
            </a:stretch>
          </a:blipFill>
        </p:spPr>
      </p:sp>
      <p:sp>
        <p:nvSpPr>
          <p:cNvPr name="TextBox 5" id="5"/>
          <p:cNvSpPr txBox="true"/>
          <p:nvPr/>
        </p:nvSpPr>
        <p:spPr>
          <a:xfrm rot="0">
            <a:off x="642956" y="6689386"/>
            <a:ext cx="6426946" cy="2733675"/>
          </a:xfrm>
          <a:prstGeom prst="rect">
            <a:avLst/>
          </a:prstGeom>
        </p:spPr>
        <p:txBody>
          <a:bodyPr anchor="t" rtlCol="false" tIns="0" lIns="0" bIns="0" rIns="0">
            <a:spAutoFit/>
          </a:bodyPr>
          <a:lstStyle/>
          <a:p>
            <a:pPr algn="l">
              <a:lnSpc>
                <a:spcPts val="10799"/>
              </a:lnSpc>
            </a:pPr>
            <a:r>
              <a:rPr lang="en-US" sz="8999">
                <a:solidFill>
                  <a:srgbClr val="FFFFFF"/>
                </a:solidFill>
                <a:latin typeface="Cy Grotesk Key Bold"/>
              </a:rPr>
              <a:t>Meet our Team</a:t>
            </a:r>
          </a:p>
        </p:txBody>
      </p:sp>
      <p:sp>
        <p:nvSpPr>
          <p:cNvPr name="TextBox 6" id="6"/>
          <p:cNvSpPr txBox="true"/>
          <p:nvPr/>
        </p:nvSpPr>
        <p:spPr>
          <a:xfrm rot="0">
            <a:off x="10696421" y="1048107"/>
            <a:ext cx="3962995" cy="887095"/>
          </a:xfrm>
          <a:prstGeom prst="rect">
            <a:avLst/>
          </a:prstGeom>
        </p:spPr>
        <p:txBody>
          <a:bodyPr anchor="t" rtlCol="false" tIns="0" lIns="0" bIns="0" rIns="0">
            <a:spAutoFit/>
          </a:bodyPr>
          <a:lstStyle/>
          <a:p>
            <a:pPr algn="ctr">
              <a:lnSpc>
                <a:spcPts val="7279"/>
              </a:lnSpc>
            </a:pPr>
            <a:r>
              <a:rPr lang="en-US" sz="5199">
                <a:solidFill>
                  <a:srgbClr val="00694C"/>
                </a:solidFill>
                <a:latin typeface="Canva Sans Bold"/>
              </a:rPr>
              <a:t>Nada Ashraf</a:t>
            </a:r>
          </a:p>
        </p:txBody>
      </p:sp>
      <p:sp>
        <p:nvSpPr>
          <p:cNvPr name="TextBox 7" id="7"/>
          <p:cNvSpPr txBox="true"/>
          <p:nvPr/>
        </p:nvSpPr>
        <p:spPr>
          <a:xfrm rot="0">
            <a:off x="11423099" y="2154277"/>
            <a:ext cx="2509639" cy="887095"/>
          </a:xfrm>
          <a:prstGeom prst="rect">
            <a:avLst/>
          </a:prstGeom>
        </p:spPr>
        <p:txBody>
          <a:bodyPr anchor="t" rtlCol="false" tIns="0" lIns="0" bIns="0" rIns="0">
            <a:spAutoFit/>
          </a:bodyPr>
          <a:lstStyle/>
          <a:p>
            <a:pPr algn="ctr">
              <a:lnSpc>
                <a:spcPts val="7279"/>
              </a:lnSpc>
            </a:pPr>
            <a:r>
              <a:rPr lang="en-US" sz="5199">
                <a:solidFill>
                  <a:srgbClr val="00694C"/>
                </a:solidFill>
                <a:latin typeface="Canva Sans Bold"/>
              </a:rPr>
              <a:t>Aly Zaki</a:t>
            </a:r>
          </a:p>
        </p:txBody>
      </p:sp>
      <p:sp>
        <p:nvSpPr>
          <p:cNvPr name="TextBox 8" id="8"/>
          <p:cNvSpPr txBox="true"/>
          <p:nvPr/>
        </p:nvSpPr>
        <p:spPr>
          <a:xfrm rot="0">
            <a:off x="9926600" y="3260447"/>
            <a:ext cx="5745560" cy="887095"/>
          </a:xfrm>
          <a:prstGeom prst="rect">
            <a:avLst/>
          </a:prstGeom>
        </p:spPr>
        <p:txBody>
          <a:bodyPr anchor="t" rtlCol="false" tIns="0" lIns="0" bIns="0" rIns="0">
            <a:spAutoFit/>
          </a:bodyPr>
          <a:lstStyle/>
          <a:p>
            <a:pPr algn="ctr">
              <a:lnSpc>
                <a:spcPts val="7279"/>
              </a:lnSpc>
            </a:pPr>
            <a:r>
              <a:rPr lang="en-US" sz="5199">
                <a:solidFill>
                  <a:srgbClr val="00694C"/>
                </a:solidFill>
                <a:latin typeface="Canva Sans Bold"/>
              </a:rPr>
              <a:t>Manar Yussri</a:t>
            </a:r>
          </a:p>
        </p:txBody>
      </p:sp>
      <p:sp>
        <p:nvSpPr>
          <p:cNvPr name="TextBox 9" id="9"/>
          <p:cNvSpPr txBox="true"/>
          <p:nvPr/>
        </p:nvSpPr>
        <p:spPr>
          <a:xfrm rot="0">
            <a:off x="10036813" y="4366617"/>
            <a:ext cx="5745560" cy="887095"/>
          </a:xfrm>
          <a:prstGeom prst="rect">
            <a:avLst/>
          </a:prstGeom>
        </p:spPr>
        <p:txBody>
          <a:bodyPr anchor="t" rtlCol="false" tIns="0" lIns="0" bIns="0" rIns="0">
            <a:spAutoFit/>
          </a:bodyPr>
          <a:lstStyle/>
          <a:p>
            <a:pPr algn="ctr">
              <a:lnSpc>
                <a:spcPts val="7279"/>
              </a:lnSpc>
            </a:pPr>
            <a:r>
              <a:rPr lang="en-US" sz="5199">
                <a:solidFill>
                  <a:srgbClr val="00694C"/>
                </a:solidFill>
                <a:latin typeface="Canva Sans Bold"/>
              </a:rPr>
              <a:t>Ahmed Waleed</a:t>
            </a:r>
          </a:p>
        </p:txBody>
      </p:sp>
      <p:sp>
        <p:nvSpPr>
          <p:cNvPr name="TextBox 10" id="10"/>
          <p:cNvSpPr txBox="true"/>
          <p:nvPr/>
        </p:nvSpPr>
        <p:spPr>
          <a:xfrm rot="0">
            <a:off x="10183763" y="5476875"/>
            <a:ext cx="5745560" cy="887095"/>
          </a:xfrm>
          <a:prstGeom prst="rect">
            <a:avLst/>
          </a:prstGeom>
        </p:spPr>
        <p:txBody>
          <a:bodyPr anchor="t" rtlCol="false" tIns="0" lIns="0" bIns="0" rIns="0">
            <a:spAutoFit/>
          </a:bodyPr>
          <a:lstStyle/>
          <a:p>
            <a:pPr algn="ctr">
              <a:lnSpc>
                <a:spcPts val="7279"/>
              </a:lnSpc>
            </a:pPr>
            <a:r>
              <a:rPr lang="en-US" sz="5199">
                <a:solidFill>
                  <a:srgbClr val="00694C"/>
                </a:solidFill>
                <a:latin typeface="Canva Sans Bold"/>
              </a:rPr>
              <a:t>Omar Bayoumi</a:t>
            </a:r>
          </a:p>
        </p:txBody>
      </p:sp>
      <p:sp>
        <p:nvSpPr>
          <p:cNvPr name="Freeform 11" id="11"/>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6"/>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9200" y="2646761"/>
            <a:ext cx="8144502" cy="5212553"/>
          </a:xfrm>
          <a:prstGeom prst="rect">
            <a:avLst/>
          </a:prstGeom>
        </p:spPr>
        <p:txBody>
          <a:bodyPr anchor="t" rtlCol="false" tIns="0" lIns="0" bIns="0" rIns="0">
            <a:spAutoFit/>
          </a:bodyPr>
          <a:lstStyle/>
          <a:p>
            <a:pPr algn="l" marL="0" indent="0" lvl="1">
              <a:lnSpc>
                <a:spcPts val="13331"/>
              </a:lnSpc>
            </a:pPr>
            <a:r>
              <a:rPr lang="en-US" sz="14812" spc="-681">
                <a:solidFill>
                  <a:srgbClr val="00694C"/>
                </a:solidFill>
                <a:latin typeface="Raleway Medium"/>
              </a:rPr>
              <a:t>Thank you very much!</a:t>
            </a:r>
          </a:p>
        </p:txBody>
      </p:sp>
      <p:sp>
        <p:nvSpPr>
          <p:cNvPr name="Freeform 4" id="4"/>
          <p:cNvSpPr/>
          <p:nvPr/>
        </p:nvSpPr>
        <p:spPr>
          <a:xfrm flipH="false" flipV="false" rot="0">
            <a:off x="11867657" y="1376536"/>
            <a:ext cx="5561408" cy="7533927"/>
          </a:xfrm>
          <a:custGeom>
            <a:avLst/>
            <a:gdLst/>
            <a:ahLst/>
            <a:cxnLst/>
            <a:rect r="r" b="b" t="t" l="l"/>
            <a:pathLst>
              <a:path h="7533927" w="5561408">
                <a:moveTo>
                  <a:pt x="0" y="0"/>
                </a:moveTo>
                <a:lnTo>
                  <a:pt x="5561408" y="0"/>
                </a:lnTo>
                <a:lnTo>
                  <a:pt x="5561408" y="7533928"/>
                </a:lnTo>
                <a:lnTo>
                  <a:pt x="0" y="75339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1652957" y="1920197"/>
            <a:ext cx="5426495" cy="5578639"/>
          </a:xfrm>
          <a:custGeom>
            <a:avLst/>
            <a:gdLst/>
            <a:ahLst/>
            <a:cxnLst/>
            <a:rect r="r" b="b" t="t" l="l"/>
            <a:pathLst>
              <a:path h="5578639" w="5426495">
                <a:moveTo>
                  <a:pt x="0" y="0"/>
                </a:moveTo>
                <a:lnTo>
                  <a:pt x="5426494" y="0"/>
                </a:lnTo>
                <a:lnTo>
                  <a:pt x="5426494" y="5578639"/>
                </a:lnTo>
                <a:lnTo>
                  <a:pt x="0" y="55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392026" y="542141"/>
            <a:ext cx="7924800" cy="1249343"/>
          </a:xfrm>
          <a:prstGeom prst="rect">
            <a:avLst/>
          </a:prstGeom>
        </p:spPr>
        <p:txBody>
          <a:bodyPr anchor="t" rtlCol="false" tIns="0" lIns="0" bIns="0" rIns="0">
            <a:spAutoFit/>
          </a:bodyPr>
          <a:lstStyle/>
          <a:p>
            <a:pPr algn="l" marL="0" indent="0" lvl="1">
              <a:lnSpc>
                <a:spcPts val="9037"/>
              </a:lnSpc>
            </a:pPr>
            <a:r>
              <a:rPr lang="en-US" sz="10041" spc="-461">
                <a:solidFill>
                  <a:srgbClr val="00694C"/>
                </a:solidFill>
                <a:latin typeface="Raleway Medium"/>
              </a:rPr>
              <a:t>Introduction</a:t>
            </a:r>
          </a:p>
        </p:txBody>
      </p:sp>
      <p:sp>
        <p:nvSpPr>
          <p:cNvPr name="TextBox 4" id="4"/>
          <p:cNvSpPr txBox="true"/>
          <p:nvPr/>
        </p:nvSpPr>
        <p:spPr>
          <a:xfrm rot="0">
            <a:off x="731839" y="1693657"/>
            <a:ext cx="10009014" cy="8146589"/>
          </a:xfrm>
          <a:prstGeom prst="rect">
            <a:avLst/>
          </a:prstGeom>
        </p:spPr>
        <p:txBody>
          <a:bodyPr anchor="t" rtlCol="false" tIns="0" lIns="0" bIns="0" rIns="0">
            <a:spAutoFit/>
          </a:bodyPr>
          <a:lstStyle/>
          <a:p>
            <a:pPr algn="l" marL="644259" indent="-322130" lvl="1">
              <a:lnSpc>
                <a:spcPts val="7460"/>
              </a:lnSpc>
              <a:buFont typeface="Arial"/>
              <a:buChar char="•"/>
            </a:pPr>
            <a:r>
              <a:rPr lang="en-US" sz="2984" u="sng">
                <a:solidFill>
                  <a:srgbClr val="00694C"/>
                </a:solidFill>
                <a:latin typeface="Raleway Semi-Bold"/>
              </a:rPr>
              <a:t>Purpose of the Report</a:t>
            </a:r>
            <a:r>
              <a:rPr lang="en-US" sz="2984">
                <a:solidFill>
                  <a:srgbClr val="00694C"/>
                </a:solidFill>
                <a:latin typeface="Raleway Semi-Bold"/>
              </a:rPr>
              <a:t>: To analyze the impact of significant upheavals on Egypt's economy, focusing on specific economic sectors and overall GDP.</a:t>
            </a:r>
          </a:p>
          <a:p>
            <a:pPr algn="l" marL="644259" indent="-322130" lvl="1">
              <a:lnSpc>
                <a:spcPts val="7460"/>
              </a:lnSpc>
              <a:buFont typeface="Arial"/>
              <a:buChar char="•"/>
            </a:pPr>
            <a:r>
              <a:rPr lang="en-US" sz="2984" u="sng">
                <a:solidFill>
                  <a:srgbClr val="00694C"/>
                </a:solidFill>
                <a:latin typeface="Raleway Semi-Bold"/>
              </a:rPr>
              <a:t>Events Analyzed:</a:t>
            </a:r>
            <a:r>
              <a:rPr lang="en-US" sz="2984">
                <a:solidFill>
                  <a:srgbClr val="00694C"/>
                </a:solidFill>
                <a:latin typeface="Raleway Semi-Bold"/>
              </a:rPr>
              <a:t> 2011 and 2013 Revolutions, and the 2020 COVID-19 Pandemic.</a:t>
            </a:r>
          </a:p>
          <a:p>
            <a:pPr algn="l" marL="644259" indent="-322130" lvl="1">
              <a:lnSpc>
                <a:spcPts val="7460"/>
              </a:lnSpc>
              <a:buFont typeface="Arial"/>
              <a:buChar char="•"/>
            </a:pPr>
            <a:r>
              <a:rPr lang="en-US" sz="2984" u="sng">
                <a:solidFill>
                  <a:srgbClr val="00694C"/>
                </a:solidFill>
                <a:latin typeface="Raleway Semi-Bold"/>
              </a:rPr>
              <a:t>Importance of Study</a:t>
            </a:r>
            <a:r>
              <a:rPr lang="en-US" sz="2984">
                <a:solidFill>
                  <a:srgbClr val="00694C"/>
                </a:solidFill>
                <a:latin typeface="Raleway Semi-Bold"/>
              </a:rPr>
              <a:t>: This report aims to illuminate the relationship between different upheavals and Egypt's economic path.</a:t>
            </a:r>
          </a:p>
          <a:p>
            <a:pPr algn="l">
              <a:lnSpc>
                <a:spcPts val="4037"/>
              </a:lnSpc>
              <a:spcBef>
                <a:spcPct val="0"/>
              </a:spcBef>
            </a:pPr>
          </a:p>
        </p:txBody>
      </p:sp>
      <p:sp>
        <p:nvSpPr>
          <p:cNvPr name="Freeform 5" id="5"/>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B48C"/>
        </a:solidFill>
      </p:bgPr>
    </p:bg>
    <p:spTree>
      <p:nvGrpSpPr>
        <p:cNvPr id="1" name=""/>
        <p:cNvGrpSpPr/>
        <p:nvPr/>
      </p:nvGrpSpPr>
      <p:grpSpPr>
        <a:xfrm>
          <a:off x="0" y="0"/>
          <a:ext cx="0" cy="0"/>
          <a:chOff x="0" y="0"/>
          <a:chExt cx="0" cy="0"/>
        </a:xfrm>
      </p:grpSpPr>
      <p:sp>
        <p:nvSpPr>
          <p:cNvPr name="TextBox 2" id="2"/>
          <p:cNvSpPr txBox="true"/>
          <p:nvPr/>
        </p:nvSpPr>
        <p:spPr>
          <a:xfrm rot="0">
            <a:off x="3054706" y="830856"/>
            <a:ext cx="11554646" cy="2564726"/>
          </a:xfrm>
          <a:prstGeom prst="rect">
            <a:avLst/>
          </a:prstGeom>
        </p:spPr>
        <p:txBody>
          <a:bodyPr anchor="t" rtlCol="false" tIns="0" lIns="0" bIns="0" rIns="0">
            <a:spAutoFit/>
          </a:bodyPr>
          <a:lstStyle/>
          <a:p>
            <a:pPr algn="ctr">
              <a:lnSpc>
                <a:spcPts val="6509"/>
              </a:lnSpc>
            </a:pPr>
            <a:r>
              <a:rPr lang="en-US" sz="7233" spc="-332">
                <a:solidFill>
                  <a:srgbClr val="FBF6F1"/>
                </a:solidFill>
                <a:latin typeface="Raleway Medium"/>
              </a:rPr>
              <a:t>Research Question and Hypothesis</a:t>
            </a:r>
          </a:p>
          <a:p>
            <a:pPr algn="ctr" marL="0" indent="0" lvl="1">
              <a:lnSpc>
                <a:spcPts val="6509"/>
              </a:lnSpc>
            </a:pPr>
          </a:p>
        </p:txBody>
      </p:sp>
      <p:grpSp>
        <p:nvGrpSpPr>
          <p:cNvPr name="Group 3" id="3"/>
          <p:cNvGrpSpPr/>
          <p:nvPr/>
        </p:nvGrpSpPr>
        <p:grpSpPr>
          <a:xfrm rot="0">
            <a:off x="9247395" y="2958361"/>
            <a:ext cx="6253164" cy="5841351"/>
            <a:chOff x="0" y="0"/>
            <a:chExt cx="1394172" cy="1302357"/>
          </a:xfrm>
        </p:grpSpPr>
        <p:sp>
          <p:nvSpPr>
            <p:cNvPr name="Freeform 4" id="4"/>
            <p:cNvSpPr/>
            <p:nvPr/>
          </p:nvSpPr>
          <p:spPr>
            <a:xfrm flipH="false" flipV="false" rot="0">
              <a:off x="0" y="0"/>
              <a:ext cx="1394172" cy="1302357"/>
            </a:xfrm>
            <a:custGeom>
              <a:avLst/>
              <a:gdLst/>
              <a:ahLst/>
              <a:cxnLst/>
              <a:rect r="r" b="b" t="t" l="l"/>
              <a:pathLst>
                <a:path h="1302357" w="1394172">
                  <a:moveTo>
                    <a:pt x="9905" y="0"/>
                  </a:moveTo>
                  <a:lnTo>
                    <a:pt x="1384268" y="0"/>
                  </a:lnTo>
                  <a:cubicBezTo>
                    <a:pt x="1386895" y="0"/>
                    <a:pt x="1389414" y="1044"/>
                    <a:pt x="1391271" y="2901"/>
                  </a:cubicBezTo>
                  <a:cubicBezTo>
                    <a:pt x="1393129" y="4758"/>
                    <a:pt x="1394172" y="7278"/>
                    <a:pt x="1394172" y="9905"/>
                  </a:cubicBezTo>
                  <a:lnTo>
                    <a:pt x="1394172" y="1292452"/>
                  </a:lnTo>
                  <a:cubicBezTo>
                    <a:pt x="1394172" y="1295079"/>
                    <a:pt x="1393129" y="1297598"/>
                    <a:pt x="1391271" y="1299456"/>
                  </a:cubicBezTo>
                  <a:cubicBezTo>
                    <a:pt x="1389414" y="1301313"/>
                    <a:pt x="1386895" y="1302357"/>
                    <a:pt x="1384268" y="1302357"/>
                  </a:cubicBezTo>
                  <a:lnTo>
                    <a:pt x="9905" y="1302357"/>
                  </a:lnTo>
                  <a:cubicBezTo>
                    <a:pt x="7278" y="1302357"/>
                    <a:pt x="4758" y="1301313"/>
                    <a:pt x="2901" y="1299456"/>
                  </a:cubicBezTo>
                  <a:cubicBezTo>
                    <a:pt x="1044" y="1297598"/>
                    <a:pt x="0" y="1295079"/>
                    <a:pt x="0" y="1292452"/>
                  </a:cubicBezTo>
                  <a:lnTo>
                    <a:pt x="0" y="9905"/>
                  </a:lnTo>
                  <a:cubicBezTo>
                    <a:pt x="0" y="7278"/>
                    <a:pt x="1044" y="4758"/>
                    <a:pt x="2901" y="2901"/>
                  </a:cubicBezTo>
                  <a:cubicBezTo>
                    <a:pt x="4758" y="1044"/>
                    <a:pt x="7278" y="0"/>
                    <a:pt x="9905" y="0"/>
                  </a:cubicBezTo>
                  <a:close/>
                </a:path>
              </a:pathLst>
            </a:custGeom>
            <a:solidFill>
              <a:srgbClr val="A9DFD0"/>
            </a:solidFill>
          </p:spPr>
        </p:sp>
        <p:sp>
          <p:nvSpPr>
            <p:cNvPr name="TextBox 5" id="5"/>
            <p:cNvSpPr txBox="true"/>
            <p:nvPr/>
          </p:nvSpPr>
          <p:spPr>
            <a:xfrm>
              <a:off x="0" y="-38100"/>
              <a:ext cx="1394172" cy="1340457"/>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787441" y="2958361"/>
            <a:ext cx="6253164" cy="5841351"/>
            <a:chOff x="0" y="0"/>
            <a:chExt cx="1394172" cy="1302357"/>
          </a:xfrm>
        </p:grpSpPr>
        <p:sp>
          <p:nvSpPr>
            <p:cNvPr name="Freeform 7" id="7"/>
            <p:cNvSpPr/>
            <p:nvPr/>
          </p:nvSpPr>
          <p:spPr>
            <a:xfrm flipH="false" flipV="false" rot="0">
              <a:off x="0" y="0"/>
              <a:ext cx="1394172" cy="1302357"/>
            </a:xfrm>
            <a:custGeom>
              <a:avLst/>
              <a:gdLst/>
              <a:ahLst/>
              <a:cxnLst/>
              <a:rect r="r" b="b" t="t" l="l"/>
              <a:pathLst>
                <a:path h="1302357" w="1394172">
                  <a:moveTo>
                    <a:pt x="9905" y="0"/>
                  </a:moveTo>
                  <a:lnTo>
                    <a:pt x="1384268" y="0"/>
                  </a:lnTo>
                  <a:cubicBezTo>
                    <a:pt x="1386895" y="0"/>
                    <a:pt x="1389414" y="1044"/>
                    <a:pt x="1391271" y="2901"/>
                  </a:cubicBezTo>
                  <a:cubicBezTo>
                    <a:pt x="1393129" y="4758"/>
                    <a:pt x="1394172" y="7278"/>
                    <a:pt x="1394172" y="9905"/>
                  </a:cubicBezTo>
                  <a:lnTo>
                    <a:pt x="1394172" y="1292452"/>
                  </a:lnTo>
                  <a:cubicBezTo>
                    <a:pt x="1394172" y="1295079"/>
                    <a:pt x="1393129" y="1297598"/>
                    <a:pt x="1391271" y="1299456"/>
                  </a:cubicBezTo>
                  <a:cubicBezTo>
                    <a:pt x="1389414" y="1301313"/>
                    <a:pt x="1386895" y="1302357"/>
                    <a:pt x="1384268" y="1302357"/>
                  </a:cubicBezTo>
                  <a:lnTo>
                    <a:pt x="9905" y="1302357"/>
                  </a:lnTo>
                  <a:cubicBezTo>
                    <a:pt x="7278" y="1302357"/>
                    <a:pt x="4758" y="1301313"/>
                    <a:pt x="2901" y="1299456"/>
                  </a:cubicBezTo>
                  <a:cubicBezTo>
                    <a:pt x="1044" y="1297598"/>
                    <a:pt x="0" y="1295079"/>
                    <a:pt x="0" y="1292452"/>
                  </a:cubicBezTo>
                  <a:lnTo>
                    <a:pt x="0" y="9905"/>
                  </a:lnTo>
                  <a:cubicBezTo>
                    <a:pt x="0" y="7278"/>
                    <a:pt x="1044" y="4758"/>
                    <a:pt x="2901" y="2901"/>
                  </a:cubicBezTo>
                  <a:cubicBezTo>
                    <a:pt x="4758" y="1044"/>
                    <a:pt x="7278" y="0"/>
                    <a:pt x="9905" y="0"/>
                  </a:cubicBezTo>
                  <a:close/>
                </a:path>
              </a:pathLst>
            </a:custGeom>
            <a:solidFill>
              <a:srgbClr val="A9DFD0"/>
            </a:solidFill>
          </p:spPr>
        </p:sp>
        <p:sp>
          <p:nvSpPr>
            <p:cNvPr name="TextBox 8" id="8"/>
            <p:cNvSpPr txBox="true"/>
            <p:nvPr/>
          </p:nvSpPr>
          <p:spPr>
            <a:xfrm>
              <a:off x="0" y="-38100"/>
              <a:ext cx="1394172" cy="1340457"/>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5916275" y="7752864"/>
            <a:ext cx="2371725" cy="2371725"/>
          </a:xfrm>
          <a:custGeom>
            <a:avLst/>
            <a:gdLst/>
            <a:ahLst/>
            <a:cxnLst/>
            <a:rect r="r" b="b" t="t" l="l"/>
            <a:pathLst>
              <a:path h="2371725" w="2371725">
                <a:moveTo>
                  <a:pt x="0" y="0"/>
                </a:moveTo>
                <a:lnTo>
                  <a:pt x="2371725" y="0"/>
                </a:lnTo>
                <a:lnTo>
                  <a:pt x="2371725" y="2371725"/>
                </a:lnTo>
                <a:lnTo>
                  <a:pt x="0" y="2371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3401324" y="3445781"/>
            <a:ext cx="5025398" cy="1323975"/>
          </a:xfrm>
          <a:prstGeom prst="rect">
            <a:avLst/>
          </a:prstGeom>
        </p:spPr>
        <p:txBody>
          <a:bodyPr anchor="t" rtlCol="false" tIns="0" lIns="0" bIns="0" rIns="0">
            <a:spAutoFit/>
          </a:bodyPr>
          <a:lstStyle/>
          <a:p>
            <a:pPr algn="ctr" marL="0" indent="0" lvl="1">
              <a:lnSpc>
                <a:spcPts val="4950"/>
              </a:lnSpc>
            </a:pPr>
            <a:r>
              <a:rPr lang="en-US" sz="5500" spc="-253" u="sng">
                <a:solidFill>
                  <a:srgbClr val="00694C"/>
                </a:solidFill>
                <a:latin typeface="Raleway Medium"/>
              </a:rPr>
              <a:t>Research Question </a:t>
            </a:r>
          </a:p>
        </p:txBody>
      </p:sp>
      <p:sp>
        <p:nvSpPr>
          <p:cNvPr name="TextBox 11" id="11"/>
          <p:cNvSpPr txBox="true"/>
          <p:nvPr/>
        </p:nvSpPr>
        <p:spPr>
          <a:xfrm rot="0">
            <a:off x="10357872" y="3445781"/>
            <a:ext cx="4032209" cy="695325"/>
          </a:xfrm>
          <a:prstGeom prst="rect">
            <a:avLst/>
          </a:prstGeom>
        </p:spPr>
        <p:txBody>
          <a:bodyPr anchor="t" rtlCol="false" tIns="0" lIns="0" bIns="0" rIns="0">
            <a:spAutoFit/>
          </a:bodyPr>
          <a:lstStyle/>
          <a:p>
            <a:pPr algn="ctr" marL="0" indent="0" lvl="1">
              <a:lnSpc>
                <a:spcPts val="4950"/>
              </a:lnSpc>
            </a:pPr>
            <a:r>
              <a:rPr lang="en-US" sz="5500" spc="-253" u="sng">
                <a:solidFill>
                  <a:srgbClr val="00694C"/>
                </a:solidFill>
                <a:latin typeface="Raleway Medium"/>
              </a:rPr>
              <a:t>Hypothesis</a:t>
            </a:r>
          </a:p>
        </p:txBody>
      </p:sp>
      <p:sp>
        <p:nvSpPr>
          <p:cNvPr name="TextBox 12" id="12"/>
          <p:cNvSpPr txBox="true"/>
          <p:nvPr/>
        </p:nvSpPr>
        <p:spPr>
          <a:xfrm rot="0">
            <a:off x="3509787" y="5076825"/>
            <a:ext cx="5102288" cy="2795270"/>
          </a:xfrm>
          <a:prstGeom prst="rect">
            <a:avLst/>
          </a:prstGeom>
        </p:spPr>
        <p:txBody>
          <a:bodyPr anchor="t" rtlCol="false" tIns="0" lIns="0" bIns="0" rIns="0">
            <a:spAutoFit/>
          </a:bodyPr>
          <a:lstStyle/>
          <a:p>
            <a:pPr algn="l">
              <a:lnSpc>
                <a:spcPts val="4480"/>
              </a:lnSpc>
            </a:pPr>
            <a:r>
              <a:rPr lang="en-US" sz="3200">
                <a:solidFill>
                  <a:srgbClr val="00694C"/>
                </a:solidFill>
                <a:latin typeface="Raleway Bold"/>
              </a:rPr>
              <a:t>Did significant political or global affect various economic sectors and GDP in Egypt?</a:t>
            </a:r>
          </a:p>
          <a:p>
            <a:pPr algn="l">
              <a:lnSpc>
                <a:spcPts val="4480"/>
              </a:lnSpc>
              <a:spcBef>
                <a:spcPct val="0"/>
              </a:spcBef>
            </a:pPr>
          </a:p>
        </p:txBody>
      </p:sp>
      <p:sp>
        <p:nvSpPr>
          <p:cNvPr name="TextBox 13" id="13"/>
          <p:cNvSpPr txBox="true"/>
          <p:nvPr/>
        </p:nvSpPr>
        <p:spPr>
          <a:xfrm rot="0">
            <a:off x="9615914" y="4703081"/>
            <a:ext cx="5516126" cy="3796946"/>
          </a:xfrm>
          <a:prstGeom prst="rect">
            <a:avLst/>
          </a:prstGeom>
        </p:spPr>
        <p:txBody>
          <a:bodyPr anchor="t" rtlCol="false" tIns="0" lIns="0" bIns="0" rIns="0">
            <a:spAutoFit/>
          </a:bodyPr>
          <a:lstStyle/>
          <a:p>
            <a:pPr algn="l">
              <a:lnSpc>
                <a:spcPts val="4338"/>
              </a:lnSpc>
            </a:pPr>
            <a:r>
              <a:rPr lang="en-US" sz="3098">
                <a:solidFill>
                  <a:srgbClr val="00694C"/>
                </a:solidFill>
                <a:latin typeface="Raleway Bold"/>
              </a:rPr>
              <a:t>There exists a statistically significant relationship between major upheavals and the economic performance in different sectors and GDP in Egypt.</a:t>
            </a:r>
          </a:p>
          <a:p>
            <a:pPr algn="just">
              <a:lnSpc>
                <a:spcPts val="4338"/>
              </a:lnSpc>
              <a:spcBef>
                <a:spcPct val="0"/>
              </a:spcBef>
            </a:pPr>
          </a:p>
        </p:txBody>
      </p:sp>
      <p:sp>
        <p:nvSpPr>
          <p:cNvPr name="Freeform 14" id="14"/>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185353" y="433411"/>
            <a:ext cx="7924800" cy="1249343"/>
          </a:xfrm>
          <a:prstGeom prst="rect">
            <a:avLst/>
          </a:prstGeom>
        </p:spPr>
        <p:txBody>
          <a:bodyPr anchor="t" rtlCol="false" tIns="0" lIns="0" bIns="0" rIns="0">
            <a:spAutoFit/>
          </a:bodyPr>
          <a:lstStyle/>
          <a:p>
            <a:pPr algn="l" marL="0" indent="0" lvl="1">
              <a:lnSpc>
                <a:spcPts val="9037"/>
              </a:lnSpc>
            </a:pPr>
            <a:r>
              <a:rPr lang="en-US" sz="10041" spc="-461">
                <a:solidFill>
                  <a:srgbClr val="00694C"/>
                </a:solidFill>
                <a:latin typeface="Raleway Medium"/>
              </a:rPr>
              <a:t>Methodology</a:t>
            </a:r>
          </a:p>
        </p:txBody>
      </p:sp>
      <p:sp>
        <p:nvSpPr>
          <p:cNvPr name="TextBox 3" id="3"/>
          <p:cNvSpPr txBox="true"/>
          <p:nvPr/>
        </p:nvSpPr>
        <p:spPr>
          <a:xfrm rot="0">
            <a:off x="278029" y="1772770"/>
            <a:ext cx="9660758" cy="8335738"/>
          </a:xfrm>
          <a:prstGeom prst="rect">
            <a:avLst/>
          </a:prstGeom>
        </p:spPr>
        <p:txBody>
          <a:bodyPr anchor="t" rtlCol="false" tIns="0" lIns="0" bIns="0" rIns="0">
            <a:spAutoFit/>
          </a:bodyPr>
          <a:lstStyle/>
          <a:p>
            <a:pPr algn="l" marL="651053" indent="-325527" lvl="1">
              <a:lnSpc>
                <a:spcPts val="6181"/>
              </a:lnSpc>
              <a:buFont typeface="Arial"/>
              <a:buChar char="•"/>
            </a:pPr>
            <a:r>
              <a:rPr lang="en-US" sz="3015" u="sng">
                <a:solidFill>
                  <a:srgbClr val="00694C"/>
                </a:solidFill>
                <a:latin typeface="Raleway Semi-Bold"/>
              </a:rPr>
              <a:t>Da</a:t>
            </a:r>
            <a:r>
              <a:rPr lang="en-US" sz="3015" u="sng">
                <a:solidFill>
                  <a:srgbClr val="00694C"/>
                </a:solidFill>
                <a:latin typeface="Raleway Semi-Bold"/>
              </a:rPr>
              <a:t>ta Collection</a:t>
            </a:r>
            <a:r>
              <a:rPr lang="en-US" sz="3015">
                <a:solidFill>
                  <a:srgbClr val="00694C"/>
                </a:solidFill>
                <a:latin typeface="Raleway Semi-Bold"/>
              </a:rPr>
              <a:t>: Data sourced from the Egyptian Ministry of Planning and Economic Development.</a:t>
            </a:r>
          </a:p>
          <a:p>
            <a:pPr algn="l" marL="651053" indent="-325527" lvl="1">
              <a:lnSpc>
                <a:spcPts val="6181"/>
              </a:lnSpc>
              <a:buFont typeface="Arial"/>
              <a:buChar char="•"/>
            </a:pPr>
            <a:r>
              <a:rPr lang="en-US" sz="3015" u="sng">
                <a:solidFill>
                  <a:srgbClr val="00694C"/>
                </a:solidFill>
                <a:latin typeface="Raleway Semi-Bold"/>
              </a:rPr>
              <a:t>Data Cleaning</a:t>
            </a:r>
            <a:r>
              <a:rPr lang="en-US" sz="3015">
                <a:solidFill>
                  <a:srgbClr val="00694C"/>
                </a:solidFill>
                <a:latin typeface="Raleway Semi-Bold"/>
              </a:rPr>
              <a:t>: Steps taken to clean the data including outlier removal and handling missing values.</a:t>
            </a:r>
          </a:p>
          <a:p>
            <a:pPr algn="l" marL="651053" indent="-325527" lvl="1">
              <a:lnSpc>
                <a:spcPts val="6181"/>
              </a:lnSpc>
              <a:buFont typeface="Arial"/>
              <a:buChar char="•"/>
            </a:pPr>
            <a:r>
              <a:rPr lang="en-US" sz="3015" u="sng">
                <a:solidFill>
                  <a:srgbClr val="00694C"/>
                </a:solidFill>
                <a:latin typeface="Raleway Semi-Bold"/>
              </a:rPr>
              <a:t>Data Analysis and Visualization</a:t>
            </a:r>
            <a:r>
              <a:rPr lang="en-US" sz="3015">
                <a:solidFill>
                  <a:srgbClr val="00694C"/>
                </a:solidFill>
                <a:latin typeface="Raleway Semi-Bold"/>
              </a:rPr>
              <a:t>: </a:t>
            </a:r>
            <a:r>
              <a:rPr lang="en-US" sz="3015">
                <a:solidFill>
                  <a:srgbClr val="00694C"/>
                </a:solidFill>
                <a:latin typeface="Raleway Semi-Bold"/>
              </a:rPr>
              <a:t>Descriptive statistics, observing trends and visual data representation.</a:t>
            </a:r>
          </a:p>
          <a:p>
            <a:pPr algn="l" marL="651053" indent="-325527" lvl="1">
              <a:lnSpc>
                <a:spcPts val="6181"/>
              </a:lnSpc>
              <a:buFont typeface="Arial"/>
              <a:buChar char="•"/>
            </a:pPr>
            <a:r>
              <a:rPr lang="en-US" sz="3015" u="sng">
                <a:solidFill>
                  <a:srgbClr val="00694C"/>
                </a:solidFill>
                <a:latin typeface="Raleway Semi-Bold"/>
              </a:rPr>
              <a:t>Hypothesis Testing:</a:t>
            </a:r>
            <a:r>
              <a:rPr lang="en-US" sz="3015">
                <a:solidFill>
                  <a:srgbClr val="00694C"/>
                </a:solidFill>
                <a:latin typeface="Raleway Semi-Bold"/>
              </a:rPr>
              <a:t> Chi-squared test for hypothesis testing and p-value.</a:t>
            </a:r>
          </a:p>
          <a:p>
            <a:pPr algn="l">
              <a:lnSpc>
                <a:spcPts val="3785"/>
              </a:lnSpc>
              <a:spcBef>
                <a:spcPct val="0"/>
              </a:spcBef>
            </a:pPr>
          </a:p>
        </p:txBody>
      </p:sp>
      <p:pic>
        <p:nvPicPr>
          <p:cNvPr name="Picture 4" id="4"/>
          <p:cNvPicPr>
            <a:picLocks noChangeAspect="true"/>
          </p:cNvPicPr>
          <p:nvPr/>
        </p:nvPicPr>
        <p:blipFill>
          <a:blip r:embed="rId2"/>
          <a:stretch>
            <a:fillRect/>
          </a:stretch>
        </p:blipFill>
        <p:spPr>
          <a:xfrm rot="0">
            <a:off x="10095363" y="971107"/>
            <a:ext cx="8539764" cy="8344786"/>
          </a:xfrm>
          <a:prstGeom prst="rect">
            <a:avLst/>
          </a:prstGeom>
        </p:spPr>
      </p:pic>
      <p:sp>
        <p:nvSpPr>
          <p:cNvPr name="Freeform 5" id="5"/>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7351281" y="2139305"/>
            <a:ext cx="10471395" cy="7118995"/>
          </a:xfrm>
          <a:custGeom>
            <a:avLst/>
            <a:gdLst/>
            <a:ahLst/>
            <a:cxnLst/>
            <a:rect r="r" b="b" t="t" l="l"/>
            <a:pathLst>
              <a:path h="7118995" w="10471395">
                <a:moveTo>
                  <a:pt x="0" y="0"/>
                </a:moveTo>
                <a:lnTo>
                  <a:pt x="10471395" y="0"/>
                </a:lnTo>
                <a:lnTo>
                  <a:pt x="10471395" y="7118995"/>
                </a:lnTo>
                <a:lnTo>
                  <a:pt x="0" y="7118995"/>
                </a:lnTo>
                <a:lnTo>
                  <a:pt x="0" y="0"/>
                </a:lnTo>
                <a:close/>
              </a:path>
            </a:pathLst>
          </a:custGeom>
          <a:blipFill>
            <a:blip r:embed="rId2"/>
            <a:stretch>
              <a:fillRect l="0" t="0" r="0" b="0"/>
            </a:stretch>
          </a:blipFill>
        </p:spPr>
      </p:sp>
      <p:sp>
        <p:nvSpPr>
          <p:cNvPr name="TextBox 3" id="3"/>
          <p:cNvSpPr txBox="true"/>
          <p:nvPr/>
        </p:nvSpPr>
        <p:spPr>
          <a:xfrm rot="0">
            <a:off x="310380" y="592529"/>
            <a:ext cx="15147392" cy="1110467"/>
          </a:xfrm>
          <a:prstGeom prst="rect">
            <a:avLst/>
          </a:prstGeom>
        </p:spPr>
        <p:txBody>
          <a:bodyPr anchor="t" rtlCol="false" tIns="0" lIns="0" bIns="0" rIns="0">
            <a:spAutoFit/>
          </a:bodyPr>
          <a:lstStyle/>
          <a:p>
            <a:pPr algn="l" marL="0" indent="0" lvl="1">
              <a:lnSpc>
                <a:spcPts val="8010"/>
              </a:lnSpc>
            </a:pPr>
            <a:r>
              <a:rPr lang="en-US" sz="8900" spc="-409">
                <a:solidFill>
                  <a:srgbClr val="00694C"/>
                </a:solidFill>
                <a:latin typeface="Raleway Medium"/>
              </a:rPr>
              <a:t>Sector-specific Impact Analysis </a:t>
            </a:r>
          </a:p>
        </p:txBody>
      </p:sp>
      <p:sp>
        <p:nvSpPr>
          <p:cNvPr name="TextBox 4" id="4"/>
          <p:cNvSpPr txBox="true"/>
          <p:nvPr/>
        </p:nvSpPr>
        <p:spPr>
          <a:xfrm rot="0">
            <a:off x="585912" y="1756634"/>
            <a:ext cx="6140551" cy="940921"/>
          </a:xfrm>
          <a:prstGeom prst="rect">
            <a:avLst/>
          </a:prstGeom>
        </p:spPr>
        <p:txBody>
          <a:bodyPr anchor="t" rtlCol="false" tIns="0" lIns="0" bIns="0" rIns="0">
            <a:spAutoFit/>
          </a:bodyPr>
          <a:lstStyle/>
          <a:p>
            <a:pPr algn="l">
              <a:lnSpc>
                <a:spcPts val="3779"/>
              </a:lnSpc>
            </a:pPr>
            <a:r>
              <a:rPr lang="en-US" sz="2699" u="sng">
                <a:solidFill>
                  <a:srgbClr val="00694C"/>
                </a:solidFill>
                <a:latin typeface="Raleway Bold"/>
              </a:rPr>
              <a:t>01. Accommodation and Tourism</a:t>
            </a:r>
          </a:p>
          <a:p>
            <a:pPr algn="l">
              <a:lnSpc>
                <a:spcPts val="3779"/>
              </a:lnSpc>
              <a:spcBef>
                <a:spcPct val="0"/>
              </a:spcBef>
            </a:pPr>
          </a:p>
        </p:txBody>
      </p:sp>
      <p:sp>
        <p:nvSpPr>
          <p:cNvPr name="TextBox 5" id="5"/>
          <p:cNvSpPr txBox="true"/>
          <p:nvPr/>
        </p:nvSpPr>
        <p:spPr>
          <a:xfrm rot="0">
            <a:off x="462464" y="2468955"/>
            <a:ext cx="6263998" cy="8515222"/>
          </a:xfrm>
          <a:prstGeom prst="rect">
            <a:avLst/>
          </a:prstGeom>
        </p:spPr>
        <p:txBody>
          <a:bodyPr anchor="t" rtlCol="false" tIns="0" lIns="0" bIns="0" rIns="0">
            <a:spAutoFit/>
          </a:bodyPr>
          <a:lstStyle/>
          <a:p>
            <a:pPr algn="l" marL="518165" indent="-259082" lvl="1">
              <a:lnSpc>
                <a:spcPts val="5352"/>
              </a:lnSpc>
              <a:buFont typeface="Arial"/>
              <a:buChar char="•"/>
            </a:pPr>
            <a:r>
              <a:rPr lang="en-US" sz="2400">
                <a:solidFill>
                  <a:srgbClr val="00694C"/>
                </a:solidFill>
                <a:latin typeface="Canva Sans Bold"/>
              </a:rPr>
              <a:t>During the 2011 Revolution, Egypt's tourism sector saw a 60% drop in revenues and a 16% decline in hotel occupancy, leading to a loss of about two billion U.S. dollars. </a:t>
            </a:r>
          </a:p>
          <a:p>
            <a:pPr algn="l" marL="518165" indent="-259082" lvl="1">
              <a:lnSpc>
                <a:spcPts val="5352"/>
              </a:lnSpc>
              <a:buFont typeface="Arial"/>
              <a:buChar char="•"/>
            </a:pPr>
            <a:r>
              <a:rPr lang="en-US" sz="2400">
                <a:solidFill>
                  <a:srgbClr val="00694C"/>
                </a:solidFill>
                <a:latin typeface="Canva Sans Bold"/>
              </a:rPr>
              <a:t>The 2020 pandemic further crippled the industry, with up to 80% booking cancellations and a projected 90% decline in internal tourism.</a:t>
            </a:r>
          </a:p>
          <a:p>
            <a:pPr algn="ctr">
              <a:lnSpc>
                <a:spcPts val="4759"/>
              </a:lnSpc>
            </a:pPr>
          </a:p>
          <a:p>
            <a:pPr algn="ctr">
              <a:lnSpc>
                <a:spcPts val="4759"/>
              </a:lnSpc>
            </a:pPr>
          </a:p>
          <a:p>
            <a:pPr algn="ctr">
              <a:lnSpc>
                <a:spcPts val="4759"/>
              </a:lnSpc>
            </a:pPr>
          </a:p>
          <a:p>
            <a:pPr algn="ctr">
              <a:lnSpc>
                <a:spcPts val="4759"/>
              </a:lnSpc>
            </a:pPr>
          </a:p>
        </p:txBody>
      </p:sp>
      <p:sp>
        <p:nvSpPr>
          <p:cNvPr name="Freeform 6" id="6"/>
          <p:cNvSpPr/>
          <p:nvPr/>
        </p:nvSpPr>
        <p:spPr>
          <a:xfrm flipH="false" flipV="false" rot="0">
            <a:off x="15733304"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6514" y="-7662798"/>
            <a:ext cx="18294514" cy="18294514"/>
          </a:xfrm>
          <a:custGeom>
            <a:avLst/>
            <a:gdLst/>
            <a:ahLst/>
            <a:cxnLst/>
            <a:rect r="r" b="b" t="t" l="l"/>
            <a:pathLst>
              <a:path h="18294514" w="18294514">
                <a:moveTo>
                  <a:pt x="0" y="0"/>
                </a:moveTo>
                <a:lnTo>
                  <a:pt x="18294514" y="0"/>
                </a:lnTo>
                <a:lnTo>
                  <a:pt x="18294514" y="18294514"/>
                </a:lnTo>
                <a:lnTo>
                  <a:pt x="0" y="182945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64860" y="2255669"/>
            <a:ext cx="10315347" cy="6026757"/>
          </a:xfrm>
          <a:custGeom>
            <a:avLst/>
            <a:gdLst/>
            <a:ahLst/>
            <a:cxnLst/>
            <a:rect r="r" b="b" t="t" l="l"/>
            <a:pathLst>
              <a:path h="6026757" w="10315347">
                <a:moveTo>
                  <a:pt x="0" y="0"/>
                </a:moveTo>
                <a:lnTo>
                  <a:pt x="10315347" y="0"/>
                </a:lnTo>
                <a:lnTo>
                  <a:pt x="10315347" y="6026757"/>
                </a:lnTo>
                <a:lnTo>
                  <a:pt x="0" y="6026757"/>
                </a:lnTo>
                <a:lnTo>
                  <a:pt x="0" y="0"/>
                </a:lnTo>
                <a:close/>
              </a:path>
            </a:pathLst>
          </a:custGeom>
          <a:blipFill>
            <a:blip r:embed="rId4"/>
            <a:stretch>
              <a:fillRect l="0" t="-3964" r="0" b="-3964"/>
            </a:stretch>
          </a:blipFill>
        </p:spPr>
      </p:sp>
      <p:sp>
        <p:nvSpPr>
          <p:cNvPr name="TextBox 4" id="4"/>
          <p:cNvSpPr txBox="true"/>
          <p:nvPr/>
        </p:nvSpPr>
        <p:spPr>
          <a:xfrm rot="0">
            <a:off x="585912" y="592529"/>
            <a:ext cx="15147392" cy="1110467"/>
          </a:xfrm>
          <a:prstGeom prst="rect">
            <a:avLst/>
          </a:prstGeom>
        </p:spPr>
        <p:txBody>
          <a:bodyPr anchor="t" rtlCol="false" tIns="0" lIns="0" bIns="0" rIns="0">
            <a:spAutoFit/>
          </a:bodyPr>
          <a:lstStyle/>
          <a:p>
            <a:pPr algn="l" marL="0" indent="0" lvl="1">
              <a:lnSpc>
                <a:spcPts val="8010"/>
              </a:lnSpc>
            </a:pPr>
            <a:r>
              <a:rPr lang="en-US" sz="8900" spc="-409">
                <a:solidFill>
                  <a:srgbClr val="00694C"/>
                </a:solidFill>
                <a:latin typeface="Raleway Medium"/>
              </a:rPr>
              <a:t>Sector-specific Impact Analysis </a:t>
            </a:r>
          </a:p>
        </p:txBody>
      </p:sp>
      <p:sp>
        <p:nvSpPr>
          <p:cNvPr name="TextBox 5" id="5"/>
          <p:cNvSpPr txBox="true"/>
          <p:nvPr/>
        </p:nvSpPr>
        <p:spPr>
          <a:xfrm rot="0">
            <a:off x="585912" y="1756634"/>
            <a:ext cx="6140551" cy="940921"/>
          </a:xfrm>
          <a:prstGeom prst="rect">
            <a:avLst/>
          </a:prstGeom>
        </p:spPr>
        <p:txBody>
          <a:bodyPr anchor="t" rtlCol="false" tIns="0" lIns="0" bIns="0" rIns="0">
            <a:spAutoFit/>
          </a:bodyPr>
          <a:lstStyle/>
          <a:p>
            <a:pPr algn="l">
              <a:lnSpc>
                <a:spcPts val="3779"/>
              </a:lnSpc>
            </a:pPr>
            <a:r>
              <a:rPr lang="en-US" sz="2699" u="sng">
                <a:solidFill>
                  <a:srgbClr val="00694C"/>
                </a:solidFill>
                <a:latin typeface="Raleway Bold"/>
              </a:rPr>
              <a:t>02. Suez Canal</a:t>
            </a:r>
          </a:p>
          <a:p>
            <a:pPr algn="l">
              <a:lnSpc>
                <a:spcPts val="3779"/>
              </a:lnSpc>
              <a:spcBef>
                <a:spcPct val="0"/>
              </a:spcBef>
            </a:pPr>
          </a:p>
        </p:txBody>
      </p:sp>
      <p:sp>
        <p:nvSpPr>
          <p:cNvPr name="TextBox 6" id="6"/>
          <p:cNvSpPr txBox="true"/>
          <p:nvPr/>
        </p:nvSpPr>
        <p:spPr>
          <a:xfrm rot="0">
            <a:off x="462464" y="2497530"/>
            <a:ext cx="6263998" cy="8548553"/>
          </a:xfrm>
          <a:prstGeom prst="rect">
            <a:avLst/>
          </a:prstGeom>
        </p:spPr>
        <p:txBody>
          <a:bodyPr anchor="t" rtlCol="false" tIns="0" lIns="0" bIns="0" rIns="0">
            <a:spAutoFit/>
          </a:bodyPr>
          <a:lstStyle/>
          <a:p>
            <a:pPr algn="l" marL="561344" indent="-280672" lvl="1">
              <a:lnSpc>
                <a:spcPts val="6396"/>
              </a:lnSpc>
              <a:buFont typeface="Arial"/>
              <a:buChar char="•"/>
            </a:pPr>
            <a:r>
              <a:rPr lang="en-US" sz="2600">
                <a:solidFill>
                  <a:srgbClr val="00694C"/>
                </a:solidFill>
                <a:latin typeface="Canva Sans Bold"/>
              </a:rPr>
              <a:t>The Suez Canal's traffic fluctuated, decreasing from 2008 to 2010, then stabilizing until 2016 when it surged due to a new canal extension. The 2020 pandemic caused a decline, and the 2021 blockage hindered growth, but traffic rebounded significantly by 2023.</a:t>
            </a:r>
          </a:p>
          <a:p>
            <a:pPr algn="ctr">
              <a:lnSpc>
                <a:spcPts val="4759"/>
              </a:lnSpc>
            </a:pPr>
          </a:p>
          <a:p>
            <a:pPr algn="ctr">
              <a:lnSpc>
                <a:spcPts val="4759"/>
              </a:lnSpc>
            </a:pPr>
          </a:p>
        </p:txBody>
      </p:sp>
      <p:sp>
        <p:nvSpPr>
          <p:cNvPr name="Freeform 7" id="7"/>
          <p:cNvSpPr/>
          <p:nvPr/>
        </p:nvSpPr>
        <p:spPr>
          <a:xfrm flipH="false" flipV="false" rot="0">
            <a:off x="15625499"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6514" y="-7662798"/>
            <a:ext cx="18294514" cy="18294514"/>
          </a:xfrm>
          <a:custGeom>
            <a:avLst/>
            <a:gdLst/>
            <a:ahLst/>
            <a:cxnLst/>
            <a:rect r="r" b="b" t="t" l="l"/>
            <a:pathLst>
              <a:path h="18294514" w="18294514">
                <a:moveTo>
                  <a:pt x="0" y="0"/>
                </a:moveTo>
                <a:lnTo>
                  <a:pt x="18294514" y="0"/>
                </a:lnTo>
                <a:lnTo>
                  <a:pt x="18294514" y="18294514"/>
                </a:lnTo>
                <a:lnTo>
                  <a:pt x="0" y="182945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5912" y="592529"/>
            <a:ext cx="15147392" cy="1110467"/>
          </a:xfrm>
          <a:prstGeom prst="rect">
            <a:avLst/>
          </a:prstGeom>
        </p:spPr>
        <p:txBody>
          <a:bodyPr anchor="t" rtlCol="false" tIns="0" lIns="0" bIns="0" rIns="0">
            <a:spAutoFit/>
          </a:bodyPr>
          <a:lstStyle/>
          <a:p>
            <a:pPr algn="l" marL="0" indent="0" lvl="1">
              <a:lnSpc>
                <a:spcPts val="8010"/>
              </a:lnSpc>
            </a:pPr>
            <a:r>
              <a:rPr lang="en-US" sz="8900" spc="-409">
                <a:solidFill>
                  <a:srgbClr val="00694C"/>
                </a:solidFill>
                <a:latin typeface="Raleway Medium"/>
              </a:rPr>
              <a:t>Sector-specific Impact Analysis </a:t>
            </a:r>
          </a:p>
        </p:txBody>
      </p:sp>
      <p:sp>
        <p:nvSpPr>
          <p:cNvPr name="Freeform 4" id="4"/>
          <p:cNvSpPr/>
          <p:nvPr/>
        </p:nvSpPr>
        <p:spPr>
          <a:xfrm flipH="false" flipV="false" rot="0">
            <a:off x="15654074"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4"/>
            <a:stretch>
              <a:fillRect l="0" t="0" r="0" b="0"/>
            </a:stretch>
          </a:blipFill>
        </p:spPr>
      </p:sp>
      <p:sp>
        <p:nvSpPr>
          <p:cNvPr name="Freeform 5" id="5"/>
          <p:cNvSpPr/>
          <p:nvPr/>
        </p:nvSpPr>
        <p:spPr>
          <a:xfrm flipH="false" flipV="false" rot="0">
            <a:off x="9320897" y="2912599"/>
            <a:ext cx="8626455" cy="5987272"/>
          </a:xfrm>
          <a:custGeom>
            <a:avLst/>
            <a:gdLst/>
            <a:ahLst/>
            <a:cxnLst/>
            <a:rect r="r" b="b" t="t" l="l"/>
            <a:pathLst>
              <a:path h="5987272" w="8626455">
                <a:moveTo>
                  <a:pt x="0" y="0"/>
                </a:moveTo>
                <a:lnTo>
                  <a:pt x="8626455" y="0"/>
                </a:lnTo>
                <a:lnTo>
                  <a:pt x="8626455" y="5987272"/>
                </a:lnTo>
                <a:lnTo>
                  <a:pt x="0" y="5987272"/>
                </a:lnTo>
                <a:lnTo>
                  <a:pt x="0" y="0"/>
                </a:lnTo>
                <a:close/>
              </a:path>
            </a:pathLst>
          </a:custGeom>
          <a:blipFill>
            <a:blip r:embed="rId5"/>
            <a:stretch>
              <a:fillRect l="0" t="0" r="0" b="0"/>
            </a:stretch>
          </a:blipFill>
        </p:spPr>
      </p:sp>
      <p:sp>
        <p:nvSpPr>
          <p:cNvPr name="TextBox 6" id="6"/>
          <p:cNvSpPr txBox="true"/>
          <p:nvPr/>
        </p:nvSpPr>
        <p:spPr>
          <a:xfrm rot="0">
            <a:off x="585912" y="1756634"/>
            <a:ext cx="6140551" cy="941070"/>
          </a:xfrm>
          <a:prstGeom prst="rect">
            <a:avLst/>
          </a:prstGeom>
        </p:spPr>
        <p:txBody>
          <a:bodyPr anchor="t" rtlCol="false" tIns="0" lIns="0" bIns="0" rIns="0">
            <a:spAutoFit/>
          </a:bodyPr>
          <a:lstStyle/>
          <a:p>
            <a:pPr algn="l">
              <a:lnSpc>
                <a:spcPts val="3779"/>
              </a:lnSpc>
            </a:pPr>
            <a:r>
              <a:rPr lang="en-US" sz="2699" u="sng">
                <a:solidFill>
                  <a:srgbClr val="00694C"/>
                </a:solidFill>
                <a:latin typeface="Raleway Bold"/>
              </a:rPr>
              <a:t>03. Agriculture </a:t>
            </a:r>
          </a:p>
          <a:p>
            <a:pPr algn="l">
              <a:lnSpc>
                <a:spcPts val="3779"/>
              </a:lnSpc>
              <a:spcBef>
                <a:spcPct val="0"/>
              </a:spcBef>
            </a:pPr>
          </a:p>
        </p:txBody>
      </p:sp>
      <p:sp>
        <p:nvSpPr>
          <p:cNvPr name="TextBox 7" id="7"/>
          <p:cNvSpPr txBox="true"/>
          <p:nvPr/>
        </p:nvSpPr>
        <p:spPr>
          <a:xfrm rot="0">
            <a:off x="165319" y="2383379"/>
            <a:ext cx="8804473" cy="7740268"/>
          </a:xfrm>
          <a:prstGeom prst="rect">
            <a:avLst/>
          </a:prstGeom>
        </p:spPr>
        <p:txBody>
          <a:bodyPr anchor="t" rtlCol="false" tIns="0" lIns="0" bIns="0" rIns="0">
            <a:spAutoFit/>
          </a:bodyPr>
          <a:lstStyle/>
          <a:p>
            <a:pPr algn="l" marL="561344" indent="-280672" lvl="1">
              <a:lnSpc>
                <a:spcPts val="6396"/>
              </a:lnSpc>
              <a:buFont typeface="Arial"/>
              <a:buChar char="•"/>
            </a:pPr>
            <a:r>
              <a:rPr lang="en-US" sz="2600">
                <a:solidFill>
                  <a:srgbClr val="00694C"/>
                </a:solidFill>
                <a:latin typeface="Canva Sans Bold"/>
              </a:rPr>
              <a:t>Expanding agricultural production during the COVID-19 crisis is a high priority for all governments around the world. </a:t>
            </a:r>
          </a:p>
          <a:p>
            <a:pPr algn="l" marL="561344" indent="-280672" lvl="1">
              <a:lnSpc>
                <a:spcPts val="6396"/>
              </a:lnSpc>
              <a:buFont typeface="Arial"/>
              <a:buChar char="•"/>
            </a:pPr>
            <a:r>
              <a:rPr lang="en-US" sz="2600">
                <a:solidFill>
                  <a:srgbClr val="00694C"/>
                </a:solidFill>
                <a:latin typeface="Canva Sans Bold"/>
              </a:rPr>
              <a:t>Therefore, there are usually no explicit restrictions for farmers, traders, and food markets. </a:t>
            </a:r>
          </a:p>
          <a:p>
            <a:pPr algn="l" marL="561344" indent="-280672" lvl="1">
              <a:lnSpc>
                <a:spcPts val="6396"/>
              </a:lnSpc>
              <a:buFont typeface="Arial"/>
              <a:buChar char="•"/>
            </a:pPr>
            <a:r>
              <a:rPr lang="en-US" sz="2600">
                <a:solidFill>
                  <a:srgbClr val="00694C"/>
                </a:solidFill>
                <a:latin typeface="Canva Sans Bold"/>
              </a:rPr>
              <a:t>Our model captures the potential indirect impact on agriculture that is likely to arise from reduced demand for food from hotels and restaurants.</a:t>
            </a:r>
          </a:p>
          <a:p>
            <a:pPr algn="ctr">
              <a:lnSpc>
                <a:spcPts val="4759"/>
              </a:lnSpc>
            </a:pPr>
          </a:p>
          <a:p>
            <a:pPr algn="ctr">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6514" y="-7662798"/>
            <a:ext cx="18294514" cy="18294514"/>
          </a:xfrm>
          <a:custGeom>
            <a:avLst/>
            <a:gdLst/>
            <a:ahLst/>
            <a:cxnLst/>
            <a:rect r="r" b="b" t="t" l="l"/>
            <a:pathLst>
              <a:path h="18294514" w="18294514">
                <a:moveTo>
                  <a:pt x="0" y="0"/>
                </a:moveTo>
                <a:lnTo>
                  <a:pt x="18294514" y="0"/>
                </a:lnTo>
                <a:lnTo>
                  <a:pt x="18294514" y="18294514"/>
                </a:lnTo>
                <a:lnTo>
                  <a:pt x="0" y="182945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5912" y="592529"/>
            <a:ext cx="15147392" cy="1110467"/>
          </a:xfrm>
          <a:prstGeom prst="rect">
            <a:avLst/>
          </a:prstGeom>
        </p:spPr>
        <p:txBody>
          <a:bodyPr anchor="t" rtlCol="false" tIns="0" lIns="0" bIns="0" rIns="0">
            <a:spAutoFit/>
          </a:bodyPr>
          <a:lstStyle/>
          <a:p>
            <a:pPr algn="l" marL="0" indent="0" lvl="1">
              <a:lnSpc>
                <a:spcPts val="8010"/>
              </a:lnSpc>
            </a:pPr>
            <a:r>
              <a:rPr lang="en-US" sz="8900" spc="-409">
                <a:solidFill>
                  <a:srgbClr val="00694C"/>
                </a:solidFill>
                <a:latin typeface="Raleway Medium"/>
              </a:rPr>
              <a:t>Sector-specific Impact Analysis </a:t>
            </a:r>
          </a:p>
        </p:txBody>
      </p:sp>
      <p:sp>
        <p:nvSpPr>
          <p:cNvPr name="Freeform 4" id="4"/>
          <p:cNvSpPr/>
          <p:nvPr/>
        </p:nvSpPr>
        <p:spPr>
          <a:xfrm flipH="false" flipV="false" rot="0">
            <a:off x="15654074" y="130761"/>
            <a:ext cx="2454368" cy="897939"/>
          </a:xfrm>
          <a:custGeom>
            <a:avLst/>
            <a:gdLst/>
            <a:ahLst/>
            <a:cxnLst/>
            <a:rect r="r" b="b" t="t" l="l"/>
            <a:pathLst>
              <a:path h="897939" w="2454368">
                <a:moveTo>
                  <a:pt x="0" y="0"/>
                </a:moveTo>
                <a:lnTo>
                  <a:pt x="2454368" y="0"/>
                </a:lnTo>
                <a:lnTo>
                  <a:pt x="2454368" y="897939"/>
                </a:lnTo>
                <a:lnTo>
                  <a:pt x="0" y="897939"/>
                </a:lnTo>
                <a:lnTo>
                  <a:pt x="0" y="0"/>
                </a:lnTo>
                <a:close/>
              </a:path>
            </a:pathLst>
          </a:custGeom>
          <a:blipFill>
            <a:blip r:embed="rId4"/>
            <a:stretch>
              <a:fillRect l="0" t="0" r="0" b="0"/>
            </a:stretch>
          </a:blipFill>
        </p:spPr>
      </p:sp>
      <p:sp>
        <p:nvSpPr>
          <p:cNvPr name="Freeform 5" id="5"/>
          <p:cNvSpPr/>
          <p:nvPr/>
        </p:nvSpPr>
        <p:spPr>
          <a:xfrm flipH="false" flipV="false" rot="0">
            <a:off x="9418668" y="2565118"/>
            <a:ext cx="8689774" cy="5364411"/>
          </a:xfrm>
          <a:custGeom>
            <a:avLst/>
            <a:gdLst/>
            <a:ahLst/>
            <a:cxnLst/>
            <a:rect r="r" b="b" t="t" l="l"/>
            <a:pathLst>
              <a:path h="5364411" w="8689774">
                <a:moveTo>
                  <a:pt x="0" y="0"/>
                </a:moveTo>
                <a:lnTo>
                  <a:pt x="8689774" y="0"/>
                </a:lnTo>
                <a:lnTo>
                  <a:pt x="8689774" y="5364411"/>
                </a:lnTo>
                <a:lnTo>
                  <a:pt x="0" y="5364411"/>
                </a:lnTo>
                <a:lnTo>
                  <a:pt x="0" y="0"/>
                </a:lnTo>
                <a:close/>
              </a:path>
            </a:pathLst>
          </a:custGeom>
          <a:blipFill>
            <a:blip r:embed="rId5"/>
            <a:stretch>
              <a:fillRect l="0" t="0" r="0" b="0"/>
            </a:stretch>
          </a:blipFill>
        </p:spPr>
      </p:sp>
      <p:sp>
        <p:nvSpPr>
          <p:cNvPr name="TextBox 6" id="6"/>
          <p:cNvSpPr txBox="true"/>
          <p:nvPr/>
        </p:nvSpPr>
        <p:spPr>
          <a:xfrm rot="0">
            <a:off x="585912" y="1756634"/>
            <a:ext cx="6140551" cy="941070"/>
          </a:xfrm>
          <a:prstGeom prst="rect">
            <a:avLst/>
          </a:prstGeom>
        </p:spPr>
        <p:txBody>
          <a:bodyPr anchor="t" rtlCol="false" tIns="0" lIns="0" bIns="0" rIns="0">
            <a:spAutoFit/>
          </a:bodyPr>
          <a:lstStyle/>
          <a:p>
            <a:pPr algn="l">
              <a:lnSpc>
                <a:spcPts val="3779"/>
              </a:lnSpc>
            </a:pPr>
            <a:r>
              <a:rPr lang="en-US" sz="2699" u="sng">
                <a:solidFill>
                  <a:srgbClr val="00694C"/>
                </a:solidFill>
                <a:latin typeface="Raleway Bold"/>
              </a:rPr>
              <a:t>04. Construction</a:t>
            </a:r>
          </a:p>
          <a:p>
            <a:pPr algn="l">
              <a:lnSpc>
                <a:spcPts val="3779"/>
              </a:lnSpc>
              <a:spcBef>
                <a:spcPct val="0"/>
              </a:spcBef>
            </a:pPr>
          </a:p>
        </p:txBody>
      </p:sp>
      <p:sp>
        <p:nvSpPr>
          <p:cNvPr name="TextBox 7" id="7"/>
          <p:cNvSpPr txBox="true"/>
          <p:nvPr/>
        </p:nvSpPr>
        <p:spPr>
          <a:xfrm rot="0">
            <a:off x="462464" y="2468955"/>
            <a:ext cx="7697144" cy="6714997"/>
          </a:xfrm>
          <a:prstGeom prst="rect">
            <a:avLst/>
          </a:prstGeom>
        </p:spPr>
        <p:txBody>
          <a:bodyPr anchor="t" rtlCol="false" tIns="0" lIns="0" bIns="0" rIns="0">
            <a:spAutoFit/>
          </a:bodyPr>
          <a:lstStyle/>
          <a:p>
            <a:pPr algn="l" marL="518165" indent="-259082" lvl="1">
              <a:lnSpc>
                <a:spcPts val="5352"/>
              </a:lnSpc>
              <a:buFont typeface="Arial"/>
              <a:buChar char="•"/>
            </a:pPr>
            <a:r>
              <a:rPr lang="en-US" sz="2400">
                <a:solidFill>
                  <a:srgbClr val="00694C"/>
                </a:solidFill>
                <a:latin typeface="Canva Sans Bold"/>
              </a:rPr>
              <a:t>Construction activities continue in many places as the government balances the need to keep projects running while implementing precautionary measures, such as social distancing and lower numbers of workers on construction sites. </a:t>
            </a:r>
          </a:p>
          <a:p>
            <a:pPr algn="l" marL="518165" indent="-259082" lvl="1">
              <a:lnSpc>
                <a:spcPts val="5352"/>
              </a:lnSpc>
              <a:buFont typeface="Arial"/>
              <a:buChar char="•"/>
            </a:pPr>
            <a:r>
              <a:rPr lang="en-US" sz="2400">
                <a:solidFill>
                  <a:srgbClr val="00694C"/>
                </a:solidFill>
                <a:latin typeface="Canva Sans Bold"/>
              </a:rPr>
              <a:t>Relative to many manufacturing sub-sectors, we assume a smaller decrease in construction activity of 5 percent.</a:t>
            </a:r>
          </a:p>
          <a:p>
            <a:pPr algn="ctr">
              <a:lnSpc>
                <a:spcPts val="4759"/>
              </a:lnSpc>
            </a:pPr>
          </a:p>
        </p:txBody>
      </p:sp>
      <p:sp>
        <p:nvSpPr>
          <p:cNvPr name="TextBox 8" id="8"/>
          <p:cNvSpPr txBox="true"/>
          <p:nvPr/>
        </p:nvSpPr>
        <p:spPr>
          <a:xfrm rot="0">
            <a:off x="8730511" y="8225627"/>
            <a:ext cx="9149557" cy="431800"/>
          </a:xfrm>
          <a:prstGeom prst="rect">
            <a:avLst/>
          </a:prstGeom>
        </p:spPr>
        <p:txBody>
          <a:bodyPr anchor="t" rtlCol="false" tIns="0" lIns="0" bIns="0" rIns="0">
            <a:spAutoFit/>
          </a:bodyPr>
          <a:lstStyle/>
          <a:p>
            <a:pPr algn="ctr">
              <a:lnSpc>
                <a:spcPts val="3499"/>
              </a:lnSpc>
              <a:spcBef>
                <a:spcPct val="0"/>
              </a:spcBef>
            </a:pPr>
            <a:r>
              <a:rPr lang="en-US" sz="2499">
                <a:solidFill>
                  <a:srgbClr val="00694C"/>
                </a:solidFill>
                <a:latin typeface="Raleway Bold Italics"/>
              </a:rPr>
              <a:t>Figure : Construction Sector trends through the years in Egypt.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DAGGJL22NdA</dc:identifier>
  <dcterms:modified xsi:type="dcterms:W3CDTF">2011-08-01T06:04:30Z</dcterms:modified>
  <cp:revision>1</cp:revision>
  <dc:title>Green Modern Analysis of Results Presentation</dc:title>
</cp:coreProperties>
</file>