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3" r:id="rId4"/>
    <p:sldId id="263" r:id="rId5"/>
    <p:sldId id="278" r:id="rId6"/>
    <p:sldId id="280" r:id="rId7"/>
    <p:sldId id="281" r:id="rId8"/>
    <p:sldId id="282" r:id="rId9"/>
    <p:sldId id="271" r:id="rId10"/>
    <p:sldId id="272" r:id="rId11"/>
    <p:sldId id="279" r:id="rId12"/>
    <p:sldId id="275" r:id="rId13"/>
    <p:sldId id="264" r:id="rId14"/>
    <p:sldId id="283" r:id="rId15"/>
    <p:sldId id="260" r:id="rId16"/>
    <p:sldId id="261" r:id="rId17"/>
    <p:sldId id="284" r:id="rId18"/>
    <p:sldId id="285" r:id="rId19"/>
    <p:sldId id="265" r:id="rId20"/>
    <p:sldId id="286"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8BD7E4A-AFDB-4F3F-B794-940AE62907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61BFC6B-42BF-4AF8-8044-502F0B92BB6E}">
      <dgm:prSet/>
      <dgm:spPr/>
      <dgm:t>
        <a:bodyPr/>
        <a:lstStyle/>
        <a:p>
          <a:r>
            <a:rPr lang="en-IN" dirty="0"/>
            <a:t> Communication is perfectly established using SPI, I2C and UART protocols. </a:t>
          </a:r>
          <a:endParaRPr lang="en-US" dirty="0"/>
        </a:p>
      </dgm:t>
    </dgm:pt>
    <dgm:pt modelId="{B95B4BD8-C0DC-4A94-A112-A45A35373BC2}" type="parTrans" cxnId="{87E6A079-8B25-4DC8-ACC5-990A0BC128B1}">
      <dgm:prSet/>
      <dgm:spPr/>
      <dgm:t>
        <a:bodyPr/>
        <a:lstStyle/>
        <a:p>
          <a:endParaRPr lang="en-US"/>
        </a:p>
      </dgm:t>
    </dgm:pt>
    <dgm:pt modelId="{351D0DF2-D510-4D1A-9C54-B9B60037B062}" type="sibTrans" cxnId="{87E6A079-8B25-4DC8-ACC5-990A0BC128B1}">
      <dgm:prSet/>
      <dgm:spPr/>
      <dgm:t>
        <a:bodyPr/>
        <a:lstStyle/>
        <a:p>
          <a:endParaRPr lang="en-US"/>
        </a:p>
      </dgm:t>
    </dgm:pt>
    <dgm:pt modelId="{D7BCF2CF-1DDA-488A-AC81-134D395063B8}">
      <dgm:prSet/>
      <dgm:spPr/>
      <dgm:t>
        <a:bodyPr/>
        <a:lstStyle/>
        <a:p>
          <a:r>
            <a:rPr lang="en-IN" dirty="0"/>
            <a:t>Intrusion alert message is successfully sent via the GSM module to the user.</a:t>
          </a:r>
          <a:endParaRPr lang="en-US" dirty="0"/>
        </a:p>
      </dgm:t>
    </dgm:pt>
    <dgm:pt modelId="{D84EEEA4-354F-4E01-8C48-0B2E83B2B247}" type="parTrans" cxnId="{0711059A-2189-4E8F-A649-B0EB3EAD82CB}">
      <dgm:prSet/>
      <dgm:spPr/>
      <dgm:t>
        <a:bodyPr/>
        <a:lstStyle/>
        <a:p>
          <a:endParaRPr lang="en-US"/>
        </a:p>
      </dgm:t>
    </dgm:pt>
    <dgm:pt modelId="{FAD9B5E2-34B4-43B7-8458-7CB45521B6BD}" type="sibTrans" cxnId="{0711059A-2189-4E8F-A649-B0EB3EAD82CB}">
      <dgm:prSet/>
      <dgm:spPr/>
      <dgm:t>
        <a:bodyPr/>
        <a:lstStyle/>
        <a:p>
          <a:endParaRPr lang="en-US"/>
        </a:p>
      </dgm:t>
    </dgm:pt>
    <dgm:pt modelId="{E6070F5A-C0AA-43E3-818C-F0A185EAC1BC}">
      <dgm:prSet/>
      <dgm:spPr/>
      <dgm:t>
        <a:bodyPr/>
        <a:lstStyle/>
        <a:p>
          <a:r>
            <a:rPr lang="en-US" dirty="0"/>
            <a:t>Among the three protocols used, we find that SPI is the best followed by I2C and then UART.</a:t>
          </a:r>
        </a:p>
      </dgm:t>
    </dgm:pt>
    <dgm:pt modelId="{0A9C0082-5B04-4EDA-9BA6-FFC7EC669C66}" type="parTrans" cxnId="{B0D98A2A-7264-4A38-8413-7599AFD14871}">
      <dgm:prSet/>
      <dgm:spPr/>
      <dgm:t>
        <a:bodyPr/>
        <a:lstStyle/>
        <a:p>
          <a:endParaRPr lang="en-US"/>
        </a:p>
      </dgm:t>
    </dgm:pt>
    <dgm:pt modelId="{5166283C-95D1-4B1A-BE24-678FFB1FD648}" type="sibTrans" cxnId="{B0D98A2A-7264-4A38-8413-7599AFD14871}">
      <dgm:prSet/>
      <dgm:spPr/>
      <dgm:t>
        <a:bodyPr/>
        <a:lstStyle/>
        <a:p>
          <a:endParaRPr lang="en-US"/>
        </a:p>
      </dgm:t>
    </dgm:pt>
    <dgm:pt modelId="{3975AA7B-8340-4558-A5F5-3A3DF0201D9C}" type="pres">
      <dgm:prSet presAssocID="{88BD7E4A-AFDB-4F3F-B794-940AE629077C}" presName="root" presStyleCnt="0">
        <dgm:presLayoutVars>
          <dgm:dir/>
          <dgm:resizeHandles val="exact"/>
        </dgm:presLayoutVars>
      </dgm:prSet>
      <dgm:spPr/>
    </dgm:pt>
    <dgm:pt modelId="{17BC7825-6C6E-46BD-A7F7-482781887BBF}" type="pres">
      <dgm:prSet presAssocID="{561BFC6B-42BF-4AF8-8044-502F0B92BB6E}" presName="compNode" presStyleCnt="0"/>
      <dgm:spPr/>
    </dgm:pt>
    <dgm:pt modelId="{46740395-F57D-4A9A-9392-68585275A52C}" type="pres">
      <dgm:prSet presAssocID="{561BFC6B-42BF-4AF8-8044-502F0B92BB6E}" presName="bgRect" presStyleLbl="bgShp" presStyleIdx="0" presStyleCnt="3"/>
      <dgm:spPr/>
    </dgm:pt>
    <dgm:pt modelId="{0BD34625-1030-4C7E-9240-1047E2CB9077}" type="pres">
      <dgm:prSet presAssocID="{561BFC6B-42BF-4AF8-8044-502F0B92BB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40A4224-C161-4C19-8038-E87E04647C12}" type="pres">
      <dgm:prSet presAssocID="{561BFC6B-42BF-4AF8-8044-502F0B92BB6E}" presName="spaceRect" presStyleCnt="0"/>
      <dgm:spPr/>
    </dgm:pt>
    <dgm:pt modelId="{878A80CE-B7E1-4197-963D-1F20DA193924}" type="pres">
      <dgm:prSet presAssocID="{561BFC6B-42BF-4AF8-8044-502F0B92BB6E}" presName="parTx" presStyleLbl="revTx" presStyleIdx="0" presStyleCnt="3">
        <dgm:presLayoutVars>
          <dgm:chMax val="0"/>
          <dgm:chPref val="0"/>
        </dgm:presLayoutVars>
      </dgm:prSet>
      <dgm:spPr/>
    </dgm:pt>
    <dgm:pt modelId="{93A71C6C-34F0-4457-B2C6-B9A23BA6A1ED}" type="pres">
      <dgm:prSet presAssocID="{351D0DF2-D510-4D1A-9C54-B9B60037B062}" presName="sibTrans" presStyleCnt="0"/>
      <dgm:spPr/>
    </dgm:pt>
    <dgm:pt modelId="{AF4C1716-A532-4481-B28C-125DCF48A80B}" type="pres">
      <dgm:prSet presAssocID="{D7BCF2CF-1DDA-488A-AC81-134D395063B8}" presName="compNode" presStyleCnt="0"/>
      <dgm:spPr/>
    </dgm:pt>
    <dgm:pt modelId="{727E43A9-DFCA-441E-9333-E15820922744}" type="pres">
      <dgm:prSet presAssocID="{D7BCF2CF-1DDA-488A-AC81-134D395063B8}" presName="bgRect" presStyleLbl="bgShp" presStyleIdx="1" presStyleCnt="3"/>
      <dgm:spPr/>
    </dgm:pt>
    <dgm:pt modelId="{93155F3D-3A7D-4093-8A6A-E93ECDA600E0}" type="pres">
      <dgm:prSet presAssocID="{D7BCF2CF-1DDA-488A-AC81-134D395063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BE344F84-FF12-4932-B197-35945003B177}" type="pres">
      <dgm:prSet presAssocID="{D7BCF2CF-1DDA-488A-AC81-134D395063B8}" presName="spaceRect" presStyleCnt="0"/>
      <dgm:spPr/>
    </dgm:pt>
    <dgm:pt modelId="{E901505A-1FF5-4B3A-A767-1A056F1156D4}" type="pres">
      <dgm:prSet presAssocID="{D7BCF2CF-1DDA-488A-AC81-134D395063B8}" presName="parTx" presStyleLbl="revTx" presStyleIdx="1" presStyleCnt="3">
        <dgm:presLayoutVars>
          <dgm:chMax val="0"/>
          <dgm:chPref val="0"/>
        </dgm:presLayoutVars>
      </dgm:prSet>
      <dgm:spPr/>
    </dgm:pt>
    <dgm:pt modelId="{621ABC2B-2169-4536-8B49-34B83D03B280}" type="pres">
      <dgm:prSet presAssocID="{FAD9B5E2-34B4-43B7-8458-7CB45521B6BD}" presName="sibTrans" presStyleCnt="0"/>
      <dgm:spPr/>
    </dgm:pt>
    <dgm:pt modelId="{C400075C-3E18-4B18-999C-BF7C1A0970E7}" type="pres">
      <dgm:prSet presAssocID="{E6070F5A-C0AA-43E3-818C-F0A185EAC1BC}" presName="compNode" presStyleCnt="0"/>
      <dgm:spPr/>
    </dgm:pt>
    <dgm:pt modelId="{D32A13B0-3C6E-41FB-9564-4576431BD2DB}" type="pres">
      <dgm:prSet presAssocID="{E6070F5A-C0AA-43E3-818C-F0A185EAC1BC}" presName="bgRect" presStyleLbl="bgShp" presStyleIdx="2" presStyleCnt="3" custLinFactNeighborX="264" custLinFactNeighborY="-765"/>
      <dgm:spPr/>
    </dgm:pt>
    <dgm:pt modelId="{530BA811-66B7-4559-932B-B31C9248AED6}" type="pres">
      <dgm:prSet presAssocID="{E6070F5A-C0AA-43E3-818C-F0A185EAC1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161A855-6A89-4278-9D8A-B37911A9862D}" type="pres">
      <dgm:prSet presAssocID="{E6070F5A-C0AA-43E3-818C-F0A185EAC1BC}" presName="spaceRect" presStyleCnt="0"/>
      <dgm:spPr/>
    </dgm:pt>
    <dgm:pt modelId="{52AE3787-B5FA-4A88-A26D-01D9D4E339FE}" type="pres">
      <dgm:prSet presAssocID="{E6070F5A-C0AA-43E3-818C-F0A185EAC1BC}" presName="parTx" presStyleLbl="revTx" presStyleIdx="2" presStyleCnt="3">
        <dgm:presLayoutVars>
          <dgm:chMax val="0"/>
          <dgm:chPref val="0"/>
        </dgm:presLayoutVars>
      </dgm:prSet>
      <dgm:spPr/>
    </dgm:pt>
  </dgm:ptLst>
  <dgm:cxnLst>
    <dgm:cxn modelId="{5A4EE527-59B8-41D5-AD15-5CB1E33B0CD0}" type="presOf" srcId="{E6070F5A-C0AA-43E3-818C-F0A185EAC1BC}" destId="{52AE3787-B5FA-4A88-A26D-01D9D4E339FE}" srcOrd="0" destOrd="0" presId="urn:microsoft.com/office/officeart/2018/2/layout/IconVerticalSolidList"/>
    <dgm:cxn modelId="{B0D98A2A-7264-4A38-8413-7599AFD14871}" srcId="{88BD7E4A-AFDB-4F3F-B794-940AE629077C}" destId="{E6070F5A-C0AA-43E3-818C-F0A185EAC1BC}" srcOrd="2" destOrd="0" parTransId="{0A9C0082-5B04-4EDA-9BA6-FFC7EC669C66}" sibTransId="{5166283C-95D1-4B1A-BE24-678FFB1FD648}"/>
    <dgm:cxn modelId="{B516B26B-158D-4C54-B2A6-35178E324C4C}" type="presOf" srcId="{88BD7E4A-AFDB-4F3F-B794-940AE629077C}" destId="{3975AA7B-8340-4558-A5F5-3A3DF0201D9C}" srcOrd="0" destOrd="0" presId="urn:microsoft.com/office/officeart/2018/2/layout/IconVerticalSolidList"/>
    <dgm:cxn modelId="{87E6A079-8B25-4DC8-ACC5-990A0BC128B1}" srcId="{88BD7E4A-AFDB-4F3F-B794-940AE629077C}" destId="{561BFC6B-42BF-4AF8-8044-502F0B92BB6E}" srcOrd="0" destOrd="0" parTransId="{B95B4BD8-C0DC-4A94-A112-A45A35373BC2}" sibTransId="{351D0DF2-D510-4D1A-9C54-B9B60037B062}"/>
    <dgm:cxn modelId="{0711059A-2189-4E8F-A649-B0EB3EAD82CB}" srcId="{88BD7E4A-AFDB-4F3F-B794-940AE629077C}" destId="{D7BCF2CF-1DDA-488A-AC81-134D395063B8}" srcOrd="1" destOrd="0" parTransId="{D84EEEA4-354F-4E01-8C48-0B2E83B2B247}" sibTransId="{FAD9B5E2-34B4-43B7-8458-7CB45521B6BD}"/>
    <dgm:cxn modelId="{662935D8-252D-415E-9BEA-08EBE2E85A10}" type="presOf" srcId="{D7BCF2CF-1DDA-488A-AC81-134D395063B8}" destId="{E901505A-1FF5-4B3A-A767-1A056F1156D4}" srcOrd="0" destOrd="0" presId="urn:microsoft.com/office/officeart/2018/2/layout/IconVerticalSolidList"/>
    <dgm:cxn modelId="{2AC108E6-5F7C-47B6-A58C-CC1B88DC8026}" type="presOf" srcId="{561BFC6B-42BF-4AF8-8044-502F0B92BB6E}" destId="{878A80CE-B7E1-4197-963D-1F20DA193924}" srcOrd="0" destOrd="0" presId="urn:microsoft.com/office/officeart/2018/2/layout/IconVerticalSolidList"/>
    <dgm:cxn modelId="{D5664FE1-0D60-4290-BE4A-DF30FB58709C}" type="presParOf" srcId="{3975AA7B-8340-4558-A5F5-3A3DF0201D9C}" destId="{17BC7825-6C6E-46BD-A7F7-482781887BBF}" srcOrd="0" destOrd="0" presId="urn:microsoft.com/office/officeart/2018/2/layout/IconVerticalSolidList"/>
    <dgm:cxn modelId="{5BD159C6-ED06-4269-BA3B-3F0E4005132E}" type="presParOf" srcId="{17BC7825-6C6E-46BD-A7F7-482781887BBF}" destId="{46740395-F57D-4A9A-9392-68585275A52C}" srcOrd="0" destOrd="0" presId="urn:microsoft.com/office/officeart/2018/2/layout/IconVerticalSolidList"/>
    <dgm:cxn modelId="{E2E56A59-EAE6-420D-8320-8AF86914F892}" type="presParOf" srcId="{17BC7825-6C6E-46BD-A7F7-482781887BBF}" destId="{0BD34625-1030-4C7E-9240-1047E2CB9077}" srcOrd="1" destOrd="0" presId="urn:microsoft.com/office/officeart/2018/2/layout/IconVerticalSolidList"/>
    <dgm:cxn modelId="{5132FC5C-CE80-4505-81DD-D19BC3735B2B}" type="presParOf" srcId="{17BC7825-6C6E-46BD-A7F7-482781887BBF}" destId="{B40A4224-C161-4C19-8038-E87E04647C12}" srcOrd="2" destOrd="0" presId="urn:microsoft.com/office/officeart/2018/2/layout/IconVerticalSolidList"/>
    <dgm:cxn modelId="{EB40A1F0-E7DE-43E3-BFAA-6D8ACC2169AA}" type="presParOf" srcId="{17BC7825-6C6E-46BD-A7F7-482781887BBF}" destId="{878A80CE-B7E1-4197-963D-1F20DA193924}" srcOrd="3" destOrd="0" presId="urn:microsoft.com/office/officeart/2018/2/layout/IconVerticalSolidList"/>
    <dgm:cxn modelId="{5AC6E545-5091-4E49-B9A5-2846DE9E3148}" type="presParOf" srcId="{3975AA7B-8340-4558-A5F5-3A3DF0201D9C}" destId="{93A71C6C-34F0-4457-B2C6-B9A23BA6A1ED}" srcOrd="1" destOrd="0" presId="urn:microsoft.com/office/officeart/2018/2/layout/IconVerticalSolidList"/>
    <dgm:cxn modelId="{99EC42D1-6EAF-47B2-8FC0-857943EABB89}" type="presParOf" srcId="{3975AA7B-8340-4558-A5F5-3A3DF0201D9C}" destId="{AF4C1716-A532-4481-B28C-125DCF48A80B}" srcOrd="2" destOrd="0" presId="urn:microsoft.com/office/officeart/2018/2/layout/IconVerticalSolidList"/>
    <dgm:cxn modelId="{DC09A507-329B-47FC-8958-A23A42C8998D}" type="presParOf" srcId="{AF4C1716-A532-4481-B28C-125DCF48A80B}" destId="{727E43A9-DFCA-441E-9333-E15820922744}" srcOrd="0" destOrd="0" presId="urn:microsoft.com/office/officeart/2018/2/layout/IconVerticalSolidList"/>
    <dgm:cxn modelId="{AC1BE567-C451-4336-AFC8-A49DBB361A62}" type="presParOf" srcId="{AF4C1716-A532-4481-B28C-125DCF48A80B}" destId="{93155F3D-3A7D-4093-8A6A-E93ECDA600E0}" srcOrd="1" destOrd="0" presId="urn:microsoft.com/office/officeart/2018/2/layout/IconVerticalSolidList"/>
    <dgm:cxn modelId="{7B63E8E5-A376-4834-8B66-6AEACAEA6390}" type="presParOf" srcId="{AF4C1716-A532-4481-B28C-125DCF48A80B}" destId="{BE344F84-FF12-4932-B197-35945003B177}" srcOrd="2" destOrd="0" presId="urn:microsoft.com/office/officeart/2018/2/layout/IconVerticalSolidList"/>
    <dgm:cxn modelId="{27C986C8-3ADB-4036-8ABC-9B9F084BD45C}" type="presParOf" srcId="{AF4C1716-A532-4481-B28C-125DCF48A80B}" destId="{E901505A-1FF5-4B3A-A767-1A056F1156D4}" srcOrd="3" destOrd="0" presId="urn:microsoft.com/office/officeart/2018/2/layout/IconVerticalSolidList"/>
    <dgm:cxn modelId="{9B5F4EC2-6002-446B-85D5-DADC6F26D5F8}" type="presParOf" srcId="{3975AA7B-8340-4558-A5F5-3A3DF0201D9C}" destId="{621ABC2B-2169-4536-8B49-34B83D03B280}" srcOrd="3" destOrd="0" presId="urn:microsoft.com/office/officeart/2018/2/layout/IconVerticalSolidList"/>
    <dgm:cxn modelId="{4B9BD5FF-03E6-463B-8BA7-D72EF2500CF0}" type="presParOf" srcId="{3975AA7B-8340-4558-A5F5-3A3DF0201D9C}" destId="{C400075C-3E18-4B18-999C-BF7C1A0970E7}" srcOrd="4" destOrd="0" presId="urn:microsoft.com/office/officeart/2018/2/layout/IconVerticalSolidList"/>
    <dgm:cxn modelId="{B5BAF5C3-0B8D-48FF-8DFB-B34BDC672990}" type="presParOf" srcId="{C400075C-3E18-4B18-999C-BF7C1A0970E7}" destId="{D32A13B0-3C6E-41FB-9564-4576431BD2DB}" srcOrd="0" destOrd="0" presId="urn:microsoft.com/office/officeart/2018/2/layout/IconVerticalSolidList"/>
    <dgm:cxn modelId="{A26C0801-4271-4C68-8100-99085E8BCACE}" type="presParOf" srcId="{C400075C-3E18-4B18-999C-BF7C1A0970E7}" destId="{530BA811-66B7-4559-932B-B31C9248AED6}" srcOrd="1" destOrd="0" presId="urn:microsoft.com/office/officeart/2018/2/layout/IconVerticalSolidList"/>
    <dgm:cxn modelId="{A1601DF1-2090-44EF-9BFA-5FFF2DBCF562}" type="presParOf" srcId="{C400075C-3E18-4B18-999C-BF7C1A0970E7}" destId="{1161A855-6A89-4278-9D8A-B37911A9862D}" srcOrd="2" destOrd="0" presId="urn:microsoft.com/office/officeart/2018/2/layout/IconVerticalSolidList"/>
    <dgm:cxn modelId="{DCAF516B-1646-4719-9599-08FB62BC99BD}" type="presParOf" srcId="{C400075C-3E18-4B18-999C-BF7C1A0970E7}" destId="{52AE3787-B5FA-4A88-A26D-01D9D4E339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40395-F57D-4A9A-9392-68585275A52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D34625-1030-4C7E-9240-1047E2CB907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8A80CE-B7E1-4197-963D-1F20DA193924}">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IN" sz="2500" kern="1200" dirty="0"/>
            <a:t> Communication is perfectly established using SPI, I2C and UART protocols. </a:t>
          </a:r>
          <a:endParaRPr lang="en-US" sz="2500" kern="1200" dirty="0"/>
        </a:p>
      </dsp:txBody>
      <dsp:txXfrm>
        <a:off x="1437631" y="531"/>
        <a:ext cx="9077968" cy="1244702"/>
      </dsp:txXfrm>
    </dsp:sp>
    <dsp:sp modelId="{727E43A9-DFCA-441E-9333-E1582092274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55F3D-3A7D-4093-8A6A-E93ECDA600E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01505A-1FF5-4B3A-A767-1A056F1156D4}">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IN" sz="2500" kern="1200" dirty="0"/>
            <a:t>Intrusion alert message is successfully sent via the GSM module to the user.</a:t>
          </a:r>
          <a:endParaRPr lang="en-US" sz="2500" kern="1200" dirty="0"/>
        </a:p>
      </dsp:txBody>
      <dsp:txXfrm>
        <a:off x="1437631" y="1556410"/>
        <a:ext cx="9077968" cy="1244702"/>
      </dsp:txXfrm>
    </dsp:sp>
    <dsp:sp modelId="{D32A13B0-3C6E-41FB-9564-4576431BD2DB}">
      <dsp:nvSpPr>
        <dsp:cNvPr id="0" name=""/>
        <dsp:cNvSpPr/>
      </dsp:nvSpPr>
      <dsp:spPr>
        <a:xfrm>
          <a:off x="0" y="3102767"/>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BA811-66B7-4559-932B-B31C9248AED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AE3787-B5FA-4A88-A26D-01D9D4E339F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dirty="0"/>
            <a:t>Among the three protocols used, we find that SPI is the best followed by I2C and then UART.</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47A8C-5820-4B9C-9BBE-AB5DB21CCCA6}" type="datetimeFigureOut">
              <a:rPr lang="en-IN" smtClean="0"/>
              <a:t>02-05-2023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DBD57-E376-479B-992A-F41E30493267}" type="slidenum">
              <a:rPr lang="en-IN" smtClean="0"/>
              <a:t>‹#›</a:t>
            </a:fld>
            <a:endParaRPr lang="en-IN"/>
          </a:p>
        </p:txBody>
      </p:sp>
    </p:spTree>
    <p:extLst>
      <p:ext uri="{BB962C8B-B14F-4D97-AF65-F5344CB8AC3E}">
        <p14:creationId xmlns:p14="http://schemas.microsoft.com/office/powerpoint/2010/main" val="107020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19F3-95EC-4366-26AB-103650DED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F915E0-ACA5-8A2E-8B35-CDD12C888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F39AD8-2542-C7DC-E45D-F2D6510F9A38}"/>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5" name="Footer Placeholder 4">
            <a:extLst>
              <a:ext uri="{FF2B5EF4-FFF2-40B4-BE49-F238E27FC236}">
                <a16:creationId xmlns:a16="http://schemas.microsoft.com/office/drawing/2014/main" id="{8D416C5D-4530-45B5-3A8D-6B6661F8B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A60AF-4C4A-7613-CA61-17C76504E5E6}"/>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111983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E6EE-A3C6-06CE-3F3C-665CECB1B8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E23B3D-0676-BBFD-8172-D4501FB9B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AE95F-E5FB-6E3C-B296-F3C9BCDA9BF3}"/>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5" name="Footer Placeholder 4">
            <a:extLst>
              <a:ext uri="{FF2B5EF4-FFF2-40B4-BE49-F238E27FC236}">
                <a16:creationId xmlns:a16="http://schemas.microsoft.com/office/drawing/2014/main" id="{16B4EF28-4627-0253-7424-4E69C216E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DC20C-62E0-4BA2-940A-66948F2E1401}"/>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90271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A9351-DEDA-245A-7E36-D32AC700A2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CA4EC3-4BB2-DA6F-E5EB-FDFDAABF3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150E2-0F74-175C-53BC-327DE3110041}"/>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5" name="Footer Placeholder 4">
            <a:extLst>
              <a:ext uri="{FF2B5EF4-FFF2-40B4-BE49-F238E27FC236}">
                <a16:creationId xmlns:a16="http://schemas.microsoft.com/office/drawing/2014/main" id="{0B2E162E-598F-293F-4D5E-C085DC663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790C1-502F-6B00-AC31-5BFF59D00DD0}"/>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199705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65F2-40C8-D76D-BF39-0ADA3A20F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978FB2-5EE3-C2E5-4252-05B5ACC99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711E5-5D2F-51AC-2AE7-8E4F87EAF76C}"/>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5" name="Footer Placeholder 4">
            <a:extLst>
              <a:ext uri="{FF2B5EF4-FFF2-40B4-BE49-F238E27FC236}">
                <a16:creationId xmlns:a16="http://schemas.microsoft.com/office/drawing/2014/main" id="{D8B84ADA-B702-4E3E-3BFD-8BE9C1D46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65037-7876-37A8-98F1-DFD10BE6DA76}"/>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115379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9069-010B-B860-FB50-F38F625D0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A28F57-E142-07CA-3CC1-2707511905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8F21C-74E3-3FD7-4C70-448F918ADE09}"/>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5" name="Footer Placeholder 4">
            <a:extLst>
              <a:ext uri="{FF2B5EF4-FFF2-40B4-BE49-F238E27FC236}">
                <a16:creationId xmlns:a16="http://schemas.microsoft.com/office/drawing/2014/main" id="{B9D0ED71-8927-3E11-C7D4-C74FF3745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3D0CB-EA92-0053-7E49-AACE3787C1CB}"/>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387180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C2E3-3D53-E00F-F9A3-C8AC065735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91D069-79B0-5FD6-FDCB-A7743835C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DDF637-3769-D632-EAEA-4BF77AF6B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8D9813-B783-69AB-1AA8-1C75825B913F}"/>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6" name="Footer Placeholder 5">
            <a:extLst>
              <a:ext uri="{FF2B5EF4-FFF2-40B4-BE49-F238E27FC236}">
                <a16:creationId xmlns:a16="http://schemas.microsoft.com/office/drawing/2014/main" id="{D0A18CE2-4D67-EC1D-7FE9-6461D962E0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D30D9-9525-23B3-131C-9F968F2A0060}"/>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66564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65B6-BEEC-3014-BE4E-EF1E1AAFB6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A1B7F1-9270-A9F7-C03B-3CE6866F1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2932F-562D-0ADC-AD8C-99D8279BE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6B4CBD-8F12-9850-C6B8-9D7E281F6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EFE414-B83F-5158-7691-3FABB1A71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39EDDC-DCE2-90E4-BE86-3137C2968A2D}"/>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8" name="Footer Placeholder 7">
            <a:extLst>
              <a:ext uri="{FF2B5EF4-FFF2-40B4-BE49-F238E27FC236}">
                <a16:creationId xmlns:a16="http://schemas.microsoft.com/office/drawing/2014/main" id="{C75C53D1-CC22-0F88-E1E5-C8F4242587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440976-2654-89A3-750A-6E91B9CC89BA}"/>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343690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C1A4-B48D-3F7E-B8AE-C0A9E06F63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524304-73FE-0EAF-2441-D1D16D863935}"/>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4" name="Footer Placeholder 3">
            <a:extLst>
              <a:ext uri="{FF2B5EF4-FFF2-40B4-BE49-F238E27FC236}">
                <a16:creationId xmlns:a16="http://schemas.microsoft.com/office/drawing/2014/main" id="{75082089-1912-F774-8AD6-6ACFFE8FEE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C4A728-B2CF-6612-4363-70A07555FB6C}"/>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95881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DAC9F-3305-187B-8873-AD77F03C8093}"/>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3" name="Footer Placeholder 2">
            <a:extLst>
              <a:ext uri="{FF2B5EF4-FFF2-40B4-BE49-F238E27FC236}">
                <a16:creationId xmlns:a16="http://schemas.microsoft.com/office/drawing/2014/main" id="{5E293165-E78E-D61E-F691-4A9F10FD1B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8A01CE-C14C-0C85-0EFE-20A68C40F8FC}"/>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241106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3EDA-DBD6-A521-9DE9-2B60CB30B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7127E8-900E-37F3-16DA-8DFBE2642C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F7D18B-5C7A-BDB7-3032-9EA45F610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76F7E-F8E6-C76D-4D50-98A5B6565BD7}"/>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6" name="Footer Placeholder 5">
            <a:extLst>
              <a:ext uri="{FF2B5EF4-FFF2-40B4-BE49-F238E27FC236}">
                <a16:creationId xmlns:a16="http://schemas.microsoft.com/office/drawing/2014/main" id="{0526E271-D46E-F657-3798-EC8FE3822D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B21401-20EF-15DE-4C5D-C8DD3931CE95}"/>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2443574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0FEC-3996-7D02-026E-F6AB95A14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D9BD72-93D6-43BD-AB50-B81D14C57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A3B67B-A439-DCF4-E300-0701D17C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1BC25-FA17-08EF-27EE-009658E7C1AE}"/>
              </a:ext>
            </a:extLst>
          </p:cNvPr>
          <p:cNvSpPr>
            <a:spLocks noGrp="1"/>
          </p:cNvSpPr>
          <p:nvPr>
            <p:ph type="dt" sz="half" idx="10"/>
          </p:nvPr>
        </p:nvSpPr>
        <p:spPr/>
        <p:txBody>
          <a:bodyPr/>
          <a:lstStyle/>
          <a:p>
            <a:fld id="{CA2A929E-A693-4D55-A712-15AAC1C631DB}" type="datetimeFigureOut">
              <a:rPr lang="en-IN" smtClean="0"/>
              <a:t>02-05-2023</a:t>
            </a:fld>
            <a:endParaRPr lang="en-IN"/>
          </a:p>
        </p:txBody>
      </p:sp>
      <p:sp>
        <p:nvSpPr>
          <p:cNvPr id="6" name="Footer Placeholder 5">
            <a:extLst>
              <a:ext uri="{FF2B5EF4-FFF2-40B4-BE49-F238E27FC236}">
                <a16:creationId xmlns:a16="http://schemas.microsoft.com/office/drawing/2014/main" id="{5DF99DF1-22D0-6B7B-B2B0-F61E0D7F9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C8BA8-9A78-DAB4-8D28-075E73F7FB0C}"/>
              </a:ext>
            </a:extLst>
          </p:cNvPr>
          <p:cNvSpPr>
            <a:spLocks noGrp="1"/>
          </p:cNvSpPr>
          <p:nvPr>
            <p:ph type="sldNum" sz="quarter" idx="12"/>
          </p:nvPr>
        </p:nvSpPr>
        <p:spPr/>
        <p:txBody>
          <a:bodyPr/>
          <a:lstStyle/>
          <a:p>
            <a:fld id="{5DBBBFE2-4B6B-48E7-8B79-168FBC0437DB}" type="slidenum">
              <a:rPr lang="en-IN" smtClean="0"/>
              <a:t>‹#›</a:t>
            </a:fld>
            <a:endParaRPr lang="en-IN"/>
          </a:p>
        </p:txBody>
      </p:sp>
    </p:spTree>
    <p:extLst>
      <p:ext uri="{BB962C8B-B14F-4D97-AF65-F5344CB8AC3E}">
        <p14:creationId xmlns:p14="http://schemas.microsoft.com/office/powerpoint/2010/main" val="3440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51B7A-97D2-2F61-9252-8F2D901B9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26928-6DFD-6419-D155-F8426D7B7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79D7E-D5BC-2509-76E9-CA29057AD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A929E-A693-4D55-A712-15AAC1C631DB}" type="datetimeFigureOut">
              <a:rPr lang="en-IN" smtClean="0"/>
              <a:t>02-05-2023</a:t>
            </a:fld>
            <a:endParaRPr lang="en-IN"/>
          </a:p>
        </p:txBody>
      </p:sp>
      <p:sp>
        <p:nvSpPr>
          <p:cNvPr id="5" name="Footer Placeholder 4">
            <a:extLst>
              <a:ext uri="{FF2B5EF4-FFF2-40B4-BE49-F238E27FC236}">
                <a16:creationId xmlns:a16="http://schemas.microsoft.com/office/drawing/2014/main" id="{01651F5E-E474-1F2C-19FB-4A223F698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005414-CEEE-F2EF-A0C5-A76352BC9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BBFE2-4B6B-48E7-8B79-168FBC0437DB}" type="slidenum">
              <a:rPr lang="en-IN" smtClean="0"/>
              <a:t>‹#›</a:t>
            </a:fld>
            <a:endParaRPr lang="en-IN"/>
          </a:p>
        </p:txBody>
      </p:sp>
    </p:spTree>
    <p:extLst>
      <p:ext uri="{BB962C8B-B14F-4D97-AF65-F5344CB8AC3E}">
        <p14:creationId xmlns:p14="http://schemas.microsoft.com/office/powerpoint/2010/main" val="132550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hyperlink" Target="https://www.tinkercad.com/things/if30J2KWLXV-epic-allis-albar/editel?sharecode=rUSPIOGsu8L8qkv84EQgNrV_rsHhjIXQ_oKl8f6cELw" TargetMode="External"/><Relationship Id="rId2" Type="http://schemas.openxmlformats.org/officeDocument/2006/relationships/hyperlink" Target="https://www.circuitbasics.com/how-to-set-up-spi-communication-for-arduino/" TargetMode="Externa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s://lastminuteengineers.com/sim800l-gsm-module-arduino-tutorial/#:~:text=Now%20that%20you%20are%20familiar,the%20module%20via%20software%20UAR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EAF0-DBBB-7785-BCDD-0FC00FD4D515}"/>
              </a:ext>
            </a:extLst>
          </p:cNvPr>
          <p:cNvSpPr>
            <a:spLocks noGrp="1"/>
          </p:cNvSpPr>
          <p:nvPr>
            <p:ph type="ctrTitle"/>
          </p:nvPr>
        </p:nvSpPr>
        <p:spPr>
          <a:xfrm>
            <a:off x="1524000" y="284163"/>
            <a:ext cx="9144000" cy="963612"/>
          </a:xfrm>
        </p:spPr>
        <p:txBody>
          <a:bodyPr/>
          <a:lstStyle/>
          <a:p>
            <a:r>
              <a:rPr lang="en-IN" u="sng" dirty="0"/>
              <a:t>CN Project Final Presentation</a:t>
            </a:r>
          </a:p>
        </p:txBody>
      </p:sp>
      <p:sp>
        <p:nvSpPr>
          <p:cNvPr id="3" name="Subtitle 2">
            <a:extLst>
              <a:ext uri="{FF2B5EF4-FFF2-40B4-BE49-F238E27FC236}">
                <a16:creationId xmlns:a16="http://schemas.microsoft.com/office/drawing/2014/main" id="{FEBA87D5-B564-372E-61FF-2D7510DA1D75}"/>
              </a:ext>
            </a:extLst>
          </p:cNvPr>
          <p:cNvSpPr>
            <a:spLocks noGrp="1"/>
          </p:cNvSpPr>
          <p:nvPr>
            <p:ph type="subTitle" idx="1"/>
          </p:nvPr>
        </p:nvSpPr>
        <p:spPr>
          <a:xfrm>
            <a:off x="1524000" y="1316038"/>
            <a:ext cx="9144000" cy="379412"/>
          </a:xfrm>
        </p:spPr>
        <p:txBody>
          <a:bodyPr>
            <a:noAutofit/>
          </a:bodyPr>
          <a:lstStyle/>
          <a:p>
            <a:r>
              <a:rPr lang="en-IN" dirty="0">
                <a:latin typeface="Times New Roman" panose="02020603050405020304" pitchFamily="18" charset="0"/>
                <a:cs typeface="Times New Roman" panose="02020603050405020304" pitchFamily="18" charset="0"/>
              </a:rPr>
              <a:t>Ⅵ</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SEM E&amp;C</a:t>
            </a:r>
            <a:endParaRPr lang="en-IN" dirty="0"/>
          </a:p>
        </p:txBody>
      </p:sp>
      <p:pic>
        <p:nvPicPr>
          <p:cNvPr id="4" name="Picture 3" descr="Logo&#10;&#10;Description automatically generated">
            <a:extLst>
              <a:ext uri="{FF2B5EF4-FFF2-40B4-BE49-F238E27FC236}">
                <a16:creationId xmlns:a16="http://schemas.microsoft.com/office/drawing/2014/main" id="{612BA3F3-8B06-76D3-3D1E-4665FA86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859" y="4858140"/>
            <a:ext cx="1567964" cy="1814129"/>
          </a:xfrm>
          <a:prstGeom prst="rect">
            <a:avLst/>
          </a:prstGeom>
        </p:spPr>
      </p:pic>
      <p:sp>
        <p:nvSpPr>
          <p:cNvPr id="5" name="TextBox 4">
            <a:extLst>
              <a:ext uri="{FF2B5EF4-FFF2-40B4-BE49-F238E27FC236}">
                <a16:creationId xmlns:a16="http://schemas.microsoft.com/office/drawing/2014/main" id="{11C41D7A-7A90-C5F2-2E49-0D7912A73C5E}"/>
              </a:ext>
            </a:extLst>
          </p:cNvPr>
          <p:cNvSpPr txBox="1"/>
          <p:nvPr/>
        </p:nvSpPr>
        <p:spPr>
          <a:xfrm>
            <a:off x="2193682" y="4811098"/>
            <a:ext cx="8944705" cy="1908215"/>
          </a:xfrm>
          <a:prstGeom prst="rect">
            <a:avLst/>
          </a:prstGeom>
          <a:noFill/>
        </p:spPr>
        <p:txBody>
          <a:bodyPr wrap="square" rtlCol="0">
            <a:spAutoFit/>
          </a:bodyPr>
          <a:lstStyle/>
          <a:p>
            <a:pPr marL="457200" indent="-228600" algn="ctr">
              <a:lnSpc>
                <a:spcPct val="125000"/>
              </a:lnSpc>
            </a:pPr>
            <a:r>
              <a:rPr lang="en-GB" sz="1600" dirty="0">
                <a:effectLst/>
                <a:latin typeface="Times New Roman" panose="02020603050405020304" pitchFamily="18" charset="0"/>
                <a:ea typeface="Times New Roman" panose="02020603050405020304" pitchFamily="18" charset="0"/>
              </a:rPr>
              <a:t>DEPARTMENT OF ELECTRONICS AND COMMUNICATION ENGINEERING</a:t>
            </a:r>
            <a:endParaRPr lang="en-IN" sz="1600" dirty="0">
              <a:effectLst/>
              <a:latin typeface="Times New Roman" panose="02020603050405020304" pitchFamily="18" charset="0"/>
              <a:ea typeface="Times New Roman" panose="02020603050405020304" pitchFamily="18" charset="0"/>
            </a:endParaRPr>
          </a:p>
          <a:p>
            <a:pPr algn="ctr">
              <a:lnSpc>
                <a:spcPct val="125000"/>
              </a:lnSpc>
              <a:tabLst>
                <a:tab pos="129540" algn="l"/>
                <a:tab pos="175260" algn="l"/>
                <a:tab pos="2866390" algn="ctr"/>
              </a:tabLst>
            </a:pPr>
            <a:r>
              <a:rPr lang="en-GB" sz="1600" dirty="0">
                <a:effectLst/>
                <a:latin typeface="Times New Roman" panose="02020603050405020304" pitchFamily="18" charset="0"/>
                <a:ea typeface="Times New Roman" panose="02020603050405020304" pitchFamily="18" charset="0"/>
              </a:rPr>
              <a:t>			   MANIPAL INSTITUTE OF TECHNOLOGY</a:t>
            </a:r>
            <a:endParaRPr lang="en-IN" sz="1600" dirty="0">
              <a:effectLst/>
              <a:latin typeface="Times New Roman" panose="02020603050405020304" pitchFamily="18" charset="0"/>
              <a:ea typeface="Times New Roman" panose="02020603050405020304" pitchFamily="18" charset="0"/>
            </a:endParaRPr>
          </a:p>
          <a:p>
            <a:pPr algn="ctr">
              <a:lnSpc>
                <a:spcPct val="125000"/>
              </a:lnSpc>
            </a:pPr>
            <a:r>
              <a:rPr lang="en-GB" sz="1600" dirty="0">
                <a:effectLst/>
                <a:latin typeface="Times New Roman" panose="02020603050405020304" pitchFamily="18" charset="0"/>
                <a:ea typeface="Times New Roman" panose="02020603050405020304" pitchFamily="18" charset="0"/>
              </a:rPr>
              <a:t>       (A Constituent Institution of Manipal Academy of Higher Education)</a:t>
            </a:r>
            <a:endParaRPr lang="en-IN" sz="1600" dirty="0">
              <a:effectLst/>
              <a:latin typeface="Times New Roman" panose="02020603050405020304" pitchFamily="18" charset="0"/>
              <a:ea typeface="Times New Roman" panose="02020603050405020304" pitchFamily="18" charset="0"/>
            </a:endParaRPr>
          </a:p>
          <a:p>
            <a:pPr algn="ctr">
              <a:lnSpc>
                <a:spcPct val="125000"/>
              </a:lnSpc>
            </a:pPr>
            <a:r>
              <a:rPr lang="en-GB" sz="1600" dirty="0">
                <a:effectLst/>
                <a:latin typeface="Times New Roman" panose="02020603050405020304" pitchFamily="18" charset="0"/>
                <a:ea typeface="Times New Roman" panose="02020603050405020304" pitchFamily="18" charset="0"/>
              </a:rPr>
              <a:t>     MANIPAL – 576104, KARNATAKA, INDIA</a:t>
            </a:r>
            <a:endParaRPr lang="en-IN" sz="1600" dirty="0">
              <a:effectLst/>
              <a:latin typeface="Times New Roman" panose="02020603050405020304" pitchFamily="18" charset="0"/>
              <a:ea typeface="Times New Roman" panose="02020603050405020304" pitchFamily="18" charset="0"/>
            </a:endParaRPr>
          </a:p>
          <a:p>
            <a:pPr algn="ctr">
              <a:lnSpc>
                <a:spcPct val="125000"/>
              </a:lnSpc>
            </a:pPr>
            <a:r>
              <a:rPr lang="en-GB" sz="1600" dirty="0">
                <a:latin typeface="Times New Roman" panose="02020603050405020304" pitchFamily="18" charset="0"/>
                <a:ea typeface="Times New Roman" panose="02020603050405020304" pitchFamily="18" charset="0"/>
              </a:rPr>
              <a:t>MAY</a:t>
            </a:r>
            <a:r>
              <a:rPr lang="en-GB" sz="1600" dirty="0">
                <a:effectLst/>
                <a:latin typeface="Times New Roman" panose="02020603050405020304" pitchFamily="18" charset="0"/>
                <a:ea typeface="Times New Roman" panose="02020603050405020304" pitchFamily="18" charset="0"/>
              </a:rPr>
              <a:t> 2023</a:t>
            </a:r>
            <a:endParaRPr lang="en-IN" sz="1600"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86FDF2E0-6EFB-870F-BD53-B35ED5B36B27}"/>
              </a:ext>
            </a:extLst>
          </p:cNvPr>
          <p:cNvSpPr txBox="1"/>
          <p:nvPr/>
        </p:nvSpPr>
        <p:spPr>
          <a:xfrm>
            <a:off x="2000250" y="1962150"/>
            <a:ext cx="8791575" cy="1323439"/>
          </a:xfrm>
          <a:prstGeom prst="rect">
            <a:avLst/>
          </a:prstGeom>
          <a:noFill/>
        </p:spPr>
        <p:txBody>
          <a:bodyPr wrap="square" rtlCol="0">
            <a:spAutoFit/>
          </a:bodyPr>
          <a:lstStyle/>
          <a:p>
            <a:pPr algn="ctr"/>
            <a:r>
              <a:rPr lang="en-IN" sz="4000" dirty="0"/>
              <a:t>     Home Security System with GSM using SPI,I2C and UART </a:t>
            </a:r>
          </a:p>
        </p:txBody>
      </p:sp>
    </p:spTree>
    <p:extLst>
      <p:ext uri="{BB962C8B-B14F-4D97-AF65-F5344CB8AC3E}">
        <p14:creationId xmlns:p14="http://schemas.microsoft.com/office/powerpoint/2010/main" val="389577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2E9272-7B54-2CCE-24A7-1B8C7067CAE5}"/>
              </a:ext>
            </a:extLst>
          </p:cNvPr>
          <p:cNvSpPr>
            <a:spLocks noGrp="1"/>
          </p:cNvSpPr>
          <p:nvPr>
            <p:ph type="title"/>
          </p:nvPr>
        </p:nvSpPr>
        <p:spPr>
          <a:xfrm>
            <a:off x="621792" y="1161288"/>
            <a:ext cx="3602736" cy="4526280"/>
          </a:xfrm>
        </p:spPr>
        <p:txBody>
          <a:bodyPr>
            <a:normAutofit/>
          </a:bodyPr>
          <a:lstStyle/>
          <a:p>
            <a:r>
              <a:rPr lang="en-IN" sz="4000"/>
              <a:t>Connection between 2 devices for different protocols</a:t>
            </a:r>
          </a:p>
        </p:txBody>
      </p:sp>
      <p:sp>
        <p:nvSpPr>
          <p:cNvPr id="25"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Diagram, schematic&#10;&#10;Description automatically generated">
            <a:extLst>
              <a:ext uri="{FF2B5EF4-FFF2-40B4-BE49-F238E27FC236}">
                <a16:creationId xmlns:a16="http://schemas.microsoft.com/office/drawing/2014/main" id="{4FFB58D2-7437-3309-9D9B-97B107871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134" y="426527"/>
            <a:ext cx="3566717" cy="5230188"/>
          </a:xfrm>
          <a:prstGeom prst="rect">
            <a:avLst/>
          </a:prstGeom>
        </p:spPr>
      </p:pic>
      <p:pic>
        <p:nvPicPr>
          <p:cNvPr id="7" name="Picture 6" descr="Diagram&#10;&#10;Description automatically generated">
            <a:extLst>
              <a:ext uri="{FF2B5EF4-FFF2-40B4-BE49-F238E27FC236}">
                <a16:creationId xmlns:a16="http://schemas.microsoft.com/office/drawing/2014/main" id="{26174E4A-476A-AB5E-7C68-D05356239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478" y="763319"/>
            <a:ext cx="3773651" cy="1970524"/>
          </a:xfrm>
          <a:prstGeom prst="rect">
            <a:avLst/>
          </a:prstGeom>
        </p:spPr>
      </p:pic>
      <p:sp>
        <p:nvSpPr>
          <p:cNvPr id="8" name="TextBox 7">
            <a:extLst>
              <a:ext uri="{FF2B5EF4-FFF2-40B4-BE49-F238E27FC236}">
                <a16:creationId xmlns:a16="http://schemas.microsoft.com/office/drawing/2014/main" id="{4DCDD936-D7A0-7080-0E35-A2C80B0D399E}"/>
              </a:ext>
            </a:extLst>
          </p:cNvPr>
          <p:cNvSpPr txBox="1"/>
          <p:nvPr/>
        </p:nvSpPr>
        <p:spPr>
          <a:xfrm>
            <a:off x="9974841" y="5890205"/>
            <a:ext cx="1587247" cy="307777"/>
          </a:xfrm>
          <a:prstGeom prst="rect">
            <a:avLst/>
          </a:prstGeom>
          <a:noFill/>
        </p:spPr>
        <p:txBody>
          <a:bodyPr wrap="square" rtlCol="0">
            <a:spAutoFit/>
          </a:bodyPr>
          <a:lstStyle/>
          <a:p>
            <a:pPr defTabSz="502920">
              <a:spcAft>
                <a:spcPts val="600"/>
              </a:spcAft>
            </a:pPr>
            <a:r>
              <a:rPr lang="en-IN" sz="1400" kern="1200" dirty="0">
                <a:solidFill>
                  <a:schemeClr val="tx1"/>
                </a:solidFill>
                <a:latin typeface="+mn-lt"/>
                <a:ea typeface="+mn-ea"/>
                <a:cs typeface="+mn-cs"/>
              </a:rPr>
              <a:t>Fig </a:t>
            </a:r>
            <a:r>
              <a:rPr lang="en-IN" sz="1400" dirty="0"/>
              <a:t>3</a:t>
            </a:r>
            <a:r>
              <a:rPr lang="en-IN" sz="1400" kern="1200" dirty="0">
                <a:solidFill>
                  <a:schemeClr val="tx1"/>
                </a:solidFill>
                <a:latin typeface="+mn-lt"/>
                <a:ea typeface="+mn-ea"/>
                <a:cs typeface="+mn-cs"/>
              </a:rPr>
              <a:t>.: SPI protocol</a:t>
            </a:r>
            <a:endParaRPr lang="en-IN" sz="1400" dirty="0"/>
          </a:p>
        </p:txBody>
      </p:sp>
      <p:sp>
        <p:nvSpPr>
          <p:cNvPr id="9" name="TextBox 8">
            <a:extLst>
              <a:ext uri="{FF2B5EF4-FFF2-40B4-BE49-F238E27FC236}">
                <a16:creationId xmlns:a16="http://schemas.microsoft.com/office/drawing/2014/main" id="{05E32B83-2EEE-F5A7-AF70-FDF10734F1C4}"/>
              </a:ext>
            </a:extLst>
          </p:cNvPr>
          <p:cNvSpPr txBox="1"/>
          <p:nvPr/>
        </p:nvSpPr>
        <p:spPr>
          <a:xfrm>
            <a:off x="6007408" y="2733843"/>
            <a:ext cx="2192004" cy="307777"/>
          </a:xfrm>
          <a:prstGeom prst="rect">
            <a:avLst/>
          </a:prstGeom>
          <a:noFill/>
        </p:spPr>
        <p:txBody>
          <a:bodyPr wrap="square" rtlCol="0">
            <a:spAutoFit/>
          </a:bodyPr>
          <a:lstStyle/>
          <a:p>
            <a:pPr defTabSz="502920">
              <a:spcAft>
                <a:spcPts val="600"/>
              </a:spcAft>
            </a:pPr>
            <a:r>
              <a:rPr lang="en-IN" sz="1400" kern="1200" dirty="0">
                <a:solidFill>
                  <a:schemeClr val="tx1"/>
                </a:solidFill>
                <a:latin typeface="+mn-lt"/>
                <a:ea typeface="+mn-ea"/>
                <a:cs typeface="+mn-cs"/>
              </a:rPr>
              <a:t>Fig 1.: UART protocol</a:t>
            </a:r>
            <a:endParaRPr lang="en-IN" sz="1400" dirty="0"/>
          </a:p>
        </p:txBody>
      </p:sp>
      <p:pic>
        <p:nvPicPr>
          <p:cNvPr id="3" name="Picture 2" descr="Basics of the I2C Communication Protocol">
            <a:extLst>
              <a:ext uri="{FF2B5EF4-FFF2-40B4-BE49-F238E27FC236}">
                <a16:creationId xmlns:a16="http://schemas.microsoft.com/office/drawing/2014/main" id="{1B60CCA3-393E-F6CF-8A60-715FC6A1CD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9398" y="3497162"/>
            <a:ext cx="3286045" cy="1605495"/>
          </a:xfrm>
          <a:prstGeom prst="rect">
            <a:avLst/>
          </a:prstGeom>
          <a:noFill/>
          <a:ln>
            <a:noFill/>
          </a:ln>
        </p:spPr>
      </p:pic>
      <p:sp>
        <p:nvSpPr>
          <p:cNvPr id="4" name="TextBox 3">
            <a:extLst>
              <a:ext uri="{FF2B5EF4-FFF2-40B4-BE49-F238E27FC236}">
                <a16:creationId xmlns:a16="http://schemas.microsoft.com/office/drawing/2014/main" id="{F6330C82-A146-5BDC-5BD1-92BD3B0F383E}"/>
              </a:ext>
            </a:extLst>
          </p:cNvPr>
          <p:cNvSpPr txBox="1"/>
          <p:nvPr/>
        </p:nvSpPr>
        <p:spPr>
          <a:xfrm>
            <a:off x="6007408" y="5215812"/>
            <a:ext cx="1858298" cy="307777"/>
          </a:xfrm>
          <a:prstGeom prst="rect">
            <a:avLst/>
          </a:prstGeom>
          <a:noFill/>
        </p:spPr>
        <p:txBody>
          <a:bodyPr wrap="square" rtlCol="0">
            <a:spAutoFit/>
          </a:bodyPr>
          <a:lstStyle/>
          <a:p>
            <a:r>
              <a:rPr lang="en-IN" sz="1400" dirty="0"/>
              <a:t>Fig 2.: I2C protocol</a:t>
            </a:r>
          </a:p>
        </p:txBody>
      </p:sp>
    </p:spTree>
    <p:extLst>
      <p:ext uri="{BB962C8B-B14F-4D97-AF65-F5344CB8AC3E}">
        <p14:creationId xmlns:p14="http://schemas.microsoft.com/office/powerpoint/2010/main" val="64389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6B9A3-0380-4530-3732-E458C2E6260A}"/>
              </a:ext>
            </a:extLst>
          </p:cNvPr>
          <p:cNvSpPr>
            <a:spLocks noGrp="1"/>
          </p:cNvSpPr>
          <p:nvPr>
            <p:ph type="title"/>
          </p:nvPr>
        </p:nvSpPr>
        <p:spPr>
          <a:xfrm>
            <a:off x="4578096" y="0"/>
            <a:ext cx="6894576" cy="1783080"/>
          </a:xfrm>
        </p:spPr>
        <p:txBody>
          <a:bodyPr anchor="b">
            <a:normAutofit/>
          </a:bodyPr>
          <a:lstStyle/>
          <a:p>
            <a:r>
              <a:rPr lang="en-IN" sz="5400" dirty="0"/>
              <a:t>Methodology</a:t>
            </a:r>
          </a:p>
        </p:txBody>
      </p:sp>
      <p:pic>
        <p:nvPicPr>
          <p:cNvPr id="5" name="Picture 4" descr="Electronics protoboard">
            <a:extLst>
              <a:ext uri="{FF2B5EF4-FFF2-40B4-BE49-F238E27FC236}">
                <a16:creationId xmlns:a16="http://schemas.microsoft.com/office/drawing/2014/main" id="{5786481C-296D-50DC-37F7-CF9F568FCC30}"/>
              </a:ext>
            </a:extLst>
          </p:cNvPr>
          <p:cNvPicPr>
            <a:picLocks noChangeAspect="1"/>
          </p:cNvPicPr>
          <p:nvPr/>
        </p:nvPicPr>
        <p:blipFill rotWithShape="1">
          <a:blip r:embed="rId2"/>
          <a:srcRect l="13276" r="4728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19DB4-F2DE-89A3-FEC9-009D1B460945}"/>
              </a:ext>
            </a:extLst>
          </p:cNvPr>
          <p:cNvSpPr>
            <a:spLocks noGrp="1"/>
          </p:cNvSpPr>
          <p:nvPr>
            <p:ph idx="1"/>
          </p:nvPr>
        </p:nvSpPr>
        <p:spPr>
          <a:xfrm>
            <a:off x="4654296" y="2706624"/>
            <a:ext cx="7271004" cy="3894962"/>
          </a:xfrm>
        </p:spPr>
        <p:txBody>
          <a:bodyPr>
            <a:normAutofit lnSpcReduction="10000"/>
          </a:bodyPr>
          <a:lstStyle/>
          <a:p>
            <a:r>
              <a:rPr lang="en-US" sz="2400" dirty="0"/>
              <a:t>The aim of the project is to alert the user about any intrusions using SPI, I2C and UART communication.</a:t>
            </a:r>
          </a:p>
          <a:p>
            <a:r>
              <a:rPr lang="en-US" sz="2400" dirty="0"/>
              <a:t>To achieve this, a sensor is used to detect the break in. The data thus gathered, is passed onto Arduino UNO allowing us to communicate using either SPI, I2C or UART protocol with connections as listed in the connection diagrams.</a:t>
            </a:r>
          </a:p>
          <a:p>
            <a:r>
              <a:rPr lang="en-US" sz="2400" dirty="0"/>
              <a:t>The data is then received by Arduino Nano, which communicates with GSM module through UART and depending on whether intrusion has occurred, notifies the owner.</a:t>
            </a:r>
          </a:p>
          <a:p>
            <a:endParaRPr lang="en-IN" sz="2000" dirty="0"/>
          </a:p>
        </p:txBody>
      </p:sp>
    </p:spTree>
    <p:extLst>
      <p:ext uri="{BB962C8B-B14F-4D97-AF65-F5344CB8AC3E}">
        <p14:creationId xmlns:p14="http://schemas.microsoft.com/office/powerpoint/2010/main" val="323508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B0FEA-65C7-D2F2-0528-CC97CA695ED7}"/>
              </a:ext>
            </a:extLst>
          </p:cNvPr>
          <p:cNvSpPr>
            <a:spLocks noGrp="1"/>
          </p:cNvSpPr>
          <p:nvPr>
            <p:ph type="title"/>
          </p:nvPr>
        </p:nvSpPr>
        <p:spPr>
          <a:xfrm>
            <a:off x="640080" y="325369"/>
            <a:ext cx="4368602" cy="1956841"/>
          </a:xfrm>
        </p:spPr>
        <p:txBody>
          <a:bodyPr anchor="b">
            <a:normAutofit/>
          </a:bodyPr>
          <a:lstStyle/>
          <a:p>
            <a:r>
              <a:rPr lang="en-IN" sz="5400"/>
              <a:t>Methodology</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5D38BA-A5C9-B2E2-4C72-DDF77439DF84}"/>
              </a:ext>
            </a:extLst>
          </p:cNvPr>
          <p:cNvSpPr>
            <a:spLocks noGrp="1"/>
          </p:cNvSpPr>
          <p:nvPr>
            <p:ph idx="1"/>
          </p:nvPr>
        </p:nvSpPr>
        <p:spPr>
          <a:xfrm>
            <a:off x="640080" y="2872899"/>
            <a:ext cx="4243589" cy="3320668"/>
          </a:xfrm>
        </p:spPr>
        <p:txBody>
          <a:bodyPr>
            <a:normAutofit/>
          </a:bodyPr>
          <a:lstStyle/>
          <a:p>
            <a:pPr marL="0" indent="0">
              <a:buNone/>
            </a:pPr>
            <a:r>
              <a:rPr lang="en-IN" sz="2200"/>
              <a:t>Platforms used:</a:t>
            </a:r>
          </a:p>
          <a:p>
            <a:pPr marL="0" indent="0">
              <a:buNone/>
            </a:pPr>
            <a:r>
              <a:rPr lang="en-IN" sz="2200"/>
              <a:t>1)Tinkercad</a:t>
            </a:r>
          </a:p>
          <a:p>
            <a:pPr marL="0" indent="0">
              <a:buNone/>
            </a:pPr>
            <a:r>
              <a:rPr lang="en-IN" sz="2200"/>
              <a:t>2)Arduino IDE</a:t>
            </a:r>
          </a:p>
          <a:p>
            <a:pPr marL="0" indent="0">
              <a:buNone/>
            </a:pPr>
            <a:r>
              <a:rPr lang="en-IN" sz="2200"/>
              <a:t>3)Proteus</a:t>
            </a:r>
          </a:p>
          <a:p>
            <a:pPr marL="0" indent="0">
              <a:buNone/>
            </a:pPr>
            <a:endParaRPr lang="en-IN" sz="2200"/>
          </a:p>
          <a:p>
            <a:pPr marL="0" indent="0">
              <a:buNone/>
            </a:pPr>
            <a:endParaRPr lang="en-IN" sz="2200"/>
          </a:p>
        </p:txBody>
      </p:sp>
      <p:pic>
        <p:nvPicPr>
          <p:cNvPr id="5" name="Picture 4" descr="Many question marks on black background">
            <a:extLst>
              <a:ext uri="{FF2B5EF4-FFF2-40B4-BE49-F238E27FC236}">
                <a16:creationId xmlns:a16="http://schemas.microsoft.com/office/drawing/2014/main" id="{45EA82A4-959F-AB3C-4266-2450163F1F84}"/>
              </a:ext>
            </a:extLst>
          </p:cNvPr>
          <p:cNvPicPr>
            <a:picLocks noChangeAspect="1"/>
          </p:cNvPicPr>
          <p:nvPr/>
        </p:nvPicPr>
        <p:blipFill rotWithShape="1">
          <a:blip r:embed="rId2"/>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1914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4A045-D945-A96B-6EDE-9B643E88D4A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Frames of SPI and UART</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receipt, screenshot&#10;&#10;Description automatically generated">
            <a:extLst>
              <a:ext uri="{FF2B5EF4-FFF2-40B4-BE49-F238E27FC236}">
                <a16:creationId xmlns:a16="http://schemas.microsoft.com/office/drawing/2014/main" id="{D9E01578-435E-39B8-F042-EAD766D73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175" y="2499741"/>
            <a:ext cx="4250296" cy="3605784"/>
          </a:xfrm>
          <a:prstGeom prst="rect">
            <a:avLst/>
          </a:prstGeom>
        </p:spPr>
      </p:pic>
      <p:pic>
        <p:nvPicPr>
          <p:cNvPr id="5" name="Picture 4" descr="Diagram&#10;&#10;Description automatically generated">
            <a:extLst>
              <a:ext uri="{FF2B5EF4-FFF2-40B4-BE49-F238E27FC236}">
                <a16:creationId xmlns:a16="http://schemas.microsoft.com/office/drawing/2014/main" id="{4A15FD5D-C46A-7C66-8CC0-33626EA3F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21" y="2693982"/>
            <a:ext cx="5614416" cy="2512451"/>
          </a:xfrm>
          <a:prstGeom prst="rect">
            <a:avLst/>
          </a:prstGeom>
        </p:spPr>
      </p:pic>
      <p:sp>
        <p:nvSpPr>
          <p:cNvPr id="9" name="TextBox 8">
            <a:extLst>
              <a:ext uri="{FF2B5EF4-FFF2-40B4-BE49-F238E27FC236}">
                <a16:creationId xmlns:a16="http://schemas.microsoft.com/office/drawing/2014/main" id="{58718F0A-4508-2DF5-3A08-3F65ADD1F969}"/>
              </a:ext>
            </a:extLst>
          </p:cNvPr>
          <p:cNvSpPr txBox="1"/>
          <p:nvPr/>
        </p:nvSpPr>
        <p:spPr>
          <a:xfrm>
            <a:off x="1278294" y="6410131"/>
            <a:ext cx="3359020" cy="369332"/>
          </a:xfrm>
          <a:prstGeom prst="rect">
            <a:avLst/>
          </a:prstGeom>
          <a:noFill/>
        </p:spPr>
        <p:txBody>
          <a:bodyPr wrap="square" rtlCol="0">
            <a:spAutoFit/>
          </a:bodyPr>
          <a:lstStyle/>
          <a:p>
            <a:pPr algn="ctr"/>
            <a:r>
              <a:rPr lang="en-IN" dirty="0"/>
              <a:t>Fig.1: SPI </a:t>
            </a:r>
          </a:p>
        </p:txBody>
      </p:sp>
      <p:sp>
        <p:nvSpPr>
          <p:cNvPr id="10" name="TextBox 9">
            <a:extLst>
              <a:ext uri="{FF2B5EF4-FFF2-40B4-BE49-F238E27FC236}">
                <a16:creationId xmlns:a16="http://schemas.microsoft.com/office/drawing/2014/main" id="{6B6F1AFC-312D-E9CF-4043-CDEB6F854FDD}"/>
              </a:ext>
            </a:extLst>
          </p:cNvPr>
          <p:cNvSpPr txBox="1"/>
          <p:nvPr/>
        </p:nvSpPr>
        <p:spPr>
          <a:xfrm>
            <a:off x="7240555" y="5391099"/>
            <a:ext cx="3750906" cy="369332"/>
          </a:xfrm>
          <a:prstGeom prst="rect">
            <a:avLst/>
          </a:prstGeom>
          <a:noFill/>
        </p:spPr>
        <p:txBody>
          <a:bodyPr wrap="square" rtlCol="0">
            <a:spAutoFit/>
          </a:bodyPr>
          <a:lstStyle/>
          <a:p>
            <a:pPr algn="ctr"/>
            <a:r>
              <a:rPr lang="en-IN" dirty="0"/>
              <a:t>Fig.2: UART</a:t>
            </a:r>
          </a:p>
        </p:txBody>
      </p:sp>
    </p:spTree>
    <p:extLst>
      <p:ext uri="{BB962C8B-B14F-4D97-AF65-F5344CB8AC3E}">
        <p14:creationId xmlns:p14="http://schemas.microsoft.com/office/powerpoint/2010/main" val="338429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2BA6DF-90C5-CD8B-441E-2B1E031724A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Frames of I2C</a:t>
            </a:r>
          </a:p>
        </p:txBody>
      </p:sp>
      <p:pic>
        <p:nvPicPr>
          <p:cNvPr id="5" name="Picture 4" descr="Diagram, table&#10;&#10;Description automatically generated">
            <a:extLst>
              <a:ext uri="{FF2B5EF4-FFF2-40B4-BE49-F238E27FC236}">
                <a16:creationId xmlns:a16="http://schemas.microsoft.com/office/drawing/2014/main" id="{F4093AAB-7EED-1A29-3C98-D01CC68F0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971826"/>
            <a:ext cx="10744200" cy="2712910"/>
          </a:xfrm>
          <a:prstGeom prst="rect">
            <a:avLst/>
          </a:prstGeom>
        </p:spPr>
      </p:pic>
      <p:sp>
        <p:nvSpPr>
          <p:cNvPr id="6" name="TextBox 5">
            <a:extLst>
              <a:ext uri="{FF2B5EF4-FFF2-40B4-BE49-F238E27FC236}">
                <a16:creationId xmlns:a16="http://schemas.microsoft.com/office/drawing/2014/main" id="{CB897CA1-59E8-BAD6-D3DF-9EA36CC929F8}"/>
              </a:ext>
            </a:extLst>
          </p:cNvPr>
          <p:cNvSpPr txBox="1"/>
          <p:nvPr/>
        </p:nvSpPr>
        <p:spPr>
          <a:xfrm>
            <a:off x="5572125" y="5717370"/>
            <a:ext cx="1228725" cy="369332"/>
          </a:xfrm>
          <a:prstGeom prst="rect">
            <a:avLst/>
          </a:prstGeom>
          <a:noFill/>
        </p:spPr>
        <p:txBody>
          <a:bodyPr wrap="square" rtlCol="0">
            <a:spAutoFit/>
          </a:bodyPr>
          <a:lstStyle/>
          <a:p>
            <a:r>
              <a:rPr lang="en-IN" dirty="0"/>
              <a:t>Fig 3.: I2C</a:t>
            </a:r>
          </a:p>
        </p:txBody>
      </p:sp>
    </p:spTree>
    <p:extLst>
      <p:ext uri="{BB962C8B-B14F-4D97-AF65-F5344CB8AC3E}">
        <p14:creationId xmlns:p14="http://schemas.microsoft.com/office/powerpoint/2010/main" val="45870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B811D-E50C-73E3-B91A-140DBA9E25B9}"/>
              </a:ext>
            </a:extLst>
          </p:cNvPr>
          <p:cNvSpPr>
            <a:spLocks noGrp="1"/>
          </p:cNvSpPr>
          <p:nvPr>
            <p:ph type="title"/>
          </p:nvPr>
        </p:nvSpPr>
        <p:spPr>
          <a:xfrm>
            <a:off x="1137033" y="670559"/>
            <a:ext cx="4683321" cy="2148841"/>
          </a:xfrm>
        </p:spPr>
        <p:txBody>
          <a:bodyPr anchor="t">
            <a:normAutofit/>
          </a:bodyPr>
          <a:lstStyle/>
          <a:p>
            <a:r>
              <a:rPr lang="en-IN" dirty="0"/>
              <a:t>Comparing SPI, I2C and UART Communication</a:t>
            </a:r>
          </a:p>
        </p:txBody>
      </p:sp>
      <p:pic>
        <p:nvPicPr>
          <p:cNvPr id="8" name="Picture 4" descr="Cloud shaped hard drive with cables">
            <a:extLst>
              <a:ext uri="{FF2B5EF4-FFF2-40B4-BE49-F238E27FC236}">
                <a16:creationId xmlns:a16="http://schemas.microsoft.com/office/drawing/2014/main" id="{AFA7312B-D68A-48C8-8730-D8BD5E975CAE}"/>
              </a:ext>
            </a:extLst>
          </p:cNvPr>
          <p:cNvPicPr>
            <a:picLocks noChangeAspect="1"/>
          </p:cNvPicPr>
          <p:nvPr/>
        </p:nvPicPr>
        <p:blipFill rotWithShape="1">
          <a:blip r:embed="rId2"/>
          <a:srcRect r="1629"/>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7" name="Content Placeholder 2">
            <a:extLst>
              <a:ext uri="{FF2B5EF4-FFF2-40B4-BE49-F238E27FC236}">
                <a16:creationId xmlns:a16="http://schemas.microsoft.com/office/drawing/2014/main" id="{C570D90A-ED65-498D-B11B-680A2FD676CC}"/>
              </a:ext>
            </a:extLst>
          </p:cNvPr>
          <p:cNvSpPr>
            <a:spLocks noGrp="1"/>
          </p:cNvSpPr>
          <p:nvPr>
            <p:ph idx="1"/>
          </p:nvPr>
        </p:nvSpPr>
        <p:spPr>
          <a:xfrm>
            <a:off x="6515099" y="104776"/>
            <a:ext cx="5553075" cy="6753222"/>
          </a:xfrm>
        </p:spPr>
        <p:txBody>
          <a:bodyPr anchor="t">
            <a:normAutofit/>
          </a:bodyPr>
          <a:lstStyle/>
          <a:p>
            <a:endParaRPr lang="en-US" sz="1800" b="1" dirty="0"/>
          </a:p>
          <a:p>
            <a:endParaRPr lang="en-US" sz="1800" b="1" dirty="0"/>
          </a:p>
          <a:p>
            <a:pPr marL="0" indent="0">
              <a:buNone/>
            </a:pPr>
            <a:endParaRPr lang="en-US" sz="1800" b="1" dirty="0"/>
          </a:p>
          <a:p>
            <a:r>
              <a:rPr lang="en-US" sz="1800" b="1" dirty="0"/>
              <a:t>All three protocols use serial communication, which means that data is transferred one bit at a time.</a:t>
            </a:r>
          </a:p>
          <a:p>
            <a:r>
              <a:rPr lang="en-US" sz="1800" b="1" dirty="0"/>
              <a:t>All three protocols  are limited to short-distance communication.</a:t>
            </a:r>
          </a:p>
          <a:p>
            <a:endParaRPr lang="en-US" sz="1800" dirty="0"/>
          </a:p>
          <a:p>
            <a:r>
              <a:rPr lang="en-US" sz="1800" b="1" dirty="0"/>
              <a:t>Data Rate</a:t>
            </a:r>
            <a:r>
              <a:rPr lang="en-US" sz="1800" dirty="0"/>
              <a:t>: UART transfers serial data between the devices at lower data rates than SPI. The data rate of the UART devices communicating with each other must be equal due to the asynchronous type of communication. Maximum data rates are typically in the order of </a:t>
            </a:r>
            <a:r>
              <a:rPr lang="en-US" sz="1800" b="1" dirty="0"/>
              <a:t>230 kbps to 460 kbps in UART </a:t>
            </a:r>
            <a:r>
              <a:rPr lang="en-US" sz="1800" dirty="0"/>
              <a:t>communication. The data rate is usually around </a:t>
            </a:r>
            <a:r>
              <a:rPr lang="en-US" sz="1800" b="1" dirty="0"/>
              <a:t>10 Mbps to 20 Mbps in an SPI </a:t>
            </a:r>
            <a:r>
              <a:rPr lang="en-US" sz="1800" dirty="0"/>
              <a:t>communication bus. Whereas in </a:t>
            </a:r>
            <a:r>
              <a:rPr lang="en-US" sz="1800" b="1" dirty="0"/>
              <a:t>I2C</a:t>
            </a:r>
            <a:r>
              <a:rPr lang="en-US" sz="1800" dirty="0"/>
              <a:t> the data rate depends on mode of use: In </a:t>
            </a:r>
            <a:r>
              <a:rPr lang="en-US" sz="1800" b="1" dirty="0"/>
              <a:t>standard mode</a:t>
            </a:r>
            <a:r>
              <a:rPr lang="en-US" sz="1800" dirty="0"/>
              <a:t>, the </a:t>
            </a:r>
            <a:r>
              <a:rPr lang="en-US" sz="1800" b="1" dirty="0"/>
              <a:t>maximum data rate is 100 kbit/s </a:t>
            </a:r>
            <a:r>
              <a:rPr lang="en-US" sz="1800" dirty="0"/>
              <a:t>. In </a:t>
            </a:r>
            <a:r>
              <a:rPr lang="en-US" sz="1800" b="1" dirty="0"/>
              <a:t>fast mode</a:t>
            </a:r>
            <a:r>
              <a:rPr lang="en-US" sz="1800" dirty="0"/>
              <a:t>, the </a:t>
            </a:r>
            <a:r>
              <a:rPr lang="en-US" sz="1800" b="1" dirty="0"/>
              <a:t>maximum data rate is 400 kbit/s</a:t>
            </a:r>
            <a:r>
              <a:rPr lang="en-US" sz="1800" dirty="0"/>
              <a:t>, and in </a:t>
            </a:r>
            <a:r>
              <a:rPr lang="en-US" sz="1800" b="1" dirty="0"/>
              <a:t>fast mode plus</a:t>
            </a:r>
            <a:r>
              <a:rPr lang="en-US" sz="1800" dirty="0"/>
              <a:t>, the </a:t>
            </a:r>
            <a:r>
              <a:rPr lang="en-US" sz="1800" b="1" dirty="0"/>
              <a:t>maximum data rate is 1 Mbit/s</a:t>
            </a:r>
            <a:r>
              <a:rPr lang="en-US" sz="1800" dirty="0"/>
              <a:t>. There is also a </a:t>
            </a:r>
            <a:r>
              <a:rPr lang="en-US" sz="1800" b="1" dirty="0"/>
              <a:t>high-speed mode </a:t>
            </a:r>
            <a:r>
              <a:rPr lang="en-US" sz="1800" dirty="0"/>
              <a:t>that supports a </a:t>
            </a:r>
            <a:r>
              <a:rPr lang="en-US" sz="1800" b="1" dirty="0"/>
              <a:t>maximum data rate of 3.4 Mbit/s.</a:t>
            </a:r>
          </a:p>
          <a:p>
            <a:pPr marL="0" indent="0">
              <a:buNone/>
            </a:pPr>
            <a:endParaRPr lang="en-IN" sz="1800" dirty="0"/>
          </a:p>
        </p:txBody>
      </p:sp>
    </p:spTree>
    <p:extLst>
      <p:ext uri="{BB962C8B-B14F-4D97-AF65-F5344CB8AC3E}">
        <p14:creationId xmlns:p14="http://schemas.microsoft.com/office/powerpoint/2010/main" val="336331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descr="Abstract background of mesh on pink">
            <a:extLst>
              <a:ext uri="{FF2B5EF4-FFF2-40B4-BE49-F238E27FC236}">
                <a16:creationId xmlns:a16="http://schemas.microsoft.com/office/drawing/2014/main" id="{C01F00CE-7197-124D-2D77-A1CE8C5BC50B}"/>
              </a:ext>
            </a:extLst>
          </p:cNvPr>
          <p:cNvPicPr>
            <a:picLocks noChangeAspect="1"/>
          </p:cNvPicPr>
          <p:nvPr/>
        </p:nvPicPr>
        <p:blipFill rotWithShape="1">
          <a:blip r:embed="rId2"/>
          <a:srcRect l="32705" r="20034"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0"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79088862-8BC6-4237-95B1-F11F4CE9CB8B}"/>
              </a:ext>
            </a:extLst>
          </p:cNvPr>
          <p:cNvSpPr>
            <a:spLocks noGrp="1"/>
          </p:cNvSpPr>
          <p:nvPr>
            <p:ph idx="1"/>
          </p:nvPr>
        </p:nvSpPr>
        <p:spPr>
          <a:xfrm>
            <a:off x="5000626" y="-1"/>
            <a:ext cx="6381750" cy="6857989"/>
          </a:xfrm>
        </p:spPr>
        <p:txBody>
          <a:bodyPr>
            <a:noAutofit/>
          </a:bodyPr>
          <a:lstStyle/>
          <a:p>
            <a:pPr marL="0" indent="0">
              <a:buNone/>
            </a:pPr>
            <a:endParaRPr lang="en-US" sz="1800" b="1" dirty="0"/>
          </a:p>
          <a:p>
            <a:pPr marL="0" indent="0">
              <a:buNone/>
            </a:pPr>
            <a:endParaRPr lang="en-US" sz="1800" b="1" dirty="0"/>
          </a:p>
          <a:p>
            <a:pPr marL="0" indent="0">
              <a:buNone/>
            </a:pPr>
            <a:r>
              <a:rPr lang="en-US" sz="1800" b="1" dirty="0"/>
              <a:t>Considering I2C vs UART vs. SPI speed, the fastest communication protocol for sending data over short distances from the two protocols is SPI, followed by I2C</a:t>
            </a:r>
            <a:r>
              <a:rPr lang="en-US" sz="1800" dirty="0"/>
              <a:t>. The high-speed signals of an SPI interface limit its data transfer only over short distances. To send data over further distances, you must lower the clock speed and incorporate specialized driver chips.</a:t>
            </a:r>
          </a:p>
          <a:p>
            <a:pPr marL="0" indent="0">
              <a:buNone/>
            </a:pPr>
            <a:endParaRPr lang="en-US" sz="1800" dirty="0"/>
          </a:p>
          <a:p>
            <a:pPr marL="0" indent="0">
              <a:buNone/>
            </a:pPr>
            <a:r>
              <a:rPr lang="en-US" sz="1800" b="1" dirty="0"/>
              <a:t>Number of pins:</a:t>
            </a:r>
          </a:p>
          <a:p>
            <a:pPr marL="0" indent="0">
              <a:buNone/>
            </a:pPr>
            <a:r>
              <a:rPr lang="en-US" sz="1800" dirty="0"/>
              <a:t>UARTs and I2C only require two pins, whereas SPI devices require at least four. This means that if pins/traces are sparse when constructing a system, SPI may not be the best option.</a:t>
            </a:r>
          </a:p>
          <a:p>
            <a:pPr marL="0" indent="0">
              <a:buNone/>
            </a:pPr>
            <a:endParaRPr lang="en-US" sz="1800" dirty="0"/>
          </a:p>
          <a:p>
            <a:pPr marL="0" indent="0">
              <a:buNone/>
            </a:pPr>
            <a:r>
              <a:rPr lang="en-US" sz="1800" b="1" dirty="0"/>
              <a:t>Number of devices that can be connected:</a:t>
            </a:r>
          </a:p>
          <a:p>
            <a:pPr marL="0" indent="0">
              <a:buNone/>
            </a:pPr>
            <a:r>
              <a:rPr lang="en-US" sz="1800" dirty="0"/>
              <a:t>UART is practically confined to 1 to 1 communication because it only uses Tx and Rx for outbound communication. SPI and I2C, on the other hand, can use its master/slave paradigm to allow for an excessive number of communications.</a:t>
            </a:r>
          </a:p>
        </p:txBody>
      </p:sp>
    </p:spTree>
    <p:extLst>
      <p:ext uri="{BB962C8B-B14F-4D97-AF65-F5344CB8AC3E}">
        <p14:creationId xmlns:p14="http://schemas.microsoft.com/office/powerpoint/2010/main" val="63199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95F80-FD02-9AA6-4388-FC04F6F02D68}"/>
              </a:ext>
            </a:extLst>
          </p:cNvPr>
          <p:cNvSpPr>
            <a:spLocks noGrp="1"/>
          </p:cNvSpPr>
          <p:nvPr>
            <p:ph type="title"/>
          </p:nvPr>
        </p:nvSpPr>
        <p:spPr>
          <a:xfrm>
            <a:off x="686834" y="1153572"/>
            <a:ext cx="3200400" cy="4461163"/>
          </a:xfrm>
        </p:spPr>
        <p:txBody>
          <a:bodyPr>
            <a:normAutofit/>
          </a:bodyPr>
          <a:lstStyle/>
          <a:p>
            <a:r>
              <a:rPr lang="en-IN">
                <a:solidFill>
                  <a:srgbClr val="FFFFFF"/>
                </a:solidFill>
              </a:rPr>
              <a:t>GSM module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a:extLst>
              <a:ext uri="{FF2B5EF4-FFF2-40B4-BE49-F238E27FC236}">
                <a16:creationId xmlns:a16="http://schemas.microsoft.com/office/drawing/2014/main" id="{CFAC7964-1794-9719-CB29-A9B7A213778A}"/>
              </a:ext>
            </a:extLst>
          </p:cNvPr>
          <p:cNvSpPr>
            <a:spLocks noGrp="1"/>
          </p:cNvSpPr>
          <p:nvPr>
            <p:ph idx="1"/>
          </p:nvPr>
        </p:nvSpPr>
        <p:spPr>
          <a:xfrm>
            <a:off x="4447308" y="591344"/>
            <a:ext cx="6906491" cy="5585619"/>
          </a:xfrm>
        </p:spPr>
        <p:txBody>
          <a:bodyPr anchor="ctr">
            <a:normAutofit/>
          </a:bodyPr>
          <a:lstStyle/>
          <a:p>
            <a:r>
              <a:rPr lang="en-US" sz="1800" b="0" i="0">
                <a:effectLst/>
                <a:latin typeface="Segoe UI" panose="020B0502040204020203" pitchFamily="34" charset="0"/>
              </a:rPr>
              <a:t>The SIM800L GSM/GPRS module is a miniature GSM modem that can be used in a variety projects. This module can do almost anything a normal cell phone can do, such as sending SMS messages, making phone calls, connecting to the Internet via GPRS, and much more.</a:t>
            </a:r>
          </a:p>
          <a:p>
            <a:r>
              <a:rPr lang="en-US" sz="1800">
                <a:latin typeface="Segoe UI" panose="020B0502040204020203" pitchFamily="34" charset="0"/>
              </a:rPr>
              <a:t>In our project we will be implementing this to send messages of intrusion to the user</a:t>
            </a:r>
          </a:p>
          <a:p>
            <a:r>
              <a:rPr lang="en-US" sz="1800"/>
              <a:t>GSM is a mobile communication modem; it stands for global system for mobile communication (GSM). It is a widely used mobile communication system in the world. GSM is an open and digital cellular technology used for transmitting mobile voice and data services operate at the 850MHz, 900MHz, 1800MHz, and 1900MHz frequency bands.</a:t>
            </a:r>
          </a:p>
          <a:p>
            <a:r>
              <a:rPr lang="en-US" sz="1800"/>
              <a:t>GSM technology was developed as a digital system using the time division multiple access (TDMA) technique for communication purposes. A GSM digitizes and reduces the data, then sends it down through a channel with two different streams of client data, each in its own particular time slot. The digital system can carry 64 kbps to 120 Mbps of data rates.</a:t>
            </a:r>
            <a:endParaRPr lang="en-IN" sz="1800"/>
          </a:p>
        </p:txBody>
      </p:sp>
    </p:spTree>
    <p:extLst>
      <p:ext uri="{BB962C8B-B14F-4D97-AF65-F5344CB8AC3E}">
        <p14:creationId xmlns:p14="http://schemas.microsoft.com/office/powerpoint/2010/main" val="1084516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5EEB827-40FE-6FCE-3A41-B63D2D6F89E6}"/>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GSM pin module:</a:t>
            </a:r>
          </a:p>
        </p:txBody>
      </p:sp>
      <p:pic>
        <p:nvPicPr>
          <p:cNvPr id="8" name="Picture 7" descr="Qr code&#10;&#10;Description automatically generated">
            <a:extLst>
              <a:ext uri="{FF2B5EF4-FFF2-40B4-BE49-F238E27FC236}">
                <a16:creationId xmlns:a16="http://schemas.microsoft.com/office/drawing/2014/main" id="{A072F0C0-6E9C-02F5-35DE-CE45A831E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792574"/>
            <a:ext cx="6780700" cy="3270522"/>
          </a:xfrm>
          <a:prstGeom prst="rect">
            <a:avLst/>
          </a:prstGeom>
        </p:spPr>
      </p:pic>
    </p:spTree>
    <p:extLst>
      <p:ext uri="{BB962C8B-B14F-4D97-AF65-F5344CB8AC3E}">
        <p14:creationId xmlns:p14="http://schemas.microsoft.com/office/powerpoint/2010/main" val="394715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omputer script on a screen">
            <a:extLst>
              <a:ext uri="{FF2B5EF4-FFF2-40B4-BE49-F238E27FC236}">
                <a16:creationId xmlns:a16="http://schemas.microsoft.com/office/drawing/2014/main" id="{06D7362A-CF9D-7ACE-0CD2-A8C15E12E036}"/>
              </a:ext>
            </a:extLst>
          </p:cNvPr>
          <p:cNvPicPr>
            <a:picLocks noChangeAspect="1"/>
          </p:cNvPicPr>
          <p:nvPr/>
        </p:nvPicPr>
        <p:blipFill rotWithShape="1">
          <a:blip r:embed="rId2"/>
          <a:srcRect t="5981" b="9749"/>
          <a:stretch/>
        </p:blipFill>
        <p:spPr>
          <a:xfrm>
            <a:off x="1" y="285760"/>
            <a:ext cx="12191999" cy="6857990"/>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EE49D-BDCC-6E69-0D54-D6C9F79EBFEF}"/>
              </a:ext>
            </a:extLst>
          </p:cNvPr>
          <p:cNvSpPr>
            <a:spLocks noGrp="1"/>
          </p:cNvSpPr>
          <p:nvPr>
            <p:ph type="title"/>
          </p:nvPr>
        </p:nvSpPr>
        <p:spPr>
          <a:xfrm>
            <a:off x="6094475" y="2657738"/>
            <a:ext cx="5059680" cy="1809487"/>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sz="6600" dirty="0">
                <a:solidFill>
                  <a:srgbClr val="FFFFFF"/>
                </a:solidFill>
              </a:rPr>
              <a:t>Software Details:</a:t>
            </a:r>
          </a:p>
        </p:txBody>
      </p:sp>
    </p:spTree>
    <p:extLst>
      <p:ext uri="{BB962C8B-B14F-4D97-AF65-F5344CB8AC3E}">
        <p14:creationId xmlns:p14="http://schemas.microsoft.com/office/powerpoint/2010/main" val="243541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99D049-9C8E-1C39-3854-71FA2CB007C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Submitted By:</a:t>
            </a:r>
          </a:p>
        </p:txBody>
      </p:sp>
      <p:graphicFrame>
        <p:nvGraphicFramePr>
          <p:cNvPr id="4" name="Table 4">
            <a:extLst>
              <a:ext uri="{FF2B5EF4-FFF2-40B4-BE49-F238E27FC236}">
                <a16:creationId xmlns:a16="http://schemas.microsoft.com/office/drawing/2014/main" id="{A0728CBE-27E8-0629-4854-1531A0D8F057}"/>
              </a:ext>
            </a:extLst>
          </p:cNvPr>
          <p:cNvGraphicFramePr>
            <a:graphicFrameLocks noGrp="1"/>
          </p:cNvGraphicFramePr>
          <p:nvPr>
            <p:extLst>
              <p:ext uri="{D42A27DB-BD31-4B8C-83A1-F6EECF244321}">
                <p14:modId xmlns:p14="http://schemas.microsoft.com/office/powerpoint/2010/main" val="721566601"/>
              </p:ext>
            </p:extLst>
          </p:nvPr>
        </p:nvGraphicFramePr>
        <p:xfrm>
          <a:off x="4502428" y="1289428"/>
          <a:ext cx="7225750" cy="4279146"/>
        </p:xfrm>
        <a:graphic>
          <a:graphicData uri="http://schemas.openxmlformats.org/drawingml/2006/table">
            <a:tbl>
              <a:tblPr firstRow="1" bandRow="1">
                <a:tableStyleId>{5C22544A-7EE6-4342-B048-85BDC9FD1C3A}</a:tableStyleId>
              </a:tblPr>
              <a:tblGrid>
                <a:gridCol w="3235277">
                  <a:extLst>
                    <a:ext uri="{9D8B030D-6E8A-4147-A177-3AD203B41FA5}">
                      <a16:colId xmlns:a16="http://schemas.microsoft.com/office/drawing/2014/main" val="754347136"/>
                    </a:ext>
                  </a:extLst>
                </a:gridCol>
                <a:gridCol w="2699043">
                  <a:extLst>
                    <a:ext uri="{9D8B030D-6E8A-4147-A177-3AD203B41FA5}">
                      <a16:colId xmlns:a16="http://schemas.microsoft.com/office/drawing/2014/main" val="1545808820"/>
                    </a:ext>
                  </a:extLst>
                </a:gridCol>
                <a:gridCol w="1291430">
                  <a:extLst>
                    <a:ext uri="{9D8B030D-6E8A-4147-A177-3AD203B41FA5}">
                      <a16:colId xmlns:a16="http://schemas.microsoft.com/office/drawing/2014/main" val="1705011153"/>
                    </a:ext>
                  </a:extLst>
                </a:gridCol>
              </a:tblGrid>
              <a:tr h="1190439">
                <a:tc>
                  <a:txBody>
                    <a:bodyPr/>
                    <a:lstStyle/>
                    <a:p>
                      <a:pPr algn="ctr"/>
                      <a:r>
                        <a:rPr lang="en-IN" sz="3200"/>
                        <a:t>Student Name:</a:t>
                      </a:r>
                    </a:p>
                  </a:txBody>
                  <a:tcPr marL="160870" marR="160870" marT="80435" marB="80435"/>
                </a:tc>
                <a:tc>
                  <a:txBody>
                    <a:bodyPr/>
                    <a:lstStyle/>
                    <a:p>
                      <a:pPr algn="ctr"/>
                      <a:r>
                        <a:rPr lang="en-IN" sz="3200"/>
                        <a:t>Registration No.:</a:t>
                      </a:r>
                    </a:p>
                  </a:txBody>
                  <a:tcPr marL="160870" marR="160870" marT="80435" marB="80435"/>
                </a:tc>
                <a:tc>
                  <a:txBody>
                    <a:bodyPr/>
                    <a:lstStyle/>
                    <a:p>
                      <a:pPr algn="ctr"/>
                      <a:r>
                        <a:rPr lang="en-IN" sz="3200"/>
                        <a:t>Roll No.:</a:t>
                      </a:r>
                    </a:p>
                  </a:txBody>
                  <a:tcPr marL="160870" marR="160870" marT="80435" marB="80435"/>
                </a:tc>
                <a:extLst>
                  <a:ext uri="{0D108BD9-81ED-4DB2-BD59-A6C34878D82A}">
                    <a16:rowId xmlns:a16="http://schemas.microsoft.com/office/drawing/2014/main" val="639021568"/>
                  </a:ext>
                </a:extLst>
              </a:tr>
              <a:tr h="1190439">
                <a:tc>
                  <a:txBody>
                    <a:bodyPr/>
                    <a:lstStyle/>
                    <a:p>
                      <a:pPr algn="ctr"/>
                      <a:r>
                        <a:rPr lang="en-IN" sz="3200"/>
                        <a:t>Ananya Mannsingh</a:t>
                      </a:r>
                    </a:p>
                  </a:txBody>
                  <a:tcPr marL="160870" marR="160870" marT="80435" marB="80435"/>
                </a:tc>
                <a:tc>
                  <a:txBody>
                    <a:bodyPr/>
                    <a:lstStyle/>
                    <a:p>
                      <a:pPr algn="ctr"/>
                      <a:r>
                        <a:rPr lang="en-IN" sz="3200"/>
                        <a:t>200907124</a:t>
                      </a:r>
                    </a:p>
                  </a:txBody>
                  <a:tcPr marL="160870" marR="160870" marT="80435" marB="80435"/>
                </a:tc>
                <a:tc>
                  <a:txBody>
                    <a:bodyPr/>
                    <a:lstStyle/>
                    <a:p>
                      <a:pPr algn="ctr"/>
                      <a:r>
                        <a:rPr lang="en-IN" sz="3200"/>
                        <a:t>19</a:t>
                      </a:r>
                    </a:p>
                  </a:txBody>
                  <a:tcPr marL="160870" marR="160870" marT="80435" marB="80435"/>
                </a:tc>
                <a:extLst>
                  <a:ext uri="{0D108BD9-81ED-4DB2-BD59-A6C34878D82A}">
                    <a16:rowId xmlns:a16="http://schemas.microsoft.com/office/drawing/2014/main" val="3651161218"/>
                  </a:ext>
                </a:extLst>
              </a:tr>
              <a:tr h="707829">
                <a:tc>
                  <a:txBody>
                    <a:bodyPr/>
                    <a:lstStyle/>
                    <a:p>
                      <a:pPr algn="ctr"/>
                      <a:r>
                        <a:rPr lang="en-IN" sz="3200"/>
                        <a:t>Ark Verma</a:t>
                      </a:r>
                    </a:p>
                  </a:txBody>
                  <a:tcPr marL="160870" marR="160870" marT="80435" marB="80435"/>
                </a:tc>
                <a:tc>
                  <a:txBody>
                    <a:bodyPr/>
                    <a:lstStyle/>
                    <a:p>
                      <a:pPr algn="ctr"/>
                      <a:r>
                        <a:rPr lang="en-IN" sz="3200"/>
                        <a:t>200907126</a:t>
                      </a:r>
                    </a:p>
                  </a:txBody>
                  <a:tcPr marL="160870" marR="160870" marT="80435" marB="80435"/>
                </a:tc>
                <a:tc>
                  <a:txBody>
                    <a:bodyPr/>
                    <a:lstStyle/>
                    <a:p>
                      <a:pPr algn="ctr"/>
                      <a:r>
                        <a:rPr lang="en-IN" sz="3200"/>
                        <a:t>20</a:t>
                      </a:r>
                    </a:p>
                  </a:txBody>
                  <a:tcPr marL="160870" marR="160870" marT="80435" marB="80435"/>
                </a:tc>
                <a:extLst>
                  <a:ext uri="{0D108BD9-81ED-4DB2-BD59-A6C34878D82A}">
                    <a16:rowId xmlns:a16="http://schemas.microsoft.com/office/drawing/2014/main" val="1584085573"/>
                  </a:ext>
                </a:extLst>
              </a:tr>
              <a:tr h="1190439">
                <a:tc>
                  <a:txBody>
                    <a:bodyPr/>
                    <a:lstStyle/>
                    <a:p>
                      <a:pPr algn="ctr"/>
                      <a:r>
                        <a:rPr lang="en-IN" sz="3200"/>
                        <a:t>Manas Choudhary</a:t>
                      </a:r>
                    </a:p>
                  </a:txBody>
                  <a:tcPr marL="160870" marR="160870" marT="80435" marB="80435"/>
                </a:tc>
                <a:tc>
                  <a:txBody>
                    <a:bodyPr/>
                    <a:lstStyle/>
                    <a:p>
                      <a:pPr algn="ctr"/>
                      <a:r>
                        <a:rPr lang="en-IN" sz="3200"/>
                        <a:t>200907154</a:t>
                      </a:r>
                    </a:p>
                  </a:txBody>
                  <a:tcPr marL="160870" marR="160870" marT="80435" marB="80435"/>
                </a:tc>
                <a:tc>
                  <a:txBody>
                    <a:bodyPr/>
                    <a:lstStyle/>
                    <a:p>
                      <a:pPr algn="ctr"/>
                      <a:r>
                        <a:rPr lang="en-IN" sz="3200"/>
                        <a:t>22</a:t>
                      </a:r>
                    </a:p>
                  </a:txBody>
                  <a:tcPr marL="160870" marR="160870" marT="80435" marB="80435"/>
                </a:tc>
                <a:extLst>
                  <a:ext uri="{0D108BD9-81ED-4DB2-BD59-A6C34878D82A}">
                    <a16:rowId xmlns:a16="http://schemas.microsoft.com/office/drawing/2014/main" val="2368169569"/>
                  </a:ext>
                </a:extLst>
              </a:tr>
            </a:tbl>
          </a:graphicData>
        </a:graphic>
      </p:graphicFrame>
    </p:spTree>
    <p:extLst>
      <p:ext uri="{BB962C8B-B14F-4D97-AF65-F5344CB8AC3E}">
        <p14:creationId xmlns:p14="http://schemas.microsoft.com/office/powerpoint/2010/main" val="3735906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0C68-D60A-F892-640B-6DFE92EF1B80}"/>
              </a:ext>
            </a:extLst>
          </p:cNvPr>
          <p:cNvSpPr>
            <a:spLocks noGrp="1"/>
          </p:cNvSpPr>
          <p:nvPr>
            <p:ph type="title"/>
          </p:nvPr>
        </p:nvSpPr>
        <p:spPr/>
        <p:txBody>
          <a:bodyPr/>
          <a:lstStyle/>
          <a:p>
            <a:r>
              <a:rPr lang="en-IN" dirty="0"/>
              <a:t>Complete code</a:t>
            </a:r>
          </a:p>
        </p:txBody>
      </p:sp>
      <p:sp>
        <p:nvSpPr>
          <p:cNvPr id="3" name="Content Placeholder 2">
            <a:extLst>
              <a:ext uri="{FF2B5EF4-FFF2-40B4-BE49-F238E27FC236}">
                <a16:creationId xmlns:a16="http://schemas.microsoft.com/office/drawing/2014/main" id="{8840AE4B-0759-904D-02A4-56979E17DF3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0414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3F88-E01C-6C27-A1FD-32F82B00FCD1}"/>
              </a:ext>
            </a:extLst>
          </p:cNvPr>
          <p:cNvSpPr>
            <a:spLocks noGrp="1"/>
          </p:cNvSpPr>
          <p:nvPr>
            <p:ph type="title"/>
          </p:nvPr>
        </p:nvSpPr>
        <p:spPr>
          <a:xfrm>
            <a:off x="841248" y="256032"/>
            <a:ext cx="10506456" cy="1014984"/>
          </a:xfrm>
        </p:spPr>
        <p:txBody>
          <a:bodyPr anchor="b">
            <a:normAutofit/>
          </a:bodyPr>
          <a:lstStyle/>
          <a:p>
            <a:r>
              <a:rPr lang="en-IN" dirty="0"/>
              <a:t>Outcome: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8" name="Content Placeholder 2">
            <a:extLst>
              <a:ext uri="{FF2B5EF4-FFF2-40B4-BE49-F238E27FC236}">
                <a16:creationId xmlns:a16="http://schemas.microsoft.com/office/drawing/2014/main" id="{83B7BD5D-6CA2-27A2-33FD-31C93579CF6A}"/>
              </a:ext>
            </a:extLst>
          </p:cNvPr>
          <p:cNvGraphicFramePr>
            <a:graphicFrameLocks noGrp="1"/>
          </p:cNvGraphicFramePr>
          <p:nvPr>
            <p:ph idx="1"/>
            <p:extLst>
              <p:ext uri="{D42A27DB-BD31-4B8C-83A1-F6EECF244321}">
                <p14:modId xmlns:p14="http://schemas.microsoft.com/office/powerpoint/2010/main" val="91258146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29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7F4EF-E0F2-D1C2-FA3C-40EF98C3AD4A}"/>
              </a:ext>
            </a:extLst>
          </p:cNvPr>
          <p:cNvSpPr>
            <a:spLocks noGrp="1"/>
          </p:cNvSpPr>
          <p:nvPr>
            <p:ph type="title"/>
          </p:nvPr>
        </p:nvSpPr>
        <p:spPr>
          <a:xfrm>
            <a:off x="630936" y="640080"/>
            <a:ext cx="4818888" cy="1481328"/>
          </a:xfrm>
        </p:spPr>
        <p:txBody>
          <a:bodyPr anchor="b">
            <a:normAutofit/>
          </a:bodyPr>
          <a:lstStyle/>
          <a:p>
            <a:r>
              <a:rPr lang="en-IN" sz="5400"/>
              <a:t>References</a:t>
            </a:r>
          </a:p>
        </p:txBody>
      </p:sp>
      <p:sp>
        <p:nvSpPr>
          <p:cNvPr id="3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20C9C9-9301-764A-50D4-46206A14C99E}"/>
              </a:ext>
            </a:extLst>
          </p:cNvPr>
          <p:cNvSpPr>
            <a:spLocks noGrp="1"/>
          </p:cNvSpPr>
          <p:nvPr>
            <p:ph idx="1"/>
          </p:nvPr>
        </p:nvSpPr>
        <p:spPr>
          <a:xfrm>
            <a:off x="630936" y="2660904"/>
            <a:ext cx="4818888" cy="3547872"/>
          </a:xfrm>
        </p:spPr>
        <p:txBody>
          <a:bodyPr anchor="t">
            <a:normAutofit/>
          </a:bodyPr>
          <a:lstStyle/>
          <a:p>
            <a:r>
              <a:rPr lang="en-IN" sz="2000" dirty="0">
                <a:hlinkClick r:id="rId2"/>
              </a:rPr>
              <a:t>https://www.circuitbasics.com/how-to-set-up-spi-communication-for-arduino/</a:t>
            </a:r>
            <a:endParaRPr lang="en-IN" sz="2000" dirty="0"/>
          </a:p>
          <a:p>
            <a:r>
              <a:rPr lang="en-IN" sz="2000" dirty="0">
                <a:hlinkClick r:id="rId3"/>
              </a:rPr>
              <a:t>https://www.tinkercad.com/things/if30J2KWLXV-epic-allis-albar/editel?sharecode=rUSPIOGsu8L8qkv84EQgNrV_rsHhjIXQ_oKl8f6cELw</a:t>
            </a:r>
            <a:endParaRPr lang="en-IN" sz="2000" dirty="0"/>
          </a:p>
          <a:p>
            <a:r>
              <a:rPr lang="en-IN" sz="2000" u="sng" dirty="0">
                <a:effectLst/>
                <a:latin typeface="Calibri" panose="020F0502020204030204" pitchFamily="34" charset="0"/>
                <a:ea typeface="Calibri" panose="020F0502020204030204" pitchFamily="34" charset="0"/>
                <a:cs typeface="Calibri" panose="020F0502020204030204" pitchFamily="34" charset="0"/>
                <a:hlinkClick r:id="rId4"/>
              </a:rPr>
              <a:t>https://lastminuteengineers.com/sim800l-gsm-module-arduino-tutorial/#:~:text=Now%20that%20you%20are%20familiar,the%20module%20via%20software%20UART</a:t>
            </a:r>
            <a:endParaRPr lang="en-IN" sz="2000" u="sng" dirty="0">
              <a:effectLst/>
              <a:latin typeface="Calibri" panose="020F0502020204030204" pitchFamily="34" charset="0"/>
              <a:ea typeface="Calibri" panose="020F0502020204030204" pitchFamily="34" charset="0"/>
              <a:cs typeface="Calibri" panose="020F0502020204030204" pitchFamily="34" charset="0"/>
            </a:endParaRPr>
          </a:p>
          <a:p>
            <a:endParaRPr lang="en-IN" sz="2000" dirty="0">
              <a:effectLst/>
              <a:latin typeface="Times New Roman" panose="02020603050405020304" pitchFamily="18" charset="0"/>
              <a:ea typeface="SimSun" panose="02010600030101010101" pitchFamily="2" charset="-122"/>
            </a:endParaRPr>
          </a:p>
          <a:p>
            <a:endParaRPr lang="en-IN" sz="2000" dirty="0"/>
          </a:p>
          <a:p>
            <a:endParaRPr lang="en-IN" sz="2000" dirty="0"/>
          </a:p>
          <a:p>
            <a:endParaRPr lang="en-IN" sz="2000" dirty="0"/>
          </a:p>
        </p:txBody>
      </p:sp>
      <p:pic>
        <p:nvPicPr>
          <p:cNvPr id="7" name="Graphic 6" descr="Books">
            <a:extLst>
              <a:ext uri="{FF2B5EF4-FFF2-40B4-BE49-F238E27FC236}">
                <a16:creationId xmlns:a16="http://schemas.microsoft.com/office/drawing/2014/main" id="{C9D919F0-7495-1912-C27B-EB813DF18B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022255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81240-8268-9827-91E5-B5F309C6831F}"/>
              </a:ext>
            </a:extLst>
          </p:cNvPr>
          <p:cNvSpPr>
            <a:spLocks noGrp="1"/>
          </p:cNvSpPr>
          <p:nvPr>
            <p:ph type="title"/>
          </p:nvPr>
        </p:nvSpPr>
        <p:spPr>
          <a:xfrm>
            <a:off x="4190999" y="275712"/>
            <a:ext cx="6781800" cy="1338696"/>
          </a:xfrm>
        </p:spPr>
        <p:txBody>
          <a:bodyPr>
            <a:normAutofit/>
          </a:bodyPr>
          <a:lstStyle/>
          <a:p>
            <a:r>
              <a:rPr lang="en-IN" sz="5400" dirty="0"/>
              <a:t>Introduction:</a:t>
            </a:r>
          </a:p>
        </p:txBody>
      </p:sp>
      <p:pic>
        <p:nvPicPr>
          <p:cNvPr id="5" name="Picture 4" descr="Padlock on computer motherboard">
            <a:extLst>
              <a:ext uri="{FF2B5EF4-FFF2-40B4-BE49-F238E27FC236}">
                <a16:creationId xmlns:a16="http://schemas.microsoft.com/office/drawing/2014/main" id="{112A0434-8185-57B4-367D-F0AF7CABE603}"/>
              </a:ext>
            </a:extLst>
          </p:cNvPr>
          <p:cNvPicPr>
            <a:picLocks noChangeAspect="1"/>
          </p:cNvPicPr>
          <p:nvPr/>
        </p:nvPicPr>
        <p:blipFill rotWithShape="1">
          <a:blip r:embed="rId2"/>
          <a:srcRect l="20050" r="4340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98267AB-7B0E-C147-21FC-B9D39A0575EA}"/>
              </a:ext>
            </a:extLst>
          </p:cNvPr>
          <p:cNvSpPr>
            <a:spLocks noGrp="1"/>
          </p:cNvSpPr>
          <p:nvPr>
            <p:ph idx="1"/>
          </p:nvPr>
        </p:nvSpPr>
        <p:spPr>
          <a:xfrm>
            <a:off x="4191000" y="1438275"/>
            <a:ext cx="6381750" cy="4664413"/>
          </a:xfrm>
        </p:spPr>
        <p:txBody>
          <a:bodyPr anchor="t">
            <a:normAutofit fontScale="77500" lnSpcReduction="20000"/>
          </a:bodyPr>
          <a:lstStyle/>
          <a:p>
            <a:r>
              <a:rPr lang="en-US" sz="2400" dirty="0"/>
              <a:t>A home security system provides peace of mind by </a:t>
            </a:r>
          </a:p>
          <a:p>
            <a:pPr marL="0" indent="0">
              <a:buNone/>
            </a:pPr>
            <a:r>
              <a:rPr lang="en-US" sz="2400" dirty="0"/>
              <a:t>alerting homeowners when there is a break-in or suspicious </a:t>
            </a:r>
          </a:p>
          <a:p>
            <a:pPr marL="0" indent="0">
              <a:buNone/>
            </a:pPr>
            <a:r>
              <a:rPr lang="en-US" sz="2400" dirty="0"/>
              <a:t>activity on their property. It also acts as a deterrent for </a:t>
            </a:r>
          </a:p>
          <a:p>
            <a:pPr marL="0" indent="0">
              <a:buNone/>
            </a:pPr>
            <a:r>
              <a:rPr lang="en-US" sz="2400" dirty="0"/>
              <a:t>potential burglars, as they are less likely to target homes with </a:t>
            </a:r>
          </a:p>
          <a:p>
            <a:pPr marL="0" indent="0">
              <a:buNone/>
            </a:pPr>
            <a:r>
              <a:rPr lang="en-US" sz="2400" dirty="0"/>
              <a:t>visible security systems.</a:t>
            </a:r>
          </a:p>
          <a:p>
            <a:r>
              <a:rPr lang="en-US" sz="2400" dirty="0"/>
              <a:t>Communication between different components is crucial </a:t>
            </a:r>
          </a:p>
          <a:p>
            <a:pPr marL="0" indent="0">
              <a:buNone/>
            </a:pPr>
            <a:r>
              <a:rPr lang="en-US" sz="2400" dirty="0"/>
              <a:t>for proper functioning of home security systems. Three </a:t>
            </a:r>
          </a:p>
          <a:p>
            <a:pPr marL="0" indent="0">
              <a:buNone/>
            </a:pPr>
            <a:r>
              <a:rPr lang="en-US" sz="2400" dirty="0"/>
              <a:t>common communication protocols used in these systems are </a:t>
            </a:r>
          </a:p>
          <a:p>
            <a:pPr marL="0" indent="0">
              <a:buNone/>
            </a:pPr>
            <a:r>
              <a:rPr lang="en-US" sz="2400" dirty="0"/>
              <a:t>SPI, UART, and I2C. These protocols are used to transmit </a:t>
            </a:r>
          </a:p>
          <a:p>
            <a:pPr marL="0" indent="0">
              <a:buNone/>
            </a:pPr>
            <a:r>
              <a:rPr lang="en-US" sz="2400" dirty="0"/>
              <a:t>data from sensors to the main control unit, which then </a:t>
            </a:r>
          </a:p>
          <a:p>
            <a:pPr marL="0" indent="0">
              <a:buNone/>
            </a:pPr>
            <a:r>
              <a:rPr lang="en-US" sz="2400" dirty="0"/>
              <a:t>processes the information and triggers alarms or alerts if </a:t>
            </a:r>
          </a:p>
          <a:p>
            <a:pPr marL="0" indent="0">
              <a:buNone/>
            </a:pPr>
            <a:r>
              <a:rPr lang="en-US" sz="2400" dirty="0"/>
              <a:t>necessary. Correct implementation of these protocols </a:t>
            </a:r>
          </a:p>
          <a:p>
            <a:pPr marL="0" indent="0">
              <a:buNone/>
            </a:pPr>
            <a:r>
              <a:rPr lang="en-US" sz="2400" dirty="0"/>
              <a:t>ensures reliable and efficient communication within the </a:t>
            </a:r>
          </a:p>
          <a:p>
            <a:pPr marL="0" indent="0">
              <a:buNone/>
            </a:pPr>
            <a:r>
              <a:rPr lang="en-US" sz="2400" dirty="0"/>
              <a:t>system, leading to better overall security.</a:t>
            </a:r>
            <a:endParaRPr lang="en-IN" sz="2400" dirty="0"/>
          </a:p>
        </p:txBody>
      </p:sp>
    </p:spTree>
    <p:extLst>
      <p:ext uri="{BB962C8B-B14F-4D97-AF65-F5344CB8AC3E}">
        <p14:creationId xmlns:p14="http://schemas.microsoft.com/office/powerpoint/2010/main" val="114385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996A5-9297-7F37-4A9B-D00A8195EABA}"/>
              </a:ext>
            </a:extLst>
          </p:cNvPr>
          <p:cNvSpPr>
            <a:spLocks noGrp="1"/>
          </p:cNvSpPr>
          <p:nvPr>
            <p:ph type="title"/>
          </p:nvPr>
        </p:nvSpPr>
        <p:spPr>
          <a:xfrm>
            <a:off x="5297762" y="329184"/>
            <a:ext cx="6251110" cy="1783080"/>
          </a:xfrm>
        </p:spPr>
        <p:txBody>
          <a:bodyPr anchor="b">
            <a:normAutofit/>
          </a:bodyPr>
          <a:lstStyle/>
          <a:p>
            <a:r>
              <a:rPr lang="en-IN" sz="5400" dirty="0"/>
              <a:t>Objective:</a:t>
            </a:r>
          </a:p>
        </p:txBody>
      </p:sp>
      <p:pic>
        <p:nvPicPr>
          <p:cNvPr id="5" name="Picture 4" descr="Technological background">
            <a:extLst>
              <a:ext uri="{FF2B5EF4-FFF2-40B4-BE49-F238E27FC236}">
                <a16:creationId xmlns:a16="http://schemas.microsoft.com/office/drawing/2014/main" id="{E26D9906-4F78-EB8E-B700-834D588B5F9A}"/>
              </a:ext>
            </a:extLst>
          </p:cNvPr>
          <p:cNvPicPr>
            <a:picLocks noChangeAspect="1"/>
          </p:cNvPicPr>
          <p:nvPr/>
        </p:nvPicPr>
        <p:blipFill rotWithShape="1">
          <a:blip r:embed="rId2"/>
          <a:srcRect l="19866" r="3480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4533EF87-7AF7-9068-7C10-C3D8EC7EF9D4}"/>
              </a:ext>
            </a:extLst>
          </p:cNvPr>
          <p:cNvSpPr>
            <a:spLocks noGrp="1"/>
          </p:cNvSpPr>
          <p:nvPr>
            <p:ph idx="1"/>
          </p:nvPr>
        </p:nvSpPr>
        <p:spPr>
          <a:xfrm>
            <a:off x="5297762" y="2706624"/>
            <a:ext cx="6251110" cy="3483864"/>
          </a:xfrm>
        </p:spPr>
        <p:txBody>
          <a:bodyPr>
            <a:normAutofit/>
          </a:bodyPr>
          <a:lstStyle/>
          <a:p>
            <a:r>
              <a:rPr lang="en-US" sz="2200" dirty="0">
                <a:latin typeface="Times New Roman" panose="02020603050405020304" pitchFamily="18" charset="0"/>
                <a:ea typeface="SimSun" panose="02010600030101010101" pitchFamily="2" charset="-122"/>
              </a:rPr>
              <a:t>T</a:t>
            </a:r>
            <a:r>
              <a:rPr lang="en-US" sz="2200" dirty="0">
                <a:effectLst/>
                <a:latin typeface="Times New Roman" panose="02020603050405020304" pitchFamily="18" charset="0"/>
                <a:ea typeface="SimSun" panose="02010600030101010101" pitchFamily="2" charset="-122"/>
              </a:rPr>
              <a:t>o implement a simple</a:t>
            </a:r>
            <a:r>
              <a:rPr lang="en-US" sz="2200" dirty="0">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and</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affordable,</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but</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efficient</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home</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security</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alarm</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system.</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The</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project is designed for detecting intruders and informing the</a:t>
            </a:r>
            <a:r>
              <a:rPr lang="en-US" sz="2200" spc="5"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owner by sending an SMS. </a:t>
            </a:r>
          </a:p>
          <a:p>
            <a:r>
              <a:rPr lang="en-US" sz="2200" dirty="0">
                <a:latin typeface="Times New Roman" panose="02020603050405020304" pitchFamily="18" charset="0"/>
                <a:ea typeface="SimSun" panose="02010600030101010101" pitchFamily="2" charset="-122"/>
              </a:rPr>
              <a:t>To implement different protocols. (I2C, UART and SPI)</a:t>
            </a:r>
          </a:p>
          <a:p>
            <a:r>
              <a:rPr lang="en-US" sz="2200" dirty="0">
                <a:latin typeface="Times New Roman" panose="02020603050405020304" pitchFamily="18" charset="0"/>
                <a:ea typeface="SimSun" panose="02010600030101010101" pitchFamily="2" charset="-122"/>
              </a:rPr>
              <a:t>To implement sensors to get correct data and alert if an intruder is present.</a:t>
            </a:r>
            <a:endParaRPr lang="en-IN" sz="2200" dirty="0"/>
          </a:p>
        </p:txBody>
      </p:sp>
    </p:spTree>
    <p:extLst>
      <p:ext uri="{BB962C8B-B14F-4D97-AF65-F5344CB8AC3E}">
        <p14:creationId xmlns:p14="http://schemas.microsoft.com/office/powerpoint/2010/main" val="108637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E431-66A9-BF1C-7607-FD1916C4888D}"/>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180C2A1F-BEF9-9584-3798-99CE665167C2}"/>
              </a:ext>
            </a:extLst>
          </p:cNvPr>
          <p:cNvPicPr>
            <a:picLocks noGrp="1" noChangeAspect="1"/>
          </p:cNvPicPr>
          <p:nvPr>
            <p:ph idx="1"/>
          </p:nvPr>
        </p:nvPicPr>
        <p:blipFill>
          <a:blip r:embed="rId2"/>
          <a:stretch>
            <a:fillRect/>
          </a:stretch>
        </p:blipFill>
        <p:spPr>
          <a:xfrm>
            <a:off x="2977512" y="1471061"/>
            <a:ext cx="5671966" cy="4588708"/>
          </a:xfrm>
        </p:spPr>
      </p:pic>
      <p:sp>
        <p:nvSpPr>
          <p:cNvPr id="6" name="TextBox 5">
            <a:extLst>
              <a:ext uri="{FF2B5EF4-FFF2-40B4-BE49-F238E27FC236}">
                <a16:creationId xmlns:a16="http://schemas.microsoft.com/office/drawing/2014/main" id="{4C9826EF-2FB4-1C47-B356-04C51B85AFBF}"/>
              </a:ext>
            </a:extLst>
          </p:cNvPr>
          <p:cNvSpPr txBox="1"/>
          <p:nvPr/>
        </p:nvSpPr>
        <p:spPr>
          <a:xfrm>
            <a:off x="4935895" y="6059769"/>
            <a:ext cx="1334277" cy="369332"/>
          </a:xfrm>
          <a:prstGeom prst="rect">
            <a:avLst/>
          </a:prstGeom>
          <a:noFill/>
        </p:spPr>
        <p:txBody>
          <a:bodyPr wrap="square" rtlCol="0">
            <a:spAutoFit/>
          </a:bodyPr>
          <a:lstStyle/>
          <a:p>
            <a:r>
              <a:rPr lang="en-IN" b="1" u="sng" dirty="0"/>
              <a:t>Flow Chart </a:t>
            </a:r>
          </a:p>
        </p:txBody>
      </p:sp>
    </p:spTree>
    <p:extLst>
      <p:ext uri="{BB962C8B-B14F-4D97-AF65-F5344CB8AC3E}">
        <p14:creationId xmlns:p14="http://schemas.microsoft.com/office/powerpoint/2010/main" val="233121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405DA-AB2A-5D63-B860-6A667AFCC6B6}"/>
              </a:ext>
            </a:extLst>
          </p:cNvPr>
          <p:cNvSpPr>
            <a:spLocks noGrp="1"/>
          </p:cNvSpPr>
          <p:nvPr>
            <p:ph type="title"/>
          </p:nvPr>
        </p:nvSpPr>
        <p:spPr>
          <a:xfrm>
            <a:off x="4572001" y="601744"/>
            <a:ext cx="6781800" cy="1338696"/>
          </a:xfrm>
        </p:spPr>
        <p:txBody>
          <a:bodyPr>
            <a:normAutofit/>
          </a:bodyPr>
          <a:lstStyle/>
          <a:p>
            <a:r>
              <a:rPr lang="en-IN"/>
              <a:t>SPI Communication:</a:t>
            </a:r>
            <a:endParaRPr lang="en-IN" dirty="0"/>
          </a:p>
        </p:txBody>
      </p:sp>
      <p:pic>
        <p:nvPicPr>
          <p:cNvPr id="7" name="Picture 6" descr="CPU with binary numbers and blueprint">
            <a:extLst>
              <a:ext uri="{FF2B5EF4-FFF2-40B4-BE49-F238E27FC236}">
                <a16:creationId xmlns:a16="http://schemas.microsoft.com/office/drawing/2014/main" id="{7980BEB4-FED0-39B3-0984-E98AC85CF068}"/>
              </a:ext>
            </a:extLst>
          </p:cNvPr>
          <p:cNvPicPr>
            <a:picLocks noChangeAspect="1"/>
          </p:cNvPicPr>
          <p:nvPr/>
        </p:nvPicPr>
        <p:blipFill rotWithShape="1">
          <a:blip r:embed="rId2"/>
          <a:srcRect l="37071" r="3213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A039EDC6-100E-4AAD-A2A7-341836AE1076}"/>
              </a:ext>
            </a:extLst>
          </p:cNvPr>
          <p:cNvSpPr>
            <a:spLocks noGrp="1"/>
          </p:cNvSpPr>
          <p:nvPr>
            <p:ph idx="1"/>
          </p:nvPr>
        </p:nvSpPr>
        <p:spPr>
          <a:xfrm>
            <a:off x="4572001" y="2201958"/>
            <a:ext cx="6781800" cy="3900730"/>
          </a:xfrm>
        </p:spPr>
        <p:txBody>
          <a:bodyPr anchor="t">
            <a:normAutofit/>
          </a:bodyPr>
          <a:lstStyle/>
          <a:p>
            <a:pPr marL="0" indent="0">
              <a:buFont typeface="Arial" panose="020B0604020202020204" pitchFamily="34" charset="0"/>
              <a:buNone/>
            </a:pPr>
            <a:r>
              <a:rPr lang="en-US" sz="2000"/>
              <a:t>SPI (Serial Peripheral Interface) is a serial communication protocol.  SPI has a full-duplex connection, which means that the data is sent and received simultaneously. That is a master can send data to a slave and a slave can send data to the master simultaneously. SPI is synchronous serial communication means the clock is required for communication purposes.</a:t>
            </a:r>
          </a:p>
          <a:p>
            <a:pPr marL="0" indent="0">
              <a:buFont typeface="Arial" panose="020B0604020202020204" pitchFamily="34" charset="0"/>
              <a:buNone/>
            </a:pPr>
            <a:r>
              <a:rPr lang="en-US" sz="2000"/>
              <a:t>A SPI has a master/Slave communication by using four lines. A SPI can have only one master and can have multiple slaves. The selection of the peripheral device for communication is based on pulling a low on the particular  peripheral select line by the controller device.</a:t>
            </a:r>
            <a:endParaRPr lang="en-IN" sz="2000"/>
          </a:p>
        </p:txBody>
      </p:sp>
    </p:spTree>
    <p:extLst>
      <p:ext uri="{BB962C8B-B14F-4D97-AF65-F5344CB8AC3E}">
        <p14:creationId xmlns:p14="http://schemas.microsoft.com/office/powerpoint/2010/main" val="22545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4181E-AF35-6BA0-63B5-79D0E947B093}"/>
              </a:ext>
            </a:extLst>
          </p:cNvPr>
          <p:cNvSpPr>
            <a:spLocks noGrp="1"/>
          </p:cNvSpPr>
          <p:nvPr>
            <p:ph type="title"/>
          </p:nvPr>
        </p:nvSpPr>
        <p:spPr>
          <a:xfrm>
            <a:off x="7320466" y="609600"/>
            <a:ext cx="4140014" cy="1330839"/>
          </a:xfrm>
        </p:spPr>
        <p:txBody>
          <a:bodyPr>
            <a:normAutofit/>
          </a:bodyPr>
          <a:lstStyle/>
          <a:p>
            <a:r>
              <a:rPr lang="en-IN"/>
              <a:t>UART Communication</a:t>
            </a:r>
            <a:endParaRPr lang="en-IN" dirty="0"/>
          </a:p>
        </p:txBody>
      </p:sp>
      <p:pic>
        <p:nvPicPr>
          <p:cNvPr id="6" name="Picture 5" descr="Electronic circuit board">
            <a:extLst>
              <a:ext uri="{FF2B5EF4-FFF2-40B4-BE49-F238E27FC236}">
                <a16:creationId xmlns:a16="http://schemas.microsoft.com/office/drawing/2014/main" id="{56D8AEF0-6406-DE4A-F968-B416A05AEB40}"/>
              </a:ext>
            </a:extLst>
          </p:cNvPr>
          <p:cNvPicPr>
            <a:picLocks noChangeAspect="1"/>
          </p:cNvPicPr>
          <p:nvPr/>
        </p:nvPicPr>
        <p:blipFill rotWithShape="1">
          <a:blip r:embed="rId2"/>
          <a:srcRect l="31874" r="950"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789C477D-E5FA-6871-E1A9-3E899B8A9327}"/>
              </a:ext>
            </a:extLst>
          </p:cNvPr>
          <p:cNvSpPr>
            <a:spLocks noGrp="1"/>
          </p:cNvSpPr>
          <p:nvPr>
            <p:ph idx="1"/>
          </p:nvPr>
        </p:nvSpPr>
        <p:spPr>
          <a:xfrm>
            <a:off x="6901731" y="2047875"/>
            <a:ext cx="5033094" cy="4105275"/>
          </a:xfrm>
        </p:spPr>
        <p:txBody>
          <a:bodyPr>
            <a:normAutofit/>
          </a:bodyPr>
          <a:lstStyle/>
          <a:p>
            <a:pPr marL="0" indent="0">
              <a:buFont typeface="Arial" panose="020B0604020202020204" pitchFamily="34" charset="0"/>
              <a:buNone/>
            </a:pPr>
            <a:r>
              <a:rPr lang="en-US" sz="2400" dirty="0"/>
              <a:t>UART is the most common protocol that provides full-duplex serial communication. The purpose of UART chips is to convert incoming serial data to parallel data for the system to read and then revert the outgoing parallel data to serial data before exchanging it to other systems.</a:t>
            </a:r>
            <a:endParaRPr lang="en-IN" sz="2400" dirty="0"/>
          </a:p>
        </p:txBody>
      </p:sp>
    </p:spTree>
    <p:extLst>
      <p:ext uri="{BB962C8B-B14F-4D97-AF65-F5344CB8AC3E}">
        <p14:creationId xmlns:p14="http://schemas.microsoft.com/office/powerpoint/2010/main" val="161836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2601A-CDB4-0134-6B02-CFAFC91B03AB}"/>
              </a:ext>
            </a:extLst>
          </p:cNvPr>
          <p:cNvSpPr>
            <a:spLocks noGrp="1"/>
          </p:cNvSpPr>
          <p:nvPr>
            <p:ph type="title"/>
          </p:nvPr>
        </p:nvSpPr>
        <p:spPr>
          <a:xfrm>
            <a:off x="686834" y="1153572"/>
            <a:ext cx="3200400" cy="4461163"/>
          </a:xfrm>
        </p:spPr>
        <p:txBody>
          <a:bodyPr>
            <a:normAutofit/>
          </a:bodyPr>
          <a:lstStyle/>
          <a:p>
            <a:r>
              <a:rPr lang="en-IN" sz="3700">
                <a:solidFill>
                  <a:srgbClr val="FFFFFF"/>
                </a:solidFill>
              </a:rPr>
              <a:t>I2C Communication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8457BC-5045-3089-AC64-FAE685C0A934}"/>
              </a:ext>
            </a:extLst>
          </p:cNvPr>
          <p:cNvSpPr>
            <a:spLocks noGrp="1"/>
          </p:cNvSpPr>
          <p:nvPr>
            <p:ph idx="1"/>
          </p:nvPr>
        </p:nvSpPr>
        <p:spPr>
          <a:xfrm>
            <a:off x="4320073" y="591344"/>
            <a:ext cx="7185093" cy="5585619"/>
          </a:xfrm>
        </p:spPr>
        <p:txBody>
          <a:bodyPr anchor="ctr">
            <a:normAutofit fontScale="85000" lnSpcReduction="20000"/>
          </a:bodyPr>
          <a:lstStyle/>
          <a:p>
            <a:pPr marL="0" indent="0">
              <a:buNone/>
            </a:pPr>
            <a:r>
              <a:rPr lang="en-US" dirty="0"/>
              <a:t>Inter-integrated Circuit serial communication is a two-wire serial interface (TWI). It was designed for communication with lower-speed peripheral devices on the same board. The protocol is a master-slave protocol, where masters control the communication, and the slaves only respond. The protocol allows for multiple master and multiple slaves.</a:t>
            </a:r>
          </a:p>
          <a:p>
            <a:pPr marL="0" indent="0">
              <a:buNone/>
            </a:pPr>
            <a:r>
              <a:rPr lang="en-US" dirty="0"/>
              <a:t>With I2C, you can connect multiple slaves to a single master (like SPI) and you can have multiple masters controlling single, or multiple slaves.</a:t>
            </a:r>
          </a:p>
          <a:p>
            <a:pPr marL="0" indent="0">
              <a:buNone/>
            </a:pPr>
            <a:r>
              <a:rPr lang="en-US" dirty="0"/>
              <a:t>Introduction to I2C - Single Master Single Slave  SDA (Serial Data) – The line for the master and slave to send and receive data.  SCL (Serial Clock) – The line that carries the clock signal.  I2C is a serial communication protocol, so data is transferred bit by bit along a single wire (the SDA line).  Like SPI, I2C is synchronous, so the output of bits is synchronized to the sampling of bits by a clock signal shared between the master and the slave. The clock signal is always controlled by the master.</a:t>
            </a:r>
            <a:endParaRPr lang="en-IN" dirty="0"/>
          </a:p>
        </p:txBody>
      </p:sp>
    </p:spTree>
    <p:extLst>
      <p:ext uri="{BB962C8B-B14F-4D97-AF65-F5344CB8AC3E}">
        <p14:creationId xmlns:p14="http://schemas.microsoft.com/office/powerpoint/2010/main" val="324458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1AB11-0CF0-03CC-101C-98FCBCD25E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Circuit Diagram:</a:t>
            </a:r>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schematic&#10;&#10;Description automatically generated">
            <a:extLst>
              <a:ext uri="{FF2B5EF4-FFF2-40B4-BE49-F238E27FC236}">
                <a16:creationId xmlns:a16="http://schemas.microsoft.com/office/drawing/2014/main" id="{E4B2D1C7-67B7-2ADF-FDA3-03632D731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693" y="419100"/>
            <a:ext cx="7819382" cy="6202299"/>
          </a:xfrm>
          <a:prstGeom prst="rect">
            <a:avLst/>
          </a:prstGeom>
        </p:spPr>
      </p:pic>
    </p:spTree>
    <p:extLst>
      <p:ext uri="{BB962C8B-B14F-4D97-AF65-F5344CB8AC3E}">
        <p14:creationId xmlns:p14="http://schemas.microsoft.com/office/powerpoint/2010/main" val="3770345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1446</Words>
  <Application>Microsoft Office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Times New Roman</vt:lpstr>
      <vt:lpstr>Office Theme</vt:lpstr>
      <vt:lpstr>CN Project Final Presentation</vt:lpstr>
      <vt:lpstr>Submitted By:</vt:lpstr>
      <vt:lpstr>Introduction:</vt:lpstr>
      <vt:lpstr>Objective:</vt:lpstr>
      <vt:lpstr>Methodology:</vt:lpstr>
      <vt:lpstr>SPI Communication:</vt:lpstr>
      <vt:lpstr>UART Communication</vt:lpstr>
      <vt:lpstr>I2C Communication</vt:lpstr>
      <vt:lpstr>Circuit Diagram:</vt:lpstr>
      <vt:lpstr>Connection between 2 devices for different protocols</vt:lpstr>
      <vt:lpstr>Methodology</vt:lpstr>
      <vt:lpstr>Methodology</vt:lpstr>
      <vt:lpstr>Frames of SPI and UART</vt:lpstr>
      <vt:lpstr>Frames of I2C</vt:lpstr>
      <vt:lpstr>Comparing SPI, I2C and UART Communication</vt:lpstr>
      <vt:lpstr>PowerPoint Presentation</vt:lpstr>
      <vt:lpstr>GSM module</vt:lpstr>
      <vt:lpstr>PowerPoint Presentation</vt:lpstr>
      <vt:lpstr>Software Details:</vt:lpstr>
      <vt:lpstr>Complete code</vt:lpstr>
      <vt:lpstr>Outcome: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 Project Mid-Sem Report</dc:title>
  <dc:creator>MANAS CHOUDHARY - 200907154</dc:creator>
  <cp:lastModifiedBy>MANAS CHOUDHARY - 200907154</cp:lastModifiedBy>
  <cp:revision>25</cp:revision>
  <dcterms:created xsi:type="dcterms:W3CDTF">2023-04-11T16:13:54Z</dcterms:created>
  <dcterms:modified xsi:type="dcterms:W3CDTF">2023-05-02T16:11:18Z</dcterms:modified>
</cp:coreProperties>
</file>