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799223-7722-44B8-91D5-9358C6441BCC}"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73B697-F45B-4FE0-86B3-2F0BA711FF36}" type="slidenum">
              <a:rPr lang="en-IN" smtClean="0"/>
              <a:t>‹#›</a:t>
            </a:fld>
            <a:endParaRPr lang="en-IN"/>
          </a:p>
        </p:txBody>
      </p:sp>
    </p:spTree>
    <p:extLst>
      <p:ext uri="{BB962C8B-B14F-4D97-AF65-F5344CB8AC3E}">
        <p14:creationId xmlns:p14="http://schemas.microsoft.com/office/powerpoint/2010/main" val="2322841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799223-7722-44B8-91D5-9358C6441BCC}" type="datetimeFigureOut">
              <a:rPr lang="en-IN" smtClean="0"/>
              <a:t>02-12-2024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73B697-F45B-4FE0-86B3-2F0BA711FF36}" type="slidenum">
              <a:rPr lang="en-IN" smtClean="0"/>
              <a:t>‹#›</a:t>
            </a:fld>
            <a:endParaRPr lang="en-IN"/>
          </a:p>
        </p:txBody>
      </p:sp>
    </p:spTree>
    <p:extLst>
      <p:ext uri="{BB962C8B-B14F-4D97-AF65-F5344CB8AC3E}">
        <p14:creationId xmlns:p14="http://schemas.microsoft.com/office/powerpoint/2010/main" val="2933122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799223-7722-44B8-91D5-9358C6441BCC}" type="datetimeFigureOut">
              <a:rPr lang="en-IN" smtClean="0"/>
              <a:t>02-12-2024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73B697-F45B-4FE0-86B3-2F0BA711FF36}" type="slidenum">
              <a:rPr lang="en-IN" smtClean="0"/>
              <a:t>‹#›</a:t>
            </a:fld>
            <a:endParaRPr lang="en-IN"/>
          </a:p>
        </p:txBody>
      </p:sp>
    </p:spTree>
    <p:extLst>
      <p:ext uri="{BB962C8B-B14F-4D97-AF65-F5344CB8AC3E}">
        <p14:creationId xmlns:p14="http://schemas.microsoft.com/office/powerpoint/2010/main" val="3148983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799223-7722-44B8-91D5-9358C6441BCC}" type="datetimeFigureOut">
              <a:rPr lang="en-IN" smtClean="0"/>
              <a:t>02-12-2024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73B697-F45B-4FE0-86B3-2F0BA711FF36}"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8646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799223-7722-44B8-91D5-9358C6441BCC}" type="datetimeFigureOut">
              <a:rPr lang="en-IN" smtClean="0"/>
              <a:t>02-12-2024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73B697-F45B-4FE0-86B3-2F0BA711FF36}" type="slidenum">
              <a:rPr lang="en-IN" smtClean="0"/>
              <a:t>‹#›</a:t>
            </a:fld>
            <a:endParaRPr lang="en-IN"/>
          </a:p>
        </p:txBody>
      </p:sp>
    </p:spTree>
    <p:extLst>
      <p:ext uri="{BB962C8B-B14F-4D97-AF65-F5344CB8AC3E}">
        <p14:creationId xmlns:p14="http://schemas.microsoft.com/office/powerpoint/2010/main" val="2544047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799223-7722-44B8-91D5-9358C6441BCC}" type="datetimeFigureOut">
              <a:rPr lang="en-IN" smtClean="0"/>
              <a:t>02-12-2024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73B697-F45B-4FE0-86B3-2F0BA711FF36}" type="slidenum">
              <a:rPr lang="en-IN" smtClean="0"/>
              <a:t>‹#›</a:t>
            </a:fld>
            <a:endParaRPr lang="en-IN"/>
          </a:p>
        </p:txBody>
      </p:sp>
    </p:spTree>
    <p:extLst>
      <p:ext uri="{BB962C8B-B14F-4D97-AF65-F5344CB8AC3E}">
        <p14:creationId xmlns:p14="http://schemas.microsoft.com/office/powerpoint/2010/main" val="3394499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799223-7722-44B8-91D5-9358C6441BCC}" type="datetimeFigureOut">
              <a:rPr lang="en-IN" smtClean="0"/>
              <a:t>02-12-2024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73B697-F45B-4FE0-86B3-2F0BA711FF36}" type="slidenum">
              <a:rPr lang="en-IN" smtClean="0"/>
              <a:t>‹#›</a:t>
            </a:fld>
            <a:endParaRPr lang="en-IN"/>
          </a:p>
        </p:txBody>
      </p:sp>
    </p:spTree>
    <p:extLst>
      <p:ext uri="{BB962C8B-B14F-4D97-AF65-F5344CB8AC3E}">
        <p14:creationId xmlns:p14="http://schemas.microsoft.com/office/powerpoint/2010/main" val="3129712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799223-7722-44B8-91D5-9358C6441BCC}"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73B697-F45B-4FE0-86B3-2F0BA711FF36}" type="slidenum">
              <a:rPr lang="en-IN" smtClean="0"/>
              <a:t>‹#›</a:t>
            </a:fld>
            <a:endParaRPr lang="en-IN"/>
          </a:p>
        </p:txBody>
      </p:sp>
    </p:spTree>
    <p:extLst>
      <p:ext uri="{BB962C8B-B14F-4D97-AF65-F5344CB8AC3E}">
        <p14:creationId xmlns:p14="http://schemas.microsoft.com/office/powerpoint/2010/main" val="3792707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799223-7722-44B8-91D5-9358C6441BCC}"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73B697-F45B-4FE0-86B3-2F0BA711FF36}" type="slidenum">
              <a:rPr lang="en-IN" smtClean="0"/>
              <a:t>‹#›</a:t>
            </a:fld>
            <a:endParaRPr lang="en-IN"/>
          </a:p>
        </p:txBody>
      </p:sp>
    </p:spTree>
    <p:extLst>
      <p:ext uri="{BB962C8B-B14F-4D97-AF65-F5344CB8AC3E}">
        <p14:creationId xmlns:p14="http://schemas.microsoft.com/office/powerpoint/2010/main" val="3554724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799223-7722-44B8-91D5-9358C6441BCC}"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73B697-F45B-4FE0-86B3-2F0BA711FF36}" type="slidenum">
              <a:rPr lang="en-IN" smtClean="0"/>
              <a:t>‹#›</a:t>
            </a:fld>
            <a:endParaRPr lang="en-IN"/>
          </a:p>
        </p:txBody>
      </p:sp>
    </p:spTree>
    <p:extLst>
      <p:ext uri="{BB962C8B-B14F-4D97-AF65-F5344CB8AC3E}">
        <p14:creationId xmlns:p14="http://schemas.microsoft.com/office/powerpoint/2010/main" val="2031255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799223-7722-44B8-91D5-9358C6441BCC}"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73B697-F45B-4FE0-86B3-2F0BA711FF36}" type="slidenum">
              <a:rPr lang="en-IN" smtClean="0"/>
              <a:t>‹#›</a:t>
            </a:fld>
            <a:endParaRPr lang="en-IN"/>
          </a:p>
        </p:txBody>
      </p:sp>
    </p:spTree>
    <p:extLst>
      <p:ext uri="{BB962C8B-B14F-4D97-AF65-F5344CB8AC3E}">
        <p14:creationId xmlns:p14="http://schemas.microsoft.com/office/powerpoint/2010/main" val="1505656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799223-7722-44B8-91D5-9358C6441BCC}" type="datetimeFigureOut">
              <a:rPr lang="en-IN" smtClean="0"/>
              <a:t>02-12-2024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73B697-F45B-4FE0-86B3-2F0BA711FF36}" type="slidenum">
              <a:rPr lang="en-IN" smtClean="0"/>
              <a:t>‹#›</a:t>
            </a:fld>
            <a:endParaRPr lang="en-IN"/>
          </a:p>
        </p:txBody>
      </p:sp>
    </p:spTree>
    <p:extLst>
      <p:ext uri="{BB962C8B-B14F-4D97-AF65-F5344CB8AC3E}">
        <p14:creationId xmlns:p14="http://schemas.microsoft.com/office/powerpoint/2010/main" val="3152940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799223-7722-44B8-91D5-9358C6441BCC}" type="datetimeFigureOut">
              <a:rPr lang="en-IN" smtClean="0"/>
              <a:t>02-12-2024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73B697-F45B-4FE0-86B3-2F0BA711FF36}" type="slidenum">
              <a:rPr lang="en-IN" smtClean="0"/>
              <a:t>‹#›</a:t>
            </a:fld>
            <a:endParaRPr lang="en-IN"/>
          </a:p>
        </p:txBody>
      </p:sp>
    </p:spTree>
    <p:extLst>
      <p:ext uri="{BB962C8B-B14F-4D97-AF65-F5344CB8AC3E}">
        <p14:creationId xmlns:p14="http://schemas.microsoft.com/office/powerpoint/2010/main" val="1107025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799223-7722-44B8-91D5-9358C6441BCC}" type="datetimeFigureOut">
              <a:rPr lang="en-IN" smtClean="0"/>
              <a:t>02-12-2024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73B697-F45B-4FE0-86B3-2F0BA711FF36}" type="slidenum">
              <a:rPr lang="en-IN" smtClean="0"/>
              <a:t>‹#›</a:t>
            </a:fld>
            <a:endParaRPr lang="en-IN"/>
          </a:p>
        </p:txBody>
      </p:sp>
    </p:spTree>
    <p:extLst>
      <p:ext uri="{BB962C8B-B14F-4D97-AF65-F5344CB8AC3E}">
        <p14:creationId xmlns:p14="http://schemas.microsoft.com/office/powerpoint/2010/main" val="3235879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799223-7722-44B8-91D5-9358C6441BCC}" type="datetimeFigureOut">
              <a:rPr lang="en-IN" smtClean="0"/>
              <a:t>02-12-2024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73B697-F45B-4FE0-86B3-2F0BA711FF36}" type="slidenum">
              <a:rPr lang="en-IN" smtClean="0"/>
              <a:t>‹#›</a:t>
            </a:fld>
            <a:endParaRPr lang="en-IN"/>
          </a:p>
        </p:txBody>
      </p:sp>
    </p:spTree>
    <p:extLst>
      <p:ext uri="{BB962C8B-B14F-4D97-AF65-F5344CB8AC3E}">
        <p14:creationId xmlns:p14="http://schemas.microsoft.com/office/powerpoint/2010/main" val="1175351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799223-7722-44B8-91D5-9358C6441BCC}" type="datetimeFigureOut">
              <a:rPr lang="en-IN" smtClean="0"/>
              <a:t>02-12-2024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73B697-F45B-4FE0-86B3-2F0BA711FF36}" type="slidenum">
              <a:rPr lang="en-IN" smtClean="0"/>
              <a:t>‹#›</a:t>
            </a:fld>
            <a:endParaRPr lang="en-IN"/>
          </a:p>
        </p:txBody>
      </p:sp>
    </p:spTree>
    <p:extLst>
      <p:ext uri="{BB962C8B-B14F-4D97-AF65-F5344CB8AC3E}">
        <p14:creationId xmlns:p14="http://schemas.microsoft.com/office/powerpoint/2010/main" val="503303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799223-7722-44B8-91D5-9358C6441BCC}" type="datetimeFigureOut">
              <a:rPr lang="en-IN" smtClean="0"/>
              <a:t>02-12-2024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73B697-F45B-4FE0-86B3-2F0BA711FF36}" type="slidenum">
              <a:rPr lang="en-IN" smtClean="0"/>
              <a:t>‹#›</a:t>
            </a:fld>
            <a:endParaRPr lang="en-IN"/>
          </a:p>
        </p:txBody>
      </p:sp>
    </p:spTree>
    <p:extLst>
      <p:ext uri="{BB962C8B-B14F-4D97-AF65-F5344CB8AC3E}">
        <p14:creationId xmlns:p14="http://schemas.microsoft.com/office/powerpoint/2010/main" val="4015512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F799223-7722-44B8-91D5-9358C6441BCC}" type="datetimeFigureOut">
              <a:rPr lang="en-IN" smtClean="0"/>
              <a:t>02-12-2024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973B697-F45B-4FE0-86B3-2F0BA711FF36}" type="slidenum">
              <a:rPr lang="en-IN" smtClean="0"/>
              <a:t>‹#›</a:t>
            </a:fld>
            <a:endParaRPr lang="en-IN"/>
          </a:p>
        </p:txBody>
      </p:sp>
    </p:spTree>
    <p:extLst>
      <p:ext uri="{BB962C8B-B14F-4D97-AF65-F5344CB8AC3E}">
        <p14:creationId xmlns:p14="http://schemas.microsoft.com/office/powerpoint/2010/main" val="197043927"/>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5290F-0D50-5A4E-5F7A-1808CE5F051C}"/>
              </a:ext>
            </a:extLst>
          </p:cNvPr>
          <p:cNvSpPr>
            <a:spLocks noGrp="1"/>
          </p:cNvSpPr>
          <p:nvPr>
            <p:ph type="ctrTitle"/>
          </p:nvPr>
        </p:nvSpPr>
        <p:spPr>
          <a:xfrm>
            <a:off x="-5290" y="418828"/>
            <a:ext cx="12192000" cy="2665088"/>
          </a:xfrm>
          <a:effectLst>
            <a:glow rad="139700">
              <a:schemeClr val="accent5">
                <a:satMod val="175000"/>
                <a:alpha val="40000"/>
              </a:schemeClr>
            </a:glow>
            <a:outerShdw blurRad="25400" dir="17880000">
              <a:srgbClr val="000000">
                <a:alpha val="46000"/>
              </a:srgbClr>
            </a:outerShdw>
          </a:effectLst>
          <a:scene3d>
            <a:camera prst="orthographicFront"/>
            <a:lightRig rig="threePt" dir="t"/>
          </a:scene3d>
          <a:sp3d>
            <a:bevelT prst="relaxedInset"/>
          </a:sp3d>
        </p:spPr>
        <p:txBody>
          <a:bodyPr>
            <a:normAutofit/>
          </a:bodyPr>
          <a:lstStyle/>
          <a:p>
            <a:r>
              <a:rPr lang="en-US" sz="7200" b="1" dirty="0"/>
              <a:t>Part 2: </a:t>
            </a:r>
            <a:br>
              <a:rPr lang="en-US" sz="7200" b="1" dirty="0"/>
            </a:br>
            <a:r>
              <a:rPr lang="en-US" sz="7200" b="1" dirty="0"/>
              <a:t>Heart rate estimation</a:t>
            </a:r>
            <a:endParaRPr lang="en-IN" sz="7200" b="1" dirty="0"/>
          </a:p>
        </p:txBody>
      </p:sp>
      <p:sp>
        <p:nvSpPr>
          <p:cNvPr id="3" name="Subtitle 2">
            <a:extLst>
              <a:ext uri="{FF2B5EF4-FFF2-40B4-BE49-F238E27FC236}">
                <a16:creationId xmlns:a16="http://schemas.microsoft.com/office/drawing/2014/main" id="{D2262787-A270-6C09-5D1E-04A090A8AAAE}"/>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FE55BF55-E3EA-BC7E-B30D-D861899D7346}"/>
              </a:ext>
            </a:extLst>
          </p:cNvPr>
          <p:cNvPicPr>
            <a:picLocks noChangeAspect="1"/>
          </p:cNvPicPr>
          <p:nvPr/>
        </p:nvPicPr>
        <p:blipFill>
          <a:blip r:embed="rId2"/>
          <a:stretch>
            <a:fillRect/>
          </a:stretch>
        </p:blipFill>
        <p:spPr>
          <a:xfrm>
            <a:off x="556181" y="4135448"/>
            <a:ext cx="6273561" cy="1300616"/>
          </a:xfrm>
          <a:prstGeom prst="rect">
            <a:avLst/>
          </a:prstGeom>
        </p:spPr>
      </p:pic>
      <p:pic>
        <p:nvPicPr>
          <p:cNvPr id="2050" name="Picture 2" descr="Healthy Heart Stock Illustrations – 181 ...">
            <a:extLst>
              <a:ext uri="{FF2B5EF4-FFF2-40B4-BE49-F238E27FC236}">
                <a16:creationId xmlns:a16="http://schemas.microsoft.com/office/drawing/2014/main" id="{3D93C4D2-0DD0-6C7D-00DD-191AB627D6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6511" y="3510134"/>
            <a:ext cx="3833838" cy="2551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1252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0792B-289E-5AEC-53E8-09F5F6DED2BD}"/>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30B8CDF2-6B32-BF9A-64AB-E9871C20E15F}"/>
              </a:ext>
            </a:extLst>
          </p:cNvPr>
          <p:cNvSpPr txBox="1"/>
          <p:nvPr/>
        </p:nvSpPr>
        <p:spPr>
          <a:xfrm>
            <a:off x="1731390" y="405353"/>
            <a:ext cx="8729220" cy="769441"/>
          </a:xfrm>
          <a:prstGeom prst="rect">
            <a:avLst/>
          </a:prstGeom>
          <a:noFill/>
        </p:spPr>
        <p:txBody>
          <a:bodyPr wrap="square" rtlCol="0">
            <a:spAutoFit/>
          </a:bodyPr>
          <a:lstStyle/>
          <a:p>
            <a:pPr algn="ctr"/>
            <a:r>
              <a:rPr lang="en-US" sz="4400" b="1" u="sng" dirty="0">
                <a:solidFill>
                  <a:srgbClr val="00B050"/>
                </a:solidFill>
              </a:rPr>
              <a:t>SIGNAL</a:t>
            </a:r>
            <a:r>
              <a:rPr lang="en-US" sz="4400" b="1" dirty="0">
                <a:solidFill>
                  <a:srgbClr val="00B050"/>
                </a:solidFill>
              </a:rPr>
              <a:t> </a:t>
            </a:r>
            <a:r>
              <a:rPr lang="en-US" sz="4400" b="1" u="sng" dirty="0">
                <a:solidFill>
                  <a:srgbClr val="00B050"/>
                </a:solidFill>
              </a:rPr>
              <a:t>E2</a:t>
            </a:r>
            <a:endParaRPr lang="en-IN" sz="4400" b="1" u="sng" dirty="0">
              <a:solidFill>
                <a:srgbClr val="00B050"/>
              </a:solidFill>
            </a:endParaRPr>
          </a:p>
        </p:txBody>
      </p:sp>
      <p:sp>
        <p:nvSpPr>
          <p:cNvPr id="2" name="TextBox 1">
            <a:extLst>
              <a:ext uri="{FF2B5EF4-FFF2-40B4-BE49-F238E27FC236}">
                <a16:creationId xmlns:a16="http://schemas.microsoft.com/office/drawing/2014/main" id="{2189F1FE-AE41-24BB-A8A2-EE518BDC3127}"/>
              </a:ext>
            </a:extLst>
          </p:cNvPr>
          <p:cNvSpPr txBox="1"/>
          <p:nvPr/>
        </p:nvSpPr>
        <p:spPr>
          <a:xfrm>
            <a:off x="647307" y="1174794"/>
            <a:ext cx="10897386" cy="1200329"/>
          </a:xfrm>
          <a:prstGeom prst="rect">
            <a:avLst/>
          </a:prstGeom>
          <a:noFill/>
        </p:spPr>
        <p:txBody>
          <a:bodyPr wrap="square" rtlCol="0">
            <a:spAutoFit/>
          </a:bodyPr>
          <a:lstStyle/>
          <a:p>
            <a:r>
              <a:rPr lang="en-US" sz="2400" dirty="0"/>
              <a:t>As we can see the plots, we can observe that E2 has a lot of noise.</a:t>
            </a:r>
          </a:p>
          <a:p>
            <a:r>
              <a:rPr lang="en-US" sz="2400" dirty="0"/>
              <a:t>To eliminate noise, we have to apply filters. If we compare magnitude spectrum of noiseless E1 and noisy E2 :</a:t>
            </a:r>
            <a:endParaRPr lang="en-IN" sz="2400" dirty="0"/>
          </a:p>
        </p:txBody>
      </p:sp>
      <p:pic>
        <p:nvPicPr>
          <p:cNvPr id="3" name="Picture 2">
            <a:extLst>
              <a:ext uri="{FF2B5EF4-FFF2-40B4-BE49-F238E27FC236}">
                <a16:creationId xmlns:a16="http://schemas.microsoft.com/office/drawing/2014/main" id="{799A3B3F-84F6-6A25-2920-AD017FCC0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419" y="2478836"/>
            <a:ext cx="3733566" cy="2800175"/>
          </a:xfrm>
          <a:prstGeom prst="rect">
            <a:avLst/>
          </a:prstGeom>
        </p:spPr>
      </p:pic>
      <p:pic>
        <p:nvPicPr>
          <p:cNvPr id="4" name="Picture 3">
            <a:extLst>
              <a:ext uri="{FF2B5EF4-FFF2-40B4-BE49-F238E27FC236}">
                <a16:creationId xmlns:a16="http://schemas.microsoft.com/office/drawing/2014/main" id="{317E3C12-B191-F874-6666-D519781C39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3017" y="2478836"/>
            <a:ext cx="3733566" cy="2800175"/>
          </a:xfrm>
          <a:prstGeom prst="rect">
            <a:avLst/>
          </a:prstGeom>
        </p:spPr>
      </p:pic>
      <p:sp>
        <p:nvSpPr>
          <p:cNvPr id="5" name="TextBox 4">
            <a:extLst>
              <a:ext uri="{FF2B5EF4-FFF2-40B4-BE49-F238E27FC236}">
                <a16:creationId xmlns:a16="http://schemas.microsoft.com/office/drawing/2014/main" id="{2D91712B-FBA2-E5D7-516D-376EA3261390}"/>
              </a:ext>
            </a:extLst>
          </p:cNvPr>
          <p:cNvSpPr txBox="1"/>
          <p:nvPr/>
        </p:nvSpPr>
        <p:spPr>
          <a:xfrm>
            <a:off x="581673" y="5561938"/>
            <a:ext cx="10897386" cy="830997"/>
          </a:xfrm>
          <a:prstGeom prst="rect">
            <a:avLst/>
          </a:prstGeom>
          <a:noFill/>
        </p:spPr>
        <p:txBody>
          <a:bodyPr wrap="square" rtlCol="0">
            <a:spAutoFit/>
          </a:bodyPr>
          <a:lstStyle/>
          <a:p>
            <a:r>
              <a:rPr lang="en-US" sz="2400" dirty="0"/>
              <a:t>We can clearly observe that we need to apply a low pass filter to eliminate frequencies above 45Hz. </a:t>
            </a:r>
            <a:endParaRPr lang="en-IN" sz="2400" dirty="0"/>
          </a:p>
        </p:txBody>
      </p:sp>
    </p:spTree>
    <p:extLst>
      <p:ext uri="{BB962C8B-B14F-4D97-AF65-F5344CB8AC3E}">
        <p14:creationId xmlns:p14="http://schemas.microsoft.com/office/powerpoint/2010/main" val="2957874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D1BB58-6AF1-6B8D-68FC-5653BC225CE6}"/>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870750FB-6798-2566-E466-F2503957FCE6}"/>
              </a:ext>
            </a:extLst>
          </p:cNvPr>
          <p:cNvSpPr txBox="1"/>
          <p:nvPr/>
        </p:nvSpPr>
        <p:spPr>
          <a:xfrm>
            <a:off x="1731390" y="405353"/>
            <a:ext cx="8729220" cy="769441"/>
          </a:xfrm>
          <a:prstGeom prst="rect">
            <a:avLst/>
          </a:prstGeom>
          <a:noFill/>
        </p:spPr>
        <p:txBody>
          <a:bodyPr wrap="square" rtlCol="0">
            <a:spAutoFit/>
          </a:bodyPr>
          <a:lstStyle/>
          <a:p>
            <a:pPr algn="ctr"/>
            <a:r>
              <a:rPr lang="en-US" sz="4400" b="1" u="sng" dirty="0">
                <a:solidFill>
                  <a:srgbClr val="00B050"/>
                </a:solidFill>
              </a:rPr>
              <a:t>SIGNAL</a:t>
            </a:r>
            <a:r>
              <a:rPr lang="en-US" sz="4400" b="1" dirty="0">
                <a:solidFill>
                  <a:srgbClr val="00B050"/>
                </a:solidFill>
              </a:rPr>
              <a:t> </a:t>
            </a:r>
            <a:r>
              <a:rPr lang="en-US" sz="4400" b="1" u="sng" dirty="0">
                <a:solidFill>
                  <a:srgbClr val="00B050"/>
                </a:solidFill>
              </a:rPr>
              <a:t>E2</a:t>
            </a:r>
            <a:endParaRPr lang="en-IN" sz="4400" b="1" u="sng" dirty="0">
              <a:solidFill>
                <a:srgbClr val="00B050"/>
              </a:solidFill>
            </a:endParaRPr>
          </a:p>
        </p:txBody>
      </p:sp>
      <p:sp>
        <p:nvSpPr>
          <p:cNvPr id="2" name="TextBox 1">
            <a:extLst>
              <a:ext uri="{FF2B5EF4-FFF2-40B4-BE49-F238E27FC236}">
                <a16:creationId xmlns:a16="http://schemas.microsoft.com/office/drawing/2014/main" id="{0E852169-0D78-D97E-28BE-5D117D792377}"/>
              </a:ext>
            </a:extLst>
          </p:cNvPr>
          <p:cNvSpPr txBox="1"/>
          <p:nvPr/>
        </p:nvSpPr>
        <p:spPr>
          <a:xfrm>
            <a:off x="647307" y="1485879"/>
            <a:ext cx="10897386" cy="1200329"/>
          </a:xfrm>
          <a:prstGeom prst="rect">
            <a:avLst/>
          </a:prstGeom>
          <a:noFill/>
        </p:spPr>
        <p:txBody>
          <a:bodyPr wrap="square" rtlCol="0">
            <a:spAutoFit/>
          </a:bodyPr>
          <a:lstStyle/>
          <a:p>
            <a:r>
              <a:rPr lang="en-US" sz="2400" dirty="0"/>
              <a:t>There is a problem, if we are considering frequencies 0Hz - 45Hz, we are still getting noisy time domain signal, and we are having difficulty in setting a threshold because non R peaks might be detected.</a:t>
            </a:r>
            <a:endParaRPr lang="en-IN" sz="2400" dirty="0"/>
          </a:p>
        </p:txBody>
      </p:sp>
      <p:sp>
        <p:nvSpPr>
          <p:cNvPr id="6" name="TextBox 5">
            <a:extLst>
              <a:ext uri="{FF2B5EF4-FFF2-40B4-BE49-F238E27FC236}">
                <a16:creationId xmlns:a16="http://schemas.microsoft.com/office/drawing/2014/main" id="{97159646-44AA-EF63-9FB5-5B3D37288275}"/>
              </a:ext>
            </a:extLst>
          </p:cNvPr>
          <p:cNvSpPr txBox="1"/>
          <p:nvPr/>
        </p:nvSpPr>
        <p:spPr>
          <a:xfrm>
            <a:off x="647307" y="2910897"/>
            <a:ext cx="10897386" cy="830997"/>
          </a:xfrm>
          <a:prstGeom prst="rect">
            <a:avLst/>
          </a:prstGeom>
          <a:noFill/>
        </p:spPr>
        <p:txBody>
          <a:bodyPr wrap="square" rtlCol="0">
            <a:spAutoFit/>
          </a:bodyPr>
          <a:lstStyle/>
          <a:p>
            <a:r>
              <a:rPr lang="en-US" sz="2400" dirty="0"/>
              <a:t>So, we have considered frequencies 5Hz - 45Hz using band pass filter. The time domain signal is still noisy but we are able to set a clear threshold.</a:t>
            </a:r>
            <a:endParaRPr lang="en-IN" sz="2400" dirty="0"/>
          </a:p>
        </p:txBody>
      </p:sp>
      <p:sp>
        <p:nvSpPr>
          <p:cNvPr id="10" name="TextBox 9">
            <a:extLst>
              <a:ext uri="{FF2B5EF4-FFF2-40B4-BE49-F238E27FC236}">
                <a16:creationId xmlns:a16="http://schemas.microsoft.com/office/drawing/2014/main" id="{2ED1C507-5980-C1B6-EBEE-E2E5873D8186}"/>
              </a:ext>
            </a:extLst>
          </p:cNvPr>
          <p:cNvSpPr txBox="1"/>
          <p:nvPr/>
        </p:nvSpPr>
        <p:spPr>
          <a:xfrm>
            <a:off x="647307" y="3966583"/>
            <a:ext cx="10897386" cy="830997"/>
          </a:xfrm>
          <a:prstGeom prst="rect">
            <a:avLst/>
          </a:prstGeom>
          <a:noFill/>
        </p:spPr>
        <p:txBody>
          <a:bodyPr wrap="square" rtlCol="0">
            <a:spAutoFit/>
          </a:bodyPr>
          <a:lstStyle/>
          <a:p>
            <a:r>
              <a:rPr lang="en-US" sz="2400" dirty="0"/>
              <a:t>This change reduces baseline wander and other low-frequency noise, making it easier to distinguish between true R peaks and noise.</a:t>
            </a:r>
            <a:endParaRPr lang="en-IN" sz="2400" dirty="0"/>
          </a:p>
        </p:txBody>
      </p:sp>
      <p:sp>
        <p:nvSpPr>
          <p:cNvPr id="11" name="TextBox 10">
            <a:extLst>
              <a:ext uri="{FF2B5EF4-FFF2-40B4-BE49-F238E27FC236}">
                <a16:creationId xmlns:a16="http://schemas.microsoft.com/office/drawing/2014/main" id="{C39CF1E5-0F5A-89BA-59CD-652303FC41D9}"/>
              </a:ext>
            </a:extLst>
          </p:cNvPr>
          <p:cNvSpPr txBox="1"/>
          <p:nvPr/>
        </p:nvSpPr>
        <p:spPr>
          <a:xfrm>
            <a:off x="647307" y="5022269"/>
            <a:ext cx="10897386" cy="1200329"/>
          </a:xfrm>
          <a:prstGeom prst="rect">
            <a:avLst/>
          </a:prstGeom>
          <a:noFill/>
        </p:spPr>
        <p:txBody>
          <a:bodyPr wrap="square" rtlCol="0">
            <a:spAutoFit/>
          </a:bodyPr>
          <a:lstStyle/>
          <a:p>
            <a:r>
              <a:rPr lang="en-US" sz="2400" dirty="0"/>
              <a:t>Baseline wander is a low-frequency oscillation in signals, caused by breathing, electrode motion, or other artifacts, distorting analysis. Eliminating this can help us significantly differentiate between R peaks and noise.</a:t>
            </a:r>
            <a:endParaRPr lang="en-IN" sz="2400" dirty="0"/>
          </a:p>
        </p:txBody>
      </p:sp>
    </p:spTree>
    <p:extLst>
      <p:ext uri="{BB962C8B-B14F-4D97-AF65-F5344CB8AC3E}">
        <p14:creationId xmlns:p14="http://schemas.microsoft.com/office/powerpoint/2010/main" val="3059395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381FC-765F-5727-2B2F-24B56996E2C3}"/>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6D5A07BA-04FF-9D7A-1D66-B431249832B3}"/>
              </a:ext>
            </a:extLst>
          </p:cNvPr>
          <p:cNvSpPr txBox="1"/>
          <p:nvPr/>
        </p:nvSpPr>
        <p:spPr>
          <a:xfrm>
            <a:off x="1731390" y="405353"/>
            <a:ext cx="8729220" cy="769441"/>
          </a:xfrm>
          <a:prstGeom prst="rect">
            <a:avLst/>
          </a:prstGeom>
          <a:noFill/>
        </p:spPr>
        <p:txBody>
          <a:bodyPr wrap="square" rtlCol="0">
            <a:spAutoFit/>
          </a:bodyPr>
          <a:lstStyle/>
          <a:p>
            <a:pPr algn="ctr"/>
            <a:r>
              <a:rPr lang="en-US" sz="4400" b="1" u="sng" dirty="0">
                <a:solidFill>
                  <a:srgbClr val="00B050"/>
                </a:solidFill>
              </a:rPr>
              <a:t>FILTERED</a:t>
            </a:r>
            <a:r>
              <a:rPr lang="en-US" sz="4400" b="1" dirty="0">
                <a:solidFill>
                  <a:srgbClr val="00B050"/>
                </a:solidFill>
              </a:rPr>
              <a:t> </a:t>
            </a:r>
            <a:r>
              <a:rPr lang="en-US" sz="4400" b="1" u="sng" dirty="0">
                <a:solidFill>
                  <a:srgbClr val="00B050"/>
                </a:solidFill>
              </a:rPr>
              <a:t>SIGNAL</a:t>
            </a:r>
            <a:endParaRPr lang="en-IN" sz="4400" b="1" u="sng" dirty="0">
              <a:solidFill>
                <a:srgbClr val="00B050"/>
              </a:solidFill>
            </a:endParaRPr>
          </a:p>
        </p:txBody>
      </p:sp>
      <p:pic>
        <p:nvPicPr>
          <p:cNvPr id="4" name="Picture 3">
            <a:extLst>
              <a:ext uri="{FF2B5EF4-FFF2-40B4-BE49-F238E27FC236}">
                <a16:creationId xmlns:a16="http://schemas.microsoft.com/office/drawing/2014/main" id="{9B6F55F6-74BE-76CF-B5C0-13109F58C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814" y="1865959"/>
            <a:ext cx="4999883" cy="3749912"/>
          </a:xfrm>
          <a:prstGeom prst="rect">
            <a:avLst/>
          </a:prstGeom>
        </p:spPr>
      </p:pic>
      <p:pic>
        <p:nvPicPr>
          <p:cNvPr id="6" name="Picture 5">
            <a:extLst>
              <a:ext uri="{FF2B5EF4-FFF2-40B4-BE49-F238E27FC236}">
                <a16:creationId xmlns:a16="http://schemas.microsoft.com/office/drawing/2014/main" id="{F0F30F4F-85CC-8D11-DE8A-3C7D6D08EF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7303" y="1865959"/>
            <a:ext cx="4999883" cy="3749912"/>
          </a:xfrm>
          <a:prstGeom prst="rect">
            <a:avLst/>
          </a:prstGeom>
        </p:spPr>
      </p:pic>
      <p:sp>
        <p:nvSpPr>
          <p:cNvPr id="9" name="TextBox 8">
            <a:extLst>
              <a:ext uri="{FF2B5EF4-FFF2-40B4-BE49-F238E27FC236}">
                <a16:creationId xmlns:a16="http://schemas.microsoft.com/office/drawing/2014/main" id="{813252CC-13EA-15FB-D41E-FB5DA70FEE89}"/>
              </a:ext>
            </a:extLst>
          </p:cNvPr>
          <p:cNvSpPr txBox="1"/>
          <p:nvPr/>
        </p:nvSpPr>
        <p:spPr>
          <a:xfrm>
            <a:off x="707937" y="5721921"/>
            <a:ext cx="5096760" cy="923330"/>
          </a:xfrm>
          <a:prstGeom prst="rect">
            <a:avLst/>
          </a:prstGeom>
          <a:noFill/>
        </p:spPr>
        <p:txBody>
          <a:bodyPr wrap="square" rtlCol="0">
            <a:spAutoFit/>
          </a:bodyPr>
          <a:lstStyle/>
          <a:p>
            <a:r>
              <a:rPr lang="en-US" u="sng" dirty="0"/>
              <a:t>Threshold Value</a:t>
            </a:r>
            <a:r>
              <a:rPr lang="en-US" dirty="0"/>
              <a:t> :</a:t>
            </a:r>
          </a:p>
          <a:p>
            <a:r>
              <a:rPr lang="en-US" dirty="0"/>
              <a:t>The threshold value has been set to 0.38 on observing the given ECG graph.  </a:t>
            </a:r>
          </a:p>
        </p:txBody>
      </p:sp>
    </p:spTree>
    <p:extLst>
      <p:ext uri="{BB962C8B-B14F-4D97-AF65-F5344CB8AC3E}">
        <p14:creationId xmlns:p14="http://schemas.microsoft.com/office/powerpoint/2010/main" val="3935925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B51CA-831B-036D-13B7-F65DCA46C5D1}"/>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EEC1F6D3-76F5-96C2-05FB-FBDA30D18531}"/>
              </a:ext>
            </a:extLst>
          </p:cNvPr>
          <p:cNvSpPr txBox="1"/>
          <p:nvPr/>
        </p:nvSpPr>
        <p:spPr>
          <a:xfrm>
            <a:off x="1731390" y="0"/>
            <a:ext cx="8729220" cy="1446550"/>
          </a:xfrm>
          <a:prstGeom prst="rect">
            <a:avLst/>
          </a:prstGeom>
          <a:noFill/>
        </p:spPr>
        <p:txBody>
          <a:bodyPr wrap="square" rtlCol="0">
            <a:spAutoFit/>
          </a:bodyPr>
          <a:lstStyle/>
          <a:p>
            <a:pPr algn="ctr"/>
            <a:r>
              <a:rPr lang="en-US" sz="4400" b="1" u="sng" dirty="0">
                <a:solidFill>
                  <a:srgbClr val="00B050"/>
                </a:solidFill>
              </a:rPr>
              <a:t>COMPARING</a:t>
            </a:r>
            <a:r>
              <a:rPr lang="en-US" sz="4400" b="1" dirty="0">
                <a:solidFill>
                  <a:srgbClr val="00B050"/>
                </a:solidFill>
              </a:rPr>
              <a:t> </a:t>
            </a:r>
            <a:r>
              <a:rPr lang="en-US" sz="4400" b="1" u="sng" dirty="0">
                <a:solidFill>
                  <a:srgbClr val="00B050"/>
                </a:solidFill>
              </a:rPr>
              <a:t>BEFORE</a:t>
            </a:r>
            <a:r>
              <a:rPr lang="en-US" sz="4400" b="1" dirty="0">
                <a:solidFill>
                  <a:srgbClr val="00B050"/>
                </a:solidFill>
              </a:rPr>
              <a:t> </a:t>
            </a:r>
            <a:r>
              <a:rPr lang="en-US" sz="4400" b="1" u="sng" dirty="0">
                <a:solidFill>
                  <a:srgbClr val="00B050"/>
                </a:solidFill>
              </a:rPr>
              <a:t>AND AFTER</a:t>
            </a:r>
            <a:r>
              <a:rPr lang="en-US" sz="4400" b="1" dirty="0">
                <a:solidFill>
                  <a:srgbClr val="00B050"/>
                </a:solidFill>
              </a:rPr>
              <a:t> </a:t>
            </a:r>
            <a:r>
              <a:rPr lang="en-US" sz="4400" b="1" u="sng" dirty="0">
                <a:solidFill>
                  <a:srgbClr val="00B050"/>
                </a:solidFill>
              </a:rPr>
              <a:t>FILTERING</a:t>
            </a:r>
            <a:r>
              <a:rPr lang="en-US" sz="4400" b="1" dirty="0">
                <a:solidFill>
                  <a:srgbClr val="00B050"/>
                </a:solidFill>
              </a:rPr>
              <a:t> </a:t>
            </a:r>
            <a:r>
              <a:rPr lang="en-US" sz="4400" b="1" u="sng" dirty="0">
                <a:solidFill>
                  <a:srgbClr val="00B050"/>
                </a:solidFill>
              </a:rPr>
              <a:t>PLOTS</a:t>
            </a:r>
            <a:endParaRPr lang="en-IN" sz="4400" b="1" u="sng" dirty="0">
              <a:solidFill>
                <a:srgbClr val="00B050"/>
              </a:solidFill>
            </a:endParaRPr>
          </a:p>
        </p:txBody>
      </p:sp>
      <p:pic>
        <p:nvPicPr>
          <p:cNvPr id="7" name="Picture 6">
            <a:extLst>
              <a:ext uri="{FF2B5EF4-FFF2-40B4-BE49-F238E27FC236}">
                <a16:creationId xmlns:a16="http://schemas.microsoft.com/office/drawing/2014/main" id="{FF78CE12-88F3-AE95-DD81-6B87067C1C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587" y="1649691"/>
            <a:ext cx="9804826" cy="4728786"/>
          </a:xfrm>
          <a:prstGeom prst="rect">
            <a:avLst/>
          </a:prstGeom>
        </p:spPr>
      </p:pic>
    </p:spTree>
    <p:extLst>
      <p:ext uri="{BB962C8B-B14F-4D97-AF65-F5344CB8AC3E}">
        <p14:creationId xmlns:p14="http://schemas.microsoft.com/office/powerpoint/2010/main" val="1426413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471CB-9515-E444-D5C2-3F95A9C924CB}"/>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84D98DCC-6174-2B30-D72E-86094C2670C9}"/>
              </a:ext>
            </a:extLst>
          </p:cNvPr>
          <p:cNvSpPr txBox="1"/>
          <p:nvPr/>
        </p:nvSpPr>
        <p:spPr>
          <a:xfrm>
            <a:off x="1731390" y="405353"/>
            <a:ext cx="8729220" cy="769441"/>
          </a:xfrm>
          <a:prstGeom prst="rect">
            <a:avLst/>
          </a:prstGeom>
          <a:noFill/>
        </p:spPr>
        <p:txBody>
          <a:bodyPr wrap="square" rtlCol="0">
            <a:spAutoFit/>
          </a:bodyPr>
          <a:lstStyle/>
          <a:p>
            <a:pPr algn="ctr"/>
            <a:r>
              <a:rPr lang="en-US" sz="4400" b="1" u="sng" dirty="0">
                <a:solidFill>
                  <a:srgbClr val="00B050"/>
                </a:solidFill>
              </a:rPr>
              <a:t>RESULTS</a:t>
            </a:r>
            <a:endParaRPr lang="en-IN" sz="4400" b="1" u="sng" dirty="0">
              <a:solidFill>
                <a:srgbClr val="00B050"/>
              </a:solidFill>
            </a:endParaRPr>
          </a:p>
        </p:txBody>
      </p:sp>
      <p:sp>
        <p:nvSpPr>
          <p:cNvPr id="2" name="TextBox 1">
            <a:extLst>
              <a:ext uri="{FF2B5EF4-FFF2-40B4-BE49-F238E27FC236}">
                <a16:creationId xmlns:a16="http://schemas.microsoft.com/office/drawing/2014/main" id="{70296A02-4D76-0EAD-A864-7E924B722608}"/>
              </a:ext>
            </a:extLst>
          </p:cNvPr>
          <p:cNvSpPr txBox="1"/>
          <p:nvPr/>
        </p:nvSpPr>
        <p:spPr>
          <a:xfrm>
            <a:off x="2579802" y="1538660"/>
            <a:ext cx="7032396" cy="369332"/>
          </a:xfrm>
          <a:prstGeom prst="rect">
            <a:avLst/>
          </a:prstGeom>
          <a:noFill/>
        </p:spPr>
        <p:txBody>
          <a:bodyPr wrap="square" rtlCol="0">
            <a:spAutoFit/>
          </a:bodyPr>
          <a:lstStyle/>
          <a:p>
            <a:pPr algn="ctr"/>
            <a:r>
              <a:rPr lang="en-US" dirty="0"/>
              <a:t>The average Heart Rate detected is 114.10bpm</a:t>
            </a:r>
            <a:endParaRPr lang="en-IN" dirty="0"/>
          </a:p>
        </p:txBody>
      </p:sp>
      <p:pic>
        <p:nvPicPr>
          <p:cNvPr id="4" name="Picture 3">
            <a:extLst>
              <a:ext uri="{FF2B5EF4-FFF2-40B4-BE49-F238E27FC236}">
                <a16:creationId xmlns:a16="http://schemas.microsoft.com/office/drawing/2014/main" id="{42B8BF90-ABF9-6950-72D0-C4230E1AF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6630" y="2216234"/>
            <a:ext cx="5041654" cy="3781240"/>
          </a:xfrm>
          <a:prstGeom prst="rect">
            <a:avLst/>
          </a:prstGeom>
        </p:spPr>
      </p:pic>
      <p:pic>
        <p:nvPicPr>
          <p:cNvPr id="7" name="Picture 6">
            <a:extLst>
              <a:ext uri="{FF2B5EF4-FFF2-40B4-BE49-F238E27FC236}">
                <a16:creationId xmlns:a16="http://schemas.microsoft.com/office/drawing/2014/main" id="{008AF5B9-C144-4606-2092-D80BFE405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717" y="2216234"/>
            <a:ext cx="5041654" cy="3781240"/>
          </a:xfrm>
          <a:prstGeom prst="rect">
            <a:avLst/>
          </a:prstGeom>
        </p:spPr>
      </p:pic>
    </p:spTree>
    <p:extLst>
      <p:ext uri="{BB962C8B-B14F-4D97-AF65-F5344CB8AC3E}">
        <p14:creationId xmlns:p14="http://schemas.microsoft.com/office/powerpoint/2010/main" val="2225753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3824D6-E88C-5D95-050F-C96CB50BD064}"/>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B1B4A58B-699E-916D-C911-80B863C68D94}"/>
              </a:ext>
            </a:extLst>
          </p:cNvPr>
          <p:cNvSpPr txBox="1"/>
          <p:nvPr/>
        </p:nvSpPr>
        <p:spPr>
          <a:xfrm>
            <a:off x="1731390" y="405353"/>
            <a:ext cx="8729220" cy="769441"/>
          </a:xfrm>
          <a:prstGeom prst="rect">
            <a:avLst/>
          </a:prstGeom>
          <a:noFill/>
        </p:spPr>
        <p:txBody>
          <a:bodyPr wrap="square" rtlCol="0">
            <a:spAutoFit/>
          </a:bodyPr>
          <a:lstStyle/>
          <a:p>
            <a:pPr algn="ctr"/>
            <a:r>
              <a:rPr lang="en-US" sz="4400" b="1" u="sng" dirty="0">
                <a:solidFill>
                  <a:srgbClr val="00B050"/>
                </a:solidFill>
              </a:rPr>
              <a:t>ORIGINAL SIGNAL E3</a:t>
            </a:r>
            <a:endParaRPr lang="en-IN" sz="4400" b="1" u="sng" dirty="0">
              <a:solidFill>
                <a:srgbClr val="00B050"/>
              </a:solidFill>
            </a:endParaRPr>
          </a:p>
        </p:txBody>
      </p:sp>
      <p:pic>
        <p:nvPicPr>
          <p:cNvPr id="4" name="Picture 3">
            <a:extLst>
              <a:ext uri="{FF2B5EF4-FFF2-40B4-BE49-F238E27FC236}">
                <a16:creationId xmlns:a16="http://schemas.microsoft.com/office/drawing/2014/main" id="{0C1D2A2F-6B32-D86D-DC87-1C85A80E4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36" y="1960776"/>
            <a:ext cx="5391935" cy="4043951"/>
          </a:xfrm>
          <a:prstGeom prst="rect">
            <a:avLst/>
          </a:prstGeom>
        </p:spPr>
      </p:pic>
      <p:pic>
        <p:nvPicPr>
          <p:cNvPr id="6" name="Picture 5">
            <a:extLst>
              <a:ext uri="{FF2B5EF4-FFF2-40B4-BE49-F238E27FC236}">
                <a16:creationId xmlns:a16="http://schemas.microsoft.com/office/drawing/2014/main" id="{77917549-5A86-E059-8D4C-472FDD647B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529" y="1960776"/>
            <a:ext cx="5391935" cy="4043951"/>
          </a:xfrm>
          <a:prstGeom prst="rect">
            <a:avLst/>
          </a:prstGeom>
        </p:spPr>
      </p:pic>
    </p:spTree>
    <p:extLst>
      <p:ext uri="{BB962C8B-B14F-4D97-AF65-F5344CB8AC3E}">
        <p14:creationId xmlns:p14="http://schemas.microsoft.com/office/powerpoint/2010/main" val="205503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26292-6BFE-DB37-AEEB-B2E374085F8C}"/>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FDA03844-080D-399F-F3C7-0F60C7478001}"/>
              </a:ext>
            </a:extLst>
          </p:cNvPr>
          <p:cNvSpPr txBox="1"/>
          <p:nvPr/>
        </p:nvSpPr>
        <p:spPr>
          <a:xfrm>
            <a:off x="1731390" y="405353"/>
            <a:ext cx="8729220" cy="769441"/>
          </a:xfrm>
          <a:prstGeom prst="rect">
            <a:avLst/>
          </a:prstGeom>
          <a:noFill/>
        </p:spPr>
        <p:txBody>
          <a:bodyPr wrap="square" rtlCol="0">
            <a:spAutoFit/>
          </a:bodyPr>
          <a:lstStyle/>
          <a:p>
            <a:pPr algn="ctr"/>
            <a:r>
              <a:rPr lang="en-US" sz="4400" b="1" u="sng" dirty="0">
                <a:solidFill>
                  <a:srgbClr val="00B050"/>
                </a:solidFill>
              </a:rPr>
              <a:t>SIGNAL</a:t>
            </a:r>
            <a:r>
              <a:rPr lang="en-US" sz="4400" b="1" dirty="0">
                <a:solidFill>
                  <a:srgbClr val="00B050"/>
                </a:solidFill>
              </a:rPr>
              <a:t> </a:t>
            </a:r>
            <a:r>
              <a:rPr lang="en-US" sz="4400" b="1" u="sng" dirty="0">
                <a:solidFill>
                  <a:srgbClr val="00B050"/>
                </a:solidFill>
              </a:rPr>
              <a:t>E3</a:t>
            </a:r>
            <a:endParaRPr lang="en-IN" sz="4400" b="1" u="sng" dirty="0">
              <a:solidFill>
                <a:srgbClr val="00B050"/>
              </a:solidFill>
            </a:endParaRPr>
          </a:p>
        </p:txBody>
      </p:sp>
      <p:sp>
        <p:nvSpPr>
          <p:cNvPr id="2" name="TextBox 1">
            <a:extLst>
              <a:ext uri="{FF2B5EF4-FFF2-40B4-BE49-F238E27FC236}">
                <a16:creationId xmlns:a16="http://schemas.microsoft.com/office/drawing/2014/main" id="{FCD26250-F9D4-0E80-2F94-CDCAB71DF4B5}"/>
              </a:ext>
            </a:extLst>
          </p:cNvPr>
          <p:cNvSpPr txBox="1"/>
          <p:nvPr/>
        </p:nvSpPr>
        <p:spPr>
          <a:xfrm>
            <a:off x="647307" y="1174794"/>
            <a:ext cx="10897386" cy="1200329"/>
          </a:xfrm>
          <a:prstGeom prst="rect">
            <a:avLst/>
          </a:prstGeom>
          <a:noFill/>
        </p:spPr>
        <p:txBody>
          <a:bodyPr wrap="square" rtlCol="0">
            <a:spAutoFit/>
          </a:bodyPr>
          <a:lstStyle/>
          <a:p>
            <a:r>
              <a:rPr lang="en-US" sz="2400" dirty="0"/>
              <a:t>As we can see the plots, we can observe that E3 has a lot of noise.</a:t>
            </a:r>
          </a:p>
          <a:p>
            <a:r>
              <a:rPr lang="en-US" sz="2400" dirty="0"/>
              <a:t>To eliminate noise, we have to apply filters. If we compare magnitude spectrum of noiseless E1 and noisy E3 :</a:t>
            </a:r>
            <a:endParaRPr lang="en-IN" sz="2400" dirty="0"/>
          </a:p>
        </p:txBody>
      </p:sp>
      <p:pic>
        <p:nvPicPr>
          <p:cNvPr id="3" name="Picture 2">
            <a:extLst>
              <a:ext uri="{FF2B5EF4-FFF2-40B4-BE49-F238E27FC236}">
                <a16:creationId xmlns:a16="http://schemas.microsoft.com/office/drawing/2014/main" id="{A8D67777-B8A1-F236-E66B-CD920170C1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5419" y="2883031"/>
            <a:ext cx="3733566" cy="2800175"/>
          </a:xfrm>
          <a:prstGeom prst="rect">
            <a:avLst/>
          </a:prstGeom>
        </p:spPr>
      </p:pic>
      <p:pic>
        <p:nvPicPr>
          <p:cNvPr id="6" name="Picture 5">
            <a:extLst>
              <a:ext uri="{FF2B5EF4-FFF2-40B4-BE49-F238E27FC236}">
                <a16:creationId xmlns:a16="http://schemas.microsoft.com/office/drawing/2014/main" id="{531CED63-BB93-D05E-AC94-A247103152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3017" y="2883030"/>
            <a:ext cx="3733567" cy="2800175"/>
          </a:xfrm>
          <a:prstGeom prst="rect">
            <a:avLst/>
          </a:prstGeom>
        </p:spPr>
      </p:pic>
    </p:spTree>
    <p:extLst>
      <p:ext uri="{BB962C8B-B14F-4D97-AF65-F5344CB8AC3E}">
        <p14:creationId xmlns:p14="http://schemas.microsoft.com/office/powerpoint/2010/main" val="1561604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D3943-CABF-C752-F34F-FC2275CF2F6E}"/>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C7671565-75C3-3DEA-145E-E47DA984EB66}"/>
              </a:ext>
            </a:extLst>
          </p:cNvPr>
          <p:cNvSpPr txBox="1"/>
          <p:nvPr/>
        </p:nvSpPr>
        <p:spPr>
          <a:xfrm>
            <a:off x="1731390" y="405353"/>
            <a:ext cx="8729220" cy="769441"/>
          </a:xfrm>
          <a:prstGeom prst="rect">
            <a:avLst/>
          </a:prstGeom>
          <a:noFill/>
        </p:spPr>
        <p:txBody>
          <a:bodyPr wrap="square" rtlCol="0">
            <a:spAutoFit/>
          </a:bodyPr>
          <a:lstStyle/>
          <a:p>
            <a:pPr algn="ctr"/>
            <a:r>
              <a:rPr lang="en-US" sz="4400" b="1" u="sng" dirty="0">
                <a:solidFill>
                  <a:srgbClr val="00B050"/>
                </a:solidFill>
              </a:rPr>
              <a:t>SIGNAL</a:t>
            </a:r>
            <a:r>
              <a:rPr lang="en-US" sz="4400" b="1" dirty="0">
                <a:solidFill>
                  <a:srgbClr val="00B050"/>
                </a:solidFill>
              </a:rPr>
              <a:t> </a:t>
            </a:r>
            <a:r>
              <a:rPr lang="en-US" sz="4400" b="1" u="sng" dirty="0">
                <a:solidFill>
                  <a:srgbClr val="00B050"/>
                </a:solidFill>
              </a:rPr>
              <a:t>E3</a:t>
            </a:r>
            <a:endParaRPr lang="en-IN" sz="4400" b="1" u="sng" dirty="0">
              <a:solidFill>
                <a:srgbClr val="00B050"/>
              </a:solidFill>
            </a:endParaRPr>
          </a:p>
        </p:txBody>
      </p:sp>
      <p:sp>
        <p:nvSpPr>
          <p:cNvPr id="2" name="TextBox 1">
            <a:extLst>
              <a:ext uri="{FF2B5EF4-FFF2-40B4-BE49-F238E27FC236}">
                <a16:creationId xmlns:a16="http://schemas.microsoft.com/office/drawing/2014/main" id="{C653A0E0-7374-B5A2-DD0F-0E86E22D17D8}"/>
              </a:ext>
            </a:extLst>
          </p:cNvPr>
          <p:cNvSpPr txBox="1"/>
          <p:nvPr/>
        </p:nvSpPr>
        <p:spPr>
          <a:xfrm>
            <a:off x="647307" y="3275234"/>
            <a:ext cx="10897386" cy="461665"/>
          </a:xfrm>
          <a:prstGeom prst="rect">
            <a:avLst/>
          </a:prstGeom>
          <a:noFill/>
        </p:spPr>
        <p:txBody>
          <a:bodyPr wrap="square" rtlCol="0">
            <a:spAutoFit/>
          </a:bodyPr>
          <a:lstStyle/>
          <a:p>
            <a:r>
              <a:rPr lang="en-US" sz="2400" dirty="0"/>
              <a:t>Then, we will again apply a band pass filter which passes 5Hz – 45Hz.</a:t>
            </a:r>
            <a:endParaRPr lang="en-IN" sz="2400" dirty="0"/>
          </a:p>
        </p:txBody>
      </p:sp>
      <p:sp>
        <p:nvSpPr>
          <p:cNvPr id="3" name="TextBox 2">
            <a:extLst>
              <a:ext uri="{FF2B5EF4-FFF2-40B4-BE49-F238E27FC236}">
                <a16:creationId xmlns:a16="http://schemas.microsoft.com/office/drawing/2014/main" id="{758A8BE2-6EA1-B03F-8D58-1317D9294133}"/>
              </a:ext>
            </a:extLst>
          </p:cNvPr>
          <p:cNvSpPr txBox="1"/>
          <p:nvPr/>
        </p:nvSpPr>
        <p:spPr>
          <a:xfrm>
            <a:off x="647307" y="2101027"/>
            <a:ext cx="10897386" cy="830997"/>
          </a:xfrm>
          <a:prstGeom prst="rect">
            <a:avLst/>
          </a:prstGeom>
          <a:noFill/>
        </p:spPr>
        <p:txBody>
          <a:bodyPr wrap="square" rtlCol="0">
            <a:spAutoFit/>
          </a:bodyPr>
          <a:lstStyle/>
          <a:p>
            <a:r>
              <a:rPr lang="en-US" sz="2400" dirty="0"/>
              <a:t>First, we need to apply a notch filter which does not pass the abnormal noisy peaks we are getting at 22Hz and 50Hz.</a:t>
            </a:r>
            <a:endParaRPr lang="en-IN" sz="2400" dirty="0"/>
          </a:p>
        </p:txBody>
      </p:sp>
    </p:spTree>
    <p:extLst>
      <p:ext uri="{BB962C8B-B14F-4D97-AF65-F5344CB8AC3E}">
        <p14:creationId xmlns:p14="http://schemas.microsoft.com/office/powerpoint/2010/main" val="1783534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0974D-D297-EB08-9901-5DE4F1609003}"/>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6666F8F1-ED26-FBCE-525D-CD4FCD0EBE4A}"/>
              </a:ext>
            </a:extLst>
          </p:cNvPr>
          <p:cNvSpPr txBox="1"/>
          <p:nvPr/>
        </p:nvSpPr>
        <p:spPr>
          <a:xfrm>
            <a:off x="1731390" y="405353"/>
            <a:ext cx="8729220" cy="769441"/>
          </a:xfrm>
          <a:prstGeom prst="rect">
            <a:avLst/>
          </a:prstGeom>
          <a:noFill/>
        </p:spPr>
        <p:txBody>
          <a:bodyPr wrap="square" rtlCol="0">
            <a:spAutoFit/>
          </a:bodyPr>
          <a:lstStyle/>
          <a:p>
            <a:pPr algn="ctr"/>
            <a:r>
              <a:rPr lang="en-US" sz="4400" b="1" u="sng" dirty="0">
                <a:solidFill>
                  <a:srgbClr val="00B050"/>
                </a:solidFill>
              </a:rPr>
              <a:t>FILTERED</a:t>
            </a:r>
            <a:r>
              <a:rPr lang="en-US" sz="4400" b="1" dirty="0">
                <a:solidFill>
                  <a:srgbClr val="00B050"/>
                </a:solidFill>
              </a:rPr>
              <a:t> </a:t>
            </a:r>
            <a:r>
              <a:rPr lang="en-US" sz="4400" b="1" u="sng" dirty="0">
                <a:solidFill>
                  <a:srgbClr val="00B050"/>
                </a:solidFill>
              </a:rPr>
              <a:t>SIGNAL</a:t>
            </a:r>
            <a:endParaRPr lang="en-IN" sz="4400" b="1" u="sng" dirty="0">
              <a:solidFill>
                <a:srgbClr val="00B050"/>
              </a:solidFill>
            </a:endParaRPr>
          </a:p>
        </p:txBody>
      </p:sp>
      <p:pic>
        <p:nvPicPr>
          <p:cNvPr id="3" name="Picture 2">
            <a:extLst>
              <a:ext uri="{FF2B5EF4-FFF2-40B4-BE49-F238E27FC236}">
                <a16:creationId xmlns:a16="http://schemas.microsoft.com/office/drawing/2014/main" id="{9283059B-9CB2-31F8-AB67-68B371AD3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883" y="1913640"/>
            <a:ext cx="5241107" cy="3930830"/>
          </a:xfrm>
          <a:prstGeom prst="rect">
            <a:avLst/>
          </a:prstGeom>
        </p:spPr>
      </p:pic>
      <p:pic>
        <p:nvPicPr>
          <p:cNvPr id="7" name="Picture 6">
            <a:extLst>
              <a:ext uri="{FF2B5EF4-FFF2-40B4-BE49-F238E27FC236}">
                <a16:creationId xmlns:a16="http://schemas.microsoft.com/office/drawing/2014/main" id="{1BCFFF95-F75D-EB21-428A-A735AD3EB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010" y="1913640"/>
            <a:ext cx="5241107" cy="3930830"/>
          </a:xfrm>
          <a:prstGeom prst="rect">
            <a:avLst/>
          </a:prstGeom>
        </p:spPr>
      </p:pic>
      <p:sp>
        <p:nvSpPr>
          <p:cNvPr id="9" name="TextBox 8">
            <a:extLst>
              <a:ext uri="{FF2B5EF4-FFF2-40B4-BE49-F238E27FC236}">
                <a16:creationId xmlns:a16="http://schemas.microsoft.com/office/drawing/2014/main" id="{20434018-25DF-81A9-4B74-44E8B8661AD5}"/>
              </a:ext>
            </a:extLst>
          </p:cNvPr>
          <p:cNvSpPr txBox="1"/>
          <p:nvPr/>
        </p:nvSpPr>
        <p:spPr>
          <a:xfrm>
            <a:off x="521615" y="5844470"/>
            <a:ext cx="5096760" cy="923330"/>
          </a:xfrm>
          <a:prstGeom prst="rect">
            <a:avLst/>
          </a:prstGeom>
          <a:noFill/>
        </p:spPr>
        <p:txBody>
          <a:bodyPr wrap="square" rtlCol="0">
            <a:spAutoFit/>
          </a:bodyPr>
          <a:lstStyle/>
          <a:p>
            <a:r>
              <a:rPr lang="en-US" u="sng" dirty="0"/>
              <a:t>Threshold Value</a:t>
            </a:r>
            <a:r>
              <a:rPr lang="en-US" dirty="0"/>
              <a:t> :</a:t>
            </a:r>
          </a:p>
          <a:p>
            <a:r>
              <a:rPr lang="en-US" dirty="0"/>
              <a:t>The threshold value has been set to 0.38 on observing the given ECG graph.  </a:t>
            </a:r>
          </a:p>
        </p:txBody>
      </p:sp>
    </p:spTree>
    <p:extLst>
      <p:ext uri="{BB962C8B-B14F-4D97-AF65-F5344CB8AC3E}">
        <p14:creationId xmlns:p14="http://schemas.microsoft.com/office/powerpoint/2010/main" val="2230061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F9B03-CE19-5F95-9CF0-9D92D7EC4CBD}"/>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C3A8F8C8-DE1F-E1D9-500C-FF8F4746B41C}"/>
              </a:ext>
            </a:extLst>
          </p:cNvPr>
          <p:cNvSpPr txBox="1"/>
          <p:nvPr/>
        </p:nvSpPr>
        <p:spPr>
          <a:xfrm>
            <a:off x="1731390" y="0"/>
            <a:ext cx="8729220" cy="1446550"/>
          </a:xfrm>
          <a:prstGeom prst="rect">
            <a:avLst/>
          </a:prstGeom>
          <a:noFill/>
        </p:spPr>
        <p:txBody>
          <a:bodyPr wrap="square" rtlCol="0">
            <a:spAutoFit/>
          </a:bodyPr>
          <a:lstStyle/>
          <a:p>
            <a:pPr algn="ctr"/>
            <a:r>
              <a:rPr lang="en-US" sz="4400" b="1" u="sng" dirty="0">
                <a:solidFill>
                  <a:srgbClr val="00B050"/>
                </a:solidFill>
              </a:rPr>
              <a:t>COMPARING</a:t>
            </a:r>
            <a:r>
              <a:rPr lang="en-US" sz="4400" b="1" dirty="0">
                <a:solidFill>
                  <a:srgbClr val="00B050"/>
                </a:solidFill>
              </a:rPr>
              <a:t> </a:t>
            </a:r>
            <a:r>
              <a:rPr lang="en-US" sz="4400" b="1" u="sng" dirty="0">
                <a:solidFill>
                  <a:srgbClr val="00B050"/>
                </a:solidFill>
              </a:rPr>
              <a:t>BEFORE</a:t>
            </a:r>
            <a:r>
              <a:rPr lang="en-US" sz="4400" b="1" dirty="0">
                <a:solidFill>
                  <a:srgbClr val="00B050"/>
                </a:solidFill>
              </a:rPr>
              <a:t> </a:t>
            </a:r>
            <a:r>
              <a:rPr lang="en-US" sz="4400" b="1" u="sng" dirty="0">
                <a:solidFill>
                  <a:srgbClr val="00B050"/>
                </a:solidFill>
              </a:rPr>
              <a:t>AND AFTER</a:t>
            </a:r>
            <a:r>
              <a:rPr lang="en-US" sz="4400" b="1" dirty="0">
                <a:solidFill>
                  <a:srgbClr val="00B050"/>
                </a:solidFill>
              </a:rPr>
              <a:t> </a:t>
            </a:r>
            <a:r>
              <a:rPr lang="en-US" sz="4400" b="1" u="sng" dirty="0">
                <a:solidFill>
                  <a:srgbClr val="00B050"/>
                </a:solidFill>
              </a:rPr>
              <a:t>FILTERING</a:t>
            </a:r>
            <a:r>
              <a:rPr lang="en-US" sz="4400" b="1" dirty="0">
                <a:solidFill>
                  <a:srgbClr val="00B050"/>
                </a:solidFill>
              </a:rPr>
              <a:t> </a:t>
            </a:r>
            <a:r>
              <a:rPr lang="en-US" sz="4400" b="1" u="sng" dirty="0">
                <a:solidFill>
                  <a:srgbClr val="00B050"/>
                </a:solidFill>
              </a:rPr>
              <a:t>PLOTS</a:t>
            </a:r>
            <a:endParaRPr lang="en-IN" sz="4400" b="1" u="sng" dirty="0">
              <a:solidFill>
                <a:srgbClr val="00B050"/>
              </a:solidFill>
            </a:endParaRPr>
          </a:p>
        </p:txBody>
      </p:sp>
      <p:pic>
        <p:nvPicPr>
          <p:cNvPr id="3" name="Picture 2">
            <a:extLst>
              <a:ext uri="{FF2B5EF4-FFF2-40B4-BE49-F238E27FC236}">
                <a16:creationId xmlns:a16="http://schemas.microsoft.com/office/drawing/2014/main" id="{EAAF5BE9-1187-9A68-FDEA-27CB9FFAF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042" y="1772240"/>
            <a:ext cx="9843915" cy="4747638"/>
          </a:xfrm>
          <a:prstGeom prst="rect">
            <a:avLst/>
          </a:prstGeom>
        </p:spPr>
      </p:pic>
    </p:spTree>
    <p:extLst>
      <p:ext uri="{BB962C8B-B14F-4D97-AF65-F5344CB8AC3E}">
        <p14:creationId xmlns:p14="http://schemas.microsoft.com/office/powerpoint/2010/main" val="1365610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43C98-B909-5D0B-B2F6-9E62B48B262C}"/>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9AB5A42B-4281-7707-34A9-5B1CF7ACEDF9}"/>
              </a:ext>
            </a:extLst>
          </p:cNvPr>
          <p:cNvSpPr txBox="1"/>
          <p:nvPr/>
        </p:nvSpPr>
        <p:spPr>
          <a:xfrm>
            <a:off x="660662" y="1762812"/>
            <a:ext cx="10870676" cy="1938992"/>
          </a:xfrm>
          <a:prstGeom prst="rect">
            <a:avLst/>
          </a:prstGeom>
          <a:noFill/>
        </p:spPr>
        <p:txBody>
          <a:bodyPr wrap="square" rtlCol="0">
            <a:spAutoFit/>
          </a:bodyPr>
          <a:lstStyle/>
          <a:p>
            <a:r>
              <a:rPr lang="en-US" sz="2400" dirty="0"/>
              <a:t>Electrocardiogram (ECG) signals are heart signals (electrical activity of the heart) routinely used to monitor heart health. Heart rate (HR) is an important parameter used for health assessment. The ECG is a quasi-periodic signal, and the HR typically varies over time based on the activity involved. Often, these signals get corrupted during the measurement process. </a:t>
            </a:r>
            <a:endParaRPr lang="en-IN" sz="2400" dirty="0"/>
          </a:p>
        </p:txBody>
      </p:sp>
      <p:sp>
        <p:nvSpPr>
          <p:cNvPr id="8" name="TextBox 7">
            <a:extLst>
              <a:ext uri="{FF2B5EF4-FFF2-40B4-BE49-F238E27FC236}">
                <a16:creationId xmlns:a16="http://schemas.microsoft.com/office/drawing/2014/main" id="{8231120A-289D-207B-306E-D30DCD1B7FDF}"/>
              </a:ext>
            </a:extLst>
          </p:cNvPr>
          <p:cNvSpPr txBox="1"/>
          <p:nvPr/>
        </p:nvSpPr>
        <p:spPr>
          <a:xfrm>
            <a:off x="1731390" y="405353"/>
            <a:ext cx="8729220" cy="769441"/>
          </a:xfrm>
          <a:prstGeom prst="rect">
            <a:avLst/>
          </a:prstGeom>
          <a:noFill/>
        </p:spPr>
        <p:txBody>
          <a:bodyPr wrap="square" rtlCol="0">
            <a:spAutoFit/>
          </a:bodyPr>
          <a:lstStyle/>
          <a:p>
            <a:pPr algn="ctr"/>
            <a:r>
              <a:rPr lang="en-US" sz="4400" b="1" u="sng" dirty="0">
                <a:solidFill>
                  <a:srgbClr val="00B050"/>
                </a:solidFill>
              </a:rPr>
              <a:t>INTRODUCTION</a:t>
            </a:r>
            <a:endParaRPr lang="en-IN" sz="4400" b="1" u="sng" dirty="0">
              <a:solidFill>
                <a:srgbClr val="00B050"/>
              </a:solidFill>
            </a:endParaRPr>
          </a:p>
        </p:txBody>
      </p:sp>
    </p:spTree>
    <p:extLst>
      <p:ext uri="{BB962C8B-B14F-4D97-AF65-F5344CB8AC3E}">
        <p14:creationId xmlns:p14="http://schemas.microsoft.com/office/powerpoint/2010/main" val="1671069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3B5FA1-ECAC-1D34-6EFD-7DE461F5DBE6}"/>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C32B560-7C22-48C3-DB5A-541A74A24CE8}"/>
              </a:ext>
            </a:extLst>
          </p:cNvPr>
          <p:cNvSpPr txBox="1"/>
          <p:nvPr/>
        </p:nvSpPr>
        <p:spPr>
          <a:xfrm>
            <a:off x="1731390" y="405353"/>
            <a:ext cx="8729220" cy="769441"/>
          </a:xfrm>
          <a:prstGeom prst="rect">
            <a:avLst/>
          </a:prstGeom>
          <a:noFill/>
        </p:spPr>
        <p:txBody>
          <a:bodyPr wrap="square" rtlCol="0">
            <a:spAutoFit/>
          </a:bodyPr>
          <a:lstStyle/>
          <a:p>
            <a:pPr algn="ctr"/>
            <a:r>
              <a:rPr lang="en-US" sz="4400" b="1" u="sng" dirty="0">
                <a:solidFill>
                  <a:srgbClr val="00B050"/>
                </a:solidFill>
              </a:rPr>
              <a:t>RESULTS</a:t>
            </a:r>
            <a:endParaRPr lang="en-IN" sz="4400" b="1" u="sng" dirty="0">
              <a:solidFill>
                <a:srgbClr val="00B050"/>
              </a:solidFill>
            </a:endParaRPr>
          </a:p>
        </p:txBody>
      </p:sp>
      <p:sp>
        <p:nvSpPr>
          <p:cNvPr id="2" name="TextBox 1">
            <a:extLst>
              <a:ext uri="{FF2B5EF4-FFF2-40B4-BE49-F238E27FC236}">
                <a16:creationId xmlns:a16="http://schemas.microsoft.com/office/drawing/2014/main" id="{757AC32A-42D7-5BCD-A60D-83E2F5E24376}"/>
              </a:ext>
            </a:extLst>
          </p:cNvPr>
          <p:cNvSpPr txBox="1"/>
          <p:nvPr/>
        </p:nvSpPr>
        <p:spPr>
          <a:xfrm>
            <a:off x="2579802" y="1538660"/>
            <a:ext cx="7032396" cy="369332"/>
          </a:xfrm>
          <a:prstGeom prst="rect">
            <a:avLst/>
          </a:prstGeom>
          <a:noFill/>
        </p:spPr>
        <p:txBody>
          <a:bodyPr wrap="square" rtlCol="0">
            <a:spAutoFit/>
          </a:bodyPr>
          <a:lstStyle/>
          <a:p>
            <a:pPr algn="ctr"/>
            <a:r>
              <a:rPr lang="en-US" dirty="0"/>
              <a:t>The average Heart Rate detected is 110.73bpm</a:t>
            </a:r>
            <a:endParaRPr lang="en-IN" dirty="0"/>
          </a:p>
        </p:txBody>
      </p:sp>
      <p:pic>
        <p:nvPicPr>
          <p:cNvPr id="5" name="Picture 4">
            <a:extLst>
              <a:ext uri="{FF2B5EF4-FFF2-40B4-BE49-F238E27FC236}">
                <a16:creationId xmlns:a16="http://schemas.microsoft.com/office/drawing/2014/main" id="{B3CBF996-4CFA-82F1-E345-41BB90368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2102" y="2271857"/>
            <a:ext cx="5190833" cy="3893125"/>
          </a:xfrm>
          <a:prstGeom prst="rect">
            <a:avLst/>
          </a:prstGeom>
        </p:spPr>
      </p:pic>
      <p:pic>
        <p:nvPicPr>
          <p:cNvPr id="9" name="Picture 8">
            <a:extLst>
              <a:ext uri="{FF2B5EF4-FFF2-40B4-BE49-F238E27FC236}">
                <a16:creationId xmlns:a16="http://schemas.microsoft.com/office/drawing/2014/main" id="{DDA1A4D4-4F6F-B241-27FC-3EB5038A5C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437" y="2271857"/>
            <a:ext cx="5190833" cy="3893125"/>
          </a:xfrm>
          <a:prstGeom prst="rect">
            <a:avLst/>
          </a:prstGeom>
        </p:spPr>
      </p:pic>
    </p:spTree>
    <p:extLst>
      <p:ext uri="{BB962C8B-B14F-4D97-AF65-F5344CB8AC3E}">
        <p14:creationId xmlns:p14="http://schemas.microsoft.com/office/powerpoint/2010/main" val="1365989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22490-D7DA-FDF2-B41E-E519CF05681A}"/>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022A5B18-8C43-4E7F-B18D-3F6FA75BD766}"/>
              </a:ext>
            </a:extLst>
          </p:cNvPr>
          <p:cNvSpPr txBox="1"/>
          <p:nvPr/>
        </p:nvSpPr>
        <p:spPr>
          <a:xfrm>
            <a:off x="1731390" y="41412"/>
            <a:ext cx="8729220" cy="769441"/>
          </a:xfrm>
          <a:prstGeom prst="rect">
            <a:avLst/>
          </a:prstGeom>
          <a:noFill/>
        </p:spPr>
        <p:txBody>
          <a:bodyPr wrap="square" rtlCol="0">
            <a:spAutoFit/>
          </a:bodyPr>
          <a:lstStyle/>
          <a:p>
            <a:pPr algn="ctr"/>
            <a:r>
              <a:rPr lang="en-US" sz="4400" b="1" u="sng" dirty="0">
                <a:solidFill>
                  <a:srgbClr val="00B050"/>
                </a:solidFill>
              </a:rPr>
              <a:t>QUESTIONS</a:t>
            </a:r>
            <a:r>
              <a:rPr lang="en-US" sz="4400" b="1" dirty="0">
                <a:solidFill>
                  <a:srgbClr val="00B050"/>
                </a:solidFill>
              </a:rPr>
              <a:t> :</a:t>
            </a:r>
            <a:endParaRPr lang="en-IN" sz="4400" b="1" dirty="0">
              <a:solidFill>
                <a:srgbClr val="00B050"/>
              </a:solidFill>
            </a:endParaRPr>
          </a:p>
        </p:txBody>
      </p:sp>
      <p:pic>
        <p:nvPicPr>
          <p:cNvPr id="4" name="Picture 3">
            <a:extLst>
              <a:ext uri="{FF2B5EF4-FFF2-40B4-BE49-F238E27FC236}">
                <a16:creationId xmlns:a16="http://schemas.microsoft.com/office/drawing/2014/main" id="{D8C45834-C8B1-1BEC-2DA1-E122AC2415C5}"/>
              </a:ext>
            </a:extLst>
          </p:cNvPr>
          <p:cNvPicPr>
            <a:picLocks noChangeAspect="1"/>
          </p:cNvPicPr>
          <p:nvPr/>
        </p:nvPicPr>
        <p:blipFill>
          <a:blip r:embed="rId2"/>
          <a:stretch>
            <a:fillRect/>
          </a:stretch>
        </p:blipFill>
        <p:spPr>
          <a:xfrm>
            <a:off x="-1" y="891990"/>
            <a:ext cx="7692272" cy="1239663"/>
          </a:xfrm>
          <a:prstGeom prst="rect">
            <a:avLst/>
          </a:prstGeom>
        </p:spPr>
      </p:pic>
      <p:pic>
        <p:nvPicPr>
          <p:cNvPr id="7" name="Picture 6">
            <a:extLst>
              <a:ext uri="{FF2B5EF4-FFF2-40B4-BE49-F238E27FC236}">
                <a16:creationId xmlns:a16="http://schemas.microsoft.com/office/drawing/2014/main" id="{803356D2-6B69-A709-9B2A-B0F2F9D55F8B}"/>
              </a:ext>
            </a:extLst>
          </p:cNvPr>
          <p:cNvPicPr>
            <a:picLocks noChangeAspect="1"/>
          </p:cNvPicPr>
          <p:nvPr/>
        </p:nvPicPr>
        <p:blipFill>
          <a:blip r:embed="rId3"/>
          <a:stretch>
            <a:fillRect/>
          </a:stretch>
        </p:blipFill>
        <p:spPr>
          <a:xfrm>
            <a:off x="7692271" y="891990"/>
            <a:ext cx="2210108" cy="1161836"/>
          </a:xfrm>
          <a:prstGeom prst="rect">
            <a:avLst/>
          </a:prstGeom>
        </p:spPr>
      </p:pic>
      <p:pic>
        <p:nvPicPr>
          <p:cNvPr id="11" name="Picture 10">
            <a:extLst>
              <a:ext uri="{FF2B5EF4-FFF2-40B4-BE49-F238E27FC236}">
                <a16:creationId xmlns:a16="http://schemas.microsoft.com/office/drawing/2014/main" id="{398F5433-7505-BB0D-A86C-0E04DF8FB1E4}"/>
              </a:ext>
            </a:extLst>
          </p:cNvPr>
          <p:cNvPicPr>
            <a:picLocks noChangeAspect="1"/>
          </p:cNvPicPr>
          <p:nvPr/>
        </p:nvPicPr>
        <p:blipFill>
          <a:blip r:embed="rId4"/>
          <a:stretch>
            <a:fillRect/>
          </a:stretch>
        </p:blipFill>
        <p:spPr>
          <a:xfrm>
            <a:off x="9902379" y="891990"/>
            <a:ext cx="2210108" cy="1124107"/>
          </a:xfrm>
          <a:prstGeom prst="rect">
            <a:avLst/>
          </a:prstGeom>
        </p:spPr>
      </p:pic>
      <p:pic>
        <p:nvPicPr>
          <p:cNvPr id="13" name="Picture 12">
            <a:extLst>
              <a:ext uri="{FF2B5EF4-FFF2-40B4-BE49-F238E27FC236}">
                <a16:creationId xmlns:a16="http://schemas.microsoft.com/office/drawing/2014/main" id="{F04DADE7-B297-2D76-42D2-295808C00019}"/>
              </a:ext>
            </a:extLst>
          </p:cNvPr>
          <p:cNvPicPr>
            <a:picLocks noChangeAspect="1"/>
          </p:cNvPicPr>
          <p:nvPr/>
        </p:nvPicPr>
        <p:blipFill>
          <a:blip r:embed="rId5"/>
          <a:stretch>
            <a:fillRect/>
          </a:stretch>
        </p:blipFill>
        <p:spPr>
          <a:xfrm>
            <a:off x="-1" y="2212790"/>
            <a:ext cx="6917183" cy="4372842"/>
          </a:xfrm>
          <a:prstGeom prst="rect">
            <a:avLst/>
          </a:prstGeom>
        </p:spPr>
      </p:pic>
      <p:sp>
        <p:nvSpPr>
          <p:cNvPr id="14" name="TextBox 13">
            <a:extLst>
              <a:ext uri="{FF2B5EF4-FFF2-40B4-BE49-F238E27FC236}">
                <a16:creationId xmlns:a16="http://schemas.microsoft.com/office/drawing/2014/main" id="{1A51A2EE-62A4-9844-C8E1-3C30528B0B46}"/>
              </a:ext>
            </a:extLst>
          </p:cNvPr>
          <p:cNvSpPr txBox="1"/>
          <p:nvPr/>
        </p:nvSpPr>
        <p:spPr>
          <a:xfrm>
            <a:off x="6917182" y="2316559"/>
            <a:ext cx="4930219" cy="923330"/>
          </a:xfrm>
          <a:prstGeom prst="rect">
            <a:avLst/>
          </a:prstGeom>
          <a:noFill/>
        </p:spPr>
        <p:txBody>
          <a:bodyPr wrap="square" rtlCol="0">
            <a:spAutoFit/>
          </a:bodyPr>
          <a:lstStyle/>
          <a:p>
            <a:r>
              <a:rPr lang="en-US" dirty="0"/>
              <a:t>We could have also done noise removal in E1 because signal given is noisy(therefore we can set a very evident threshold).</a:t>
            </a:r>
            <a:endParaRPr lang="en-IN" dirty="0"/>
          </a:p>
        </p:txBody>
      </p:sp>
    </p:spTree>
    <p:extLst>
      <p:ext uri="{BB962C8B-B14F-4D97-AF65-F5344CB8AC3E}">
        <p14:creationId xmlns:p14="http://schemas.microsoft.com/office/powerpoint/2010/main" val="384473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F50B6-5422-8C45-DA64-3E591732D7CF}"/>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29127F78-E0E8-D498-9107-80493458057E}"/>
              </a:ext>
            </a:extLst>
          </p:cNvPr>
          <p:cNvSpPr txBox="1"/>
          <p:nvPr/>
        </p:nvSpPr>
        <p:spPr>
          <a:xfrm>
            <a:off x="1731390" y="405353"/>
            <a:ext cx="8729220" cy="769441"/>
          </a:xfrm>
          <a:prstGeom prst="rect">
            <a:avLst/>
          </a:prstGeom>
          <a:noFill/>
        </p:spPr>
        <p:txBody>
          <a:bodyPr wrap="square" rtlCol="0">
            <a:spAutoFit/>
          </a:bodyPr>
          <a:lstStyle/>
          <a:p>
            <a:pPr algn="ctr"/>
            <a:r>
              <a:rPr lang="en-US" sz="4400" b="1" u="sng" dirty="0">
                <a:solidFill>
                  <a:srgbClr val="00B050"/>
                </a:solidFill>
              </a:rPr>
              <a:t>ECG INTERPRETATION</a:t>
            </a:r>
            <a:endParaRPr lang="en-IN" sz="4400" b="1" u="sng" dirty="0">
              <a:solidFill>
                <a:srgbClr val="00B050"/>
              </a:solidFill>
            </a:endParaRPr>
          </a:p>
        </p:txBody>
      </p:sp>
      <p:pic>
        <p:nvPicPr>
          <p:cNvPr id="3" name="Picture 2">
            <a:extLst>
              <a:ext uri="{FF2B5EF4-FFF2-40B4-BE49-F238E27FC236}">
                <a16:creationId xmlns:a16="http://schemas.microsoft.com/office/drawing/2014/main" id="{A3A66467-1E31-A435-D9D7-12E06CCEFB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7307" y="1780788"/>
            <a:ext cx="5511134" cy="3558618"/>
          </a:xfrm>
          <a:prstGeom prst="rect">
            <a:avLst/>
          </a:prstGeom>
        </p:spPr>
      </p:pic>
      <p:sp>
        <p:nvSpPr>
          <p:cNvPr id="4" name="TextBox 3">
            <a:extLst>
              <a:ext uri="{FF2B5EF4-FFF2-40B4-BE49-F238E27FC236}">
                <a16:creationId xmlns:a16="http://schemas.microsoft.com/office/drawing/2014/main" id="{73600443-32F9-AAE6-DD63-45BB72E58248}"/>
              </a:ext>
            </a:extLst>
          </p:cNvPr>
          <p:cNvSpPr txBox="1"/>
          <p:nvPr/>
        </p:nvSpPr>
        <p:spPr>
          <a:xfrm>
            <a:off x="176191" y="1679808"/>
            <a:ext cx="6231117" cy="923330"/>
          </a:xfrm>
          <a:prstGeom prst="rect">
            <a:avLst/>
          </a:prstGeom>
          <a:noFill/>
        </p:spPr>
        <p:txBody>
          <a:bodyPr wrap="square" rtlCol="0">
            <a:spAutoFit/>
          </a:bodyPr>
          <a:lstStyle/>
          <a:p>
            <a:r>
              <a:rPr lang="en-US" dirty="0">
                <a:solidFill>
                  <a:srgbClr val="FFFF00"/>
                </a:solidFill>
              </a:rPr>
              <a:t>STEP 1 :</a:t>
            </a:r>
          </a:p>
          <a:p>
            <a:r>
              <a:rPr lang="en-US" dirty="0"/>
              <a:t>Use an ECG device to record the signal. Ensure the sampling rate is high enough to capture the signal's features.</a:t>
            </a:r>
            <a:endParaRPr lang="en-IN" dirty="0"/>
          </a:p>
        </p:txBody>
      </p:sp>
      <p:sp>
        <p:nvSpPr>
          <p:cNvPr id="9" name="TextBox 8">
            <a:extLst>
              <a:ext uri="{FF2B5EF4-FFF2-40B4-BE49-F238E27FC236}">
                <a16:creationId xmlns:a16="http://schemas.microsoft.com/office/drawing/2014/main" id="{A11EC03F-9C84-C7B0-A573-1C8D3F3ACD2E}"/>
              </a:ext>
            </a:extLst>
          </p:cNvPr>
          <p:cNvSpPr txBox="1"/>
          <p:nvPr/>
        </p:nvSpPr>
        <p:spPr>
          <a:xfrm>
            <a:off x="176193" y="2586253"/>
            <a:ext cx="6231117" cy="646331"/>
          </a:xfrm>
          <a:prstGeom prst="rect">
            <a:avLst/>
          </a:prstGeom>
          <a:noFill/>
        </p:spPr>
        <p:txBody>
          <a:bodyPr wrap="square" rtlCol="0">
            <a:spAutoFit/>
          </a:bodyPr>
          <a:lstStyle/>
          <a:p>
            <a:r>
              <a:rPr lang="en-US" dirty="0">
                <a:solidFill>
                  <a:srgbClr val="FFFF00"/>
                </a:solidFill>
              </a:rPr>
              <a:t>STEP 2 :</a:t>
            </a:r>
          </a:p>
          <a:p>
            <a:r>
              <a:rPr lang="en-IN" dirty="0"/>
              <a:t>Apply filters to remove unwanted frequencies(noise).</a:t>
            </a:r>
          </a:p>
        </p:txBody>
      </p:sp>
      <p:sp>
        <p:nvSpPr>
          <p:cNvPr id="10" name="TextBox 9">
            <a:extLst>
              <a:ext uri="{FF2B5EF4-FFF2-40B4-BE49-F238E27FC236}">
                <a16:creationId xmlns:a16="http://schemas.microsoft.com/office/drawing/2014/main" id="{7B19AA67-0702-7305-6F59-730504C2C321}"/>
              </a:ext>
            </a:extLst>
          </p:cNvPr>
          <p:cNvSpPr txBox="1"/>
          <p:nvPr/>
        </p:nvSpPr>
        <p:spPr>
          <a:xfrm>
            <a:off x="176193" y="3302251"/>
            <a:ext cx="6231117" cy="646331"/>
          </a:xfrm>
          <a:prstGeom prst="rect">
            <a:avLst/>
          </a:prstGeom>
          <a:noFill/>
        </p:spPr>
        <p:txBody>
          <a:bodyPr wrap="square" rtlCol="0">
            <a:spAutoFit/>
          </a:bodyPr>
          <a:lstStyle/>
          <a:p>
            <a:r>
              <a:rPr lang="en-US" dirty="0">
                <a:solidFill>
                  <a:srgbClr val="FFFF00"/>
                </a:solidFill>
              </a:rPr>
              <a:t>STEP 3 :</a:t>
            </a:r>
          </a:p>
          <a:p>
            <a:r>
              <a:rPr lang="en-IN" dirty="0"/>
              <a:t>Detect R-Peaks.</a:t>
            </a:r>
          </a:p>
        </p:txBody>
      </p:sp>
      <p:sp>
        <p:nvSpPr>
          <p:cNvPr id="11" name="TextBox 10">
            <a:extLst>
              <a:ext uri="{FF2B5EF4-FFF2-40B4-BE49-F238E27FC236}">
                <a16:creationId xmlns:a16="http://schemas.microsoft.com/office/drawing/2014/main" id="{FDC52A27-7051-937A-1D99-F5BC857BBE17}"/>
              </a:ext>
            </a:extLst>
          </p:cNvPr>
          <p:cNvSpPr txBox="1"/>
          <p:nvPr/>
        </p:nvSpPr>
        <p:spPr>
          <a:xfrm>
            <a:off x="176192" y="4018249"/>
            <a:ext cx="6231117" cy="646331"/>
          </a:xfrm>
          <a:prstGeom prst="rect">
            <a:avLst/>
          </a:prstGeom>
          <a:noFill/>
        </p:spPr>
        <p:txBody>
          <a:bodyPr wrap="square" rtlCol="0">
            <a:spAutoFit/>
          </a:bodyPr>
          <a:lstStyle/>
          <a:p>
            <a:r>
              <a:rPr lang="en-US" dirty="0">
                <a:solidFill>
                  <a:srgbClr val="FFFF00"/>
                </a:solidFill>
              </a:rPr>
              <a:t>STEP 4 :</a:t>
            </a:r>
          </a:p>
          <a:p>
            <a:r>
              <a:rPr lang="en-US" dirty="0"/>
              <a:t>Measure the time difference between consecutive R-peaks.</a:t>
            </a:r>
            <a:endParaRPr lang="en-IN" dirty="0"/>
          </a:p>
        </p:txBody>
      </p:sp>
      <p:sp>
        <p:nvSpPr>
          <p:cNvPr id="12" name="TextBox 11">
            <a:extLst>
              <a:ext uri="{FF2B5EF4-FFF2-40B4-BE49-F238E27FC236}">
                <a16:creationId xmlns:a16="http://schemas.microsoft.com/office/drawing/2014/main" id="{E93913AB-1CE6-E9A8-A568-BCE2CB88B629}"/>
              </a:ext>
            </a:extLst>
          </p:cNvPr>
          <p:cNvSpPr txBox="1"/>
          <p:nvPr/>
        </p:nvSpPr>
        <p:spPr>
          <a:xfrm>
            <a:off x="176190" y="4734247"/>
            <a:ext cx="6231117" cy="646331"/>
          </a:xfrm>
          <a:prstGeom prst="rect">
            <a:avLst/>
          </a:prstGeom>
          <a:noFill/>
        </p:spPr>
        <p:txBody>
          <a:bodyPr wrap="square" rtlCol="0">
            <a:spAutoFit/>
          </a:bodyPr>
          <a:lstStyle/>
          <a:p>
            <a:r>
              <a:rPr lang="en-US" dirty="0">
                <a:solidFill>
                  <a:srgbClr val="FFFF00"/>
                </a:solidFill>
              </a:rPr>
              <a:t>STEP 5 :</a:t>
            </a:r>
          </a:p>
          <a:p>
            <a:r>
              <a:rPr lang="en-US" dirty="0"/>
              <a:t>Compute the heart rate.</a:t>
            </a:r>
            <a:endParaRPr lang="en-IN" dirty="0"/>
          </a:p>
        </p:txBody>
      </p:sp>
    </p:spTree>
    <p:extLst>
      <p:ext uri="{BB962C8B-B14F-4D97-AF65-F5344CB8AC3E}">
        <p14:creationId xmlns:p14="http://schemas.microsoft.com/office/powerpoint/2010/main" val="1438936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D07AD-AA9F-29FE-7E92-D7126E5678E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099C821-04C9-67F7-B87F-F05ADC80F852}"/>
              </a:ext>
            </a:extLst>
          </p:cNvPr>
          <p:cNvSpPr txBox="1"/>
          <p:nvPr/>
        </p:nvSpPr>
        <p:spPr>
          <a:xfrm>
            <a:off x="1731390" y="405353"/>
            <a:ext cx="8729220" cy="769441"/>
          </a:xfrm>
          <a:prstGeom prst="rect">
            <a:avLst/>
          </a:prstGeom>
          <a:noFill/>
        </p:spPr>
        <p:txBody>
          <a:bodyPr wrap="square" rtlCol="0">
            <a:spAutoFit/>
          </a:bodyPr>
          <a:lstStyle/>
          <a:p>
            <a:pPr algn="ctr"/>
            <a:r>
              <a:rPr lang="en-US" sz="4400" b="1" u="sng" dirty="0">
                <a:solidFill>
                  <a:srgbClr val="00B050"/>
                </a:solidFill>
              </a:rPr>
              <a:t>TASK-1</a:t>
            </a:r>
            <a:endParaRPr lang="en-IN" sz="4400" b="1" u="sng" dirty="0">
              <a:solidFill>
                <a:srgbClr val="00B050"/>
              </a:solidFill>
            </a:endParaRPr>
          </a:p>
        </p:txBody>
      </p:sp>
      <p:sp>
        <p:nvSpPr>
          <p:cNvPr id="2" name="TextBox 1">
            <a:extLst>
              <a:ext uri="{FF2B5EF4-FFF2-40B4-BE49-F238E27FC236}">
                <a16:creationId xmlns:a16="http://schemas.microsoft.com/office/drawing/2014/main" id="{86CC8D85-EC60-A65E-6E25-C904F53DE9E1}"/>
              </a:ext>
            </a:extLst>
          </p:cNvPr>
          <p:cNvSpPr txBox="1"/>
          <p:nvPr/>
        </p:nvSpPr>
        <p:spPr>
          <a:xfrm>
            <a:off x="647307" y="2044005"/>
            <a:ext cx="10897386" cy="1384995"/>
          </a:xfrm>
          <a:prstGeom prst="rect">
            <a:avLst/>
          </a:prstGeom>
          <a:noFill/>
        </p:spPr>
        <p:txBody>
          <a:bodyPr wrap="square" rtlCol="0">
            <a:spAutoFit/>
          </a:bodyPr>
          <a:lstStyle/>
          <a:p>
            <a:r>
              <a:rPr lang="en-US" sz="2800" dirty="0"/>
              <a:t>We are given signal E1 which is a noise free ECG signal. The sampling rate is 128 samples/second. Our objective for Task 1 is to  find and plot the HR as function of time, and perform the estimation per minute. </a:t>
            </a:r>
            <a:endParaRPr lang="en-IN" sz="2800" dirty="0"/>
          </a:p>
        </p:txBody>
      </p:sp>
    </p:spTree>
    <p:extLst>
      <p:ext uri="{BB962C8B-B14F-4D97-AF65-F5344CB8AC3E}">
        <p14:creationId xmlns:p14="http://schemas.microsoft.com/office/powerpoint/2010/main" val="1953732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5F629-655E-7BA0-D750-77AAE519CE47}"/>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DF030A2E-6C2D-EE8F-6CAD-57290F68A9CA}"/>
              </a:ext>
            </a:extLst>
          </p:cNvPr>
          <p:cNvSpPr txBox="1"/>
          <p:nvPr/>
        </p:nvSpPr>
        <p:spPr>
          <a:xfrm>
            <a:off x="1731390" y="405353"/>
            <a:ext cx="8729220" cy="769441"/>
          </a:xfrm>
          <a:prstGeom prst="rect">
            <a:avLst/>
          </a:prstGeom>
          <a:noFill/>
        </p:spPr>
        <p:txBody>
          <a:bodyPr wrap="square" rtlCol="0">
            <a:spAutoFit/>
          </a:bodyPr>
          <a:lstStyle/>
          <a:p>
            <a:pPr algn="ctr"/>
            <a:r>
              <a:rPr lang="en-US" sz="4400" b="1" u="sng" dirty="0">
                <a:solidFill>
                  <a:srgbClr val="00B050"/>
                </a:solidFill>
              </a:rPr>
              <a:t>ORIGINAL SIGNAL</a:t>
            </a:r>
            <a:endParaRPr lang="en-IN" sz="4400" b="1" u="sng" dirty="0">
              <a:solidFill>
                <a:srgbClr val="00B050"/>
              </a:solidFill>
            </a:endParaRPr>
          </a:p>
        </p:txBody>
      </p:sp>
      <p:pic>
        <p:nvPicPr>
          <p:cNvPr id="4" name="Picture 3">
            <a:extLst>
              <a:ext uri="{FF2B5EF4-FFF2-40B4-BE49-F238E27FC236}">
                <a16:creationId xmlns:a16="http://schemas.microsoft.com/office/drawing/2014/main" id="{C410BD9B-7CCA-0EDD-163B-E82B30CD6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454" y="1602851"/>
            <a:ext cx="5467546" cy="4100660"/>
          </a:xfrm>
          <a:prstGeom prst="rect">
            <a:avLst/>
          </a:prstGeom>
        </p:spPr>
      </p:pic>
      <p:pic>
        <p:nvPicPr>
          <p:cNvPr id="6" name="Picture 5">
            <a:extLst>
              <a:ext uri="{FF2B5EF4-FFF2-40B4-BE49-F238E27FC236}">
                <a16:creationId xmlns:a16="http://schemas.microsoft.com/office/drawing/2014/main" id="{BE61F36A-6594-4821-36BD-8FE03CFB80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968" y="1602852"/>
            <a:ext cx="5467546" cy="4100660"/>
          </a:xfrm>
          <a:prstGeom prst="rect">
            <a:avLst/>
          </a:prstGeom>
        </p:spPr>
      </p:pic>
    </p:spTree>
    <p:extLst>
      <p:ext uri="{BB962C8B-B14F-4D97-AF65-F5344CB8AC3E}">
        <p14:creationId xmlns:p14="http://schemas.microsoft.com/office/powerpoint/2010/main" val="59941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4F5A0-3EFC-3ED2-5902-A3A8A4DE1E32}"/>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8E440DDC-F0E1-A229-D547-979DBE5900F7}"/>
              </a:ext>
            </a:extLst>
          </p:cNvPr>
          <p:cNvSpPr txBox="1"/>
          <p:nvPr/>
        </p:nvSpPr>
        <p:spPr>
          <a:xfrm>
            <a:off x="1731390" y="405353"/>
            <a:ext cx="8729220" cy="769441"/>
          </a:xfrm>
          <a:prstGeom prst="rect">
            <a:avLst/>
          </a:prstGeom>
          <a:noFill/>
        </p:spPr>
        <p:txBody>
          <a:bodyPr wrap="square" rtlCol="0">
            <a:spAutoFit/>
          </a:bodyPr>
          <a:lstStyle/>
          <a:p>
            <a:pPr algn="ctr"/>
            <a:r>
              <a:rPr lang="en-US" sz="4400" b="1" u="sng" dirty="0">
                <a:solidFill>
                  <a:srgbClr val="00B050"/>
                </a:solidFill>
              </a:rPr>
              <a:t>SETTING</a:t>
            </a:r>
            <a:r>
              <a:rPr lang="en-US" sz="4400" b="1" dirty="0">
                <a:solidFill>
                  <a:srgbClr val="00B050"/>
                </a:solidFill>
              </a:rPr>
              <a:t> </a:t>
            </a:r>
            <a:r>
              <a:rPr lang="en-US" sz="4400" b="1" u="sng" dirty="0">
                <a:solidFill>
                  <a:srgbClr val="00B050"/>
                </a:solidFill>
              </a:rPr>
              <a:t>PARAMETERS</a:t>
            </a:r>
            <a:endParaRPr lang="en-IN" sz="4400" b="1" u="sng" dirty="0">
              <a:solidFill>
                <a:srgbClr val="00B050"/>
              </a:solidFill>
            </a:endParaRPr>
          </a:p>
        </p:txBody>
      </p:sp>
      <p:sp>
        <p:nvSpPr>
          <p:cNvPr id="3" name="TextBox 2">
            <a:extLst>
              <a:ext uri="{FF2B5EF4-FFF2-40B4-BE49-F238E27FC236}">
                <a16:creationId xmlns:a16="http://schemas.microsoft.com/office/drawing/2014/main" id="{27A185F0-7999-A80F-89C6-54C29537BB04}"/>
              </a:ext>
            </a:extLst>
          </p:cNvPr>
          <p:cNvSpPr txBox="1"/>
          <p:nvPr/>
        </p:nvSpPr>
        <p:spPr>
          <a:xfrm>
            <a:off x="631595" y="1265375"/>
            <a:ext cx="5872899" cy="369332"/>
          </a:xfrm>
          <a:prstGeom prst="rect">
            <a:avLst/>
          </a:prstGeom>
          <a:noFill/>
        </p:spPr>
        <p:txBody>
          <a:bodyPr wrap="square" rtlCol="0">
            <a:spAutoFit/>
          </a:bodyPr>
          <a:lstStyle/>
          <a:p>
            <a:r>
              <a:rPr lang="en-US" u="sng" dirty="0"/>
              <a:t>Sampling Rate</a:t>
            </a:r>
            <a:r>
              <a:rPr lang="en-US" dirty="0"/>
              <a:t> : 128 Hz</a:t>
            </a:r>
          </a:p>
        </p:txBody>
      </p:sp>
      <p:sp>
        <p:nvSpPr>
          <p:cNvPr id="5" name="TextBox 4">
            <a:extLst>
              <a:ext uri="{FF2B5EF4-FFF2-40B4-BE49-F238E27FC236}">
                <a16:creationId xmlns:a16="http://schemas.microsoft.com/office/drawing/2014/main" id="{A128FF9D-507F-4E73-DC53-20C9876EC660}"/>
              </a:ext>
            </a:extLst>
          </p:cNvPr>
          <p:cNvSpPr txBox="1"/>
          <p:nvPr/>
        </p:nvSpPr>
        <p:spPr>
          <a:xfrm>
            <a:off x="631595" y="1725288"/>
            <a:ext cx="7692273" cy="646331"/>
          </a:xfrm>
          <a:prstGeom prst="rect">
            <a:avLst/>
          </a:prstGeom>
          <a:noFill/>
        </p:spPr>
        <p:txBody>
          <a:bodyPr wrap="square" rtlCol="0">
            <a:spAutoFit/>
          </a:bodyPr>
          <a:lstStyle/>
          <a:p>
            <a:r>
              <a:rPr lang="en-US" u="sng" dirty="0"/>
              <a:t>Threshold Value</a:t>
            </a:r>
            <a:r>
              <a:rPr lang="en-US" dirty="0"/>
              <a:t> :</a:t>
            </a:r>
          </a:p>
          <a:p>
            <a:r>
              <a:rPr lang="en-US" dirty="0"/>
              <a:t>The threshold value has been set to 0.17 on observing the given ECG graph.  </a:t>
            </a:r>
          </a:p>
        </p:txBody>
      </p:sp>
      <p:sp>
        <p:nvSpPr>
          <p:cNvPr id="7" name="TextBox 6">
            <a:extLst>
              <a:ext uri="{FF2B5EF4-FFF2-40B4-BE49-F238E27FC236}">
                <a16:creationId xmlns:a16="http://schemas.microsoft.com/office/drawing/2014/main" id="{35A10079-3F32-8CAF-98C2-298DE90B6077}"/>
              </a:ext>
            </a:extLst>
          </p:cNvPr>
          <p:cNvSpPr txBox="1"/>
          <p:nvPr/>
        </p:nvSpPr>
        <p:spPr>
          <a:xfrm>
            <a:off x="631595" y="2393669"/>
            <a:ext cx="11293312" cy="923330"/>
          </a:xfrm>
          <a:prstGeom prst="rect">
            <a:avLst/>
          </a:prstGeom>
          <a:noFill/>
        </p:spPr>
        <p:txBody>
          <a:bodyPr wrap="square" rtlCol="0">
            <a:spAutoFit/>
          </a:bodyPr>
          <a:lstStyle/>
          <a:p>
            <a:r>
              <a:rPr lang="en-US" u="sng" dirty="0"/>
              <a:t>Minimum Distance between peaks</a:t>
            </a:r>
            <a:r>
              <a:rPr lang="en-US" dirty="0"/>
              <a:t> :</a:t>
            </a:r>
          </a:p>
          <a:p>
            <a:r>
              <a:rPr lang="en-US" dirty="0"/>
              <a:t>The minimum distance between the R-R peaks has been set to 0.3 * (sampling rate) on doing the following calculations -</a:t>
            </a:r>
          </a:p>
        </p:txBody>
      </p:sp>
      <p:pic>
        <p:nvPicPr>
          <p:cNvPr id="10" name="Picture 9">
            <a:extLst>
              <a:ext uri="{FF2B5EF4-FFF2-40B4-BE49-F238E27FC236}">
                <a16:creationId xmlns:a16="http://schemas.microsoft.com/office/drawing/2014/main" id="{99E3BA54-9A3E-B004-CEA6-32A3261DDB9F}"/>
              </a:ext>
            </a:extLst>
          </p:cNvPr>
          <p:cNvPicPr>
            <a:picLocks noChangeAspect="1"/>
          </p:cNvPicPr>
          <p:nvPr/>
        </p:nvPicPr>
        <p:blipFill>
          <a:blip r:embed="rId2"/>
          <a:stretch>
            <a:fillRect/>
          </a:stretch>
        </p:blipFill>
        <p:spPr>
          <a:xfrm>
            <a:off x="71289" y="3541002"/>
            <a:ext cx="5684579" cy="2272291"/>
          </a:xfrm>
          <a:prstGeom prst="rect">
            <a:avLst/>
          </a:prstGeom>
        </p:spPr>
      </p:pic>
      <p:pic>
        <p:nvPicPr>
          <p:cNvPr id="12" name="Picture 11">
            <a:extLst>
              <a:ext uri="{FF2B5EF4-FFF2-40B4-BE49-F238E27FC236}">
                <a16:creationId xmlns:a16="http://schemas.microsoft.com/office/drawing/2014/main" id="{D943685A-97EE-A638-8F98-BC35DAFACB88}"/>
              </a:ext>
            </a:extLst>
          </p:cNvPr>
          <p:cNvPicPr>
            <a:picLocks noChangeAspect="1"/>
          </p:cNvPicPr>
          <p:nvPr/>
        </p:nvPicPr>
        <p:blipFill>
          <a:blip r:embed="rId3"/>
          <a:stretch>
            <a:fillRect/>
          </a:stretch>
        </p:blipFill>
        <p:spPr>
          <a:xfrm>
            <a:off x="5755868" y="3541002"/>
            <a:ext cx="6193403" cy="2468147"/>
          </a:xfrm>
          <a:prstGeom prst="rect">
            <a:avLst/>
          </a:prstGeom>
        </p:spPr>
      </p:pic>
    </p:spTree>
    <p:extLst>
      <p:ext uri="{BB962C8B-B14F-4D97-AF65-F5344CB8AC3E}">
        <p14:creationId xmlns:p14="http://schemas.microsoft.com/office/powerpoint/2010/main" val="2013030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C36E6-5D50-34DB-4648-AA4C223406BC}"/>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4701DD62-D936-055C-8E62-D4E1D5BDF7E0}"/>
              </a:ext>
            </a:extLst>
          </p:cNvPr>
          <p:cNvSpPr txBox="1"/>
          <p:nvPr/>
        </p:nvSpPr>
        <p:spPr>
          <a:xfrm>
            <a:off x="1731390" y="405353"/>
            <a:ext cx="8729220" cy="769441"/>
          </a:xfrm>
          <a:prstGeom prst="rect">
            <a:avLst/>
          </a:prstGeom>
          <a:noFill/>
        </p:spPr>
        <p:txBody>
          <a:bodyPr wrap="square" rtlCol="0">
            <a:spAutoFit/>
          </a:bodyPr>
          <a:lstStyle/>
          <a:p>
            <a:pPr algn="ctr"/>
            <a:r>
              <a:rPr lang="en-US" sz="4400" b="1" u="sng" dirty="0">
                <a:solidFill>
                  <a:srgbClr val="00B050"/>
                </a:solidFill>
              </a:rPr>
              <a:t>RESULTS</a:t>
            </a:r>
            <a:endParaRPr lang="en-IN" sz="4400" b="1" u="sng" dirty="0">
              <a:solidFill>
                <a:srgbClr val="00B050"/>
              </a:solidFill>
            </a:endParaRPr>
          </a:p>
        </p:txBody>
      </p:sp>
      <p:sp>
        <p:nvSpPr>
          <p:cNvPr id="2" name="TextBox 1">
            <a:extLst>
              <a:ext uri="{FF2B5EF4-FFF2-40B4-BE49-F238E27FC236}">
                <a16:creationId xmlns:a16="http://schemas.microsoft.com/office/drawing/2014/main" id="{860ED51B-CBDB-6B1D-7999-DF16EB659947}"/>
              </a:ext>
            </a:extLst>
          </p:cNvPr>
          <p:cNvSpPr txBox="1"/>
          <p:nvPr/>
        </p:nvSpPr>
        <p:spPr>
          <a:xfrm>
            <a:off x="2579802" y="1538660"/>
            <a:ext cx="7032396" cy="369332"/>
          </a:xfrm>
          <a:prstGeom prst="rect">
            <a:avLst/>
          </a:prstGeom>
          <a:noFill/>
        </p:spPr>
        <p:txBody>
          <a:bodyPr wrap="square" rtlCol="0">
            <a:spAutoFit/>
          </a:bodyPr>
          <a:lstStyle/>
          <a:p>
            <a:pPr algn="ctr"/>
            <a:r>
              <a:rPr lang="en-US" dirty="0"/>
              <a:t>The average Heart Rate detected is 108.72bpm</a:t>
            </a:r>
            <a:endParaRPr lang="en-IN" dirty="0"/>
          </a:p>
        </p:txBody>
      </p:sp>
      <p:pic>
        <p:nvPicPr>
          <p:cNvPr id="6" name="Picture 5">
            <a:extLst>
              <a:ext uri="{FF2B5EF4-FFF2-40B4-BE49-F238E27FC236}">
                <a16:creationId xmlns:a16="http://schemas.microsoft.com/office/drawing/2014/main" id="{58290628-68EA-72E1-DCE3-68B8778BB5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701" y="2271857"/>
            <a:ext cx="5165692" cy="3874269"/>
          </a:xfrm>
          <a:prstGeom prst="rect">
            <a:avLst/>
          </a:prstGeom>
        </p:spPr>
      </p:pic>
      <p:pic>
        <p:nvPicPr>
          <p:cNvPr id="11" name="Picture 10">
            <a:extLst>
              <a:ext uri="{FF2B5EF4-FFF2-40B4-BE49-F238E27FC236}">
                <a16:creationId xmlns:a16="http://schemas.microsoft.com/office/drawing/2014/main" id="{80189B90-0B7A-2423-E8D0-DE0BD77A90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1569" y="2271857"/>
            <a:ext cx="5165692" cy="3874269"/>
          </a:xfrm>
          <a:prstGeom prst="rect">
            <a:avLst/>
          </a:prstGeom>
        </p:spPr>
      </p:pic>
    </p:spTree>
    <p:extLst>
      <p:ext uri="{BB962C8B-B14F-4D97-AF65-F5344CB8AC3E}">
        <p14:creationId xmlns:p14="http://schemas.microsoft.com/office/powerpoint/2010/main" val="1634047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596D3-5FD9-F2D5-5AA8-7B7A17018E2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3FB8DDFA-5E35-BF55-AFC2-933FC250CC19}"/>
              </a:ext>
            </a:extLst>
          </p:cNvPr>
          <p:cNvSpPr txBox="1"/>
          <p:nvPr/>
        </p:nvSpPr>
        <p:spPr>
          <a:xfrm>
            <a:off x="1731390" y="405353"/>
            <a:ext cx="8729220" cy="769441"/>
          </a:xfrm>
          <a:prstGeom prst="rect">
            <a:avLst/>
          </a:prstGeom>
          <a:noFill/>
        </p:spPr>
        <p:txBody>
          <a:bodyPr wrap="square" rtlCol="0">
            <a:spAutoFit/>
          </a:bodyPr>
          <a:lstStyle/>
          <a:p>
            <a:pPr algn="ctr"/>
            <a:r>
              <a:rPr lang="en-US" sz="4400" b="1" u="sng" dirty="0">
                <a:solidFill>
                  <a:srgbClr val="00B050"/>
                </a:solidFill>
              </a:rPr>
              <a:t>TASK-2</a:t>
            </a:r>
            <a:endParaRPr lang="en-IN" sz="4400" b="1" u="sng" dirty="0">
              <a:solidFill>
                <a:srgbClr val="00B050"/>
              </a:solidFill>
            </a:endParaRPr>
          </a:p>
        </p:txBody>
      </p:sp>
      <p:sp>
        <p:nvSpPr>
          <p:cNvPr id="2" name="TextBox 1">
            <a:extLst>
              <a:ext uri="{FF2B5EF4-FFF2-40B4-BE49-F238E27FC236}">
                <a16:creationId xmlns:a16="http://schemas.microsoft.com/office/drawing/2014/main" id="{707A4799-28D1-E985-8FDE-07FE381928B9}"/>
              </a:ext>
            </a:extLst>
          </p:cNvPr>
          <p:cNvSpPr txBox="1"/>
          <p:nvPr/>
        </p:nvSpPr>
        <p:spPr>
          <a:xfrm>
            <a:off x="647307" y="2015725"/>
            <a:ext cx="10897386" cy="1815882"/>
          </a:xfrm>
          <a:prstGeom prst="rect">
            <a:avLst/>
          </a:prstGeom>
          <a:noFill/>
        </p:spPr>
        <p:txBody>
          <a:bodyPr wrap="square" rtlCol="0">
            <a:spAutoFit/>
          </a:bodyPr>
          <a:lstStyle/>
          <a:p>
            <a:r>
              <a:rPr lang="en-US" sz="2800" dirty="0"/>
              <a:t>We are given signals E2 and E3 which are noisy ECG signals. The sampling rate is 128 samples/second. Our objective for Task 2 is to </a:t>
            </a:r>
            <a:r>
              <a:rPr lang="en-IN" sz="2800" dirty="0"/>
              <a:t>perform appropriate noise removal and </a:t>
            </a:r>
            <a:r>
              <a:rPr lang="en-US" sz="2800" dirty="0"/>
              <a:t> find and plot the HR as function of time, and perform the estimation per minute. </a:t>
            </a:r>
            <a:endParaRPr lang="en-IN" sz="2800" dirty="0"/>
          </a:p>
        </p:txBody>
      </p:sp>
    </p:spTree>
    <p:extLst>
      <p:ext uri="{BB962C8B-B14F-4D97-AF65-F5344CB8AC3E}">
        <p14:creationId xmlns:p14="http://schemas.microsoft.com/office/powerpoint/2010/main" val="3718417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06C9F-F7CD-E891-EDD7-B52C334A929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4D59D62D-AC21-F8A8-F2D1-42F46603EDDF}"/>
              </a:ext>
            </a:extLst>
          </p:cNvPr>
          <p:cNvSpPr txBox="1"/>
          <p:nvPr/>
        </p:nvSpPr>
        <p:spPr>
          <a:xfrm>
            <a:off x="1731390" y="405353"/>
            <a:ext cx="8729220" cy="769441"/>
          </a:xfrm>
          <a:prstGeom prst="rect">
            <a:avLst/>
          </a:prstGeom>
          <a:noFill/>
        </p:spPr>
        <p:txBody>
          <a:bodyPr wrap="square" rtlCol="0">
            <a:spAutoFit/>
          </a:bodyPr>
          <a:lstStyle/>
          <a:p>
            <a:pPr algn="ctr"/>
            <a:r>
              <a:rPr lang="en-US" sz="4400" b="1" u="sng" dirty="0">
                <a:solidFill>
                  <a:srgbClr val="00B050"/>
                </a:solidFill>
              </a:rPr>
              <a:t>ORIGINAL SIGNAL E2</a:t>
            </a:r>
            <a:endParaRPr lang="en-IN" sz="4400" b="1" u="sng" dirty="0">
              <a:solidFill>
                <a:srgbClr val="00B050"/>
              </a:solidFill>
            </a:endParaRPr>
          </a:p>
        </p:txBody>
      </p:sp>
      <p:pic>
        <p:nvPicPr>
          <p:cNvPr id="3" name="Picture 2">
            <a:extLst>
              <a:ext uri="{FF2B5EF4-FFF2-40B4-BE49-F238E27FC236}">
                <a16:creationId xmlns:a16="http://schemas.microsoft.com/office/drawing/2014/main" id="{9C1CDEF4-2AA2-6C4D-3A30-8F8D213B4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595" y="1857375"/>
            <a:ext cx="5549245" cy="4161934"/>
          </a:xfrm>
          <a:prstGeom prst="rect">
            <a:avLst/>
          </a:prstGeom>
        </p:spPr>
      </p:pic>
      <p:pic>
        <p:nvPicPr>
          <p:cNvPr id="7" name="Picture 6">
            <a:extLst>
              <a:ext uri="{FF2B5EF4-FFF2-40B4-BE49-F238E27FC236}">
                <a16:creationId xmlns:a16="http://schemas.microsoft.com/office/drawing/2014/main" id="{C147D9BD-7901-F558-B4F1-BC0F90913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4160" y="1857375"/>
            <a:ext cx="5549245" cy="4161934"/>
          </a:xfrm>
          <a:prstGeom prst="rect">
            <a:avLst/>
          </a:prstGeom>
        </p:spPr>
      </p:pic>
    </p:spTree>
    <p:extLst>
      <p:ext uri="{BB962C8B-B14F-4D97-AF65-F5344CB8AC3E}">
        <p14:creationId xmlns:p14="http://schemas.microsoft.com/office/powerpoint/2010/main" val="3020302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324</TotalTime>
  <Words>678</Words>
  <Application>Microsoft Office PowerPoint</Application>
  <PresentationFormat>Widescreen</PresentationFormat>
  <Paragraphs>58</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Calisto MT</vt:lpstr>
      <vt:lpstr>Wingdings 2</vt:lpstr>
      <vt:lpstr>Slate</vt:lpstr>
      <vt:lpstr>Part 2:  Heart rate estimation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Manas Inamdar</dc:creator>
  <cp:lastModifiedBy>Manas Inamdar</cp:lastModifiedBy>
  <cp:revision>5</cp:revision>
  <dcterms:created xsi:type="dcterms:W3CDTF">2024-12-01T20:37:20Z</dcterms:created>
  <dcterms:modified xsi:type="dcterms:W3CDTF">2024-12-02T07:02:13Z</dcterms:modified>
</cp:coreProperties>
</file>