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1887200" cy="640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1047539"/>
            <a:ext cx="8915400" cy="2228427"/>
          </a:xfrm>
        </p:spPr>
        <p:txBody>
          <a:bodyPr anchor="b"/>
          <a:lstStyle>
            <a:lvl1pPr algn="ctr">
              <a:defRPr sz="5600"/>
            </a:lvl1pPr>
          </a:lstStyle>
          <a:p>
            <a:r>
              <a:rPr lang="en-US"/>
              <a:t>Click to edit Master title style</a:t>
            </a:r>
            <a:endParaRPr lang="en-US" dirty="0"/>
          </a:p>
        </p:txBody>
      </p:sp>
      <p:sp>
        <p:nvSpPr>
          <p:cNvPr id="3" name="Subtitle 2"/>
          <p:cNvSpPr>
            <a:spLocks noGrp="1"/>
          </p:cNvSpPr>
          <p:nvPr>
            <p:ph type="subTitle" idx="1"/>
          </p:nvPr>
        </p:nvSpPr>
        <p:spPr>
          <a:xfrm>
            <a:off x="1485900" y="3361902"/>
            <a:ext cx="8915400" cy="1545378"/>
          </a:xfrm>
        </p:spPr>
        <p:txBody>
          <a:bodyPr/>
          <a:lstStyle>
            <a:lvl1pPr marL="0" indent="0" algn="ctr">
              <a:buNone/>
              <a:defRPr sz="2240"/>
            </a:lvl1pPr>
            <a:lvl2pPr marL="426705" indent="0" algn="ctr">
              <a:buNone/>
              <a:defRPr sz="1867"/>
            </a:lvl2pPr>
            <a:lvl3pPr marL="853410" indent="0" algn="ctr">
              <a:buNone/>
              <a:defRPr sz="1680"/>
            </a:lvl3pPr>
            <a:lvl4pPr marL="1280114" indent="0" algn="ctr">
              <a:buNone/>
              <a:defRPr sz="1493"/>
            </a:lvl4pPr>
            <a:lvl5pPr marL="1706819" indent="0" algn="ctr">
              <a:buNone/>
              <a:defRPr sz="1493"/>
            </a:lvl5pPr>
            <a:lvl6pPr marL="2133524" indent="0" algn="ctr">
              <a:buNone/>
              <a:defRPr sz="1493"/>
            </a:lvl6pPr>
            <a:lvl7pPr marL="2560229" indent="0" algn="ctr">
              <a:buNone/>
              <a:defRPr sz="1493"/>
            </a:lvl7pPr>
            <a:lvl8pPr marL="2986933" indent="0" algn="ctr">
              <a:buNone/>
              <a:defRPr sz="1493"/>
            </a:lvl8pPr>
            <a:lvl9pPr marL="3413638" indent="0" algn="ctr">
              <a:buNone/>
              <a:defRPr sz="149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00715-507C-4075-9285-270FD85D1D46}"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256099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00715-507C-4075-9285-270FD85D1D46}"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294264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6777" y="340783"/>
            <a:ext cx="2563178" cy="54243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7245" y="340783"/>
            <a:ext cx="7540943" cy="54243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00715-507C-4075-9285-270FD85D1D46}"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338501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00715-507C-4075-9285-270FD85D1D46}"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144050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1054" y="1595756"/>
            <a:ext cx="10252710" cy="2662555"/>
          </a:xfrm>
        </p:spPr>
        <p:txBody>
          <a:bodyPr anchor="b"/>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811054" y="4283499"/>
            <a:ext cx="10252710" cy="1400175"/>
          </a:xfrm>
        </p:spPr>
        <p:txBody>
          <a:bodyPr/>
          <a:lstStyle>
            <a:lvl1pPr marL="0" indent="0">
              <a:buNone/>
              <a:defRPr sz="2240">
                <a:solidFill>
                  <a:schemeClr val="tx1">
                    <a:tint val="75000"/>
                  </a:schemeClr>
                </a:solidFill>
              </a:defRPr>
            </a:lvl1pPr>
            <a:lvl2pPr marL="426705" indent="0">
              <a:buNone/>
              <a:defRPr sz="1867">
                <a:solidFill>
                  <a:schemeClr val="tx1">
                    <a:tint val="75000"/>
                  </a:schemeClr>
                </a:solidFill>
              </a:defRPr>
            </a:lvl2pPr>
            <a:lvl3pPr marL="853410" indent="0">
              <a:buNone/>
              <a:defRPr sz="1680">
                <a:solidFill>
                  <a:schemeClr val="tx1">
                    <a:tint val="75000"/>
                  </a:schemeClr>
                </a:solidFill>
              </a:defRPr>
            </a:lvl3pPr>
            <a:lvl4pPr marL="1280114" indent="0">
              <a:buNone/>
              <a:defRPr sz="1493">
                <a:solidFill>
                  <a:schemeClr val="tx1">
                    <a:tint val="75000"/>
                  </a:schemeClr>
                </a:solidFill>
              </a:defRPr>
            </a:lvl4pPr>
            <a:lvl5pPr marL="1706819" indent="0">
              <a:buNone/>
              <a:defRPr sz="1493">
                <a:solidFill>
                  <a:schemeClr val="tx1">
                    <a:tint val="75000"/>
                  </a:schemeClr>
                </a:solidFill>
              </a:defRPr>
            </a:lvl5pPr>
            <a:lvl6pPr marL="2133524" indent="0">
              <a:buNone/>
              <a:defRPr sz="1493">
                <a:solidFill>
                  <a:schemeClr val="tx1">
                    <a:tint val="75000"/>
                  </a:schemeClr>
                </a:solidFill>
              </a:defRPr>
            </a:lvl6pPr>
            <a:lvl7pPr marL="2560229" indent="0">
              <a:buNone/>
              <a:defRPr sz="1493">
                <a:solidFill>
                  <a:schemeClr val="tx1">
                    <a:tint val="75000"/>
                  </a:schemeClr>
                </a:solidFill>
              </a:defRPr>
            </a:lvl7pPr>
            <a:lvl8pPr marL="2986933" indent="0">
              <a:buNone/>
              <a:defRPr sz="1493">
                <a:solidFill>
                  <a:schemeClr val="tx1">
                    <a:tint val="75000"/>
                  </a:schemeClr>
                </a:solidFill>
              </a:defRPr>
            </a:lvl8pPr>
            <a:lvl9pPr marL="3413638"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00715-507C-4075-9285-270FD85D1D46}"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41597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7245" y="1703917"/>
            <a:ext cx="5052060" cy="4061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7895" y="1703917"/>
            <a:ext cx="5052060" cy="4061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00715-507C-4075-9285-270FD85D1D46}"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139626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793" y="340784"/>
            <a:ext cx="10252710" cy="12371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18794" y="1569085"/>
            <a:ext cx="5028842"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a:t>Click to edit Master text styles</a:t>
            </a:r>
          </a:p>
        </p:txBody>
      </p:sp>
      <p:sp>
        <p:nvSpPr>
          <p:cNvPr id="4" name="Content Placeholder 3"/>
          <p:cNvSpPr>
            <a:spLocks noGrp="1"/>
          </p:cNvSpPr>
          <p:nvPr>
            <p:ph sz="half" idx="2"/>
          </p:nvPr>
        </p:nvSpPr>
        <p:spPr>
          <a:xfrm>
            <a:off x="818794" y="2338070"/>
            <a:ext cx="5028842" cy="3438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7895" y="1569085"/>
            <a:ext cx="5053608"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a:t>Click to edit Master text styles</a:t>
            </a:r>
          </a:p>
        </p:txBody>
      </p:sp>
      <p:sp>
        <p:nvSpPr>
          <p:cNvPr id="6" name="Content Placeholder 5"/>
          <p:cNvSpPr>
            <a:spLocks noGrp="1"/>
          </p:cNvSpPr>
          <p:nvPr>
            <p:ph sz="quarter" idx="4"/>
          </p:nvPr>
        </p:nvSpPr>
        <p:spPr>
          <a:xfrm>
            <a:off x="6017895" y="2338070"/>
            <a:ext cx="5053608" cy="3438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00715-507C-4075-9285-270FD85D1D46}"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380443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00715-507C-4075-9285-270FD85D1D46}"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220512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00715-507C-4075-9285-270FD85D1D46}"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28858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26720"/>
            <a:ext cx="3833931" cy="1493520"/>
          </a:xfrm>
        </p:spPr>
        <p:txBody>
          <a:bodyPr anchor="b"/>
          <a:lstStyle>
            <a:lvl1pPr>
              <a:defRPr sz="2987"/>
            </a:lvl1pPr>
          </a:lstStyle>
          <a:p>
            <a:r>
              <a:rPr lang="en-US"/>
              <a:t>Click to edit Master title style</a:t>
            </a:r>
            <a:endParaRPr lang="en-US" dirty="0"/>
          </a:p>
        </p:txBody>
      </p:sp>
      <p:sp>
        <p:nvSpPr>
          <p:cNvPr id="3" name="Content Placeholder 2"/>
          <p:cNvSpPr>
            <a:spLocks noGrp="1"/>
          </p:cNvSpPr>
          <p:nvPr>
            <p:ph idx="1"/>
          </p:nvPr>
        </p:nvSpPr>
        <p:spPr>
          <a:xfrm>
            <a:off x="5053608" y="921597"/>
            <a:ext cx="6017895" cy="4548717"/>
          </a:xfrm>
        </p:spPr>
        <p:txBody>
          <a:bodyPr/>
          <a:lstStyle>
            <a:lvl1pPr>
              <a:defRPr sz="2987"/>
            </a:lvl1pPr>
            <a:lvl2pPr>
              <a:defRPr sz="2613"/>
            </a:lvl2pPr>
            <a:lvl3pPr>
              <a:defRPr sz="224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794" y="1920240"/>
            <a:ext cx="3833931"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a:t>Click to edit Master text styles</a:t>
            </a:r>
          </a:p>
        </p:txBody>
      </p:sp>
      <p:sp>
        <p:nvSpPr>
          <p:cNvPr id="5" name="Date Placeholder 4"/>
          <p:cNvSpPr>
            <a:spLocks noGrp="1"/>
          </p:cNvSpPr>
          <p:nvPr>
            <p:ph type="dt" sz="half" idx="10"/>
          </p:nvPr>
        </p:nvSpPr>
        <p:spPr/>
        <p:txBody>
          <a:bodyPr/>
          <a:lstStyle/>
          <a:p>
            <a:fld id="{DA600715-507C-4075-9285-270FD85D1D46}"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393781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26720"/>
            <a:ext cx="3833931" cy="1493520"/>
          </a:xfrm>
        </p:spPr>
        <p:txBody>
          <a:bodyPr anchor="b"/>
          <a:lstStyle>
            <a:lvl1pPr>
              <a:defRPr sz="2987"/>
            </a:lvl1pPr>
          </a:lstStyle>
          <a:p>
            <a:r>
              <a:rPr lang="en-US"/>
              <a:t>Click to edit Master title style</a:t>
            </a:r>
            <a:endParaRPr lang="en-US" dirty="0"/>
          </a:p>
        </p:txBody>
      </p:sp>
      <p:sp>
        <p:nvSpPr>
          <p:cNvPr id="3" name="Picture Placeholder 2"/>
          <p:cNvSpPr>
            <a:spLocks noGrp="1" noChangeAspect="1"/>
          </p:cNvSpPr>
          <p:nvPr>
            <p:ph type="pic" idx="1"/>
          </p:nvPr>
        </p:nvSpPr>
        <p:spPr>
          <a:xfrm>
            <a:off x="5053608" y="921597"/>
            <a:ext cx="6017895" cy="4548717"/>
          </a:xfrm>
        </p:spPr>
        <p:txBody>
          <a:bodyPr anchor="t"/>
          <a:lstStyle>
            <a:lvl1pPr marL="0" indent="0">
              <a:buNone/>
              <a:defRPr sz="2987"/>
            </a:lvl1pPr>
            <a:lvl2pPr marL="426705" indent="0">
              <a:buNone/>
              <a:defRPr sz="2613"/>
            </a:lvl2pPr>
            <a:lvl3pPr marL="853410" indent="0">
              <a:buNone/>
              <a:defRPr sz="2240"/>
            </a:lvl3pPr>
            <a:lvl4pPr marL="1280114" indent="0">
              <a:buNone/>
              <a:defRPr sz="1867"/>
            </a:lvl4pPr>
            <a:lvl5pPr marL="1706819" indent="0">
              <a:buNone/>
              <a:defRPr sz="1867"/>
            </a:lvl5pPr>
            <a:lvl6pPr marL="2133524" indent="0">
              <a:buNone/>
              <a:defRPr sz="1867"/>
            </a:lvl6pPr>
            <a:lvl7pPr marL="2560229" indent="0">
              <a:buNone/>
              <a:defRPr sz="1867"/>
            </a:lvl7pPr>
            <a:lvl8pPr marL="2986933" indent="0">
              <a:buNone/>
              <a:defRPr sz="1867"/>
            </a:lvl8pPr>
            <a:lvl9pPr marL="3413638" indent="0">
              <a:buNone/>
              <a:defRPr sz="1867"/>
            </a:lvl9pPr>
          </a:lstStyle>
          <a:p>
            <a:r>
              <a:rPr lang="en-US"/>
              <a:t>Click icon to add picture</a:t>
            </a:r>
            <a:endParaRPr lang="en-US" dirty="0"/>
          </a:p>
        </p:txBody>
      </p:sp>
      <p:sp>
        <p:nvSpPr>
          <p:cNvPr id="4" name="Text Placeholder 3"/>
          <p:cNvSpPr>
            <a:spLocks noGrp="1"/>
          </p:cNvSpPr>
          <p:nvPr>
            <p:ph type="body" sz="half" idx="2"/>
          </p:nvPr>
        </p:nvSpPr>
        <p:spPr>
          <a:xfrm>
            <a:off x="818794" y="1920240"/>
            <a:ext cx="3833931"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a:t>Click to edit Master text styles</a:t>
            </a:r>
          </a:p>
        </p:txBody>
      </p:sp>
      <p:sp>
        <p:nvSpPr>
          <p:cNvPr id="5" name="Date Placeholder 4"/>
          <p:cNvSpPr>
            <a:spLocks noGrp="1"/>
          </p:cNvSpPr>
          <p:nvPr>
            <p:ph type="dt" sz="half" idx="10"/>
          </p:nvPr>
        </p:nvSpPr>
        <p:spPr/>
        <p:txBody>
          <a:bodyPr/>
          <a:lstStyle/>
          <a:p>
            <a:fld id="{DA600715-507C-4075-9285-270FD85D1D46}"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0CAD1-31B6-474D-921B-22D5EBEAF0B5}" type="slidenum">
              <a:rPr lang="en-US" smtClean="0"/>
              <a:t>‹#›</a:t>
            </a:fld>
            <a:endParaRPr lang="en-US"/>
          </a:p>
        </p:txBody>
      </p:sp>
    </p:spTree>
    <p:extLst>
      <p:ext uri="{BB962C8B-B14F-4D97-AF65-F5344CB8AC3E}">
        <p14:creationId xmlns:p14="http://schemas.microsoft.com/office/powerpoint/2010/main" val="358100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245" y="340784"/>
            <a:ext cx="10252710" cy="12371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245" y="1703917"/>
            <a:ext cx="10252710" cy="40612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7245" y="5932594"/>
            <a:ext cx="2674620" cy="340783"/>
          </a:xfrm>
          <a:prstGeom prst="rect">
            <a:avLst/>
          </a:prstGeom>
        </p:spPr>
        <p:txBody>
          <a:bodyPr vert="horz" lIns="91440" tIns="45720" rIns="91440" bIns="45720" rtlCol="0" anchor="ctr"/>
          <a:lstStyle>
            <a:lvl1pPr algn="l">
              <a:defRPr sz="1120">
                <a:solidFill>
                  <a:schemeClr val="tx1">
                    <a:tint val="75000"/>
                  </a:schemeClr>
                </a:solidFill>
              </a:defRPr>
            </a:lvl1pPr>
          </a:lstStyle>
          <a:p>
            <a:fld id="{DA600715-507C-4075-9285-270FD85D1D46}" type="datetimeFigureOut">
              <a:rPr lang="en-US" smtClean="0"/>
              <a:t>8/6/2024</a:t>
            </a:fld>
            <a:endParaRPr lang="en-US"/>
          </a:p>
        </p:txBody>
      </p:sp>
      <p:sp>
        <p:nvSpPr>
          <p:cNvPr id="5" name="Footer Placeholder 4"/>
          <p:cNvSpPr>
            <a:spLocks noGrp="1"/>
          </p:cNvSpPr>
          <p:nvPr>
            <p:ph type="ftr" sz="quarter" idx="3"/>
          </p:nvPr>
        </p:nvSpPr>
        <p:spPr>
          <a:xfrm>
            <a:off x="3937635" y="5932594"/>
            <a:ext cx="4011930" cy="340783"/>
          </a:xfrm>
          <a:prstGeom prst="rect">
            <a:avLst/>
          </a:prstGeom>
        </p:spPr>
        <p:txBody>
          <a:bodyPr vert="horz" lIns="91440" tIns="45720" rIns="91440" bIns="45720" rtlCol="0" anchor="ctr"/>
          <a:lstStyle>
            <a:lvl1pPr algn="ctr">
              <a:defRPr sz="1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5335" y="5932594"/>
            <a:ext cx="2674620" cy="340783"/>
          </a:xfrm>
          <a:prstGeom prst="rect">
            <a:avLst/>
          </a:prstGeom>
        </p:spPr>
        <p:txBody>
          <a:bodyPr vert="horz" lIns="91440" tIns="45720" rIns="91440" bIns="45720" rtlCol="0" anchor="ctr"/>
          <a:lstStyle>
            <a:lvl1pPr algn="r">
              <a:defRPr sz="1120">
                <a:solidFill>
                  <a:schemeClr val="tx1">
                    <a:tint val="75000"/>
                  </a:schemeClr>
                </a:solidFill>
              </a:defRPr>
            </a:lvl1pPr>
          </a:lstStyle>
          <a:p>
            <a:fld id="{D170CAD1-31B6-474D-921B-22D5EBEAF0B5}" type="slidenum">
              <a:rPr lang="en-US" smtClean="0"/>
              <a:t>‹#›</a:t>
            </a:fld>
            <a:endParaRPr lang="en-US"/>
          </a:p>
        </p:txBody>
      </p:sp>
    </p:spTree>
    <p:extLst>
      <p:ext uri="{BB962C8B-B14F-4D97-AF65-F5344CB8AC3E}">
        <p14:creationId xmlns:p14="http://schemas.microsoft.com/office/powerpoint/2010/main" val="1031825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53410" rtl="0" eaLnBrk="1" latinLnBrk="0" hangingPunct="1">
        <a:lnSpc>
          <a:spcPct val="90000"/>
        </a:lnSpc>
        <a:spcBef>
          <a:spcPct val="0"/>
        </a:spcBef>
        <a:buNone/>
        <a:defRPr sz="4107" kern="1200">
          <a:solidFill>
            <a:schemeClr val="tx1"/>
          </a:solidFill>
          <a:latin typeface="+mj-lt"/>
          <a:ea typeface="+mj-ea"/>
          <a:cs typeface="+mj-cs"/>
        </a:defRPr>
      </a:lvl1pPr>
    </p:titleStyle>
    <p:bodyStyle>
      <a:lvl1pPr marL="213352" indent="-213352" algn="l" defTabSz="853410" rtl="0" eaLnBrk="1" latinLnBrk="0" hangingPunct="1">
        <a:lnSpc>
          <a:spcPct val="90000"/>
        </a:lnSpc>
        <a:spcBef>
          <a:spcPts val="933"/>
        </a:spcBef>
        <a:buFont typeface="Arial" panose="020B0604020202020204" pitchFamily="34" charset="0"/>
        <a:buChar char="•"/>
        <a:defRPr sz="2613" kern="1200">
          <a:solidFill>
            <a:schemeClr val="tx1"/>
          </a:solidFill>
          <a:latin typeface="+mn-lt"/>
          <a:ea typeface="+mn-ea"/>
          <a:cs typeface="+mn-cs"/>
        </a:defRPr>
      </a:lvl1pPr>
      <a:lvl2pPr marL="640057" indent="-213352" algn="l" defTabSz="853410" rtl="0" eaLnBrk="1" latinLnBrk="0" hangingPunct="1">
        <a:lnSpc>
          <a:spcPct val="90000"/>
        </a:lnSpc>
        <a:spcBef>
          <a:spcPts val="467"/>
        </a:spcBef>
        <a:buFont typeface="Arial" panose="020B0604020202020204" pitchFamily="34" charset="0"/>
        <a:buChar char="•"/>
        <a:defRPr sz="2240" kern="1200">
          <a:solidFill>
            <a:schemeClr val="tx1"/>
          </a:solidFill>
          <a:latin typeface="+mn-lt"/>
          <a:ea typeface="+mn-ea"/>
          <a:cs typeface="+mn-cs"/>
        </a:defRPr>
      </a:lvl2pPr>
      <a:lvl3pPr marL="1066762" indent="-213352" algn="l" defTabSz="853410" rtl="0" eaLnBrk="1" latinLnBrk="0" hangingPunct="1">
        <a:lnSpc>
          <a:spcPct val="90000"/>
        </a:lnSpc>
        <a:spcBef>
          <a:spcPts val="467"/>
        </a:spcBef>
        <a:buFont typeface="Arial" panose="020B0604020202020204" pitchFamily="34" charset="0"/>
        <a:buChar char="•"/>
        <a:defRPr sz="1867" kern="1200">
          <a:solidFill>
            <a:schemeClr val="tx1"/>
          </a:solidFill>
          <a:latin typeface="+mn-lt"/>
          <a:ea typeface="+mn-ea"/>
          <a:cs typeface="+mn-cs"/>
        </a:defRPr>
      </a:lvl3pPr>
      <a:lvl4pPr marL="1493467"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4pPr>
      <a:lvl5pPr marL="192017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5pPr>
      <a:lvl6pPr marL="234687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6pPr>
      <a:lvl7pPr marL="277358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7pPr>
      <a:lvl8pPr marL="320028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8pPr>
      <a:lvl9pPr marL="3626990"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853410" rtl="0" eaLnBrk="1" latinLnBrk="0" hangingPunct="1">
        <a:defRPr sz="1680" kern="1200">
          <a:solidFill>
            <a:schemeClr val="tx1"/>
          </a:solidFill>
          <a:latin typeface="+mn-lt"/>
          <a:ea typeface="+mn-ea"/>
          <a:cs typeface="+mn-cs"/>
        </a:defRPr>
      </a:lvl1pPr>
      <a:lvl2pPr marL="426705" algn="l" defTabSz="853410" rtl="0" eaLnBrk="1" latinLnBrk="0" hangingPunct="1">
        <a:defRPr sz="1680" kern="1200">
          <a:solidFill>
            <a:schemeClr val="tx1"/>
          </a:solidFill>
          <a:latin typeface="+mn-lt"/>
          <a:ea typeface="+mn-ea"/>
          <a:cs typeface="+mn-cs"/>
        </a:defRPr>
      </a:lvl2pPr>
      <a:lvl3pPr marL="853410" algn="l" defTabSz="853410" rtl="0" eaLnBrk="1" latinLnBrk="0" hangingPunct="1">
        <a:defRPr sz="1680" kern="1200">
          <a:solidFill>
            <a:schemeClr val="tx1"/>
          </a:solidFill>
          <a:latin typeface="+mn-lt"/>
          <a:ea typeface="+mn-ea"/>
          <a:cs typeface="+mn-cs"/>
        </a:defRPr>
      </a:lvl3pPr>
      <a:lvl4pPr marL="1280114" algn="l" defTabSz="853410" rtl="0" eaLnBrk="1" latinLnBrk="0" hangingPunct="1">
        <a:defRPr sz="1680" kern="1200">
          <a:solidFill>
            <a:schemeClr val="tx1"/>
          </a:solidFill>
          <a:latin typeface="+mn-lt"/>
          <a:ea typeface="+mn-ea"/>
          <a:cs typeface="+mn-cs"/>
        </a:defRPr>
      </a:lvl4pPr>
      <a:lvl5pPr marL="1706819" algn="l" defTabSz="853410" rtl="0" eaLnBrk="1" latinLnBrk="0" hangingPunct="1">
        <a:defRPr sz="1680" kern="1200">
          <a:solidFill>
            <a:schemeClr val="tx1"/>
          </a:solidFill>
          <a:latin typeface="+mn-lt"/>
          <a:ea typeface="+mn-ea"/>
          <a:cs typeface="+mn-cs"/>
        </a:defRPr>
      </a:lvl5pPr>
      <a:lvl6pPr marL="2133524" algn="l" defTabSz="853410" rtl="0" eaLnBrk="1" latinLnBrk="0" hangingPunct="1">
        <a:defRPr sz="1680" kern="1200">
          <a:solidFill>
            <a:schemeClr val="tx1"/>
          </a:solidFill>
          <a:latin typeface="+mn-lt"/>
          <a:ea typeface="+mn-ea"/>
          <a:cs typeface="+mn-cs"/>
        </a:defRPr>
      </a:lvl6pPr>
      <a:lvl7pPr marL="2560229" algn="l" defTabSz="853410" rtl="0" eaLnBrk="1" latinLnBrk="0" hangingPunct="1">
        <a:defRPr sz="1680" kern="1200">
          <a:solidFill>
            <a:schemeClr val="tx1"/>
          </a:solidFill>
          <a:latin typeface="+mn-lt"/>
          <a:ea typeface="+mn-ea"/>
          <a:cs typeface="+mn-cs"/>
        </a:defRPr>
      </a:lvl7pPr>
      <a:lvl8pPr marL="2986933" algn="l" defTabSz="853410" rtl="0" eaLnBrk="1" latinLnBrk="0" hangingPunct="1">
        <a:defRPr sz="1680" kern="1200">
          <a:solidFill>
            <a:schemeClr val="tx1"/>
          </a:solidFill>
          <a:latin typeface="+mn-lt"/>
          <a:ea typeface="+mn-ea"/>
          <a:cs typeface="+mn-cs"/>
        </a:defRPr>
      </a:lvl8pPr>
      <a:lvl9pPr marL="3413638" algn="l" defTabSz="853410"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ijert.org/research/remote-measurement-and-control-system-for-greenhouse-based-on-gsm-sms-IJERTV2IS90707.pdf" TargetMode="External"/><Relationship Id="rId3" Type="http://schemas.openxmlformats.org/officeDocument/2006/relationships/image" Target="../media/image2.jpg"/><Relationship Id="rId7" Type="http://schemas.openxmlformats.org/officeDocument/2006/relationships/hyperlink" Target="https://youtu.be/ju51LORqbIw?si=eVqEVUBiBHFgY_w5"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academia.edu/download/66724094/remote_measurement_and_control_system_for_greenhouse_based_on_gsm_sms_IJERTV2IS90707.pdf" TargetMode="Externa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949848-479E-2FBD-C6BC-0E39AEDE75E3}"/>
              </a:ext>
            </a:extLst>
          </p:cNvPr>
          <p:cNvSpPr/>
          <p:nvPr/>
        </p:nvSpPr>
        <p:spPr>
          <a:xfrm>
            <a:off x="0" y="0"/>
            <a:ext cx="11887200" cy="9725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a:p>
        </p:txBody>
      </p:sp>
      <p:sp>
        <p:nvSpPr>
          <p:cNvPr id="5" name="Rectangle: Rounded Corners 4">
            <a:extLst>
              <a:ext uri="{FF2B5EF4-FFF2-40B4-BE49-F238E27FC236}">
                <a16:creationId xmlns:a16="http://schemas.microsoft.com/office/drawing/2014/main" id="{C6BA210B-287D-5CC7-C7FB-C79F0E021650}"/>
              </a:ext>
            </a:extLst>
          </p:cNvPr>
          <p:cNvSpPr/>
          <p:nvPr/>
        </p:nvSpPr>
        <p:spPr>
          <a:xfrm>
            <a:off x="1" y="5685904"/>
            <a:ext cx="11887200" cy="714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F555AAD-0984-9114-4109-633D4D491D0E}"/>
              </a:ext>
            </a:extLst>
          </p:cNvPr>
          <p:cNvSpPr/>
          <p:nvPr/>
        </p:nvSpPr>
        <p:spPr>
          <a:xfrm>
            <a:off x="8262851" y="1022464"/>
            <a:ext cx="3532908" cy="3225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p>
        </p:txBody>
      </p:sp>
      <p:sp>
        <p:nvSpPr>
          <p:cNvPr id="7" name="Rectangle: Rounded Corners 6">
            <a:extLst>
              <a:ext uri="{FF2B5EF4-FFF2-40B4-BE49-F238E27FC236}">
                <a16:creationId xmlns:a16="http://schemas.microsoft.com/office/drawing/2014/main" id="{7EDE88A0-4C0A-09E0-D7DE-969E743870C4}"/>
              </a:ext>
            </a:extLst>
          </p:cNvPr>
          <p:cNvSpPr/>
          <p:nvPr/>
        </p:nvSpPr>
        <p:spPr>
          <a:xfrm>
            <a:off x="91440" y="3316778"/>
            <a:ext cx="3649287" cy="2319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35214BF-3151-31D6-2AB5-A1CB63E54CFE}"/>
              </a:ext>
            </a:extLst>
          </p:cNvPr>
          <p:cNvSpPr/>
          <p:nvPr/>
        </p:nvSpPr>
        <p:spPr>
          <a:xfrm>
            <a:off x="8262851" y="4305993"/>
            <a:ext cx="3532908" cy="13175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6904533-F9AB-C3FC-8FC3-CC4E02BD24D5}"/>
              </a:ext>
            </a:extLst>
          </p:cNvPr>
          <p:cNvSpPr/>
          <p:nvPr/>
        </p:nvSpPr>
        <p:spPr>
          <a:xfrm>
            <a:off x="91440" y="1014152"/>
            <a:ext cx="3649287" cy="22444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5D5E3FD-22C5-AD1C-C776-891DF112099C}"/>
              </a:ext>
            </a:extLst>
          </p:cNvPr>
          <p:cNvSpPr/>
          <p:nvPr/>
        </p:nvSpPr>
        <p:spPr>
          <a:xfrm>
            <a:off x="3882046" y="1028700"/>
            <a:ext cx="4264429" cy="12053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8C559E2-A683-1CD9-46D2-EB1C26695324}"/>
              </a:ext>
            </a:extLst>
          </p:cNvPr>
          <p:cNvSpPr/>
          <p:nvPr/>
        </p:nvSpPr>
        <p:spPr>
          <a:xfrm>
            <a:off x="3791891" y="2250978"/>
            <a:ext cx="4377980" cy="3451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D30EB46F-08A1-0792-E01A-683F719A6C82}"/>
              </a:ext>
            </a:extLst>
          </p:cNvPr>
          <p:cNvSpPr/>
          <p:nvPr/>
        </p:nvSpPr>
        <p:spPr>
          <a:xfrm>
            <a:off x="706581" y="1043246"/>
            <a:ext cx="2419003" cy="286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EC50E1E-7443-7DD3-6FBE-3189C9BB0979}"/>
              </a:ext>
            </a:extLst>
          </p:cNvPr>
          <p:cNvSpPr/>
          <p:nvPr/>
        </p:nvSpPr>
        <p:spPr>
          <a:xfrm>
            <a:off x="4646815" y="1056755"/>
            <a:ext cx="2734888" cy="2867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B06EF74-B0DC-9B5F-2CB4-3B3517CD83C6}"/>
              </a:ext>
            </a:extLst>
          </p:cNvPr>
          <p:cNvSpPr/>
          <p:nvPr/>
        </p:nvSpPr>
        <p:spPr>
          <a:xfrm>
            <a:off x="8911244" y="1056755"/>
            <a:ext cx="2302624" cy="286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531917F-BDC7-FF3F-C4F1-1E3199E4154F}"/>
              </a:ext>
            </a:extLst>
          </p:cNvPr>
          <p:cNvSpPr/>
          <p:nvPr/>
        </p:nvSpPr>
        <p:spPr>
          <a:xfrm>
            <a:off x="4633295" y="2260785"/>
            <a:ext cx="2734888" cy="286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E292461-F74A-6504-D225-0413A9FDC863}"/>
              </a:ext>
            </a:extLst>
          </p:cNvPr>
          <p:cNvSpPr/>
          <p:nvPr/>
        </p:nvSpPr>
        <p:spPr>
          <a:xfrm>
            <a:off x="735674" y="3368732"/>
            <a:ext cx="2419003" cy="286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0764775-CC31-C80E-7F1B-00CC0A8287DD}"/>
              </a:ext>
            </a:extLst>
          </p:cNvPr>
          <p:cNvSpPr/>
          <p:nvPr/>
        </p:nvSpPr>
        <p:spPr>
          <a:xfrm>
            <a:off x="8877993" y="4331717"/>
            <a:ext cx="2302624" cy="286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3412793A-575B-DB7E-B97E-7ED3A624FC33}"/>
              </a:ext>
            </a:extLst>
          </p:cNvPr>
          <p:cNvSpPr txBox="1"/>
          <p:nvPr/>
        </p:nvSpPr>
        <p:spPr>
          <a:xfrm>
            <a:off x="328332" y="3748000"/>
            <a:ext cx="3327166" cy="1954381"/>
          </a:xfrm>
          <a:prstGeom prst="rect">
            <a:avLst/>
          </a:prstGeom>
          <a:noFill/>
        </p:spPr>
        <p:txBody>
          <a:bodyPr wrap="square" rtlCol="0">
            <a:spAutoFit/>
          </a:bodyPr>
          <a:lstStyle/>
          <a:p>
            <a:pPr algn="just"/>
            <a:r>
              <a:rPr lang="en-US" sz="1100" b="0" i="0" dirty="0">
                <a:solidFill>
                  <a:srgbClr val="000000"/>
                </a:solidFill>
                <a:effectLst/>
                <a:latin typeface="Times New Roman" panose="02020603050405020304" pitchFamily="18" charset="0"/>
                <a:cs typeface="Times New Roman" panose="02020603050405020304" pitchFamily="18" charset="0"/>
              </a:rPr>
              <a:t>GSM based greenhouse environmental monitoring and control is an advanced farming technique. The project can be used in greenhouses for monitoring and controlling various parameters such as humidity, temperature, light and soil moisture.</a:t>
            </a:r>
            <a:r>
              <a:rPr lang="en-US" sz="1100" dirty="0">
                <a:effectLst/>
                <a:latin typeface="Times New Roman" panose="02020603050405020304" pitchFamily="18" charset="0"/>
                <a:ea typeface="Times New Roman" panose="02020603050405020304" pitchFamily="18" charset="0"/>
              </a:rPr>
              <a:t> The access to the whole system is</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given</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by</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its</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admin</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only</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different</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users.</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This</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system</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is</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also</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expandable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for</a:t>
            </a:r>
            <a:r>
              <a:rPr lang="en-US" sz="1100" spc="-3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controlling various appliances used at home and also for the security and safety</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purpose</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home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through</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sensors</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as long</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as it exists</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on</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Wi-Fi</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network</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coverage.</a:t>
            </a:r>
          </a:p>
          <a:p>
            <a:pPr algn="just"/>
            <a:endParaRPr lang="en-US" sz="11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D5D7C1A4-AA7D-EDA5-5063-0AEF5BE5EB80}"/>
              </a:ext>
            </a:extLst>
          </p:cNvPr>
          <p:cNvSpPr txBox="1"/>
          <p:nvPr/>
        </p:nvSpPr>
        <p:spPr>
          <a:xfrm>
            <a:off x="835426" y="3334203"/>
            <a:ext cx="2219498" cy="369332"/>
          </a:xfrm>
          <a:prstGeom prst="rect">
            <a:avLst/>
          </a:prstGeom>
          <a:noFill/>
        </p:spPr>
        <p:txBody>
          <a:bodyPr wrap="square" rtlCol="0">
            <a:spAutoFit/>
          </a:bodyPr>
          <a:lstStyle/>
          <a:p>
            <a:r>
              <a:rPr lang="en-US" dirty="0">
                <a:solidFill>
                  <a:schemeClr val="accent1"/>
                </a:solidFill>
                <a:latin typeface="Arial Black" panose="020B0A04020102020204" pitchFamily="34" charset="0"/>
              </a:rPr>
              <a:t>INTRODUCTION</a:t>
            </a:r>
          </a:p>
        </p:txBody>
      </p:sp>
      <p:sp>
        <p:nvSpPr>
          <p:cNvPr id="23" name="TextBox 22">
            <a:extLst>
              <a:ext uri="{FF2B5EF4-FFF2-40B4-BE49-F238E27FC236}">
                <a16:creationId xmlns:a16="http://schemas.microsoft.com/office/drawing/2014/main" id="{E770A82E-46C7-79DE-7F6B-AC4A15A28033}"/>
              </a:ext>
            </a:extLst>
          </p:cNvPr>
          <p:cNvSpPr txBox="1"/>
          <p:nvPr/>
        </p:nvSpPr>
        <p:spPr>
          <a:xfrm>
            <a:off x="1080658" y="1001975"/>
            <a:ext cx="2419003" cy="369332"/>
          </a:xfrm>
          <a:prstGeom prst="rect">
            <a:avLst/>
          </a:prstGeom>
          <a:noFill/>
        </p:spPr>
        <p:txBody>
          <a:bodyPr wrap="square" rtlCol="0">
            <a:spAutoFit/>
          </a:bodyPr>
          <a:lstStyle/>
          <a:p>
            <a:r>
              <a:rPr lang="en-US" dirty="0">
                <a:solidFill>
                  <a:schemeClr val="accent1"/>
                </a:solidFill>
                <a:latin typeface="Arial Black" panose="020B0A04020102020204" pitchFamily="34" charset="0"/>
              </a:rPr>
              <a:t>ABSTRACT</a:t>
            </a:r>
          </a:p>
        </p:txBody>
      </p:sp>
      <p:sp>
        <p:nvSpPr>
          <p:cNvPr id="24" name="TextBox 23">
            <a:extLst>
              <a:ext uri="{FF2B5EF4-FFF2-40B4-BE49-F238E27FC236}">
                <a16:creationId xmlns:a16="http://schemas.microsoft.com/office/drawing/2014/main" id="{7B1C24ED-A686-E96E-9B05-6DF858CAA48A}"/>
              </a:ext>
            </a:extLst>
          </p:cNvPr>
          <p:cNvSpPr txBox="1"/>
          <p:nvPr/>
        </p:nvSpPr>
        <p:spPr>
          <a:xfrm>
            <a:off x="5170521" y="1022464"/>
            <a:ext cx="2593568" cy="369332"/>
          </a:xfrm>
          <a:prstGeom prst="rect">
            <a:avLst/>
          </a:prstGeom>
          <a:noFill/>
        </p:spPr>
        <p:txBody>
          <a:bodyPr wrap="square" rtlCol="0">
            <a:spAutoFit/>
          </a:bodyPr>
          <a:lstStyle/>
          <a:p>
            <a:r>
              <a:rPr lang="en-US" dirty="0">
                <a:solidFill>
                  <a:schemeClr val="accent1"/>
                </a:solidFill>
                <a:latin typeface="Arial Black" panose="020B0A04020102020204" pitchFamily="34" charset="0"/>
              </a:rPr>
              <a:t>OBJECTIVE</a:t>
            </a:r>
          </a:p>
        </p:txBody>
      </p:sp>
      <p:sp>
        <p:nvSpPr>
          <p:cNvPr id="25" name="TextBox 24">
            <a:extLst>
              <a:ext uri="{FF2B5EF4-FFF2-40B4-BE49-F238E27FC236}">
                <a16:creationId xmlns:a16="http://schemas.microsoft.com/office/drawing/2014/main" id="{B33517DE-1507-C16E-EFF9-7F3CA5E47A90}"/>
              </a:ext>
            </a:extLst>
          </p:cNvPr>
          <p:cNvSpPr txBox="1"/>
          <p:nvPr/>
        </p:nvSpPr>
        <p:spPr>
          <a:xfrm>
            <a:off x="3967274" y="1385882"/>
            <a:ext cx="3682537" cy="1046440"/>
          </a:xfrm>
          <a:prstGeom prst="rect">
            <a:avLst/>
          </a:prstGeom>
          <a:noFill/>
        </p:spPr>
        <p:txBody>
          <a:bodyPr wrap="square" rtlCol="0">
            <a:spAutoFit/>
          </a:bodyPr>
          <a:lstStyle/>
          <a:p>
            <a:pPr marL="285750" indent="-285750" algn="just">
              <a:buFont typeface="Wingdings" panose="05000000000000000000" pitchFamily="2" charset="2"/>
              <a:buChar char="§"/>
            </a:pPr>
            <a:r>
              <a:rPr lang="en-US" sz="1100" b="0" i="0" dirty="0">
                <a:solidFill>
                  <a:srgbClr val="000000"/>
                </a:solidFill>
                <a:effectLst/>
                <a:latin typeface="Times New Roman" panose="02020603050405020304" pitchFamily="18" charset="0"/>
                <a:cs typeface="Times New Roman" panose="02020603050405020304" pitchFamily="18" charset="0"/>
              </a:rPr>
              <a:t>Maintain a perfect environment</a:t>
            </a:r>
            <a:endParaRPr lang="en-US" sz="1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100" b="0" i="0" dirty="0">
                <a:solidFill>
                  <a:srgbClr val="000000"/>
                </a:solidFill>
                <a:effectLst/>
                <a:latin typeface="Times New Roman" panose="02020603050405020304" pitchFamily="18" charset="0"/>
                <a:cs typeface="Times New Roman" panose="02020603050405020304" pitchFamily="18" charset="0"/>
              </a:rPr>
              <a:t>Improve the quality and yield of crops</a:t>
            </a:r>
            <a:endParaRPr lang="en-US" sz="1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100" b="0" i="0" dirty="0">
                <a:solidFill>
                  <a:srgbClr val="000000"/>
                </a:solidFill>
                <a:effectLst/>
                <a:latin typeface="Times New Roman" panose="02020603050405020304" pitchFamily="18" charset="0"/>
                <a:cs typeface="Times New Roman" panose="02020603050405020304" pitchFamily="18" charset="0"/>
              </a:rPr>
              <a:t>Lower the cost of energy</a:t>
            </a:r>
          </a:p>
          <a:p>
            <a:pPr marL="285750" indent="-285750" algn="just">
              <a:buFont typeface="Wingdings" panose="05000000000000000000" pitchFamily="2" charset="2"/>
              <a:buChar char="§"/>
            </a:pPr>
            <a:r>
              <a:rPr lang="en-US" sz="1100" dirty="0">
                <a:solidFill>
                  <a:srgbClr val="000000"/>
                </a:solidFill>
                <a:latin typeface="Times New Roman" panose="02020603050405020304" pitchFamily="18" charset="0"/>
                <a:cs typeface="Times New Roman" panose="02020603050405020304" pitchFamily="18" charset="0"/>
              </a:rPr>
              <a:t>Reduce human labor</a:t>
            </a:r>
            <a:endParaRPr lang="en-US" sz="1100" dirty="0">
              <a:latin typeface="Times New Roman" panose="02020603050405020304" pitchFamily="18" charset="0"/>
              <a:cs typeface="Times New Roman" panose="02020603050405020304" pitchFamily="18" charset="0"/>
            </a:endParaRPr>
          </a:p>
          <a:p>
            <a:endParaRPr lang="en-US" dirty="0"/>
          </a:p>
        </p:txBody>
      </p:sp>
      <p:sp>
        <p:nvSpPr>
          <p:cNvPr id="26" name="TextBox 25">
            <a:extLst>
              <a:ext uri="{FF2B5EF4-FFF2-40B4-BE49-F238E27FC236}">
                <a16:creationId xmlns:a16="http://schemas.microsoft.com/office/drawing/2014/main" id="{9062271B-B212-C2CD-3B9B-7592E6B12168}"/>
              </a:ext>
            </a:extLst>
          </p:cNvPr>
          <p:cNvSpPr txBox="1"/>
          <p:nvPr/>
        </p:nvSpPr>
        <p:spPr>
          <a:xfrm>
            <a:off x="4948130" y="2240810"/>
            <a:ext cx="2668385" cy="369332"/>
          </a:xfrm>
          <a:prstGeom prst="rect">
            <a:avLst/>
          </a:prstGeom>
          <a:noFill/>
        </p:spPr>
        <p:txBody>
          <a:bodyPr wrap="square" rtlCol="0">
            <a:spAutoFit/>
          </a:bodyPr>
          <a:lstStyle/>
          <a:p>
            <a:r>
              <a:rPr lang="en-US" dirty="0">
                <a:solidFill>
                  <a:schemeClr val="accent1"/>
                </a:solidFill>
                <a:latin typeface="Arial Black" panose="020B0A04020102020204" pitchFamily="34" charset="0"/>
              </a:rPr>
              <a:t>METHODOLOGY</a:t>
            </a:r>
          </a:p>
        </p:txBody>
      </p:sp>
      <p:sp>
        <p:nvSpPr>
          <p:cNvPr id="27" name="TextBox 26">
            <a:extLst>
              <a:ext uri="{FF2B5EF4-FFF2-40B4-BE49-F238E27FC236}">
                <a16:creationId xmlns:a16="http://schemas.microsoft.com/office/drawing/2014/main" id="{FEEFB2D8-7048-964A-7DE6-6DF20E10A09A}"/>
              </a:ext>
            </a:extLst>
          </p:cNvPr>
          <p:cNvSpPr txBox="1"/>
          <p:nvPr/>
        </p:nvSpPr>
        <p:spPr>
          <a:xfrm>
            <a:off x="9355979" y="1015484"/>
            <a:ext cx="2078177" cy="369332"/>
          </a:xfrm>
          <a:prstGeom prst="rect">
            <a:avLst/>
          </a:prstGeom>
          <a:noFill/>
        </p:spPr>
        <p:txBody>
          <a:bodyPr wrap="square" rtlCol="0">
            <a:spAutoFit/>
          </a:bodyPr>
          <a:lstStyle/>
          <a:p>
            <a:r>
              <a:rPr lang="en-US" dirty="0">
                <a:solidFill>
                  <a:schemeClr val="accent1"/>
                </a:solidFill>
                <a:latin typeface="Arial Black" panose="020B0A04020102020204" pitchFamily="34" charset="0"/>
              </a:rPr>
              <a:t>RESULTS</a:t>
            </a:r>
          </a:p>
        </p:txBody>
      </p:sp>
      <p:sp>
        <p:nvSpPr>
          <p:cNvPr id="28" name="TextBox 27">
            <a:extLst>
              <a:ext uri="{FF2B5EF4-FFF2-40B4-BE49-F238E27FC236}">
                <a16:creationId xmlns:a16="http://schemas.microsoft.com/office/drawing/2014/main" id="{F061E7E1-E2BC-3962-8C8F-0BE9C6057192}"/>
              </a:ext>
            </a:extLst>
          </p:cNvPr>
          <p:cNvSpPr txBox="1"/>
          <p:nvPr/>
        </p:nvSpPr>
        <p:spPr>
          <a:xfrm>
            <a:off x="9168945" y="4318461"/>
            <a:ext cx="1895295" cy="369332"/>
          </a:xfrm>
          <a:prstGeom prst="rect">
            <a:avLst/>
          </a:prstGeom>
          <a:noFill/>
        </p:spPr>
        <p:txBody>
          <a:bodyPr wrap="square" rtlCol="0">
            <a:spAutoFit/>
          </a:bodyPr>
          <a:lstStyle/>
          <a:p>
            <a:r>
              <a:rPr lang="en-US" dirty="0">
                <a:solidFill>
                  <a:schemeClr val="accent1"/>
                </a:solidFill>
                <a:latin typeface="Arial Black" panose="020B0A04020102020204" pitchFamily="34" charset="0"/>
              </a:rPr>
              <a:t>CONCLUSION</a:t>
            </a:r>
          </a:p>
        </p:txBody>
      </p:sp>
      <p:sp>
        <p:nvSpPr>
          <p:cNvPr id="31" name="Rectangle: Rounded Corners 30">
            <a:extLst>
              <a:ext uri="{FF2B5EF4-FFF2-40B4-BE49-F238E27FC236}">
                <a16:creationId xmlns:a16="http://schemas.microsoft.com/office/drawing/2014/main" id="{58D8758E-112C-000E-B67F-97C4EC471960}"/>
              </a:ext>
            </a:extLst>
          </p:cNvPr>
          <p:cNvSpPr/>
          <p:nvPr/>
        </p:nvSpPr>
        <p:spPr>
          <a:xfrm>
            <a:off x="91440" y="5719677"/>
            <a:ext cx="2028305" cy="1823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A1AB89F8-2A32-2E5A-3DB5-6D3C237D24C2}"/>
              </a:ext>
            </a:extLst>
          </p:cNvPr>
          <p:cNvSpPr txBox="1"/>
          <p:nvPr/>
        </p:nvSpPr>
        <p:spPr>
          <a:xfrm>
            <a:off x="299258" y="5661714"/>
            <a:ext cx="4089862" cy="307777"/>
          </a:xfrm>
          <a:prstGeom prst="rect">
            <a:avLst/>
          </a:prstGeom>
          <a:noFill/>
        </p:spPr>
        <p:txBody>
          <a:bodyPr wrap="square" rtlCol="0">
            <a:spAutoFit/>
          </a:bodyPr>
          <a:lstStyle/>
          <a:p>
            <a:r>
              <a:rPr lang="en-US" sz="1400" dirty="0">
                <a:solidFill>
                  <a:schemeClr val="accent1"/>
                </a:solidFill>
                <a:latin typeface="Arial Black" panose="020B0A04020102020204" pitchFamily="34" charset="0"/>
              </a:rPr>
              <a:t>REFERENCES</a:t>
            </a:r>
          </a:p>
        </p:txBody>
      </p:sp>
      <p:sp>
        <p:nvSpPr>
          <p:cNvPr id="33" name="TextBox 32">
            <a:extLst>
              <a:ext uri="{FF2B5EF4-FFF2-40B4-BE49-F238E27FC236}">
                <a16:creationId xmlns:a16="http://schemas.microsoft.com/office/drawing/2014/main" id="{1BA770A3-94C7-4429-6B69-F24355BB3900}"/>
              </a:ext>
            </a:extLst>
          </p:cNvPr>
          <p:cNvSpPr txBox="1"/>
          <p:nvPr/>
        </p:nvSpPr>
        <p:spPr>
          <a:xfrm>
            <a:off x="1" y="-17981"/>
            <a:ext cx="11180616" cy="1015663"/>
          </a:xfrm>
          <a:prstGeom prst="rect">
            <a:avLst/>
          </a:prstGeom>
          <a:noFill/>
        </p:spPr>
        <p:txBody>
          <a:bodyPr wrap="square" rtlCol="0">
            <a:spAutoFit/>
          </a:bodyPr>
          <a:lstStyle/>
          <a:p>
            <a:r>
              <a:rPr lang="en-US" sz="2000" b="1" i="0" dirty="0">
                <a:effectLst/>
                <a:latin typeface="Arial Black" panose="020B0A04020102020204" pitchFamily="34" charset="0"/>
              </a:rPr>
              <a:t>A Remote Measurement &amp; Control System For Greenhouse Based On GSM-SMS</a:t>
            </a:r>
          </a:p>
          <a:p>
            <a:pPr algn="ctr"/>
            <a:r>
              <a:rPr lang="en-US" sz="1200" dirty="0">
                <a:latin typeface="Times New Roman" panose="02020603050405020304" pitchFamily="18" charset="0"/>
                <a:cs typeface="Times New Roman" panose="02020603050405020304" pitchFamily="18" charset="0"/>
              </a:rPr>
              <a:t>Member: Manas Kumar </a:t>
            </a:r>
            <a:r>
              <a:rPr lang="en-US" sz="1200" dirty="0" err="1">
                <a:latin typeface="Times New Roman" panose="02020603050405020304" pitchFamily="18" charset="0"/>
                <a:cs typeface="Times New Roman" panose="02020603050405020304" pitchFamily="18" charset="0"/>
              </a:rPr>
              <a:t>Muduli</a:t>
            </a:r>
            <a:r>
              <a:rPr lang="en-US" sz="1200">
                <a:latin typeface="Times New Roman" panose="02020603050405020304" pitchFamily="18" charset="0"/>
                <a:cs typeface="Times New Roman" panose="02020603050405020304" pitchFamily="18" charset="0"/>
              </a:rPr>
              <a:t>   </a:t>
            </a:r>
          </a:p>
          <a:p>
            <a:pPr algn="ctr"/>
            <a:r>
              <a:rPr lang="en-US" sz="120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Guided: Prof. Swarna Prabha Jena, Dr. Sujata Chakravarty</a:t>
            </a:r>
          </a:p>
          <a:p>
            <a:pPr algn="ctr"/>
            <a:r>
              <a:rPr lang="en-US" sz="1600" dirty="0">
                <a:latin typeface="Arial Black" panose="020B0A04020102020204" pitchFamily="34" charset="0"/>
                <a:cs typeface="Times New Roman" panose="02020603050405020304" pitchFamily="18" charset="0"/>
              </a:rPr>
              <a:t>Centurion University Of Technology &amp; Management</a:t>
            </a:r>
          </a:p>
        </p:txBody>
      </p:sp>
      <p:sp>
        <p:nvSpPr>
          <p:cNvPr id="34" name="Rectangle: Rounded Corners 33">
            <a:extLst>
              <a:ext uri="{FF2B5EF4-FFF2-40B4-BE49-F238E27FC236}">
                <a16:creationId xmlns:a16="http://schemas.microsoft.com/office/drawing/2014/main" id="{F3A98CF6-ACE3-7AE0-B77F-81AF807F0B1C}"/>
              </a:ext>
            </a:extLst>
          </p:cNvPr>
          <p:cNvSpPr/>
          <p:nvPr/>
        </p:nvSpPr>
        <p:spPr>
          <a:xfrm>
            <a:off x="5496813" y="4033300"/>
            <a:ext cx="1022466" cy="73362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B9E83295-43EF-A5B0-0429-B29391C96F95}"/>
              </a:ext>
            </a:extLst>
          </p:cNvPr>
          <p:cNvSpPr txBox="1"/>
          <p:nvPr/>
        </p:nvSpPr>
        <p:spPr>
          <a:xfrm>
            <a:off x="5507541" y="4161663"/>
            <a:ext cx="1080652" cy="523220"/>
          </a:xfrm>
          <a:prstGeom prst="rect">
            <a:avLst/>
          </a:prstGeom>
          <a:noFill/>
        </p:spPr>
        <p:txBody>
          <a:bodyPr wrap="square" rtlCol="0">
            <a:spAutoFit/>
          </a:bodyPr>
          <a:lstStyle/>
          <a:p>
            <a:r>
              <a:rPr lang="en-US" sz="1400" b="1" dirty="0"/>
              <a:t>TTGO T-call ESP32 800L</a:t>
            </a:r>
          </a:p>
        </p:txBody>
      </p:sp>
      <p:sp>
        <p:nvSpPr>
          <p:cNvPr id="36" name="Rectangle: Rounded Corners 35">
            <a:extLst>
              <a:ext uri="{FF2B5EF4-FFF2-40B4-BE49-F238E27FC236}">
                <a16:creationId xmlns:a16="http://schemas.microsoft.com/office/drawing/2014/main" id="{4093A009-A4A8-F04E-1E22-A30ABF62D340}"/>
              </a:ext>
            </a:extLst>
          </p:cNvPr>
          <p:cNvSpPr/>
          <p:nvPr/>
        </p:nvSpPr>
        <p:spPr>
          <a:xfrm>
            <a:off x="4032584" y="3747252"/>
            <a:ext cx="1088961" cy="1496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368FF0A-A81F-634D-3713-2ADC28FAEC57}"/>
              </a:ext>
            </a:extLst>
          </p:cNvPr>
          <p:cNvSpPr/>
          <p:nvPr/>
        </p:nvSpPr>
        <p:spPr>
          <a:xfrm>
            <a:off x="4107346" y="3919983"/>
            <a:ext cx="899852" cy="528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FB2BECE-22BC-6400-5E8B-9C0E34513303}"/>
              </a:ext>
            </a:extLst>
          </p:cNvPr>
          <p:cNvSpPr/>
          <p:nvPr/>
        </p:nvSpPr>
        <p:spPr>
          <a:xfrm>
            <a:off x="4090924" y="4543658"/>
            <a:ext cx="916476" cy="528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6C15C4AF-3BD1-8AF8-295E-46B668D9B4D9}"/>
              </a:ext>
            </a:extLst>
          </p:cNvPr>
          <p:cNvSpPr txBox="1"/>
          <p:nvPr/>
        </p:nvSpPr>
        <p:spPr>
          <a:xfrm>
            <a:off x="4021958" y="3978362"/>
            <a:ext cx="1088960" cy="430887"/>
          </a:xfrm>
          <a:prstGeom prst="rect">
            <a:avLst/>
          </a:prstGeom>
          <a:noFill/>
        </p:spPr>
        <p:txBody>
          <a:bodyPr wrap="square" rtlCol="0">
            <a:spAutoFit/>
          </a:bodyPr>
          <a:lstStyle/>
          <a:p>
            <a:pPr algn="ctr"/>
            <a:r>
              <a:rPr lang="en-US" sz="1100" b="1" dirty="0">
                <a:latin typeface="Times New Roman" panose="02020603050405020304" pitchFamily="18" charset="0"/>
                <a:cs typeface="Times New Roman" panose="02020603050405020304" pitchFamily="18" charset="0"/>
              </a:rPr>
              <a:t>Soil Moisture Sensor</a:t>
            </a:r>
          </a:p>
        </p:txBody>
      </p:sp>
      <p:sp>
        <p:nvSpPr>
          <p:cNvPr id="40" name="TextBox 39">
            <a:extLst>
              <a:ext uri="{FF2B5EF4-FFF2-40B4-BE49-F238E27FC236}">
                <a16:creationId xmlns:a16="http://schemas.microsoft.com/office/drawing/2014/main" id="{0957F4F1-9010-63EC-D7F1-D0D1FA5CCEC1}"/>
              </a:ext>
            </a:extLst>
          </p:cNvPr>
          <p:cNvSpPr txBox="1"/>
          <p:nvPr/>
        </p:nvSpPr>
        <p:spPr>
          <a:xfrm>
            <a:off x="4009305" y="4527538"/>
            <a:ext cx="996477" cy="577081"/>
          </a:xfrm>
          <a:prstGeom prst="rect">
            <a:avLst/>
          </a:prstGeom>
          <a:noFill/>
        </p:spPr>
        <p:txBody>
          <a:bodyPr wrap="square" rtlCol="0">
            <a:spAutoFit/>
          </a:bodyPr>
          <a:lstStyle/>
          <a:p>
            <a:pPr algn="ctr"/>
            <a:r>
              <a:rPr lang="en-US" sz="1050" b="1" dirty="0">
                <a:latin typeface="Times New Roman" panose="02020603050405020304" pitchFamily="18" charset="0"/>
                <a:cs typeface="Times New Roman" panose="02020603050405020304" pitchFamily="18" charset="0"/>
              </a:rPr>
              <a:t>Temperature &amp; Humidity Sensor</a:t>
            </a:r>
          </a:p>
        </p:txBody>
      </p:sp>
      <p:sp>
        <p:nvSpPr>
          <p:cNvPr id="41" name="Rectangle: Rounded Corners 40">
            <a:extLst>
              <a:ext uri="{FF2B5EF4-FFF2-40B4-BE49-F238E27FC236}">
                <a16:creationId xmlns:a16="http://schemas.microsoft.com/office/drawing/2014/main" id="{E7380D2E-E393-4E86-E263-068C65A13F68}"/>
              </a:ext>
            </a:extLst>
          </p:cNvPr>
          <p:cNvSpPr/>
          <p:nvPr/>
        </p:nvSpPr>
        <p:spPr>
          <a:xfrm>
            <a:off x="6984969" y="3732428"/>
            <a:ext cx="1065062" cy="14879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TextBox 41">
            <a:extLst>
              <a:ext uri="{FF2B5EF4-FFF2-40B4-BE49-F238E27FC236}">
                <a16:creationId xmlns:a16="http://schemas.microsoft.com/office/drawing/2014/main" id="{9CD943ED-5083-741D-3051-4377A1BBD4B9}"/>
              </a:ext>
            </a:extLst>
          </p:cNvPr>
          <p:cNvSpPr txBox="1"/>
          <p:nvPr/>
        </p:nvSpPr>
        <p:spPr>
          <a:xfrm>
            <a:off x="6969454" y="4182024"/>
            <a:ext cx="1022466"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Mobile SMS</a:t>
            </a:r>
          </a:p>
        </p:txBody>
      </p:sp>
      <p:sp>
        <p:nvSpPr>
          <p:cNvPr id="44" name="TextBox 43">
            <a:extLst>
              <a:ext uri="{FF2B5EF4-FFF2-40B4-BE49-F238E27FC236}">
                <a16:creationId xmlns:a16="http://schemas.microsoft.com/office/drawing/2014/main" id="{4438E9BA-8E1D-2035-AA32-CB11B67A1ED2}"/>
              </a:ext>
            </a:extLst>
          </p:cNvPr>
          <p:cNvSpPr txBox="1"/>
          <p:nvPr/>
        </p:nvSpPr>
        <p:spPr>
          <a:xfrm>
            <a:off x="299258" y="1377835"/>
            <a:ext cx="3316778" cy="1785104"/>
          </a:xfrm>
          <a:prstGeom prst="rect">
            <a:avLst/>
          </a:prstGeom>
          <a:noFill/>
        </p:spPr>
        <p:txBody>
          <a:bodyPr wrap="square" rtlCol="0">
            <a:spAutoFit/>
          </a:bodyPr>
          <a:lstStyle/>
          <a:p>
            <a:pPr algn="just"/>
            <a:r>
              <a:rPr lang="en-US" sz="1100" dirty="0">
                <a:effectLst/>
                <a:latin typeface="Times New Roman" panose="02020603050405020304" pitchFamily="18" charset="0"/>
                <a:ea typeface="Times New Roman" panose="02020603050405020304" pitchFamily="18" charset="0"/>
              </a:rPr>
              <a:t>Due to the rapid development in the field of the Automation industry, human life is</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becoming</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more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advanced</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better</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all</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aspects.</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present</a:t>
            </a:r>
            <a:r>
              <a:rPr lang="en-US" sz="1100" spc="3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scenario,</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Automated systems are being preferred over the non-automated system. In this paper, a prototype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implementation</a:t>
            </a:r>
            <a:r>
              <a:rPr lang="en-US" sz="1100" spc="5" dirty="0">
                <a:effectLst/>
                <a:latin typeface="Times New Roman" panose="02020603050405020304" pitchFamily="18" charset="0"/>
                <a:ea typeface="Times New Roman" panose="02020603050405020304" pitchFamily="18" charset="0"/>
              </a:rPr>
              <a:t> </a:t>
            </a:r>
            <a:r>
              <a:rPr lang="en-US" sz="1100" spc="5" dirty="0">
                <a:latin typeface="Times New Roman" panose="02020603050405020304" pitchFamily="18" charset="0"/>
                <a:ea typeface="Times New Roman" panose="02020603050405020304" pitchFamily="18" charset="0"/>
              </a:rPr>
              <a:t>Green house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with</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Wi-Fi</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technology</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are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demonstrated. </a:t>
            </a:r>
            <a:r>
              <a:rPr lang="en-US" sz="1100" dirty="0">
                <a:latin typeface="Times New Roman" panose="02020603050405020304" pitchFamily="18" charset="0"/>
                <a:cs typeface="Times New Roman" panose="02020603050405020304" pitchFamily="18" charset="0"/>
              </a:rPr>
              <a:t>TTGO T-call ESP32 800L</a:t>
            </a:r>
            <a:r>
              <a:rPr lang="en-US" sz="1100" dirty="0">
                <a:effectLst/>
                <a:latin typeface="Times New Roman" panose="02020603050405020304" pitchFamily="18" charset="0"/>
                <a:ea typeface="Times New Roman" panose="02020603050405020304" pitchFamily="18" charset="0"/>
              </a:rPr>
              <a:t> is used as a Wi-Fi technology. The proposed system consist</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hardware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interface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software</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interface.</a:t>
            </a:r>
            <a:endParaRPr lang="en-US" sz="1100" dirty="0"/>
          </a:p>
        </p:txBody>
      </p:sp>
      <p:sp>
        <p:nvSpPr>
          <p:cNvPr id="45" name="Arrow: Right 44">
            <a:extLst>
              <a:ext uri="{FF2B5EF4-FFF2-40B4-BE49-F238E27FC236}">
                <a16:creationId xmlns:a16="http://schemas.microsoft.com/office/drawing/2014/main" id="{4353FC34-BC55-EF92-0C23-020710EDE991}"/>
              </a:ext>
            </a:extLst>
          </p:cNvPr>
          <p:cNvSpPr/>
          <p:nvPr/>
        </p:nvSpPr>
        <p:spPr>
          <a:xfrm>
            <a:off x="5155853" y="4307423"/>
            <a:ext cx="272763" cy="304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Arrow: Right 47">
            <a:extLst>
              <a:ext uri="{FF2B5EF4-FFF2-40B4-BE49-F238E27FC236}">
                <a16:creationId xmlns:a16="http://schemas.microsoft.com/office/drawing/2014/main" id="{6891BB13-4798-B10F-5580-C68A73B168C9}"/>
              </a:ext>
            </a:extLst>
          </p:cNvPr>
          <p:cNvSpPr/>
          <p:nvPr/>
        </p:nvSpPr>
        <p:spPr>
          <a:xfrm>
            <a:off x="6592366" y="4282230"/>
            <a:ext cx="272763" cy="304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8FF78712-F3D5-4B66-26B4-83115E600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477" y="19818"/>
            <a:ext cx="588535" cy="929395"/>
          </a:xfrm>
          <a:prstGeom prst="rect">
            <a:avLst/>
          </a:prstGeom>
        </p:spPr>
      </p:pic>
      <p:sp>
        <p:nvSpPr>
          <p:cNvPr id="2" name="Rectangle 1">
            <a:extLst>
              <a:ext uri="{FF2B5EF4-FFF2-40B4-BE49-F238E27FC236}">
                <a16:creationId xmlns:a16="http://schemas.microsoft.com/office/drawing/2014/main" id="{8689086E-5328-852D-A47C-72A910CE41C1}"/>
              </a:ext>
            </a:extLst>
          </p:cNvPr>
          <p:cNvSpPr/>
          <p:nvPr/>
        </p:nvSpPr>
        <p:spPr>
          <a:xfrm>
            <a:off x="5395068" y="3247214"/>
            <a:ext cx="489491" cy="58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FD93F6C-29A8-A179-4B6C-A8ADCD594D77}"/>
              </a:ext>
            </a:extLst>
          </p:cNvPr>
          <p:cNvSpPr/>
          <p:nvPr/>
        </p:nvSpPr>
        <p:spPr>
          <a:xfrm>
            <a:off x="6071639" y="3244420"/>
            <a:ext cx="489491" cy="58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283BFBF-304E-2252-5065-402155A7AC9E}"/>
              </a:ext>
            </a:extLst>
          </p:cNvPr>
          <p:cNvSpPr/>
          <p:nvPr/>
        </p:nvSpPr>
        <p:spPr>
          <a:xfrm>
            <a:off x="6059745" y="2772270"/>
            <a:ext cx="856170" cy="360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Times New Roman" panose="02020603050405020304" pitchFamily="18" charset="0"/>
                <a:cs typeface="Times New Roman" panose="02020603050405020304" pitchFamily="18" charset="0"/>
              </a:rPr>
              <a:t>DC Motor</a:t>
            </a:r>
          </a:p>
        </p:txBody>
      </p:sp>
      <p:sp>
        <p:nvSpPr>
          <p:cNvPr id="11" name="Rectangle 10">
            <a:extLst>
              <a:ext uri="{FF2B5EF4-FFF2-40B4-BE49-F238E27FC236}">
                <a16:creationId xmlns:a16="http://schemas.microsoft.com/office/drawing/2014/main" id="{03E9F968-0058-C906-23A3-87F86518FA11}"/>
              </a:ext>
            </a:extLst>
          </p:cNvPr>
          <p:cNvSpPr/>
          <p:nvPr/>
        </p:nvSpPr>
        <p:spPr>
          <a:xfrm>
            <a:off x="5042444" y="2772270"/>
            <a:ext cx="856170" cy="360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BC6DD109-D8E7-BAFD-689C-4DD4326025DB}"/>
              </a:ext>
            </a:extLst>
          </p:cNvPr>
          <p:cNvSpPr txBox="1"/>
          <p:nvPr/>
        </p:nvSpPr>
        <p:spPr>
          <a:xfrm>
            <a:off x="5348292" y="3295755"/>
            <a:ext cx="629011"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Relay Module</a:t>
            </a:r>
          </a:p>
        </p:txBody>
      </p:sp>
      <p:sp>
        <p:nvSpPr>
          <p:cNvPr id="29" name="TextBox 28">
            <a:extLst>
              <a:ext uri="{FF2B5EF4-FFF2-40B4-BE49-F238E27FC236}">
                <a16:creationId xmlns:a16="http://schemas.microsoft.com/office/drawing/2014/main" id="{417471FC-D99D-3AB4-50A5-EAC63CEAB08F}"/>
              </a:ext>
            </a:extLst>
          </p:cNvPr>
          <p:cNvSpPr txBox="1"/>
          <p:nvPr/>
        </p:nvSpPr>
        <p:spPr>
          <a:xfrm>
            <a:off x="5996729" y="3308170"/>
            <a:ext cx="679514"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Relay Module</a:t>
            </a:r>
          </a:p>
        </p:txBody>
      </p:sp>
      <p:sp>
        <p:nvSpPr>
          <p:cNvPr id="30" name="TextBox 29">
            <a:extLst>
              <a:ext uri="{FF2B5EF4-FFF2-40B4-BE49-F238E27FC236}">
                <a16:creationId xmlns:a16="http://schemas.microsoft.com/office/drawing/2014/main" id="{98DF303F-D471-D063-BF6E-BFD0343E4CDC}"/>
              </a:ext>
            </a:extLst>
          </p:cNvPr>
          <p:cNvSpPr txBox="1"/>
          <p:nvPr/>
        </p:nvSpPr>
        <p:spPr>
          <a:xfrm>
            <a:off x="5063515" y="2809168"/>
            <a:ext cx="1071753"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DC Fan</a:t>
            </a:r>
          </a:p>
        </p:txBody>
      </p:sp>
      <p:sp>
        <p:nvSpPr>
          <p:cNvPr id="47" name="Rectangle: Rounded Corners 46">
            <a:extLst>
              <a:ext uri="{FF2B5EF4-FFF2-40B4-BE49-F238E27FC236}">
                <a16:creationId xmlns:a16="http://schemas.microsoft.com/office/drawing/2014/main" id="{2CE02189-6169-3A54-86A8-83B1C12E145B}"/>
              </a:ext>
            </a:extLst>
          </p:cNvPr>
          <p:cNvSpPr/>
          <p:nvPr/>
        </p:nvSpPr>
        <p:spPr>
          <a:xfrm>
            <a:off x="5392428" y="4981113"/>
            <a:ext cx="1203736" cy="2933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a:extLst>
              <a:ext uri="{FF2B5EF4-FFF2-40B4-BE49-F238E27FC236}">
                <a16:creationId xmlns:a16="http://schemas.microsoft.com/office/drawing/2014/main" id="{206DCE2E-6FEA-A8FF-A1FD-0067B8CA3701}"/>
              </a:ext>
            </a:extLst>
          </p:cNvPr>
          <p:cNvSpPr txBox="1"/>
          <p:nvPr/>
        </p:nvSpPr>
        <p:spPr>
          <a:xfrm>
            <a:off x="5427995" y="4995768"/>
            <a:ext cx="1158717"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Power Supply</a:t>
            </a:r>
          </a:p>
        </p:txBody>
      </p:sp>
      <p:sp>
        <p:nvSpPr>
          <p:cNvPr id="59" name="Arrow: Curved Right 58">
            <a:extLst>
              <a:ext uri="{FF2B5EF4-FFF2-40B4-BE49-F238E27FC236}">
                <a16:creationId xmlns:a16="http://schemas.microsoft.com/office/drawing/2014/main" id="{6868D600-4454-89CC-0E93-1D4152DE69D2}"/>
              </a:ext>
            </a:extLst>
          </p:cNvPr>
          <p:cNvSpPr/>
          <p:nvPr/>
        </p:nvSpPr>
        <p:spPr>
          <a:xfrm rot="10587168">
            <a:off x="6607213" y="3495715"/>
            <a:ext cx="258333" cy="67068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Arrow: Curved Left 59">
            <a:extLst>
              <a:ext uri="{FF2B5EF4-FFF2-40B4-BE49-F238E27FC236}">
                <a16:creationId xmlns:a16="http://schemas.microsoft.com/office/drawing/2014/main" id="{705AC69F-6B3A-EA7B-CDEE-8B18B41DC3B6}"/>
              </a:ext>
            </a:extLst>
          </p:cNvPr>
          <p:cNvSpPr/>
          <p:nvPr/>
        </p:nvSpPr>
        <p:spPr>
          <a:xfrm rot="10800000">
            <a:off x="5155263" y="3520747"/>
            <a:ext cx="237165" cy="64480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Arrow: Down 60">
            <a:extLst>
              <a:ext uri="{FF2B5EF4-FFF2-40B4-BE49-F238E27FC236}">
                <a16:creationId xmlns:a16="http://schemas.microsoft.com/office/drawing/2014/main" id="{7305D944-C8FB-88EF-CEA7-A3118D534F82}"/>
              </a:ext>
            </a:extLst>
          </p:cNvPr>
          <p:cNvSpPr/>
          <p:nvPr/>
        </p:nvSpPr>
        <p:spPr>
          <a:xfrm rot="10800000">
            <a:off x="5586683" y="3863905"/>
            <a:ext cx="106259" cy="1300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Arrow: Down 61">
            <a:extLst>
              <a:ext uri="{FF2B5EF4-FFF2-40B4-BE49-F238E27FC236}">
                <a16:creationId xmlns:a16="http://schemas.microsoft.com/office/drawing/2014/main" id="{55E9043A-55C4-F052-F307-7E4FADFC8667}"/>
              </a:ext>
            </a:extLst>
          </p:cNvPr>
          <p:cNvSpPr/>
          <p:nvPr/>
        </p:nvSpPr>
        <p:spPr>
          <a:xfrm flipV="1">
            <a:off x="6307730" y="3859390"/>
            <a:ext cx="110730" cy="14202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7830D87B-48EC-BEE0-7185-C455CE77C9DA}"/>
              </a:ext>
            </a:extLst>
          </p:cNvPr>
          <p:cNvSpPr/>
          <p:nvPr/>
        </p:nvSpPr>
        <p:spPr>
          <a:xfrm rot="10800000">
            <a:off x="5901787" y="4802175"/>
            <a:ext cx="106259" cy="1300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F9B194D1-EB28-76FE-B2AD-BEDF4B723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784" y="2822916"/>
            <a:ext cx="1321600" cy="1231207"/>
          </a:xfrm>
          <a:prstGeom prst="rect">
            <a:avLst/>
          </a:prstGeom>
        </p:spPr>
      </p:pic>
      <p:pic>
        <p:nvPicPr>
          <p:cNvPr id="55" name="Picture 54">
            <a:extLst>
              <a:ext uri="{FF2B5EF4-FFF2-40B4-BE49-F238E27FC236}">
                <a16:creationId xmlns:a16="http://schemas.microsoft.com/office/drawing/2014/main" id="{5ECD1F76-81A0-DD58-134E-A23FF6E6D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63631" y="1468206"/>
            <a:ext cx="1335247" cy="1206454"/>
          </a:xfrm>
          <a:prstGeom prst="rect">
            <a:avLst/>
          </a:prstGeom>
        </p:spPr>
      </p:pic>
      <p:pic>
        <p:nvPicPr>
          <p:cNvPr id="63" name="Picture 62">
            <a:extLst>
              <a:ext uri="{FF2B5EF4-FFF2-40B4-BE49-F238E27FC236}">
                <a16:creationId xmlns:a16="http://schemas.microsoft.com/office/drawing/2014/main" id="{AE426234-0047-CCA0-EB68-B48BA7B6C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9589" y="1494010"/>
            <a:ext cx="1178711" cy="2630316"/>
          </a:xfrm>
          <a:prstGeom prst="rect">
            <a:avLst/>
          </a:prstGeom>
        </p:spPr>
      </p:pic>
      <p:sp>
        <p:nvSpPr>
          <p:cNvPr id="64" name="TextBox 63">
            <a:extLst>
              <a:ext uri="{FF2B5EF4-FFF2-40B4-BE49-F238E27FC236}">
                <a16:creationId xmlns:a16="http://schemas.microsoft.com/office/drawing/2014/main" id="{B373DCD1-B290-635A-BDDA-FF5C2444E10E}"/>
              </a:ext>
            </a:extLst>
          </p:cNvPr>
          <p:cNvSpPr txBox="1"/>
          <p:nvPr/>
        </p:nvSpPr>
        <p:spPr>
          <a:xfrm>
            <a:off x="8373181" y="4601016"/>
            <a:ext cx="3356077" cy="1107996"/>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In conclusion, the Remote Measurement and Control System for Greenhouse based on GSM offers an efficient solution for monitoring and managing greenhouse conditions. It enables real-time data collection and remote control, enhancing crop yields while conserving resources.</a:t>
            </a:r>
          </a:p>
        </p:txBody>
      </p:sp>
      <p:sp>
        <p:nvSpPr>
          <p:cNvPr id="65" name="TextBox 64">
            <a:extLst>
              <a:ext uri="{FF2B5EF4-FFF2-40B4-BE49-F238E27FC236}">
                <a16:creationId xmlns:a16="http://schemas.microsoft.com/office/drawing/2014/main" id="{4773580E-170E-1EF0-5587-4B54784AA72A}"/>
              </a:ext>
            </a:extLst>
          </p:cNvPr>
          <p:cNvSpPr txBox="1"/>
          <p:nvPr/>
        </p:nvSpPr>
        <p:spPr>
          <a:xfrm>
            <a:off x="91440" y="5883030"/>
            <a:ext cx="11149037" cy="577081"/>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[1] </a:t>
            </a:r>
            <a:r>
              <a:rPr lang="en-US" sz="1050" dirty="0">
                <a:latin typeface="Times New Roman" panose="02020603050405020304" pitchFamily="18" charset="0"/>
                <a:cs typeface="Times New Roman" panose="02020603050405020304" pitchFamily="18" charset="0"/>
                <a:hlinkClick r:id="rId6"/>
              </a:rPr>
              <a:t>https://www.academia.edu/download/66724094/remote_measurement_and_control_system_for_greenhouse_based_on_gsm_sms_IJERTV2IS90707.pdf</a:t>
            </a:r>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[2] </a:t>
            </a:r>
            <a:r>
              <a:rPr lang="en-US" sz="1050" dirty="0">
                <a:latin typeface="Times New Roman" panose="02020603050405020304" pitchFamily="18" charset="0"/>
                <a:cs typeface="Times New Roman" panose="02020603050405020304" pitchFamily="18" charset="0"/>
                <a:hlinkClick r:id="rId7"/>
              </a:rPr>
              <a:t>https://youtu.be/ju51LORqbIw?si=eVqEVUBiBHFgY_w5</a:t>
            </a:r>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[3]</a:t>
            </a:r>
            <a:r>
              <a:rPr lang="en-US" sz="1050" dirty="0">
                <a:hlinkClick r:id="rId8"/>
              </a:rPr>
              <a:t> Remote Measurement and Control system for Greenhouse based on GSM-SMS (ijert.org)</a:t>
            </a:r>
            <a:r>
              <a:rPr lang="en-US" sz="1050" dirty="0">
                <a:latin typeface="Times New Roman" panose="02020603050405020304" pitchFamily="18" charset="0"/>
                <a:cs typeface="Times New Roman" panose="02020603050405020304" pitchFamily="18" charset="0"/>
              </a:rPr>
              <a:t> </a:t>
            </a:r>
          </a:p>
        </p:txBody>
      </p:sp>
      <p:cxnSp>
        <p:nvCxnSpPr>
          <p:cNvPr id="67" name="Straight Arrow Connector 66">
            <a:extLst>
              <a:ext uri="{FF2B5EF4-FFF2-40B4-BE49-F238E27FC236}">
                <a16:creationId xmlns:a16="http://schemas.microsoft.com/office/drawing/2014/main" id="{DA342CC5-D4ED-9B62-30A6-AD0394F08555}"/>
              </a:ext>
            </a:extLst>
          </p:cNvPr>
          <p:cNvCxnSpPr/>
          <p:nvPr/>
        </p:nvCxnSpPr>
        <p:spPr>
          <a:xfrm flipV="1">
            <a:off x="5586682" y="3119405"/>
            <a:ext cx="0" cy="115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165B16B-7EDF-88BC-6026-A1EDDC04ABC9}"/>
              </a:ext>
            </a:extLst>
          </p:cNvPr>
          <p:cNvCxnSpPr>
            <a:stCxn id="3" idx="0"/>
          </p:cNvCxnSpPr>
          <p:nvPr/>
        </p:nvCxnSpPr>
        <p:spPr>
          <a:xfrm flipH="1" flipV="1">
            <a:off x="6307730" y="3119405"/>
            <a:ext cx="8655" cy="12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570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152</TotalTime>
  <Words>366</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KUMAR MUDULI</dc:creator>
  <cp:lastModifiedBy>MANAS KUMAR MUDULI</cp:lastModifiedBy>
  <cp:revision>9</cp:revision>
  <dcterms:created xsi:type="dcterms:W3CDTF">2023-11-02T17:27:58Z</dcterms:created>
  <dcterms:modified xsi:type="dcterms:W3CDTF">2024-08-06T17:11:32Z</dcterms:modified>
</cp:coreProperties>
</file>