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Inria Sans"/>
      <p:regular r:id="rId29"/>
      <p:bold r:id="rId30"/>
      <p:italic r:id="rId31"/>
      <p:boldItalic r:id="rId32"/>
    </p:embeddedFont>
    <p:embeddedFont>
      <p:font typeface="Saira SemiCondensed Medium"/>
      <p:regular r:id="rId33"/>
      <p:bold r:id="rId34"/>
    </p:embeddedFont>
    <p:embeddedFont>
      <p:font typeface="Titillium Web"/>
      <p:regular r:id="rId35"/>
      <p:bold r:id="rId36"/>
      <p:italic r:id="rId37"/>
      <p:boldItalic r:id="rId38"/>
    </p:embeddedFont>
    <p:embeddedFont>
      <p:font typeface="Saira Semi Condensed"/>
      <p:regular r:id="rId39"/>
      <p:bold r:id="rId40"/>
    </p:embeddedFont>
    <p:embeddedFont>
      <p:font typeface="Inria Sans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airaSemiCondensed-bold.fntdata"/><Relationship Id="rId20" Type="http://schemas.openxmlformats.org/officeDocument/2006/relationships/slide" Target="slides/slide16.xml"/><Relationship Id="rId42" Type="http://schemas.openxmlformats.org/officeDocument/2006/relationships/font" Target="fonts/InriaSansLight-bold.fntdata"/><Relationship Id="rId41" Type="http://schemas.openxmlformats.org/officeDocument/2006/relationships/font" Target="fonts/InriaSansLight-regular.fntdata"/><Relationship Id="rId22" Type="http://schemas.openxmlformats.org/officeDocument/2006/relationships/slide" Target="slides/slide18.xml"/><Relationship Id="rId44" Type="http://schemas.openxmlformats.org/officeDocument/2006/relationships/font" Target="fonts/InriaSans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InriaSansLigh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ria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riaSans-italic.fntdata"/><Relationship Id="rId30" Type="http://schemas.openxmlformats.org/officeDocument/2006/relationships/font" Target="fonts/InriaSans-bold.fntdata"/><Relationship Id="rId11" Type="http://schemas.openxmlformats.org/officeDocument/2006/relationships/slide" Target="slides/slide7.xml"/><Relationship Id="rId33" Type="http://schemas.openxmlformats.org/officeDocument/2006/relationships/font" Target="fonts/SairaSemi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InriaSans-boldItalic.fntdata"/><Relationship Id="rId13" Type="http://schemas.openxmlformats.org/officeDocument/2006/relationships/slide" Target="slides/slide9.xml"/><Relationship Id="rId35" Type="http://schemas.openxmlformats.org/officeDocument/2006/relationships/font" Target="fonts/TitilliumWeb-regular.fntdata"/><Relationship Id="rId12" Type="http://schemas.openxmlformats.org/officeDocument/2006/relationships/slide" Target="slides/slide8.xml"/><Relationship Id="rId34" Type="http://schemas.openxmlformats.org/officeDocument/2006/relationships/font" Target="fonts/SairaSemi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TitilliumWeb-italic.fntdata"/><Relationship Id="rId14" Type="http://schemas.openxmlformats.org/officeDocument/2006/relationships/slide" Target="slides/slide10.xml"/><Relationship Id="rId36" Type="http://schemas.openxmlformats.org/officeDocument/2006/relationships/font" Target="fonts/TitilliumWeb-bold.fntdata"/><Relationship Id="rId17" Type="http://schemas.openxmlformats.org/officeDocument/2006/relationships/slide" Target="slides/slide13.xml"/><Relationship Id="rId39" Type="http://schemas.openxmlformats.org/officeDocument/2006/relationships/font" Target="fonts/SairaSemiCondensed-regular.fntdata"/><Relationship Id="rId16" Type="http://schemas.openxmlformats.org/officeDocument/2006/relationships/slide" Target="slides/slide12.xml"/><Relationship Id="rId38" Type="http://schemas.openxmlformats.org/officeDocument/2006/relationships/font" Target="fonts/TitilliumWeb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94121e223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94121e2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4121e22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94121e2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a7db738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a7db738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a7db7382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a7db738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a7db73828_1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a7db7382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a7db73828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a7db7382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a7db73828_1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a7db7382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a7db73828_1_1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a7db73828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a7db73828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a7db73828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a7db73828_1_1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a7db7382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7db73828_1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8a7db73828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a7db73828_1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a7db73828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a7db73828_1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a7db73828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a7db73828_1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a7db73828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8a7db73828_1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8a7db73828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a7db73828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a7db738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4121e22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94121e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94121e223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94121e2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rect b="b" l="l" r="r" t="t"/>
              <a:pathLst>
                <a:path extrusionOk="0" h="17087" w="12799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rect b="b" l="l" r="r" t="t"/>
              <a:pathLst>
                <a:path extrusionOk="0" h="5802" w="752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rect b="b" l="l" r="r" t="t"/>
              <a:pathLst>
                <a:path extrusionOk="0" h="48482" w="32375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rect b="b" l="l" r="r" t="t"/>
              <a:pathLst>
                <a:path extrusionOk="0" h="3902" w="5188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rect b="b" l="l" r="r" t="t"/>
              <a:pathLst>
                <a:path extrusionOk="0" h="3902" w="5223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rect b="b" l="l" r="r" t="t"/>
              <a:pathLst>
                <a:path extrusionOk="0" h="5780" w="9875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rect b="b" l="l" r="r" t="t"/>
              <a:pathLst>
                <a:path extrusionOk="0" h="5825" w="17007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rect b="b" l="l" r="r" t="t"/>
              <a:pathLst>
                <a:path extrusionOk="0" h="12354" w="8055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rect b="b" l="l" r="r" t="t"/>
              <a:pathLst>
                <a:path extrusionOk="0" h="5916" w="3289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rect b="b" l="l" r="r" t="t"/>
              <a:pathLst>
                <a:path extrusionOk="0" h="49142" w="63579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Complete grid">
  <p:cSld name="BLANK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rect b="b" l="l" r="r" t="t"/>
            <a:pathLst>
              <a:path extrusionOk="0" h="49142" w="87364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rect b="b" l="l" r="r" t="t"/>
              <a:pathLst>
                <a:path extrusionOk="0" h="9169" w="21455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rect b="b" l="l" r="r" t="t"/>
              <a:pathLst>
                <a:path extrusionOk="0" h="25413" w="30862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rect b="b" l="l" r="r" t="t"/>
              <a:pathLst>
                <a:path extrusionOk="0" h="13264" w="12321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rect b="b" l="l" r="r" t="t"/>
              <a:pathLst>
                <a:path extrusionOk="0" h="13207" w="17064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rect b="b" l="l" r="r" t="t"/>
              <a:pathLst>
                <a:path extrusionOk="0" h="9089" w="8589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rect b="b" l="l" r="r" t="t"/>
              <a:pathLst>
                <a:path extrusionOk="0" h="29509" w="21433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rect b="b" l="l" r="r" t="t"/>
              <a:pathLst>
                <a:path extrusionOk="0" h="5848" w="5188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rect b="b" l="l" r="r" t="t"/>
            <a:pathLst>
              <a:path extrusionOk="0" h="683" w="785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rect b="b" l="l" r="r" t="t"/>
            <a:pathLst>
              <a:path extrusionOk="0" h="888" w="1116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rect b="b" l="l" r="r" t="t"/>
            <a:pathLst>
              <a:path extrusionOk="0" h="9112" w="9522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rect b="b" l="l" r="r" t="t"/>
            <a:pathLst>
              <a:path extrusionOk="0" h="160" w="12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rect b="b" l="l" r="r" t="t"/>
            <a:pathLst>
              <a:path extrusionOk="0" h="9989" w="6132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rect b="b" l="l" r="r" t="t"/>
            <a:pathLst>
              <a:path extrusionOk="0" h="49142" w="47891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rect b="b" l="l" r="r" t="t"/>
            <a:pathLst>
              <a:path extrusionOk="0" h="5814" w="520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rect b="b" l="l" r="r" t="t"/>
            <a:pathLst>
              <a:path extrusionOk="0" h="31943" w="27189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 txBox="1"/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indent="-43180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indent="-4318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indent="-4318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indent="-4318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indent="-4318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indent="-4318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indent="-4318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indent="-431800" lvl="8" marL="411480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" name="Google Shape;104;p6"/>
          <p:cNvSpPr txBox="1"/>
          <p:nvPr>
            <p:ph idx="2" type="body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indent="-355600" lvl="1" marL="9144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indent="-355600" lvl="2" marL="1371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6" name="Google Shape;126;p7"/>
          <p:cNvSpPr txBox="1"/>
          <p:nvPr>
            <p:ph idx="3" type="body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7" name="Google Shape;127;p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rect b="b" l="l" r="r" t="t"/>
              <a:pathLst>
                <a:path extrusionOk="0" h="5882" w="9443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rect b="b" l="l" r="r" t="t"/>
              <a:pathLst>
                <a:path extrusionOk="0" h="17371" w="28485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rect b="b" l="l" r="r" t="t"/>
              <a:pathLst>
                <a:path extrusionOk="0" h="17211" w="16734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rect b="b" l="l" r="r" t="t"/>
              <a:pathLst>
                <a:path extrusionOk="0" h="8953" w="7588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rect b="b" l="l" r="r" t="t"/>
              <a:pathLst>
                <a:path extrusionOk="0" h="3209" w="5189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rect b="b" l="l" r="r" t="t"/>
              <a:pathLst>
                <a:path extrusionOk="0" h="15540" w="20089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rect b="b" l="l" r="r" t="t"/>
              <a:pathLst>
                <a:path extrusionOk="0" h="14050" w="10591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rect b="b" l="l" r="r" t="t"/>
              <a:pathLst>
                <a:path extrusionOk="0" h="2594" w="9818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rect b="b" l="l" r="r" t="t"/>
              <a:pathLst>
                <a:path extrusionOk="0" h="22262" w="17963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rect b="b" l="l" r="r" t="t"/>
              <a:pathLst>
                <a:path extrusionOk="0" h="7315" w="9955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rect b="b" l="l" r="r" t="t"/>
              <a:pathLst>
                <a:path extrusionOk="0" h="27233" w="25107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68" name="Google Shape;168;p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rect b="b" l="l" r="r" t="t"/>
              <a:pathLst>
                <a:path extrusionOk="0" h="17769" w="11649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rect b="b" l="l" r="r" t="t"/>
              <a:pathLst>
                <a:path extrusionOk="0" h="16711" w="21671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rect b="b" l="l" r="r" t="t"/>
              <a:pathLst>
                <a:path extrusionOk="0" h="1" w="69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rect b="b" l="l" r="r" t="t"/>
              <a:pathLst>
                <a:path extrusionOk="0" h="24" w="195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rect b="b" l="l" r="r" t="t"/>
              <a:pathLst>
                <a:path extrusionOk="0" h="5882" w="975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rect b="b" l="l" r="r" t="t"/>
              <a:pathLst>
                <a:path extrusionOk="0" h="5518" w="5165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rect b="b" l="l" r="r" t="t"/>
              <a:pathLst>
                <a:path extrusionOk="0" h="6712" w="7554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rect b="b" l="l" r="r" t="t"/>
              <a:pathLst>
                <a:path extrusionOk="0" h="2594" w="5189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rect b="b" l="l" r="r" t="t"/>
              <a:pathLst>
                <a:path extrusionOk="0" h="10762" w="10307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rect b="b" l="l" r="r" t="t"/>
              <a:pathLst>
                <a:path extrusionOk="0" h="14050" w="10284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rect b="b" l="l" r="r" t="t"/>
              <a:pathLst>
                <a:path extrusionOk="0" h="22251" w="11115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rect b="b" l="l" r="r" t="t"/>
              <a:pathLst>
                <a:path extrusionOk="0" h="18247" w="13515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rect b="b" l="l" r="r" t="t"/>
              <a:pathLst>
                <a:path extrusionOk="0" h="3163" w="5131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rect b="b" l="l" r="r" t="t"/>
              <a:pathLst>
                <a:path extrusionOk="0" h="7292" w="6451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1"/>
          </a:solidFill>
          <a:ln>
            <a:noFill/>
          </a:ln>
          <a:effectLst>
            <a:outerShdw blurRad="1714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lt1">
                <a:alpha val="25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indent="-381000" lvl="2" marL="13716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indent="-381000" lvl="3" marL="18288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indent="-381000" lvl="4" marL="2286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indent="-381000" lvl="5" marL="2743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indent="-381000" lvl="6" marL="32004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indent="-381000" lvl="7" marL="36576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indent="-381000" lvl="8" marL="41148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ctr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debman@cse.iitb.ac.in" TargetMode="External"/><Relationship Id="rId4" Type="http://schemas.openxmlformats.org/officeDocument/2006/relationships/hyperlink" Target="mailto:manasshukla@cse.iitb.ac.i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Computer-Graphics-IITB/project-170050066_170050073" TargetMode="External"/><Relationship Id="rId4" Type="http://schemas.openxmlformats.org/officeDocument/2006/relationships/hyperlink" Target="http://gamma.cs.unc.edu/LIGHTNING/lightning.pdf" TargetMode="External"/><Relationship Id="rId5" Type="http://schemas.openxmlformats.org/officeDocument/2006/relationships/hyperlink" Target="https://threejs.org/" TargetMode="External"/><Relationship Id="rId6" Type="http://schemas.openxmlformats.org/officeDocument/2006/relationships/hyperlink" Target="https://www.researchgate.net/publication/224347603_Mathematical_Model_of_Lightning_Stroke_Development" TargetMode="External"/><Relationship Id="rId7" Type="http://schemas.openxmlformats.org/officeDocument/2006/relationships/hyperlink" Target="https://www.doc.ic.ac.uk/~dfg/graphics/graphics2009/GraphicsLecture11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ctrTitle"/>
          </p:nvPr>
        </p:nvSpPr>
        <p:spPr>
          <a:xfrm>
            <a:off x="1823925" y="1507325"/>
            <a:ext cx="6634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Lightning</a:t>
            </a:r>
            <a:endParaRPr/>
          </a:p>
        </p:txBody>
      </p:sp>
      <p:pic>
        <p:nvPicPr>
          <p:cNvPr id="199" name="Google Shape;1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25" y="2035928"/>
            <a:ext cx="1074300" cy="107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0" name="Google Shape;200;p12"/>
          <p:cNvSpPr txBox="1"/>
          <p:nvPr/>
        </p:nvSpPr>
        <p:spPr>
          <a:xfrm>
            <a:off x="1823925" y="2613700"/>
            <a:ext cx="5561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Inria Sans"/>
                <a:ea typeface="Inria Sans"/>
                <a:cs typeface="Inria Sans"/>
                <a:sym typeface="Inria Sans"/>
              </a:rPr>
              <a:t>Course : Advanced Graphics(CS775)</a:t>
            </a:r>
            <a:endParaRPr b="1">
              <a:solidFill>
                <a:srgbClr val="F3F3F3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Inria Sans"/>
                <a:ea typeface="Inria Sans"/>
                <a:cs typeface="Inria Sans"/>
                <a:sym typeface="Inria Sans"/>
              </a:rPr>
              <a:t>Instructor: Parag Chaudhuri</a:t>
            </a:r>
            <a:endParaRPr b="1">
              <a:solidFill>
                <a:srgbClr val="F3F3F3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Inria Sans"/>
                <a:ea typeface="Inria Sans"/>
                <a:cs typeface="Inria Sans"/>
                <a:sym typeface="Inria Sans"/>
              </a:rPr>
              <a:t>Year: 2020</a:t>
            </a:r>
            <a:endParaRPr b="1">
              <a:solidFill>
                <a:srgbClr val="F3F3F3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 BreakDown Model</a:t>
            </a:r>
            <a:endParaRPr/>
          </a:p>
        </p:txBody>
      </p:sp>
      <p:sp>
        <p:nvSpPr>
          <p:cNvPr id="280" name="Google Shape;280;p21"/>
          <p:cNvSpPr txBox="1"/>
          <p:nvPr>
            <p:ph idx="12" type="sldNum"/>
          </p:nvPr>
        </p:nvSpPr>
        <p:spPr>
          <a:xfrm>
            <a:off x="5744575" y="4481648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3145799" y="1738074"/>
            <a:ext cx="2430300" cy="2405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 txBox="1"/>
          <p:nvPr/>
        </p:nvSpPr>
        <p:spPr>
          <a:xfrm>
            <a:off x="3552399" y="2413076"/>
            <a:ext cx="16170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Flow at every iteration</a:t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283" name="Google Shape;283;p21"/>
          <p:cNvGrpSpPr/>
          <p:nvPr/>
        </p:nvGrpSpPr>
        <p:grpSpPr>
          <a:xfrm>
            <a:off x="4078353" y="1294685"/>
            <a:ext cx="1780339" cy="1093636"/>
            <a:chOff x="4306958" y="991224"/>
            <a:chExt cx="1780339" cy="1050058"/>
          </a:xfrm>
        </p:grpSpPr>
        <p:sp>
          <p:nvSpPr>
            <p:cNvPr id="284" name="Google Shape;284;p21"/>
            <p:cNvSpPr/>
            <p:nvPr/>
          </p:nvSpPr>
          <p:spPr>
            <a:xfrm>
              <a:off x="4306958" y="1082925"/>
              <a:ext cx="565200" cy="56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01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285" name="Google Shape;285;p21"/>
            <p:cNvSpPr txBox="1"/>
            <p:nvPr/>
          </p:nvSpPr>
          <p:spPr>
            <a:xfrm rot="2162736">
              <a:off x="4957350" y="1276468"/>
              <a:ext cx="1109395" cy="43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ria Sans Light"/>
                  <a:ea typeface="Inria Sans Light"/>
                  <a:cs typeface="Inria Sans Light"/>
                  <a:sym typeface="Inria Sans Light"/>
                </a:rPr>
                <a:t>Find next candidate site</a:t>
              </a:r>
              <a:endParaRPr sz="1000"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 rot="2159678">
              <a:off x="4838902" y="1574444"/>
              <a:ext cx="1119431" cy="152476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5347503" y="2362744"/>
            <a:ext cx="854626" cy="1821974"/>
            <a:chOff x="5576108" y="2016725"/>
            <a:chExt cx="854626" cy="1749375"/>
          </a:xfrm>
        </p:grpSpPr>
        <p:sp>
          <p:nvSpPr>
            <p:cNvPr id="288" name="Google Shape;288;p21"/>
            <p:cNvSpPr/>
            <p:nvPr/>
          </p:nvSpPr>
          <p:spPr>
            <a:xfrm>
              <a:off x="5576108" y="2016725"/>
              <a:ext cx="565200" cy="56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289" name="Google Shape;289;p21"/>
            <p:cNvSpPr txBox="1"/>
            <p:nvPr/>
          </p:nvSpPr>
          <p:spPr>
            <a:xfrm rot="6484358">
              <a:off x="5533348" y="3004172"/>
              <a:ext cx="1110171" cy="357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ria Sans Light"/>
                  <a:ea typeface="Inria Sans Light"/>
                  <a:cs typeface="Inria Sans Light"/>
                  <a:sym typeface="Inria Sans Light"/>
                </a:rPr>
                <a:t>Add charge at candidate site</a:t>
              </a:r>
              <a:endParaRPr sz="1000"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 rot="6479001">
              <a:off x="5275897" y="3050667"/>
              <a:ext cx="1119386" cy="152834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3783207" y="3881073"/>
            <a:ext cx="1612425" cy="941544"/>
            <a:chOff x="4011807" y="3451825"/>
            <a:chExt cx="1612425" cy="941544"/>
          </a:xfrm>
        </p:grpSpPr>
        <p:sp>
          <p:nvSpPr>
            <p:cNvPr id="292" name="Google Shape;292;p21"/>
            <p:cNvSpPr/>
            <p:nvPr/>
          </p:nvSpPr>
          <p:spPr>
            <a:xfrm>
              <a:off x="5059033" y="34518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03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293" name="Google Shape;293;p21"/>
            <p:cNvSpPr txBox="1"/>
            <p:nvPr/>
          </p:nvSpPr>
          <p:spPr>
            <a:xfrm rot="9029">
              <a:off x="4017971" y="4033969"/>
              <a:ext cx="1370705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ria Sans Light"/>
                  <a:ea typeface="Inria Sans Light"/>
                  <a:cs typeface="Inria Sans Light"/>
                  <a:sym typeface="Inria Sans Light"/>
                </a:rPr>
                <a:t>Add its neighbourhood to the candidate set</a:t>
              </a:r>
              <a:endParaRPr sz="1000"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 rot="10799079">
              <a:off x="4012257" y="3947703"/>
              <a:ext cx="1119600" cy="152703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2551302" y="2970222"/>
            <a:ext cx="1326676" cy="1476147"/>
            <a:chOff x="2779907" y="2599997"/>
            <a:chExt cx="1326676" cy="1417328"/>
          </a:xfrm>
        </p:grpSpPr>
        <p:sp>
          <p:nvSpPr>
            <p:cNvPr id="296" name="Google Shape;296;p21"/>
            <p:cNvSpPr/>
            <p:nvPr/>
          </p:nvSpPr>
          <p:spPr>
            <a:xfrm>
              <a:off x="3541383" y="3451825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04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297" name="Google Shape;297;p21"/>
            <p:cNvSpPr txBox="1"/>
            <p:nvPr/>
          </p:nvSpPr>
          <p:spPr>
            <a:xfrm rot="4327392">
              <a:off x="2565306" y="3026908"/>
              <a:ext cx="1110202" cy="357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ria Sans Light"/>
                  <a:ea typeface="Inria Sans Light"/>
                  <a:cs typeface="Inria Sans Light"/>
                  <a:sym typeface="Inria Sans Light"/>
                </a:rPr>
                <a:t>Update potential at every candidate site</a:t>
              </a:r>
              <a:endParaRPr sz="1000"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 rot="-6478717">
              <a:off x="2755922" y="3079191"/>
              <a:ext cx="1119672" cy="153413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2798425" y="1102639"/>
            <a:ext cx="1270980" cy="1849073"/>
            <a:chOff x="3027030" y="806831"/>
            <a:chExt cx="1270980" cy="1775394"/>
          </a:xfrm>
        </p:grpSpPr>
        <p:sp>
          <p:nvSpPr>
            <p:cNvPr id="300" name="Google Shape;300;p21"/>
            <p:cNvSpPr/>
            <p:nvPr/>
          </p:nvSpPr>
          <p:spPr>
            <a:xfrm>
              <a:off x="3027033" y="2016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38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05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1" name="Google Shape;301;p21"/>
            <p:cNvSpPr txBox="1"/>
            <p:nvPr/>
          </p:nvSpPr>
          <p:spPr>
            <a:xfrm rot="-2159593">
              <a:off x="3026545" y="1098536"/>
              <a:ext cx="1109770" cy="35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Inria Sans Light"/>
                  <a:ea typeface="Inria Sans Light"/>
                  <a:cs typeface="Inria Sans Light"/>
                  <a:sym typeface="Inria Sans Light"/>
                </a:rPr>
                <a:t>Check for terminating condition</a:t>
              </a:r>
              <a:endParaRPr sz="1000"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 rot="-2159137">
              <a:off x="3240473" y="1559002"/>
              <a:ext cx="1119673" cy="153273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at positive sites (upward connecting arcs)</a:t>
            </a:r>
            <a:endParaRPr/>
          </a:p>
        </p:txBody>
      </p:sp>
      <p:sp>
        <p:nvSpPr>
          <p:cNvPr id="308" name="Google Shape;308;p2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1207850" y="1678600"/>
            <a:ext cx="45621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ans Light"/>
              <a:buAutoNum type="arabicPeriod"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Simulate the dielectric breakdown at the positive sites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ans Light"/>
              <a:buAutoNum type="arabicPeriod"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Choose an </a:t>
            </a:r>
            <a:r>
              <a:rPr i="1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</a:t>
            </a:r>
            <a:r>
              <a:rPr baseline="-25000" i="1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break</a:t>
            </a:r>
            <a:r>
              <a:rPr baseline="-25000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</a:t>
            </a: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for the positive breakdown candidates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ans Light"/>
              <a:buAutoNum type="arabicPeriod"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Let the algorithm at positive breakdown according to same rules as negative discharge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ria Sans Light"/>
              <a:buAutoNum type="arabicPeriod"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Modify the terminating condition of the original algorithm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75" y="1678600"/>
            <a:ext cx="2184101" cy="30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idx="4294967295" type="ctrTitle"/>
          </p:nvPr>
        </p:nvSpPr>
        <p:spPr>
          <a:xfrm>
            <a:off x="4326575" y="1069500"/>
            <a:ext cx="3979200" cy="18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Maths Based</a:t>
            </a:r>
            <a:endParaRPr sz="7200"/>
          </a:p>
        </p:txBody>
      </p:sp>
      <p:sp>
        <p:nvSpPr>
          <p:cNvPr id="316" name="Google Shape;316;p23"/>
          <p:cNvSpPr txBox="1"/>
          <p:nvPr>
            <p:ph idx="4294967295" type="subTitle"/>
          </p:nvPr>
        </p:nvSpPr>
        <p:spPr>
          <a:xfrm>
            <a:off x="4326575" y="2899798"/>
            <a:ext cx="3979200" cy="1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Use</a:t>
            </a:r>
            <a:r>
              <a:rPr lang="en"/>
              <a:t> random process to generate arcs.</a:t>
            </a:r>
            <a:endParaRPr/>
          </a:p>
        </p:txBody>
      </p:sp>
      <p:grpSp>
        <p:nvGrpSpPr>
          <p:cNvPr id="317" name="Google Shape;317;p23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318" name="Google Shape;318;p23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3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321" name="Google Shape;321;p23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23"/>
          <p:cNvSpPr/>
          <p:nvPr/>
        </p:nvSpPr>
        <p:spPr>
          <a:xfrm>
            <a:off x="1135930" y="1510682"/>
            <a:ext cx="298471" cy="28499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3"/>
          <p:cNvSpPr/>
          <p:nvPr/>
        </p:nvSpPr>
        <p:spPr>
          <a:xfrm rot="2697367">
            <a:off x="3102805" y="2969743"/>
            <a:ext cx="453095" cy="43263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3461249" y="2722766"/>
            <a:ext cx="181476" cy="1733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 rot="1280326">
            <a:off x="929130" y="2370325"/>
            <a:ext cx="181458" cy="17332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</a:t>
            </a:r>
            <a:r>
              <a:rPr lang="en"/>
              <a:t> Model</a:t>
            </a:r>
            <a:endParaRPr/>
          </a:p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>
            <a:off x="1207850" y="1430150"/>
            <a:ext cx="6728400" cy="34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C</a:t>
            </a:r>
            <a:r>
              <a:rPr lang="en"/>
              <a:t>reating strikes one after another starting from a given point towards a given plane.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Given a point (x,y,z) we get (x’,y’,z’) as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x’ = x + R.sin(</a:t>
            </a:r>
            <a:r>
              <a:rPr lang="en" sz="2000"/>
              <a:t>Θ</a:t>
            </a:r>
            <a:r>
              <a:rPr lang="en"/>
              <a:t>).cos(𝜙)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y’ = y - R.sin(</a:t>
            </a:r>
            <a:r>
              <a:rPr lang="en" sz="2000"/>
              <a:t>Θ</a:t>
            </a:r>
            <a:r>
              <a:rPr lang="en"/>
              <a:t>).sin(</a:t>
            </a:r>
            <a:r>
              <a:rPr lang="en"/>
              <a:t>𝜙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⬦"/>
            </a:pPr>
            <a:r>
              <a:rPr lang="en"/>
              <a:t>z’ = z + R.cos(</a:t>
            </a:r>
            <a:r>
              <a:rPr lang="en" sz="2000"/>
              <a:t>Θ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Where </a:t>
            </a:r>
            <a:r>
              <a:rPr lang="en" sz="2000"/>
              <a:t>Θ</a:t>
            </a:r>
            <a:r>
              <a:rPr lang="en"/>
              <a:t> and 𝜙 are randomly drawn from [0,𝜋/2] and [0,2𝜋].</a:t>
            </a:r>
            <a:endParaRPr/>
          </a:p>
        </p:txBody>
      </p:sp>
      <p:sp>
        <p:nvSpPr>
          <p:cNvPr id="336" name="Google Shape;336;p2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1170600" y="94495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Algorithm</a:t>
            </a:r>
            <a:endParaRPr sz="3000"/>
          </a:p>
        </p:txBody>
      </p:sp>
      <p:sp>
        <p:nvSpPr>
          <p:cNvPr id="342" name="Google Shape;342;p2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25"/>
          <p:cNvSpPr txBox="1"/>
          <p:nvPr/>
        </p:nvSpPr>
        <p:spPr>
          <a:xfrm>
            <a:off x="3781008" y="2598348"/>
            <a:ext cx="16170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Init last point as origin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344" name="Google Shape;344;p25"/>
          <p:cNvSpPr/>
          <p:nvPr/>
        </p:nvSpPr>
        <p:spPr>
          <a:xfrm>
            <a:off x="4023691" y="1228675"/>
            <a:ext cx="1239000" cy="1209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Choose last point as (x,y,z)</a:t>
            </a:r>
            <a:endParaRPr sz="120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45" name="Google Shape;345;p25"/>
          <p:cNvSpPr/>
          <p:nvPr/>
        </p:nvSpPr>
        <p:spPr>
          <a:xfrm>
            <a:off x="5262701" y="3599050"/>
            <a:ext cx="1089900" cy="1089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Sample θ and 𝜙 </a:t>
            </a:r>
            <a:endParaRPr sz="120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46" name="Google Shape;346;p25"/>
          <p:cNvSpPr/>
          <p:nvPr/>
        </p:nvSpPr>
        <p:spPr>
          <a:xfrm>
            <a:off x="2899750" y="3599100"/>
            <a:ext cx="1089900" cy="1089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Calculate (x’,y’,z’) and set it as last point</a:t>
            </a:r>
            <a:endParaRPr sz="1200">
              <a:solidFill>
                <a:schemeClr val="lt1"/>
              </a:solidFill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347" name="Google Shape;347;p25"/>
          <p:cNvSpPr/>
          <p:nvPr/>
        </p:nvSpPr>
        <p:spPr>
          <a:xfrm rot="3722645">
            <a:off x="5061359" y="2587446"/>
            <a:ext cx="1630574" cy="358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3898625" y="4606775"/>
            <a:ext cx="1483200" cy="35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 rot="-3457521">
            <a:off x="2374551" y="2551652"/>
            <a:ext cx="1761499" cy="3580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5"/>
          <p:cNvCxnSpPr>
            <a:endCxn id="343" idx="0"/>
          </p:cNvCxnSpPr>
          <p:nvPr/>
        </p:nvCxnSpPr>
        <p:spPr>
          <a:xfrm rot="10800000">
            <a:off x="4589508" y="2598348"/>
            <a:ext cx="24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5"/>
          <p:cNvCxnSpPr/>
          <p:nvPr/>
        </p:nvCxnSpPr>
        <p:spPr>
          <a:xfrm rot="10800000">
            <a:off x="2243775" y="2243775"/>
            <a:ext cx="879600" cy="5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5"/>
          <p:cNvSpPr txBox="1"/>
          <p:nvPr/>
        </p:nvSpPr>
        <p:spPr>
          <a:xfrm>
            <a:off x="208875" y="1900975"/>
            <a:ext cx="2034900" cy="76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Exit the loop if boundary reached</a:t>
            </a:r>
            <a:endParaRPr sz="1700">
              <a:solidFill>
                <a:srgbClr val="FFFFFF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ctrTitle"/>
          </p:nvPr>
        </p:nvSpPr>
        <p:spPr>
          <a:xfrm>
            <a:off x="1823925" y="2267544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idx="4294967295" type="ctrTitle"/>
          </p:nvPr>
        </p:nvSpPr>
        <p:spPr>
          <a:xfrm>
            <a:off x="1207775" y="522325"/>
            <a:ext cx="3905100" cy="93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Rasterization</a:t>
            </a:r>
            <a:endParaRPr sz="5000"/>
          </a:p>
        </p:txBody>
      </p:sp>
      <p:sp>
        <p:nvSpPr>
          <p:cNvPr id="364" name="Google Shape;364;p27"/>
          <p:cNvSpPr txBox="1"/>
          <p:nvPr>
            <p:ph idx="4294967295" type="subTitle"/>
          </p:nvPr>
        </p:nvSpPr>
        <p:spPr>
          <a:xfrm>
            <a:off x="1207775" y="2141525"/>
            <a:ext cx="3271200" cy="24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Three Js Framework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Fast Rendering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Supports Animation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Using Physics Model.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5" name="Google Shape;365;p2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 rotWithShape="1">
          <a:blip r:embed="rId3">
            <a:alphaModFix/>
          </a:blip>
          <a:srcRect b="13806" l="11379" r="9318" t="7614"/>
          <a:stretch/>
        </p:blipFill>
        <p:spPr>
          <a:xfrm>
            <a:off x="5061475" y="1679350"/>
            <a:ext cx="3048825" cy="26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Arcs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207800" y="1594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Use cylinder to render arcs.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Path that hits boundary is main channel(thick) and rest are secondary(thin).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600"/>
              </a:spcAft>
              <a:buSzPts val="1800"/>
              <a:buChar char="⬥"/>
            </a:pPr>
            <a:r>
              <a:rPr lang="en"/>
              <a:t>Apply bloom pass to smoothen the light.</a:t>
            </a:r>
            <a:endParaRPr/>
          </a:p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79" name="Google Shape;379;p2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>
            <a:off x="5632317" y="1646975"/>
            <a:ext cx="3305700" cy="3483050"/>
            <a:chOff x="5632317" y="1189775"/>
            <a:chExt cx="3305700" cy="3483050"/>
          </a:xfrm>
        </p:grpSpPr>
        <p:sp>
          <p:nvSpPr>
            <p:cNvPr id="381" name="Google Shape;381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Update the System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2" name="Google Shape;382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Generate arcs at a certain speed. When boundary is hit re-init the arc system.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83" name="Google Shape;383;p29"/>
          <p:cNvGrpSpPr/>
          <p:nvPr/>
        </p:nvGrpSpPr>
        <p:grpSpPr>
          <a:xfrm>
            <a:off x="0" y="1647189"/>
            <a:ext cx="3546900" cy="3482836"/>
            <a:chOff x="0" y="1189989"/>
            <a:chExt cx="3546900" cy="3482836"/>
          </a:xfrm>
        </p:grpSpPr>
        <p:sp>
          <p:nvSpPr>
            <p:cNvPr id="384" name="Google Shape;384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Setup Scene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5" name="Google Shape;385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Setup camera and light . Add any model to scene. Add layers to camera (one for arcs other for model)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386" name="Google Shape;386;p29"/>
          <p:cNvGrpSpPr/>
          <p:nvPr/>
        </p:nvGrpSpPr>
        <p:grpSpPr>
          <a:xfrm>
            <a:off x="2944204" y="1646975"/>
            <a:ext cx="3305700" cy="3483050"/>
            <a:chOff x="2944204" y="1189775"/>
            <a:chExt cx="3305700" cy="3483050"/>
          </a:xfrm>
        </p:grpSpPr>
        <p:sp>
          <p:nvSpPr>
            <p:cNvPr id="387" name="Google Shape;387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Init the Arc System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388" name="Google Shape;388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Create an instance of Arc System. Initialise its charges and candidate sites.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idx="4294967295" type="ctrTitle"/>
          </p:nvPr>
        </p:nvSpPr>
        <p:spPr>
          <a:xfrm>
            <a:off x="1207775" y="522325"/>
            <a:ext cx="3905100" cy="93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Ray Tracing</a:t>
            </a:r>
            <a:endParaRPr sz="5000"/>
          </a:p>
        </p:txBody>
      </p:sp>
      <p:sp>
        <p:nvSpPr>
          <p:cNvPr id="394" name="Google Shape;394;p30"/>
          <p:cNvSpPr txBox="1"/>
          <p:nvPr>
            <p:ph idx="4294967295" type="subTitle"/>
          </p:nvPr>
        </p:nvSpPr>
        <p:spPr>
          <a:xfrm>
            <a:off x="1207775" y="2439700"/>
            <a:ext cx="3271200" cy="12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Slow but more realistic.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Scene is lighted up by Arcs.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⬥"/>
            </a:pPr>
            <a:r>
              <a:rPr lang="en" sz="1900"/>
              <a:t>Using Stochastic Model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95" name="Google Shape;395;p3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075" y="15910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206" name="Google Shape;206;p13"/>
          <p:cNvSpPr txBox="1"/>
          <p:nvPr>
            <p:ph idx="2" type="body"/>
          </p:nvPr>
        </p:nvSpPr>
        <p:spPr>
          <a:xfrm>
            <a:off x="4762675" y="1638875"/>
            <a:ext cx="3143700" cy="22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Debabrata Mandal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Roll no.: 170050073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Email: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debman@cse.iitb.ac.in</a:t>
            </a:r>
            <a:endParaRPr b="1"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1140700" y="1638875"/>
            <a:ext cx="3143700" cy="22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Manas Shukla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Roll no. : 170050066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manasshukla@cse.iitb.ac.in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08" name="Google Shape;208;p1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Arcs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170525" y="1869949"/>
            <a:ext cx="6728400" cy="12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Arcs are cylinder objects.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Also we use them as light source to light up the scene.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409" name="Google Shape;409;p32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0" name="Google Shape;410;p32"/>
          <p:cNvGrpSpPr/>
          <p:nvPr/>
        </p:nvGrpSpPr>
        <p:grpSpPr>
          <a:xfrm>
            <a:off x="5632317" y="1646975"/>
            <a:ext cx="3305700" cy="3483050"/>
            <a:chOff x="5632317" y="1189775"/>
            <a:chExt cx="3305700" cy="3483050"/>
          </a:xfrm>
        </p:grpSpPr>
        <p:sp>
          <p:nvSpPr>
            <p:cNvPr id="411" name="Google Shape;411;p32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Perform Ray tracing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12" name="Google Shape;412;p32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Run the ray tracing loop and save the result to an image file.</a:t>
              </a: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.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413" name="Google Shape;413;p32"/>
          <p:cNvGrpSpPr/>
          <p:nvPr/>
        </p:nvGrpSpPr>
        <p:grpSpPr>
          <a:xfrm>
            <a:off x="0" y="1647189"/>
            <a:ext cx="3546900" cy="3482836"/>
            <a:chOff x="0" y="1189989"/>
            <a:chExt cx="3546900" cy="3482836"/>
          </a:xfrm>
        </p:grpSpPr>
        <p:sp>
          <p:nvSpPr>
            <p:cNvPr id="414" name="Google Shape;414;p3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Setup Scene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15" name="Google Shape;415;p32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Add objects,materials and light to the scene from xml file.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  <p:grpSp>
        <p:nvGrpSpPr>
          <p:cNvPr id="416" name="Google Shape;416;p32"/>
          <p:cNvGrpSpPr/>
          <p:nvPr/>
        </p:nvGrpSpPr>
        <p:grpSpPr>
          <a:xfrm>
            <a:off x="2944204" y="1646975"/>
            <a:ext cx="3305700" cy="3483050"/>
            <a:chOff x="2944204" y="1189775"/>
            <a:chExt cx="3305700" cy="3483050"/>
          </a:xfrm>
        </p:grpSpPr>
        <p:sp>
          <p:nvSpPr>
            <p:cNvPr id="417" name="Google Shape;417;p3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Saira Semi Condensed"/>
                  <a:ea typeface="Saira Semi Condensed"/>
                  <a:cs typeface="Saira Semi Condensed"/>
                  <a:sym typeface="Saira Semi Condensed"/>
                </a:rPr>
                <a:t>Add the arcs to scene</a:t>
              </a:r>
              <a:endParaRPr>
                <a:solidFill>
                  <a:schemeClr val="lt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endParaRPr>
            </a:p>
          </p:txBody>
        </p:sp>
        <p:sp>
          <p:nvSpPr>
            <p:cNvPr id="418" name="Google Shape;418;p32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Generate the arcs from stochastic model. Add the corresponding objects and light to scene.</a:t>
              </a:r>
              <a:endParaRPr sz="12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4" name="Google Shape;424;p33"/>
          <p:cNvSpPr txBox="1"/>
          <p:nvPr>
            <p:ph idx="1" type="body"/>
          </p:nvPr>
        </p:nvSpPr>
        <p:spPr>
          <a:xfrm>
            <a:off x="1207850" y="1504673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u="sng">
                <a:solidFill>
                  <a:schemeClr val="hlink"/>
                </a:solidFill>
                <a:hlinkClick r:id="rId3"/>
              </a:rPr>
              <a:t>Project Repo</a:t>
            </a:r>
            <a:r>
              <a:rPr lang="en"/>
              <a:t>(Private Classroom)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u="sng">
                <a:solidFill>
                  <a:schemeClr val="hlink"/>
                </a:solidFill>
                <a:hlinkClick r:id="rId4"/>
              </a:rPr>
              <a:t>Main Paper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u="sng">
                <a:solidFill>
                  <a:schemeClr val="hlink"/>
                </a:solidFill>
                <a:hlinkClick r:id="rId5"/>
              </a:rPr>
              <a:t>ThreeJs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u="sng">
                <a:solidFill>
                  <a:schemeClr val="hlink"/>
                </a:solidFill>
                <a:hlinkClick r:id="rId6"/>
              </a:rPr>
              <a:t>Stochastic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 u="sng">
                <a:solidFill>
                  <a:schemeClr val="hlink"/>
                </a:solidFill>
                <a:hlinkClick r:id="rId7"/>
              </a:rPr>
              <a:t>Ray Cylinder Intersection</a:t>
            </a:r>
            <a:endParaRPr/>
          </a:p>
        </p:txBody>
      </p:sp>
      <p:sp>
        <p:nvSpPr>
          <p:cNvPr id="425" name="Google Shape;425;p33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</a:t>
            </a:r>
            <a:r>
              <a:rPr lang="en"/>
              <a:t>CREDITS</a:t>
            </a:r>
            <a:endParaRPr/>
          </a:p>
        </p:txBody>
      </p:sp>
      <p:sp>
        <p:nvSpPr>
          <p:cNvPr id="431" name="Google Shape;431;p34"/>
          <p:cNvSpPr txBox="1"/>
          <p:nvPr>
            <p:ph idx="1" type="body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⬥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32" name="Google Shape;432;p3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5"/>
          <p:cNvSpPr txBox="1"/>
          <p:nvPr>
            <p:ph idx="4294967295" type="ctrTitle"/>
          </p:nvPr>
        </p:nvSpPr>
        <p:spPr>
          <a:xfrm>
            <a:off x="1118325" y="2026013"/>
            <a:ext cx="3271200" cy="97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THANKS!</a:t>
            </a:r>
            <a:endParaRPr sz="6800"/>
          </a:p>
        </p:txBody>
      </p:sp>
      <p:sp>
        <p:nvSpPr>
          <p:cNvPr id="438" name="Google Shape;438;p35"/>
          <p:cNvSpPr txBox="1"/>
          <p:nvPr>
            <p:ph idx="4294967295" type="subTitle"/>
          </p:nvPr>
        </p:nvSpPr>
        <p:spPr>
          <a:xfrm>
            <a:off x="1207775" y="2962124"/>
            <a:ext cx="3271200" cy="60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</a:rPr>
              <a:t>ANY QUESTIONS?</a:t>
            </a:r>
            <a:endParaRPr b="1">
              <a:solidFill>
                <a:schemeClr val="accent4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0" name="Google Shape;440;p35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1" name="Google Shape;441;p35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fmla="val 25000" name="adj"/>
                <a:gd fmla="val 115470" name="vf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rotWithShape="0" algn="bl">
                <a:schemeClr val="lt1">
                  <a:alpha val="55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44" name="Google Shape;444;p3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idx="4294967295" type="ctrTitle"/>
          </p:nvPr>
        </p:nvSpPr>
        <p:spPr>
          <a:xfrm>
            <a:off x="1207775" y="447775"/>
            <a:ext cx="3905100" cy="93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Overview</a:t>
            </a:r>
            <a:endParaRPr sz="5000"/>
          </a:p>
        </p:txBody>
      </p:sp>
      <p:sp>
        <p:nvSpPr>
          <p:cNvPr id="214" name="Google Shape;214;p14"/>
          <p:cNvSpPr txBox="1"/>
          <p:nvPr>
            <p:ph idx="4294967295" type="subTitle"/>
          </p:nvPr>
        </p:nvSpPr>
        <p:spPr>
          <a:xfrm>
            <a:off x="1207775" y="1984150"/>
            <a:ext cx="3271200" cy="24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Simulating Physics and Maths based Lightning effects.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⬥"/>
            </a:pPr>
            <a:r>
              <a:rPr lang="en" sz="1900"/>
              <a:t>Dielectric Breakdown</a:t>
            </a:r>
            <a:r>
              <a:rPr lang="en" sz="1900"/>
              <a:t> Model</a:t>
            </a:r>
            <a:endParaRPr sz="1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⬥"/>
            </a:pPr>
            <a:r>
              <a:rPr lang="en" sz="1900"/>
              <a:t>Stochastic Model</a:t>
            </a:r>
            <a:endParaRPr sz="1900"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50" y="1352550"/>
            <a:ext cx="2784625" cy="27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idx="4294967295" type="ctrTitle"/>
          </p:nvPr>
        </p:nvSpPr>
        <p:spPr>
          <a:xfrm>
            <a:off x="1207775" y="447775"/>
            <a:ext cx="3905100" cy="93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Motivation</a:t>
            </a:r>
            <a:endParaRPr sz="5000"/>
          </a:p>
        </p:txBody>
      </p:sp>
      <p:sp>
        <p:nvSpPr>
          <p:cNvPr id="222" name="Google Shape;222;p15"/>
          <p:cNvSpPr txBox="1"/>
          <p:nvPr>
            <p:ph idx="4294967295" type="subTitle"/>
          </p:nvPr>
        </p:nvSpPr>
        <p:spPr>
          <a:xfrm>
            <a:off x="1259975" y="1954375"/>
            <a:ext cx="4971900" cy="13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⬥"/>
            </a:pPr>
            <a:r>
              <a:rPr lang="en"/>
              <a:t>Fascinating lightning phenomena around 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⬥"/>
            </a:pPr>
            <a:r>
              <a:rPr lang="en" sz="2000"/>
              <a:t>Use the power of Computer Graphics to see these virtually.</a:t>
            </a:r>
            <a:endParaRPr sz="2000"/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ctrTitle"/>
          </p:nvPr>
        </p:nvSpPr>
        <p:spPr>
          <a:xfrm>
            <a:off x="1823925" y="2267544"/>
            <a:ext cx="6634200" cy="60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Lightning</a:t>
            </a:r>
            <a:endParaRPr/>
          </a:p>
        </p:txBody>
      </p:sp>
      <p:sp>
        <p:nvSpPr>
          <p:cNvPr id="229" name="Google Shape;229;p16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4294967295" type="ctrTitle"/>
          </p:nvPr>
        </p:nvSpPr>
        <p:spPr>
          <a:xfrm>
            <a:off x="4326575" y="1069500"/>
            <a:ext cx="3979200" cy="184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Physics Based</a:t>
            </a:r>
            <a:endParaRPr sz="7200"/>
          </a:p>
        </p:txBody>
      </p:sp>
      <p:sp>
        <p:nvSpPr>
          <p:cNvPr id="235" name="Google Shape;235;p17"/>
          <p:cNvSpPr txBox="1"/>
          <p:nvPr>
            <p:ph idx="4294967295" type="subTitle"/>
          </p:nvPr>
        </p:nvSpPr>
        <p:spPr>
          <a:xfrm>
            <a:off x="4326575" y="2899798"/>
            <a:ext cx="3979200" cy="11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Use physics equation of electrostatic field of charges to generate lightning.</a:t>
            </a:r>
            <a:endParaRPr/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37" name="Google Shape;237;p17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40" name="Google Shape;240;p17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2863" rotWithShape="0" algn="bl" dist="9525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135930" y="1510682"/>
            <a:ext cx="298471" cy="28499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rot="2697367">
            <a:off x="3102805" y="2969743"/>
            <a:ext cx="453095" cy="43263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3461249" y="2722766"/>
            <a:ext cx="181476" cy="17335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 rot="1280326">
            <a:off x="929130" y="2370325"/>
            <a:ext cx="181458" cy="173322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st="9525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Dielectric BreakDown Model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207800" y="1393300"/>
            <a:ext cx="6728400" cy="32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DBM (also known as </a:t>
            </a:r>
            <a:r>
              <a:rPr lang="en"/>
              <a:t>𝜂-model) is a way to simulate Laplacian Growth.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 part of the model, need to solve the Laplace Equation: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solution : - Dividing the grid into cells and solving a linear system using the boundary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 easier way is to get a solution by considering the medium insulating and placing charges at specific positions to still get a valid solution.</a:t>
            </a:r>
            <a:endParaRPr/>
          </a:p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18"/>
          <p:cNvSpPr txBox="1"/>
          <p:nvPr/>
        </p:nvSpPr>
        <p:spPr>
          <a:xfrm>
            <a:off x="3020125" y="2453350"/>
            <a:ext cx="774600" cy="405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∇</a:t>
            </a:r>
            <a:r>
              <a:rPr b="1" baseline="30000" lang="en">
                <a:latin typeface="Inria Sans"/>
                <a:ea typeface="Inria Sans"/>
                <a:cs typeface="Inria Sans"/>
                <a:sym typeface="Inria Sans"/>
              </a:rPr>
              <a:t>2</a:t>
            </a:r>
            <a:r>
              <a:rPr b="1" lang="en" sz="1700">
                <a:latin typeface="Inria Sans"/>
                <a:ea typeface="Inria Sans"/>
                <a:cs typeface="Inria Sans"/>
                <a:sym typeface="Inria Sans"/>
              </a:rPr>
              <a:t>ø</a:t>
            </a:r>
            <a:r>
              <a:rPr b="1" lang="en">
                <a:latin typeface="Inria Sans"/>
                <a:ea typeface="Inria Sans"/>
                <a:cs typeface="Inria Sans"/>
                <a:sym typeface="Inria Sans"/>
              </a:rPr>
              <a:t> = 0</a:t>
            </a:r>
            <a:endParaRPr b="1">
              <a:latin typeface="Inria Sans"/>
              <a:ea typeface="Inria Sans"/>
              <a:cs typeface="Inria Sans"/>
              <a:sym typeface="Inri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solution (faster version)</a:t>
            </a:r>
            <a:endParaRPr/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846500" y="1563850"/>
            <a:ext cx="67863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ria Sans Light"/>
              <a:buAutoNum type="arabicPeriod"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Instead of solving the Laplace equation using potentials, place charges at positions that give the boundary conditions that is required.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ria Sans Light"/>
              <a:buAutoNum type="arabicPeriod"/>
            </a:pPr>
            <a:r>
              <a:rPr lang="en" sz="19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Eg. </a:t>
            </a:r>
            <a:endParaRPr sz="19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pic>
        <p:nvPicPr>
          <p:cNvPr id="264" name="Google Shape;2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900" y="2614113"/>
            <a:ext cx="21717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9"/>
          <p:cNvSpPr txBox="1"/>
          <p:nvPr/>
        </p:nvSpPr>
        <p:spPr>
          <a:xfrm>
            <a:off x="4239625" y="2614125"/>
            <a:ext cx="36657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Boundary condition Ø=0 at centre and </a:t>
            </a: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Ø=1 at the boundary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239625" y="3050550"/>
            <a:ext cx="3285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Potential due to the negative charge placed at centre :- ø ∝ (1 - R/r) 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R - Sphere Radius, r - distance of point from centre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Same solution can be achieved by placing positive charges on periphery and a negative at centre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Probabilistic sampling candidate sites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1241050" y="1657100"/>
            <a:ext cx="6219600" cy="27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Equation :- </a:t>
            </a:r>
            <a:endParaRPr sz="18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P</a:t>
            </a:r>
            <a:r>
              <a:rPr baseline="-25000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</a:t>
            </a: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= Probability associated with site i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Ø</a:t>
            </a:r>
            <a:r>
              <a:rPr baseline="-25000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i</a:t>
            </a: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= Potential at i</a:t>
            </a:r>
            <a:r>
              <a:rPr baseline="30000"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th</a:t>
            </a: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 site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𝜂 = the parameter which controls the branching from the parent arc</a:t>
            </a:r>
            <a:endParaRPr sz="1600"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2445325" y="1713525"/>
            <a:ext cx="26256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P</a:t>
            </a:r>
            <a:r>
              <a:rPr baseline="-25000" lang="en">
                <a:latin typeface="Inria Sans Light"/>
                <a:ea typeface="Inria Sans Light"/>
                <a:cs typeface="Inria Sans Light"/>
                <a:sym typeface="Inria Sans Light"/>
              </a:rPr>
              <a:t>i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=( Ø</a:t>
            </a:r>
            <a:r>
              <a:rPr baseline="-25000" lang="en">
                <a:latin typeface="Inria Sans Light"/>
                <a:ea typeface="Inria Sans Light"/>
                <a:cs typeface="Inria Sans Light"/>
                <a:sym typeface="Inria Sans Light"/>
              </a:rPr>
              <a:t>i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)</a:t>
            </a:r>
            <a:r>
              <a:rPr baseline="30000" lang="en">
                <a:latin typeface="Inria Sans Light"/>
                <a:ea typeface="Inria Sans Light"/>
                <a:cs typeface="Inria Sans Light"/>
                <a:sym typeface="Inria Sans Light"/>
              </a:rPr>
              <a:t>𝜂 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/ Σ </a:t>
            </a:r>
            <a:r>
              <a:rPr baseline="-25000" lang="en">
                <a:latin typeface="Inria Sans Light"/>
                <a:ea typeface="Inria Sans Light"/>
                <a:cs typeface="Inria Sans Light"/>
                <a:sym typeface="Inria Sans Light"/>
              </a:rPr>
              <a:t>j=1..n 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( Ø</a:t>
            </a:r>
            <a:r>
              <a:rPr baseline="-25000" lang="en">
                <a:latin typeface="Inria Sans Light"/>
                <a:ea typeface="Inria Sans Light"/>
                <a:cs typeface="Inria Sans Light"/>
                <a:sym typeface="Inria Sans Light"/>
              </a:rPr>
              <a:t>j</a:t>
            </a:r>
            <a:r>
              <a:rPr lang="en">
                <a:latin typeface="Inria Sans Light"/>
                <a:ea typeface="Inria Sans Light"/>
                <a:cs typeface="Inria Sans Light"/>
                <a:sym typeface="Inria Sans Light"/>
              </a:rPr>
              <a:t> )</a:t>
            </a:r>
            <a:r>
              <a:rPr baseline="30000" lang="en">
                <a:latin typeface="Inria Sans Light"/>
                <a:ea typeface="Inria Sans Light"/>
                <a:cs typeface="Inria Sans Light"/>
                <a:sym typeface="Inria Sans Light"/>
              </a:rPr>
              <a:t>𝜂 </a:t>
            </a:r>
            <a:endParaRPr baseline="30000"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urney template">
  <a:themeElements>
    <a:clrScheme name="Custom 347">
      <a:dk1>
        <a:srgbClr val="FFFFFF"/>
      </a:dk1>
      <a:lt1>
        <a:srgbClr val="082A44"/>
      </a:lt1>
      <a:dk2>
        <a:srgbClr val="6C96A2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