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71" r:id="rId10"/>
    <p:sldId id="272" r:id="rId11"/>
    <p:sldId id="273" r:id="rId12"/>
    <p:sldId id="274" r:id="rId13"/>
    <p:sldId id="275" r:id="rId14"/>
    <p:sldId id="263" r:id="rId15"/>
    <p:sldId id="264" r:id="rId16"/>
    <p:sldId id="265" r:id="rId17"/>
    <p:sldId id="266" r:id="rId18"/>
    <p:sldId id="268" r:id="rId19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21"/>
      <p:bold r:id="rId22"/>
      <p:italic r:id="rId23"/>
      <p:boldItalic r:id="rId24"/>
    </p:embeddedFont>
    <p:embeddedFont>
      <p:font typeface="Fraunces" panose="020B0604020202020204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FC7AD8-FE78-41C6-A242-9C9418BFB40F}">
  <a:tblStyle styleId="{55FC7AD8-FE78-41C6-A242-9C9418BFB4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35C4F0-BDD9-4E73-BAD9-A1C7ECFF475C}" type="doc">
      <dgm:prSet loTypeId="urn:microsoft.com/office/officeart/2005/8/layout/cycle3" loCatId="cycle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E7BBE7-8D4F-4D9D-8B85-3CD8731DB561}">
      <dgm:prSet/>
      <dgm:spPr/>
      <dgm:t>
        <a:bodyPr/>
        <a:lstStyle/>
        <a:p>
          <a:r>
            <a:rPr lang="en-US" b="0" i="0"/>
            <a:t>Data collection</a:t>
          </a:r>
          <a:endParaRPr lang="en-US"/>
        </a:p>
      </dgm:t>
    </dgm:pt>
    <dgm:pt modelId="{D154BB97-822C-4E20-99DE-2145E58616C3}" type="parTrans" cxnId="{741FB454-39F7-411F-9008-CFE0D19A6AB0}">
      <dgm:prSet/>
      <dgm:spPr/>
      <dgm:t>
        <a:bodyPr/>
        <a:lstStyle/>
        <a:p>
          <a:endParaRPr lang="en-US"/>
        </a:p>
      </dgm:t>
    </dgm:pt>
    <dgm:pt modelId="{C8D7D3FD-1585-4026-9F53-6014AE26F937}" type="sibTrans" cxnId="{741FB454-39F7-411F-9008-CFE0D19A6AB0}">
      <dgm:prSet/>
      <dgm:spPr/>
      <dgm:t>
        <a:bodyPr/>
        <a:lstStyle/>
        <a:p>
          <a:endParaRPr lang="en-US"/>
        </a:p>
      </dgm:t>
    </dgm:pt>
    <dgm:pt modelId="{6AFABE74-E903-4FE1-B05A-53C2162B63C6}">
      <dgm:prSet/>
      <dgm:spPr/>
      <dgm:t>
        <a:bodyPr/>
        <a:lstStyle/>
        <a:p>
          <a:r>
            <a:rPr lang="en-US" b="0" i="0"/>
            <a:t>Data pre-processing</a:t>
          </a:r>
          <a:endParaRPr lang="en-US"/>
        </a:p>
      </dgm:t>
    </dgm:pt>
    <dgm:pt modelId="{ED5C7D25-BAC7-4708-92D5-6448108AE2D2}" type="parTrans" cxnId="{9258E98B-81C2-4730-8732-872C9712B228}">
      <dgm:prSet/>
      <dgm:spPr/>
      <dgm:t>
        <a:bodyPr/>
        <a:lstStyle/>
        <a:p>
          <a:endParaRPr lang="en-US"/>
        </a:p>
      </dgm:t>
    </dgm:pt>
    <dgm:pt modelId="{A9E9508D-C96D-47F2-A2A0-EF4C06266075}" type="sibTrans" cxnId="{9258E98B-81C2-4730-8732-872C9712B228}">
      <dgm:prSet/>
      <dgm:spPr/>
      <dgm:t>
        <a:bodyPr/>
        <a:lstStyle/>
        <a:p>
          <a:endParaRPr lang="en-US"/>
        </a:p>
      </dgm:t>
    </dgm:pt>
    <dgm:pt modelId="{5B6AE2E3-B798-48FA-9245-8DE6D66407AF}">
      <dgm:prSet/>
      <dgm:spPr/>
      <dgm:t>
        <a:bodyPr/>
        <a:lstStyle/>
        <a:p>
          <a:r>
            <a:rPr lang="en-US" b="0" i="0"/>
            <a:t>Price comparison algorithm</a:t>
          </a:r>
          <a:endParaRPr lang="en-US"/>
        </a:p>
      </dgm:t>
    </dgm:pt>
    <dgm:pt modelId="{423B81A9-444D-475D-A67C-6D8ECC50CE0B}" type="parTrans" cxnId="{1DB01170-8311-421F-BD8F-4797D5A560C0}">
      <dgm:prSet/>
      <dgm:spPr/>
      <dgm:t>
        <a:bodyPr/>
        <a:lstStyle/>
        <a:p>
          <a:endParaRPr lang="en-US"/>
        </a:p>
      </dgm:t>
    </dgm:pt>
    <dgm:pt modelId="{32CD0AE1-869B-4683-A937-49B1A209638C}" type="sibTrans" cxnId="{1DB01170-8311-421F-BD8F-4797D5A560C0}">
      <dgm:prSet/>
      <dgm:spPr/>
      <dgm:t>
        <a:bodyPr/>
        <a:lstStyle/>
        <a:p>
          <a:endParaRPr lang="en-US"/>
        </a:p>
      </dgm:t>
    </dgm:pt>
    <dgm:pt modelId="{31682AF3-0AC3-4512-9F63-E3D571E76603}">
      <dgm:prSet/>
      <dgm:spPr/>
      <dgm:t>
        <a:bodyPr/>
        <a:lstStyle/>
        <a:p>
          <a:r>
            <a:rPr lang="en-US" b="0" i="0"/>
            <a:t>Algorithm optimization</a:t>
          </a:r>
          <a:endParaRPr lang="en-US"/>
        </a:p>
      </dgm:t>
    </dgm:pt>
    <dgm:pt modelId="{48B5C08C-4C28-403D-A117-06F5BDA50A20}" type="parTrans" cxnId="{8166F2BE-8CAE-4AE6-ADC5-F9D424F03CF7}">
      <dgm:prSet/>
      <dgm:spPr/>
      <dgm:t>
        <a:bodyPr/>
        <a:lstStyle/>
        <a:p>
          <a:endParaRPr lang="en-US"/>
        </a:p>
      </dgm:t>
    </dgm:pt>
    <dgm:pt modelId="{9F045A13-851C-4AF4-ADFE-08871C0D674A}" type="sibTrans" cxnId="{8166F2BE-8CAE-4AE6-ADC5-F9D424F03CF7}">
      <dgm:prSet/>
      <dgm:spPr/>
      <dgm:t>
        <a:bodyPr/>
        <a:lstStyle/>
        <a:p>
          <a:endParaRPr lang="en-US"/>
        </a:p>
      </dgm:t>
    </dgm:pt>
    <dgm:pt modelId="{FDDB5E1C-696F-4AEC-AB3C-5442D9DE8577}">
      <dgm:prSet/>
      <dgm:spPr/>
      <dgm:t>
        <a:bodyPr/>
        <a:lstStyle/>
        <a:p>
          <a:r>
            <a:rPr lang="en-US" b="0" i="0"/>
            <a:t>Product availability tracking</a:t>
          </a:r>
          <a:endParaRPr lang="en-US"/>
        </a:p>
      </dgm:t>
    </dgm:pt>
    <dgm:pt modelId="{3820821F-DC67-4647-BE6F-8DC3F9F825F9}" type="parTrans" cxnId="{0597B6E1-8B37-4D69-BB55-CC8636DE741D}">
      <dgm:prSet/>
      <dgm:spPr/>
      <dgm:t>
        <a:bodyPr/>
        <a:lstStyle/>
        <a:p>
          <a:endParaRPr lang="en-US"/>
        </a:p>
      </dgm:t>
    </dgm:pt>
    <dgm:pt modelId="{CD810EAE-85FD-42F0-B796-5621E94F2179}" type="sibTrans" cxnId="{0597B6E1-8B37-4D69-BB55-CC8636DE741D}">
      <dgm:prSet/>
      <dgm:spPr/>
      <dgm:t>
        <a:bodyPr/>
        <a:lstStyle/>
        <a:p>
          <a:endParaRPr lang="en-US"/>
        </a:p>
      </dgm:t>
    </dgm:pt>
    <dgm:pt modelId="{CFBBAEB7-DDD2-4551-A812-F52C81DC0DA0}">
      <dgm:prSet/>
      <dgm:spPr/>
      <dgm:t>
        <a:bodyPr/>
        <a:lstStyle/>
        <a:p>
          <a:r>
            <a:rPr lang="en-US" b="0" i="0"/>
            <a:t>Price prediction using previous trends</a:t>
          </a:r>
          <a:endParaRPr lang="en-US"/>
        </a:p>
      </dgm:t>
    </dgm:pt>
    <dgm:pt modelId="{26E53CE4-BE2D-4254-849D-AD8988AF103D}" type="parTrans" cxnId="{023D95A5-54C6-4777-B4DC-95934666D40D}">
      <dgm:prSet/>
      <dgm:spPr/>
      <dgm:t>
        <a:bodyPr/>
        <a:lstStyle/>
        <a:p>
          <a:endParaRPr lang="en-US"/>
        </a:p>
      </dgm:t>
    </dgm:pt>
    <dgm:pt modelId="{1FC0B7F1-1871-47D9-BA90-0EE81DA5E6D1}" type="sibTrans" cxnId="{023D95A5-54C6-4777-B4DC-95934666D40D}">
      <dgm:prSet/>
      <dgm:spPr/>
      <dgm:t>
        <a:bodyPr/>
        <a:lstStyle/>
        <a:p>
          <a:endParaRPr lang="en-US"/>
        </a:p>
      </dgm:t>
    </dgm:pt>
    <dgm:pt modelId="{5642732C-F8B0-4AF8-9B0A-99A0CBF813C3}">
      <dgm:prSet/>
      <dgm:spPr/>
      <dgm:t>
        <a:bodyPr/>
        <a:lstStyle/>
        <a:p>
          <a:r>
            <a:rPr lang="en-US" b="0" i="0"/>
            <a:t>Data visualization for consumer insights</a:t>
          </a:r>
          <a:endParaRPr lang="en-US"/>
        </a:p>
      </dgm:t>
    </dgm:pt>
    <dgm:pt modelId="{5EDE82C6-A4B8-4A47-98D3-956952F4A4A7}" type="parTrans" cxnId="{01D2F7F2-D02A-4711-9D95-FAD43E139C56}">
      <dgm:prSet/>
      <dgm:spPr/>
      <dgm:t>
        <a:bodyPr/>
        <a:lstStyle/>
        <a:p>
          <a:endParaRPr lang="en-US"/>
        </a:p>
      </dgm:t>
    </dgm:pt>
    <dgm:pt modelId="{3C64F40C-850D-4EE9-80CA-69B5D24350BA}" type="sibTrans" cxnId="{01D2F7F2-D02A-4711-9D95-FAD43E139C56}">
      <dgm:prSet/>
      <dgm:spPr/>
      <dgm:t>
        <a:bodyPr/>
        <a:lstStyle/>
        <a:p>
          <a:endParaRPr lang="en-US"/>
        </a:p>
      </dgm:t>
    </dgm:pt>
    <dgm:pt modelId="{06ACC686-11D6-4D6A-994B-94C66DE85F11}">
      <dgm:prSet/>
      <dgm:spPr/>
      <dgm:t>
        <a:bodyPr/>
        <a:lstStyle/>
        <a:p>
          <a:r>
            <a:rPr lang="en-US" b="0" i="0"/>
            <a:t>System Architecture</a:t>
          </a:r>
          <a:endParaRPr lang="en-US"/>
        </a:p>
      </dgm:t>
    </dgm:pt>
    <dgm:pt modelId="{564001FB-0856-4F70-9215-4AA41B3D1E1C}" type="parTrans" cxnId="{60510712-287F-492B-BA8D-9EC70F9BFB4A}">
      <dgm:prSet/>
      <dgm:spPr/>
      <dgm:t>
        <a:bodyPr/>
        <a:lstStyle/>
        <a:p>
          <a:endParaRPr lang="en-US"/>
        </a:p>
      </dgm:t>
    </dgm:pt>
    <dgm:pt modelId="{F8DF9832-6D08-4C39-A949-C6B8A49C46F8}" type="sibTrans" cxnId="{60510712-287F-492B-BA8D-9EC70F9BFB4A}">
      <dgm:prSet/>
      <dgm:spPr/>
      <dgm:t>
        <a:bodyPr/>
        <a:lstStyle/>
        <a:p>
          <a:endParaRPr lang="en-US"/>
        </a:p>
      </dgm:t>
    </dgm:pt>
    <dgm:pt modelId="{7387099E-0A42-4BBC-A930-4D5E933022DC}">
      <dgm:prSet/>
      <dgm:spPr/>
      <dgm:t>
        <a:bodyPr/>
        <a:lstStyle/>
        <a:p>
          <a:r>
            <a:rPr lang="en-US" b="0" i="0"/>
            <a:t>Testing and deployement</a:t>
          </a:r>
          <a:endParaRPr lang="en-US"/>
        </a:p>
      </dgm:t>
    </dgm:pt>
    <dgm:pt modelId="{54E0F665-4428-41CD-AED8-32C40A2CA73E}" type="parTrans" cxnId="{2EC97A57-5A0A-49B8-B6F0-210EF4186475}">
      <dgm:prSet/>
      <dgm:spPr/>
      <dgm:t>
        <a:bodyPr/>
        <a:lstStyle/>
        <a:p>
          <a:endParaRPr lang="en-US"/>
        </a:p>
      </dgm:t>
    </dgm:pt>
    <dgm:pt modelId="{C56CD187-9CDF-4962-9FCC-8209EB3C9D90}" type="sibTrans" cxnId="{2EC97A57-5A0A-49B8-B6F0-210EF4186475}">
      <dgm:prSet/>
      <dgm:spPr/>
      <dgm:t>
        <a:bodyPr/>
        <a:lstStyle/>
        <a:p>
          <a:endParaRPr lang="en-US"/>
        </a:p>
      </dgm:t>
    </dgm:pt>
    <dgm:pt modelId="{8AD96671-615D-4F41-9963-11428A7A7867}" type="pres">
      <dgm:prSet presAssocID="{5335C4F0-BDD9-4E73-BAD9-A1C7ECFF475C}" presName="Name0" presStyleCnt="0">
        <dgm:presLayoutVars>
          <dgm:dir/>
          <dgm:resizeHandles val="exact"/>
        </dgm:presLayoutVars>
      </dgm:prSet>
      <dgm:spPr/>
    </dgm:pt>
    <dgm:pt modelId="{0AE97F4E-191C-43BA-A2D5-DEEABFCA005D}" type="pres">
      <dgm:prSet presAssocID="{5335C4F0-BDD9-4E73-BAD9-A1C7ECFF475C}" presName="cycle" presStyleCnt="0"/>
      <dgm:spPr/>
    </dgm:pt>
    <dgm:pt modelId="{CF6B8BE3-877B-40EB-96A8-B9DC49BCB84D}" type="pres">
      <dgm:prSet presAssocID="{FEE7BBE7-8D4F-4D9D-8B85-3CD8731DB561}" presName="nodeFirstNode" presStyleLbl="node1" presStyleIdx="0" presStyleCnt="9">
        <dgm:presLayoutVars>
          <dgm:bulletEnabled val="1"/>
        </dgm:presLayoutVars>
      </dgm:prSet>
      <dgm:spPr/>
    </dgm:pt>
    <dgm:pt modelId="{E19E6E9D-9314-4164-82A4-CA6A8DEB3428}" type="pres">
      <dgm:prSet presAssocID="{C8D7D3FD-1585-4026-9F53-6014AE26F937}" presName="sibTransFirstNode" presStyleLbl="bgShp" presStyleIdx="0" presStyleCnt="1"/>
      <dgm:spPr/>
    </dgm:pt>
    <dgm:pt modelId="{C341148F-5462-420E-88D2-BA01A137B626}" type="pres">
      <dgm:prSet presAssocID="{6AFABE74-E903-4FE1-B05A-53C2162B63C6}" presName="nodeFollowingNodes" presStyleLbl="node1" presStyleIdx="1" presStyleCnt="9">
        <dgm:presLayoutVars>
          <dgm:bulletEnabled val="1"/>
        </dgm:presLayoutVars>
      </dgm:prSet>
      <dgm:spPr/>
    </dgm:pt>
    <dgm:pt modelId="{4BA64EC0-14EA-4BA3-8940-FE679D7BBAE5}" type="pres">
      <dgm:prSet presAssocID="{5B6AE2E3-B798-48FA-9245-8DE6D66407AF}" presName="nodeFollowingNodes" presStyleLbl="node1" presStyleIdx="2" presStyleCnt="9">
        <dgm:presLayoutVars>
          <dgm:bulletEnabled val="1"/>
        </dgm:presLayoutVars>
      </dgm:prSet>
      <dgm:spPr/>
    </dgm:pt>
    <dgm:pt modelId="{7ADA1EB3-4164-4D15-B239-A77C8EDA94BF}" type="pres">
      <dgm:prSet presAssocID="{31682AF3-0AC3-4512-9F63-E3D571E76603}" presName="nodeFollowingNodes" presStyleLbl="node1" presStyleIdx="3" presStyleCnt="9">
        <dgm:presLayoutVars>
          <dgm:bulletEnabled val="1"/>
        </dgm:presLayoutVars>
      </dgm:prSet>
      <dgm:spPr/>
    </dgm:pt>
    <dgm:pt modelId="{4C99999E-693F-4CC3-8B4D-3CC4FA0425DA}" type="pres">
      <dgm:prSet presAssocID="{FDDB5E1C-696F-4AEC-AB3C-5442D9DE8577}" presName="nodeFollowingNodes" presStyleLbl="node1" presStyleIdx="4" presStyleCnt="9">
        <dgm:presLayoutVars>
          <dgm:bulletEnabled val="1"/>
        </dgm:presLayoutVars>
      </dgm:prSet>
      <dgm:spPr/>
    </dgm:pt>
    <dgm:pt modelId="{81EB443A-067D-4858-AADC-22127D5CE824}" type="pres">
      <dgm:prSet presAssocID="{CFBBAEB7-DDD2-4551-A812-F52C81DC0DA0}" presName="nodeFollowingNodes" presStyleLbl="node1" presStyleIdx="5" presStyleCnt="9">
        <dgm:presLayoutVars>
          <dgm:bulletEnabled val="1"/>
        </dgm:presLayoutVars>
      </dgm:prSet>
      <dgm:spPr/>
    </dgm:pt>
    <dgm:pt modelId="{5C1F8997-347B-4A22-9BA3-FD485E39B732}" type="pres">
      <dgm:prSet presAssocID="{5642732C-F8B0-4AF8-9B0A-99A0CBF813C3}" presName="nodeFollowingNodes" presStyleLbl="node1" presStyleIdx="6" presStyleCnt="9">
        <dgm:presLayoutVars>
          <dgm:bulletEnabled val="1"/>
        </dgm:presLayoutVars>
      </dgm:prSet>
      <dgm:spPr/>
    </dgm:pt>
    <dgm:pt modelId="{94E2D48A-29B5-4C15-B2B0-B0A6B7680BB9}" type="pres">
      <dgm:prSet presAssocID="{06ACC686-11D6-4D6A-994B-94C66DE85F11}" presName="nodeFollowingNodes" presStyleLbl="node1" presStyleIdx="7" presStyleCnt="9">
        <dgm:presLayoutVars>
          <dgm:bulletEnabled val="1"/>
        </dgm:presLayoutVars>
      </dgm:prSet>
      <dgm:spPr/>
    </dgm:pt>
    <dgm:pt modelId="{BE4439AF-F3B7-489B-85B4-855DDF7F834A}" type="pres">
      <dgm:prSet presAssocID="{7387099E-0A42-4BBC-A930-4D5E933022DC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60510712-287F-492B-BA8D-9EC70F9BFB4A}" srcId="{5335C4F0-BDD9-4E73-BAD9-A1C7ECFF475C}" destId="{06ACC686-11D6-4D6A-994B-94C66DE85F11}" srcOrd="7" destOrd="0" parTransId="{564001FB-0856-4F70-9215-4AA41B3D1E1C}" sibTransId="{F8DF9832-6D08-4C39-A949-C6B8A49C46F8}"/>
    <dgm:cxn modelId="{CD8C7E21-7405-41A3-97DF-D16FCF99F2BC}" type="presOf" srcId="{5B6AE2E3-B798-48FA-9245-8DE6D66407AF}" destId="{4BA64EC0-14EA-4BA3-8940-FE679D7BBAE5}" srcOrd="0" destOrd="0" presId="urn:microsoft.com/office/officeart/2005/8/layout/cycle3"/>
    <dgm:cxn modelId="{ED05B35B-9C56-4392-A981-F0A9A670915D}" type="presOf" srcId="{31682AF3-0AC3-4512-9F63-E3D571E76603}" destId="{7ADA1EB3-4164-4D15-B239-A77C8EDA94BF}" srcOrd="0" destOrd="0" presId="urn:microsoft.com/office/officeart/2005/8/layout/cycle3"/>
    <dgm:cxn modelId="{D2B66E64-CA95-4070-9388-4E360F7563D7}" type="presOf" srcId="{06ACC686-11D6-4D6A-994B-94C66DE85F11}" destId="{94E2D48A-29B5-4C15-B2B0-B0A6B7680BB9}" srcOrd="0" destOrd="0" presId="urn:microsoft.com/office/officeart/2005/8/layout/cycle3"/>
    <dgm:cxn modelId="{1DB01170-8311-421F-BD8F-4797D5A560C0}" srcId="{5335C4F0-BDD9-4E73-BAD9-A1C7ECFF475C}" destId="{5B6AE2E3-B798-48FA-9245-8DE6D66407AF}" srcOrd="2" destOrd="0" parTransId="{423B81A9-444D-475D-A67C-6D8ECC50CE0B}" sibTransId="{32CD0AE1-869B-4683-A937-49B1A209638C}"/>
    <dgm:cxn modelId="{741FB454-39F7-411F-9008-CFE0D19A6AB0}" srcId="{5335C4F0-BDD9-4E73-BAD9-A1C7ECFF475C}" destId="{FEE7BBE7-8D4F-4D9D-8B85-3CD8731DB561}" srcOrd="0" destOrd="0" parTransId="{D154BB97-822C-4E20-99DE-2145E58616C3}" sibTransId="{C8D7D3FD-1585-4026-9F53-6014AE26F937}"/>
    <dgm:cxn modelId="{2EC97A57-5A0A-49B8-B6F0-210EF4186475}" srcId="{5335C4F0-BDD9-4E73-BAD9-A1C7ECFF475C}" destId="{7387099E-0A42-4BBC-A930-4D5E933022DC}" srcOrd="8" destOrd="0" parTransId="{54E0F665-4428-41CD-AED8-32C40A2CA73E}" sibTransId="{C56CD187-9CDF-4962-9FCC-8209EB3C9D90}"/>
    <dgm:cxn modelId="{9258E98B-81C2-4730-8732-872C9712B228}" srcId="{5335C4F0-BDD9-4E73-BAD9-A1C7ECFF475C}" destId="{6AFABE74-E903-4FE1-B05A-53C2162B63C6}" srcOrd="1" destOrd="0" parTransId="{ED5C7D25-BAC7-4708-92D5-6448108AE2D2}" sibTransId="{A9E9508D-C96D-47F2-A2A0-EF4C06266075}"/>
    <dgm:cxn modelId="{301FFB8C-7416-44C3-A7EA-B07C6EE22319}" type="presOf" srcId="{FEE7BBE7-8D4F-4D9D-8B85-3CD8731DB561}" destId="{CF6B8BE3-877B-40EB-96A8-B9DC49BCB84D}" srcOrd="0" destOrd="0" presId="urn:microsoft.com/office/officeart/2005/8/layout/cycle3"/>
    <dgm:cxn modelId="{04068C92-B910-455F-B56F-D7F6E7270753}" type="presOf" srcId="{FDDB5E1C-696F-4AEC-AB3C-5442D9DE8577}" destId="{4C99999E-693F-4CC3-8B4D-3CC4FA0425DA}" srcOrd="0" destOrd="0" presId="urn:microsoft.com/office/officeart/2005/8/layout/cycle3"/>
    <dgm:cxn modelId="{023D95A5-54C6-4777-B4DC-95934666D40D}" srcId="{5335C4F0-BDD9-4E73-BAD9-A1C7ECFF475C}" destId="{CFBBAEB7-DDD2-4551-A812-F52C81DC0DA0}" srcOrd="5" destOrd="0" parTransId="{26E53CE4-BE2D-4254-849D-AD8988AF103D}" sibTransId="{1FC0B7F1-1871-47D9-BA90-0EE81DA5E6D1}"/>
    <dgm:cxn modelId="{8166F2BE-8CAE-4AE6-ADC5-F9D424F03CF7}" srcId="{5335C4F0-BDD9-4E73-BAD9-A1C7ECFF475C}" destId="{31682AF3-0AC3-4512-9F63-E3D571E76603}" srcOrd="3" destOrd="0" parTransId="{48B5C08C-4C28-403D-A117-06F5BDA50A20}" sibTransId="{9F045A13-851C-4AF4-ADFE-08871C0D674A}"/>
    <dgm:cxn modelId="{997085BF-48F2-4E41-9B33-10BCB346EB2A}" type="presOf" srcId="{CFBBAEB7-DDD2-4551-A812-F52C81DC0DA0}" destId="{81EB443A-067D-4858-AADC-22127D5CE824}" srcOrd="0" destOrd="0" presId="urn:microsoft.com/office/officeart/2005/8/layout/cycle3"/>
    <dgm:cxn modelId="{D0571CC0-E935-4E8D-A2D1-80BA10C7B082}" type="presOf" srcId="{C8D7D3FD-1585-4026-9F53-6014AE26F937}" destId="{E19E6E9D-9314-4164-82A4-CA6A8DEB3428}" srcOrd="0" destOrd="0" presId="urn:microsoft.com/office/officeart/2005/8/layout/cycle3"/>
    <dgm:cxn modelId="{BC0753D0-C05E-4F9E-BFA6-7BAEC602B9FD}" type="presOf" srcId="{5642732C-F8B0-4AF8-9B0A-99A0CBF813C3}" destId="{5C1F8997-347B-4A22-9BA3-FD485E39B732}" srcOrd="0" destOrd="0" presId="urn:microsoft.com/office/officeart/2005/8/layout/cycle3"/>
    <dgm:cxn modelId="{6F2FD9D4-1C92-4290-9BA9-896912D519F1}" type="presOf" srcId="{7387099E-0A42-4BBC-A930-4D5E933022DC}" destId="{BE4439AF-F3B7-489B-85B4-855DDF7F834A}" srcOrd="0" destOrd="0" presId="urn:microsoft.com/office/officeart/2005/8/layout/cycle3"/>
    <dgm:cxn modelId="{0597B6E1-8B37-4D69-BB55-CC8636DE741D}" srcId="{5335C4F0-BDD9-4E73-BAD9-A1C7ECFF475C}" destId="{FDDB5E1C-696F-4AEC-AB3C-5442D9DE8577}" srcOrd="4" destOrd="0" parTransId="{3820821F-DC67-4647-BE6F-8DC3F9F825F9}" sibTransId="{CD810EAE-85FD-42F0-B796-5621E94F2179}"/>
    <dgm:cxn modelId="{97FD66EB-6FC9-4259-9346-934202E1D91D}" type="presOf" srcId="{5335C4F0-BDD9-4E73-BAD9-A1C7ECFF475C}" destId="{8AD96671-615D-4F41-9963-11428A7A7867}" srcOrd="0" destOrd="0" presId="urn:microsoft.com/office/officeart/2005/8/layout/cycle3"/>
    <dgm:cxn modelId="{01D2F7F2-D02A-4711-9D95-FAD43E139C56}" srcId="{5335C4F0-BDD9-4E73-BAD9-A1C7ECFF475C}" destId="{5642732C-F8B0-4AF8-9B0A-99A0CBF813C3}" srcOrd="6" destOrd="0" parTransId="{5EDE82C6-A4B8-4A47-98D3-956952F4A4A7}" sibTransId="{3C64F40C-850D-4EE9-80CA-69B5D24350BA}"/>
    <dgm:cxn modelId="{1280D0FF-2D5E-43D0-98C5-40E22C734092}" type="presOf" srcId="{6AFABE74-E903-4FE1-B05A-53C2162B63C6}" destId="{C341148F-5462-420E-88D2-BA01A137B626}" srcOrd="0" destOrd="0" presId="urn:microsoft.com/office/officeart/2005/8/layout/cycle3"/>
    <dgm:cxn modelId="{6D2BCF7E-225A-4944-BDD0-462C86A33F1A}" type="presParOf" srcId="{8AD96671-615D-4F41-9963-11428A7A7867}" destId="{0AE97F4E-191C-43BA-A2D5-DEEABFCA005D}" srcOrd="0" destOrd="0" presId="urn:microsoft.com/office/officeart/2005/8/layout/cycle3"/>
    <dgm:cxn modelId="{9FDB426D-16FE-4D78-A8E0-51EA0ED36470}" type="presParOf" srcId="{0AE97F4E-191C-43BA-A2D5-DEEABFCA005D}" destId="{CF6B8BE3-877B-40EB-96A8-B9DC49BCB84D}" srcOrd="0" destOrd="0" presId="urn:microsoft.com/office/officeart/2005/8/layout/cycle3"/>
    <dgm:cxn modelId="{6FCCB239-59B9-41D5-B793-E93CA96CE84C}" type="presParOf" srcId="{0AE97F4E-191C-43BA-A2D5-DEEABFCA005D}" destId="{E19E6E9D-9314-4164-82A4-CA6A8DEB3428}" srcOrd="1" destOrd="0" presId="urn:microsoft.com/office/officeart/2005/8/layout/cycle3"/>
    <dgm:cxn modelId="{BB96A2C4-F57A-4E50-BE2F-58EFE3FCB0D6}" type="presParOf" srcId="{0AE97F4E-191C-43BA-A2D5-DEEABFCA005D}" destId="{C341148F-5462-420E-88D2-BA01A137B626}" srcOrd="2" destOrd="0" presId="urn:microsoft.com/office/officeart/2005/8/layout/cycle3"/>
    <dgm:cxn modelId="{B6C6940E-46A0-4F2D-AE88-8AFE77D04E4E}" type="presParOf" srcId="{0AE97F4E-191C-43BA-A2D5-DEEABFCA005D}" destId="{4BA64EC0-14EA-4BA3-8940-FE679D7BBAE5}" srcOrd="3" destOrd="0" presId="urn:microsoft.com/office/officeart/2005/8/layout/cycle3"/>
    <dgm:cxn modelId="{10166C58-F188-4B67-8BF2-47F871D5D5BD}" type="presParOf" srcId="{0AE97F4E-191C-43BA-A2D5-DEEABFCA005D}" destId="{7ADA1EB3-4164-4D15-B239-A77C8EDA94BF}" srcOrd="4" destOrd="0" presId="urn:microsoft.com/office/officeart/2005/8/layout/cycle3"/>
    <dgm:cxn modelId="{A427E840-B22C-4703-A597-912A2B8BEED9}" type="presParOf" srcId="{0AE97F4E-191C-43BA-A2D5-DEEABFCA005D}" destId="{4C99999E-693F-4CC3-8B4D-3CC4FA0425DA}" srcOrd="5" destOrd="0" presId="urn:microsoft.com/office/officeart/2005/8/layout/cycle3"/>
    <dgm:cxn modelId="{0A672707-46BE-4B8B-A2F9-82DC769A2912}" type="presParOf" srcId="{0AE97F4E-191C-43BA-A2D5-DEEABFCA005D}" destId="{81EB443A-067D-4858-AADC-22127D5CE824}" srcOrd="6" destOrd="0" presId="urn:microsoft.com/office/officeart/2005/8/layout/cycle3"/>
    <dgm:cxn modelId="{3CB7F5A0-2928-4DBC-84EE-4BD83B9FF337}" type="presParOf" srcId="{0AE97F4E-191C-43BA-A2D5-DEEABFCA005D}" destId="{5C1F8997-347B-4A22-9BA3-FD485E39B732}" srcOrd="7" destOrd="0" presId="urn:microsoft.com/office/officeart/2005/8/layout/cycle3"/>
    <dgm:cxn modelId="{873EEBDE-9864-425E-801E-204901473F3B}" type="presParOf" srcId="{0AE97F4E-191C-43BA-A2D5-DEEABFCA005D}" destId="{94E2D48A-29B5-4C15-B2B0-B0A6B7680BB9}" srcOrd="8" destOrd="0" presId="urn:microsoft.com/office/officeart/2005/8/layout/cycle3"/>
    <dgm:cxn modelId="{2353EA5C-409E-4206-B0A3-30428D61FA4C}" type="presParOf" srcId="{0AE97F4E-191C-43BA-A2D5-DEEABFCA005D}" destId="{BE4439AF-F3B7-489B-85B4-855DDF7F834A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E6E9D-9314-4164-82A4-CA6A8DEB3428}">
      <dsp:nvSpPr>
        <dsp:cNvPr id="0" name=""/>
        <dsp:cNvSpPr/>
      </dsp:nvSpPr>
      <dsp:spPr>
        <a:xfrm>
          <a:off x="2554216" y="-37485"/>
          <a:ext cx="3412166" cy="3412166"/>
        </a:xfrm>
        <a:prstGeom prst="circularArrow">
          <a:avLst>
            <a:gd name="adj1" fmla="val 5544"/>
            <a:gd name="adj2" fmla="val 330680"/>
            <a:gd name="adj3" fmla="val 14752542"/>
            <a:gd name="adj4" fmla="val 16815857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F6B8BE3-877B-40EB-96A8-B9DC49BCB84D}">
      <dsp:nvSpPr>
        <dsp:cNvPr id="0" name=""/>
        <dsp:cNvSpPr/>
      </dsp:nvSpPr>
      <dsp:spPr>
        <a:xfrm>
          <a:off x="3819292" y="494"/>
          <a:ext cx="882015" cy="4410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/>
            <a:t>Data collection</a:t>
          </a:r>
          <a:endParaRPr lang="en-US" sz="700" kern="1200"/>
        </a:p>
      </dsp:txBody>
      <dsp:txXfrm>
        <a:off x="3840820" y="22022"/>
        <a:ext cx="838959" cy="397951"/>
      </dsp:txXfrm>
    </dsp:sp>
    <dsp:sp modelId="{C341148F-5462-420E-88D2-BA01A137B626}">
      <dsp:nvSpPr>
        <dsp:cNvPr id="0" name=""/>
        <dsp:cNvSpPr/>
      </dsp:nvSpPr>
      <dsp:spPr>
        <a:xfrm>
          <a:off x="4754600" y="340919"/>
          <a:ext cx="882015" cy="4410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/>
            <a:t>Data pre-processing</a:t>
          </a:r>
          <a:endParaRPr lang="en-US" sz="700" kern="1200"/>
        </a:p>
      </dsp:txBody>
      <dsp:txXfrm>
        <a:off x="4776128" y="362447"/>
        <a:ext cx="838959" cy="397951"/>
      </dsp:txXfrm>
    </dsp:sp>
    <dsp:sp modelId="{4BA64EC0-14EA-4BA3-8940-FE679D7BBAE5}">
      <dsp:nvSpPr>
        <dsp:cNvPr id="0" name=""/>
        <dsp:cNvSpPr/>
      </dsp:nvSpPr>
      <dsp:spPr>
        <a:xfrm>
          <a:off x="5252267" y="1202904"/>
          <a:ext cx="882015" cy="4410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/>
            <a:t>Price comparison algorithm</a:t>
          </a:r>
          <a:endParaRPr lang="en-US" sz="700" kern="1200"/>
        </a:p>
      </dsp:txBody>
      <dsp:txXfrm>
        <a:off x="5273795" y="1224432"/>
        <a:ext cx="838959" cy="397951"/>
      </dsp:txXfrm>
    </dsp:sp>
    <dsp:sp modelId="{7ADA1EB3-4164-4D15-B239-A77C8EDA94BF}">
      <dsp:nvSpPr>
        <dsp:cNvPr id="0" name=""/>
        <dsp:cNvSpPr/>
      </dsp:nvSpPr>
      <dsp:spPr>
        <a:xfrm>
          <a:off x="5079429" y="2183117"/>
          <a:ext cx="882015" cy="4410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/>
            <a:t>Algorithm optimization</a:t>
          </a:r>
          <a:endParaRPr lang="en-US" sz="700" kern="1200"/>
        </a:p>
      </dsp:txBody>
      <dsp:txXfrm>
        <a:off x="5100957" y="2204645"/>
        <a:ext cx="838959" cy="397951"/>
      </dsp:txXfrm>
    </dsp:sp>
    <dsp:sp modelId="{4C99999E-693F-4CC3-8B4D-3CC4FA0425DA}">
      <dsp:nvSpPr>
        <dsp:cNvPr id="0" name=""/>
        <dsp:cNvSpPr/>
      </dsp:nvSpPr>
      <dsp:spPr>
        <a:xfrm>
          <a:off x="4316959" y="2822905"/>
          <a:ext cx="882015" cy="4410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/>
            <a:t>Product availability tracking</a:t>
          </a:r>
          <a:endParaRPr lang="en-US" sz="700" kern="1200"/>
        </a:p>
      </dsp:txBody>
      <dsp:txXfrm>
        <a:off x="4338487" y="2844433"/>
        <a:ext cx="838959" cy="397951"/>
      </dsp:txXfrm>
    </dsp:sp>
    <dsp:sp modelId="{81EB443A-067D-4858-AADC-22127D5CE824}">
      <dsp:nvSpPr>
        <dsp:cNvPr id="0" name=""/>
        <dsp:cNvSpPr/>
      </dsp:nvSpPr>
      <dsp:spPr>
        <a:xfrm>
          <a:off x="3321625" y="2822905"/>
          <a:ext cx="882015" cy="4410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/>
            <a:t>Price prediction using previous trends</a:t>
          </a:r>
          <a:endParaRPr lang="en-US" sz="700" kern="1200"/>
        </a:p>
      </dsp:txBody>
      <dsp:txXfrm>
        <a:off x="3343153" y="2844433"/>
        <a:ext cx="838959" cy="397951"/>
      </dsp:txXfrm>
    </dsp:sp>
    <dsp:sp modelId="{5C1F8997-347B-4A22-9BA3-FD485E39B732}">
      <dsp:nvSpPr>
        <dsp:cNvPr id="0" name=""/>
        <dsp:cNvSpPr/>
      </dsp:nvSpPr>
      <dsp:spPr>
        <a:xfrm>
          <a:off x="2559154" y="2183117"/>
          <a:ext cx="882015" cy="4410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/>
            <a:t>Data visualization for consumer insights</a:t>
          </a:r>
          <a:endParaRPr lang="en-US" sz="700" kern="1200"/>
        </a:p>
      </dsp:txBody>
      <dsp:txXfrm>
        <a:off x="2580682" y="2204645"/>
        <a:ext cx="838959" cy="397951"/>
      </dsp:txXfrm>
    </dsp:sp>
    <dsp:sp modelId="{94E2D48A-29B5-4C15-B2B0-B0A6B7680BB9}">
      <dsp:nvSpPr>
        <dsp:cNvPr id="0" name=""/>
        <dsp:cNvSpPr/>
      </dsp:nvSpPr>
      <dsp:spPr>
        <a:xfrm>
          <a:off x="2386316" y="1202904"/>
          <a:ext cx="882015" cy="4410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/>
            <a:t>System Architecture</a:t>
          </a:r>
          <a:endParaRPr lang="en-US" sz="700" kern="1200"/>
        </a:p>
      </dsp:txBody>
      <dsp:txXfrm>
        <a:off x="2407844" y="1224432"/>
        <a:ext cx="838959" cy="397951"/>
      </dsp:txXfrm>
    </dsp:sp>
    <dsp:sp modelId="{BE4439AF-F3B7-489B-85B4-855DDF7F834A}">
      <dsp:nvSpPr>
        <dsp:cNvPr id="0" name=""/>
        <dsp:cNvSpPr/>
      </dsp:nvSpPr>
      <dsp:spPr>
        <a:xfrm>
          <a:off x="2883983" y="340919"/>
          <a:ext cx="882015" cy="4410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kern="1200"/>
            <a:t>Testing and deployement</a:t>
          </a:r>
          <a:endParaRPr lang="en-US" sz="700" kern="1200"/>
        </a:p>
      </dsp:txBody>
      <dsp:txXfrm>
        <a:off x="2905511" y="362447"/>
        <a:ext cx="838959" cy="397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ee3d2bedc_0_1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ee3d2bedc_0_1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ee3d2bed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ee3d2bed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ee3d2bedc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ee3d2bedc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ee3d2bed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ee3d2bed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ee3d2bedc_0_1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2ee3d2bedc_0_1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ee3d2bed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ee3d2bed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ee3d2bedc_0_1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ee3d2bedc_0_1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ee3d2bed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ee3d2bed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ee3d2bed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ee3d2bed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ee3d2bedc_0_1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ee3d2bedc_0_1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ee3d2bed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ee3d2bed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ee3d2bedc_0_1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2ee3d2bedc_0_1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C2C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descr="preencoded.png"/>
          <p:cNvPicPr preferRelativeResize="0"/>
          <p:nvPr/>
        </p:nvPicPr>
        <p:blipFill rotWithShape="1">
          <a:blip r:embed="rId3">
            <a:alphaModFix/>
          </a:blip>
          <a:srcRect t="28805"/>
          <a:stretch/>
        </p:blipFill>
        <p:spPr>
          <a:xfrm>
            <a:off x="0" y="0"/>
            <a:ext cx="41157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4127" y="394197"/>
            <a:ext cx="2393275" cy="749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442525" y="1362750"/>
            <a:ext cx="4764600" cy="12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50" b="1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rPr>
              <a:t>School of </a:t>
            </a:r>
            <a:endParaRPr sz="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50" b="1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rPr>
              <a:t>Computer Science</a:t>
            </a:r>
            <a:endParaRPr sz="29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442525" y="2790550"/>
            <a:ext cx="6153600" cy="60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6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rPr>
              <a:t>Minor Project 2- Final Presentation</a:t>
            </a:r>
            <a:endParaRPr sz="1000" b="1" dirty="0">
              <a:solidFill>
                <a:schemeClr val="dk1"/>
              </a:solidFill>
              <a:latin typeface="Fraunces"/>
              <a:ea typeface="Fraunces"/>
              <a:cs typeface="Fraunces"/>
              <a:sym typeface="Fraunce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442525" y="3371000"/>
            <a:ext cx="4594500" cy="1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25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rPr>
              <a:t>TITLE: </a:t>
            </a:r>
            <a:endParaRPr sz="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25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rPr>
              <a:t>BUDGET BASKET- </a:t>
            </a:r>
            <a:endParaRPr sz="2000" b="1">
              <a:solidFill>
                <a:schemeClr val="dk1"/>
              </a:solidFill>
              <a:latin typeface="Fraunces"/>
              <a:ea typeface="Fraunces"/>
              <a:cs typeface="Fraunces"/>
              <a:sym typeface="Fraunces"/>
            </a:endParaRPr>
          </a:p>
          <a:p>
            <a:pPr marL="0" lvl="0" indent="0" algn="l" rtl="0">
              <a:lnSpc>
                <a:spcPct val="1325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rPr>
              <a:t>E-COMMERCE PLATFORM</a:t>
            </a:r>
            <a:endParaRPr sz="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2D78-2822-AA14-918B-24000055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4825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Fraunces" panose="020B0604020202020204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BF30F-7DBD-3A00-BA3D-0E72158B1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46" y="1679769"/>
            <a:ext cx="3985921" cy="665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4EFC09-C4E3-2187-C641-C2A0B5C1B06E}"/>
              </a:ext>
            </a:extLst>
          </p:cNvPr>
          <p:cNvSpPr txBox="1"/>
          <p:nvPr/>
        </p:nvSpPr>
        <p:spPr>
          <a:xfrm>
            <a:off x="311700" y="2707790"/>
            <a:ext cx="4584369" cy="116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805815" indent="222885" algn="just">
              <a:lnSpc>
                <a:spcPct val="107000"/>
              </a:lnSpc>
              <a:spcAft>
                <a:spcPts val="2140"/>
              </a:spcAft>
            </a:pPr>
            <a:r>
              <a:rPr lang="en-IN" sz="1100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 study reveals that Store B offers the cheapest prices for most-granular and finer grains. It is the most amenable for sustenance shopping. Interestingly, Store C has been rated higher in the oil section, which may be due to supplier contracts and/or promotions. These factors may sway consumer choices and inform store-level pricing.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47FD16-D16A-EC4F-C5BE-5A088C2EEE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65133" y="1387509"/>
            <a:ext cx="4013200" cy="20964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4EA944-2172-2E99-81CA-06E72DA34262}"/>
              </a:ext>
            </a:extLst>
          </p:cNvPr>
          <p:cNvSpPr txBox="1"/>
          <p:nvPr/>
        </p:nvSpPr>
        <p:spPr>
          <a:xfrm>
            <a:off x="4334934" y="3586536"/>
            <a:ext cx="4944533" cy="441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36600" marR="805815" indent="-6350" algn="ctr">
              <a:lnSpc>
                <a:spcPct val="107000"/>
              </a:lnSpc>
              <a:spcAft>
                <a:spcPts val="7790"/>
              </a:spcAft>
            </a:pPr>
            <a:r>
              <a:rPr lang="en-IN" sz="1100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Figure: Price Distribution Across Stores for Selected Products</a:t>
            </a:r>
          </a:p>
        </p:txBody>
      </p:sp>
    </p:spTree>
    <p:extLst>
      <p:ext uri="{BB962C8B-B14F-4D97-AF65-F5344CB8AC3E}">
        <p14:creationId xmlns:p14="http://schemas.microsoft.com/office/powerpoint/2010/main" val="222867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5912AA-22AF-393F-A0A4-D42B7D2AB5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6127" y="1176231"/>
            <a:ext cx="3702473" cy="2475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ACD091-EAEB-9A5F-1DDC-1C4EB562AF7A}"/>
              </a:ext>
            </a:extLst>
          </p:cNvPr>
          <p:cNvSpPr txBox="1"/>
          <p:nvPr/>
        </p:nvSpPr>
        <p:spPr>
          <a:xfrm>
            <a:off x="634577" y="3705659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Figure: Price Distribution Density Across Stores</a:t>
            </a:r>
            <a:endParaRPr lang="en-IN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CB1C9E-59C9-D650-D889-37C4179199A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76749" y="1231900"/>
            <a:ext cx="4099983" cy="2419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DAE176-D336-0359-E8D6-31ED9842AA14}"/>
              </a:ext>
            </a:extLst>
          </p:cNvPr>
          <p:cNvSpPr txBox="1"/>
          <p:nvPr/>
        </p:nvSpPr>
        <p:spPr>
          <a:xfrm>
            <a:off x="4665134" y="3716538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Figure: Price Trends for Store Name for Selected Products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474975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FD6256-F188-5CC1-FC49-B588E988CA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7782" y="451120"/>
            <a:ext cx="3871608" cy="4241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2CBD10-7371-7AD6-2A28-15D38040187F}"/>
              </a:ext>
            </a:extLst>
          </p:cNvPr>
          <p:cNvSpPr txBox="1"/>
          <p:nvPr/>
        </p:nvSpPr>
        <p:spPr>
          <a:xfrm>
            <a:off x="3984218" y="1924698"/>
            <a:ext cx="4572000" cy="536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20800" marR="805815" indent="-6350" algn="just">
              <a:lnSpc>
                <a:spcPct val="107000"/>
              </a:lnSpc>
              <a:spcAft>
                <a:spcPts val="1195"/>
              </a:spcAft>
            </a:pPr>
            <a:r>
              <a:rPr lang="en-IN" sz="1400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Figure: Actual vs Predicted Prices (Sample)</a:t>
            </a:r>
          </a:p>
        </p:txBody>
      </p:sp>
    </p:spTree>
    <p:extLst>
      <p:ext uri="{BB962C8B-B14F-4D97-AF65-F5344CB8AC3E}">
        <p14:creationId xmlns:p14="http://schemas.microsoft.com/office/powerpoint/2010/main" val="1749580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BDBCAB-3F6A-50D6-F452-7A69CA2DDC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9602" y="984143"/>
            <a:ext cx="4104425" cy="2417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E445FE-756A-9818-DEA6-FAD3A82B79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35077" y="984143"/>
            <a:ext cx="4489321" cy="2417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0D0BD9-739D-CE38-B3B3-544002FB300E}"/>
              </a:ext>
            </a:extLst>
          </p:cNvPr>
          <p:cNvSpPr txBox="1"/>
          <p:nvPr/>
        </p:nvSpPr>
        <p:spPr>
          <a:xfrm>
            <a:off x="596685" y="3537976"/>
            <a:ext cx="4572000" cy="310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815340" indent="-6350" algn="ctr">
              <a:lnSpc>
                <a:spcPct val="110000"/>
              </a:lnSpc>
              <a:spcAft>
                <a:spcPts val="9655"/>
              </a:spcAft>
            </a:pPr>
            <a:r>
              <a:rPr lang="en-IN" sz="1400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Figure: LSTM Training Loss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0901E-C084-F874-7F80-6B332A3BABF6}"/>
              </a:ext>
            </a:extLst>
          </p:cNvPr>
          <p:cNvSpPr txBox="1"/>
          <p:nvPr/>
        </p:nvSpPr>
        <p:spPr>
          <a:xfrm>
            <a:off x="4435077" y="3425125"/>
            <a:ext cx="4572000" cy="536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9040" marR="805815" indent="-6350" algn="just">
              <a:lnSpc>
                <a:spcPct val="107000"/>
              </a:lnSpc>
              <a:spcAft>
                <a:spcPts val="1195"/>
              </a:spcAft>
            </a:pPr>
            <a:r>
              <a:rPr lang="en-IN" sz="1400" kern="1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Figure: LSTM Training Loss vs Validation Loss</a:t>
            </a:r>
          </a:p>
        </p:txBody>
      </p:sp>
    </p:spTree>
    <p:extLst>
      <p:ext uri="{BB962C8B-B14F-4D97-AF65-F5344CB8AC3E}">
        <p14:creationId xmlns:p14="http://schemas.microsoft.com/office/powerpoint/2010/main" val="373531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330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raunces"/>
                <a:ea typeface="Fraunces"/>
                <a:cs typeface="Fraunces"/>
                <a:sym typeface="Fraunces"/>
              </a:rPr>
              <a:t>PERT CHART</a:t>
            </a:r>
            <a:endParaRPr b="1">
              <a:latin typeface="Fraunces"/>
              <a:ea typeface="Fraunces"/>
              <a:cs typeface="Fraunces"/>
              <a:sym typeface="Fraunces"/>
            </a:endParaRPr>
          </a:p>
        </p:txBody>
      </p:sp>
      <p:grpSp>
        <p:nvGrpSpPr>
          <p:cNvPr id="104" name="Google Shape;104;p20"/>
          <p:cNvGrpSpPr/>
          <p:nvPr/>
        </p:nvGrpSpPr>
        <p:grpSpPr>
          <a:xfrm>
            <a:off x="418047" y="1575825"/>
            <a:ext cx="1619107" cy="2315205"/>
            <a:chOff x="418047" y="1574020"/>
            <a:chExt cx="1619107" cy="2315205"/>
          </a:xfrm>
        </p:grpSpPr>
        <p:cxnSp>
          <p:nvCxnSpPr>
            <p:cNvPr id="105" name="Google Shape;105;p20"/>
            <p:cNvCxnSpPr/>
            <p:nvPr/>
          </p:nvCxnSpPr>
          <p:spPr>
            <a:xfrm>
              <a:off x="1299277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0D5CD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" name="Google Shape;106;p20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7" name="Google Shape;107;p20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" name="Google Shape;108;p20"/>
            <p:cNvGrpSpPr/>
            <p:nvPr/>
          </p:nvGrpSpPr>
          <p:grpSpPr>
            <a:xfrm>
              <a:off x="418047" y="1574020"/>
              <a:ext cx="1478313" cy="2315205"/>
              <a:chOff x="1013005" y="1574020"/>
              <a:chExt cx="1478313" cy="2315205"/>
            </a:xfrm>
          </p:grpSpPr>
          <p:sp>
            <p:nvSpPr>
              <p:cNvPr id="109" name="Google Shape;109;p20"/>
              <p:cNvSpPr txBox="1"/>
              <p:nvPr/>
            </p:nvSpPr>
            <p:spPr>
              <a:xfrm>
                <a:off x="1321858" y="2695025"/>
                <a:ext cx="11673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>
                    <a:solidFill>
                      <a:srgbClr val="0C57D3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collection</a:t>
                </a:r>
                <a:endParaRPr sz="1000" b="1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0" name="Google Shape;110;p20"/>
              <p:cNvSpPr txBox="1"/>
              <p:nvPr/>
            </p:nvSpPr>
            <p:spPr>
              <a:xfrm>
                <a:off x="1324018" y="3151825"/>
                <a:ext cx="1167300" cy="73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endParaRPr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1" name="Google Shape;111;p20"/>
              <p:cNvSpPr txBox="1"/>
              <p:nvPr/>
            </p:nvSpPr>
            <p:spPr>
              <a:xfrm>
                <a:off x="1013005" y="1574020"/>
                <a:ext cx="925200" cy="24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rgbClr val="0C57D3"/>
                    </a:solidFill>
                    <a:latin typeface="Roboto"/>
                    <a:ea typeface="Roboto"/>
                    <a:cs typeface="Roboto"/>
                    <a:sym typeface="Roboto"/>
                  </a:rPr>
                  <a:t>SYNOPSIS PRESENTATION</a:t>
                </a:r>
                <a:endParaRPr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12" name="Google Shape;112;p20"/>
          <p:cNvGrpSpPr/>
          <p:nvPr/>
        </p:nvGrpSpPr>
        <p:grpSpPr>
          <a:xfrm>
            <a:off x="1917073" y="1575830"/>
            <a:ext cx="1418334" cy="2315200"/>
            <a:chOff x="1917073" y="1575830"/>
            <a:chExt cx="1418334" cy="2315200"/>
          </a:xfrm>
        </p:grpSpPr>
        <p:cxnSp>
          <p:nvCxnSpPr>
            <p:cNvPr id="113" name="Google Shape;113;p20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0D5CD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4" name="Google Shape;114;p20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0"/>
            <p:cNvSpPr txBox="1"/>
            <p:nvPr/>
          </p:nvSpPr>
          <p:spPr>
            <a:xfrm>
              <a:off x="202156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Data preprocessing</a:t>
              </a:r>
              <a:endParaRPr sz="1000" b="1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20"/>
            <p:cNvSpPr txBox="1"/>
            <p:nvPr/>
          </p:nvSpPr>
          <p:spPr>
            <a:xfrm>
              <a:off x="202372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20"/>
            <p:cNvSpPr txBox="1"/>
            <p:nvPr/>
          </p:nvSpPr>
          <p:spPr>
            <a:xfrm>
              <a:off x="201374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" name="Google Shape;119;p20"/>
          <p:cNvGrpSpPr/>
          <p:nvPr/>
        </p:nvGrpSpPr>
        <p:grpSpPr>
          <a:xfrm>
            <a:off x="2989800" y="1575825"/>
            <a:ext cx="1642653" cy="2315205"/>
            <a:chOff x="2989800" y="1575825"/>
            <a:chExt cx="1642653" cy="2315205"/>
          </a:xfrm>
        </p:grpSpPr>
        <p:cxnSp>
          <p:nvCxnSpPr>
            <p:cNvPr id="120" name="Google Shape;120;p20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1" name="Google Shape;121;p20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0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chemeClr val="accent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Algorithm optimaztion </a:t>
              </a:r>
              <a:endParaRPr sz="1000" b="1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20"/>
            <p:cNvSpPr txBox="1"/>
            <p:nvPr/>
          </p:nvSpPr>
          <p:spPr>
            <a:xfrm>
              <a:off x="332708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20"/>
            <p:cNvSpPr txBox="1"/>
            <p:nvPr/>
          </p:nvSpPr>
          <p:spPr>
            <a:xfrm>
              <a:off x="2989800" y="1575825"/>
              <a:ext cx="9516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chemeClr val="accent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MID SEM PRESENTATION</a:t>
              </a:r>
              <a:endParaRPr sz="800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" name="Google Shape;126;p20"/>
          <p:cNvGrpSpPr/>
          <p:nvPr/>
        </p:nvGrpSpPr>
        <p:grpSpPr>
          <a:xfrm>
            <a:off x="4511544" y="1695421"/>
            <a:ext cx="1418335" cy="1447809"/>
            <a:chOff x="4511544" y="1695421"/>
            <a:chExt cx="1418335" cy="1447809"/>
          </a:xfrm>
        </p:grpSpPr>
        <p:cxnSp>
          <p:nvCxnSpPr>
            <p:cNvPr id="127" name="Google Shape;127;p20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0942A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8" name="Google Shape;128;p20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0D5CDF"/>
            </a:solidFill>
            <a:ln w="9525" cap="flat" cmpd="sng">
              <a:solidFill>
                <a:srgbClr val="0942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rgbClr val="0942A1"/>
            </a:solidFill>
            <a:ln w="9525" cap="flat" cmpd="sng">
              <a:solidFill>
                <a:srgbClr val="0942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0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chemeClr val="accent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Data visualization</a:t>
              </a:r>
              <a:endParaRPr sz="1000" b="1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" name="Google Shape;132;p20"/>
          <p:cNvGrpSpPr/>
          <p:nvPr/>
        </p:nvGrpSpPr>
        <p:grpSpPr>
          <a:xfrm>
            <a:off x="5808702" y="1575830"/>
            <a:ext cx="1418334" cy="1530200"/>
            <a:chOff x="3214118" y="1575830"/>
            <a:chExt cx="1418334" cy="1530200"/>
          </a:xfrm>
        </p:grpSpPr>
        <p:cxnSp>
          <p:nvCxnSpPr>
            <p:cNvPr id="133" name="Google Shape;133;p20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4" name="Google Shape;134;p20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70C0"/>
                  </a:solidFill>
                </a:rPr>
                <a:t>  </a:t>
              </a:r>
              <a:endParaRPr>
                <a:solidFill>
                  <a:srgbClr val="0070C0"/>
                </a:solidFill>
              </a:endParaRPr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0"/>
            <p:cNvSpPr txBox="1"/>
            <p:nvPr/>
          </p:nvSpPr>
          <p:spPr>
            <a:xfrm>
              <a:off x="3327095" y="26596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chemeClr val="accent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System optimazation</a:t>
              </a:r>
              <a:endParaRPr sz="1000" b="1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20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" name="Google Shape;138;p20"/>
          <p:cNvGrpSpPr/>
          <p:nvPr/>
        </p:nvGrpSpPr>
        <p:grpSpPr>
          <a:xfrm>
            <a:off x="6895053" y="1575825"/>
            <a:ext cx="1629409" cy="1567405"/>
            <a:chOff x="4300469" y="1575825"/>
            <a:chExt cx="1629409" cy="1567405"/>
          </a:xfrm>
        </p:grpSpPr>
        <p:cxnSp>
          <p:nvCxnSpPr>
            <p:cNvPr id="139" name="Google Shape;139;p20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0" name="Google Shape;140;p20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name="adj" fmla="val 96952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chemeClr val="accent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Testing and deployment</a:t>
              </a:r>
              <a:endParaRPr sz="1000" b="1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20"/>
            <p:cNvSpPr txBox="1"/>
            <p:nvPr/>
          </p:nvSpPr>
          <p:spPr>
            <a:xfrm>
              <a:off x="4300469" y="1575825"/>
              <a:ext cx="935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chemeClr val="accent1">
                      <a:lumMod val="7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END SEM PRESENTATION</a:t>
              </a:r>
              <a:endParaRPr sz="800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342900"/>
            <a:ext cx="594360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raunces"/>
                <a:ea typeface="Fraunces"/>
                <a:cs typeface="Fraunces"/>
                <a:sym typeface="Fraunces"/>
              </a:rPr>
              <a:t>Areas Of Application</a:t>
            </a:r>
            <a:endParaRPr b="1" dirty="0">
              <a:latin typeface="Fraunces"/>
              <a:ea typeface="Fraunces"/>
              <a:cs typeface="Fraunces"/>
              <a:sym typeface="Fraunces"/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•Grocery Shopping: Compare prices across supermarkets.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•E-commerce: Integration with online retailers.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• Financial Planning: Helps users budget effectively.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• Retail Strategy: Assists stores in monitoring competitor pricing.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raunces"/>
                <a:ea typeface="Fraunces"/>
                <a:cs typeface="Fraunces"/>
                <a:sym typeface="Fraunces"/>
              </a:rPr>
              <a:t>CONCLUSION</a:t>
            </a:r>
            <a:endParaRPr b="1">
              <a:latin typeface="Fraunces"/>
              <a:ea typeface="Fraunces"/>
              <a:cs typeface="Fraunces"/>
              <a:sym typeface="Fraunces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b="1">
                <a:solidFill>
                  <a:schemeClr val="dk1"/>
                </a:solidFill>
              </a:rPr>
              <a:t>Streamlined Shopping</a:t>
            </a:r>
            <a:r>
              <a:rPr lang="en" sz="1400">
                <a:solidFill>
                  <a:schemeClr val="dk1"/>
                </a:solidFill>
              </a:rPr>
              <a:t>: Combines product information and price comparisons in one platform.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b="1">
                <a:solidFill>
                  <a:schemeClr val="dk1"/>
                </a:solidFill>
              </a:rPr>
              <a:t>Scalability</a:t>
            </a:r>
            <a:r>
              <a:rPr lang="en" sz="1400">
                <a:solidFill>
                  <a:schemeClr val="dk1"/>
                </a:solidFill>
              </a:rPr>
              <a:t>: Expandable beyond groceries to clothing, electronics, and more.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b="1">
                <a:solidFill>
                  <a:schemeClr val="dk1"/>
                </a:solidFill>
              </a:rPr>
              <a:t>Personalized Discounts</a:t>
            </a:r>
            <a:r>
              <a:rPr lang="en" sz="1400">
                <a:solidFill>
                  <a:schemeClr val="dk1"/>
                </a:solidFill>
              </a:rPr>
              <a:t>: Uses spending analytics to offer tailored deals.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b="1">
                <a:solidFill>
                  <a:schemeClr val="dk1"/>
                </a:solidFill>
              </a:rPr>
              <a:t>Enhanced User Engagement</a:t>
            </a:r>
            <a:r>
              <a:rPr lang="en" sz="1400">
                <a:solidFill>
                  <a:schemeClr val="dk1"/>
                </a:solidFill>
              </a:rPr>
              <a:t>: Provides better recommendations based on past shopping behavior.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raunces"/>
                <a:ea typeface="Fraunces"/>
                <a:cs typeface="Fraunces"/>
                <a:sym typeface="Fraunces"/>
              </a:rPr>
              <a:t>REFERENCES </a:t>
            </a:r>
            <a:endParaRPr b="1">
              <a:latin typeface="Fraunces"/>
              <a:ea typeface="Fraunces"/>
              <a:cs typeface="Fraunces"/>
              <a:sym typeface="Fraunces"/>
            </a:endParaRPr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7660"/>
              <a:buFont typeface="Arial"/>
              <a:buNone/>
            </a:pPr>
            <a:r>
              <a:rPr lang="en" sz="16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Sreeram, A., Kesharwani, A., Desai, S.: A combined model of online grocery buying intentions based on the Technology Acceptance Model. J. Retail. Technol. 12, 45–58 (2017)</a:t>
            </a:r>
            <a:endParaRPr sz="16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7660"/>
              <a:buFont typeface="Arial"/>
              <a:buNone/>
            </a:pPr>
            <a:r>
              <a:rPr lang="en" sz="16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Buser, D.C.: Development of online recommender systems for offline grocery stores using RFID technology and plan recognition. J. Retail. Innov. 6, 121–134 (2007)</a:t>
            </a:r>
            <a:endParaRPr sz="16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7660"/>
              <a:buFont typeface="Arial"/>
              <a:buNone/>
            </a:pPr>
            <a:r>
              <a:rPr lang="en" sz="16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Dharmik, H., Padmane, P., et al.: The role of price comparison websites in enhancing online shopping decisions. J. E-Commerce Tech. 18, 92–107 (2022)</a:t>
            </a:r>
            <a:endParaRPr sz="16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7660"/>
              <a:buFont typeface="Arial"/>
              <a:buNone/>
            </a:pPr>
            <a:r>
              <a:rPr lang="en" sz="16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Varun, K., Rajesh, P., et al.: Websites that compare prices: Empowering customers to make informed purchase decisions. Int. J. E-Commerce 15, 210–223 (2023)</a:t>
            </a:r>
            <a:endParaRPr sz="16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7660"/>
              <a:buFont typeface="Arial"/>
              <a:buNone/>
            </a:pPr>
            <a:r>
              <a:rPr lang="en" sz="16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Bezalwar, S., et al.: Evaluating price comparison websites and their impact on the consumer shopping experience. J. Retail. Tech. 17, 85–98 (2022)</a:t>
            </a:r>
            <a:endParaRPr sz="162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235500" y="1468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4742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4365"/>
              <a:buFont typeface="Fraunces"/>
              <a:buNone/>
            </a:pPr>
            <a:r>
              <a:rPr lang="en" sz="3065" b="1">
                <a:latin typeface="Fraunces"/>
                <a:ea typeface="Fraunces"/>
                <a:cs typeface="Fraunces"/>
                <a:sym typeface="Fraunces"/>
              </a:rPr>
              <a:t>Project Team</a:t>
            </a:r>
            <a:endParaRPr sz="2565">
              <a:latin typeface="Fraunces"/>
              <a:ea typeface="Fraunces"/>
              <a:cs typeface="Fraunces"/>
              <a:sym typeface="Fraunce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520">
              <a:latin typeface="Fraunces"/>
              <a:ea typeface="Fraunces"/>
              <a:cs typeface="Fraunces"/>
              <a:sym typeface="Fraunces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05850" y="198075"/>
            <a:ext cx="91440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raunces"/>
                <a:ea typeface="Fraunces"/>
                <a:cs typeface="Fraunces"/>
                <a:sym typeface="Fraunces"/>
              </a:rPr>
              <a:t>Project Mentor</a:t>
            </a:r>
            <a:endParaRPr b="1">
              <a:latin typeface="Fraunces"/>
              <a:ea typeface="Fraunces"/>
              <a:cs typeface="Fraunces"/>
              <a:sym typeface="Fraunces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235500" y="880075"/>
            <a:ext cx="85206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1"/>
                </a:solidFill>
                <a:latin typeface="Fraunces"/>
                <a:ea typeface="Fraunces"/>
                <a:cs typeface="Fraunces"/>
                <a:sym typeface="Fraunces"/>
              </a:rPr>
              <a:t>Dr. Dhinesh Kumar</a:t>
            </a:r>
            <a:endParaRPr b="1">
              <a:solidFill>
                <a:schemeClr val="dk1"/>
              </a:solidFill>
              <a:latin typeface="Fraunces"/>
              <a:ea typeface="Fraunces"/>
              <a:cs typeface="Fraunces"/>
              <a:sym typeface="Fraunce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 amt="31000"/>
          </a:blip>
          <a:srcRect l="37953"/>
          <a:stretch/>
        </p:blipFill>
        <p:spPr>
          <a:xfrm>
            <a:off x="0" y="0"/>
            <a:ext cx="9232200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Google Shape;67;p14"/>
          <p:cNvGraphicFramePr/>
          <p:nvPr/>
        </p:nvGraphicFramePr>
        <p:xfrm>
          <a:off x="311700" y="2307175"/>
          <a:ext cx="8520600" cy="2834490"/>
        </p:xfrm>
        <a:graphic>
          <a:graphicData uri="http://schemas.openxmlformats.org/drawingml/2006/table">
            <a:tbl>
              <a:tblPr>
                <a:noFill/>
                <a:tableStyleId>{55FC7AD8-FE78-41C6-A242-9C9418BFB40F}</a:tableStyleId>
              </a:tblPr>
              <a:tblGrid>
                <a:gridCol w="21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ROLL NO. 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NAME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SAP ID 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BATCH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R2142221208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ROSHITA AILAWADI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500105016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B-3 DATA SCI. (NH)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/>
                        <a:t>R2142221162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SOMYA YADAV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500108000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/>
                        <a:t>B-1 DATA SCI. (HONS.)</a:t>
                      </a:r>
                      <a:endParaRPr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/>
                        <a:t>R2142221397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ZAIRA KHAN 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500110143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/>
                        <a:t>B-3 DATA SCI. (NH)</a:t>
                      </a:r>
                      <a:endParaRPr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/>
                        <a:t>R2142221204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MANAS ARORA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500109627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/>
                        <a:t>B-5 AIML(NH)</a:t>
                      </a:r>
                      <a:endParaRPr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43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raunces"/>
                <a:ea typeface="Fraunces"/>
                <a:cs typeface="Fraunces"/>
                <a:sym typeface="Fraunces"/>
              </a:rPr>
              <a:t>INTRODUCTION</a:t>
            </a:r>
            <a:endParaRPr b="1">
              <a:latin typeface="Fraunces"/>
              <a:ea typeface="Fraunces"/>
              <a:cs typeface="Fraunces"/>
              <a:sym typeface="Fraunces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103500" y="1205375"/>
            <a:ext cx="845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•Grocery prices vary across stores, leading to overspending.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•Existing solutions focus on electronics, not groceries.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• Our platform aggregates, analyzes, and presents grocery prices in real-time.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• Users can track price trends and receive recommendations.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 amt="28000"/>
          </a:blip>
          <a:stretch>
            <a:fillRect/>
          </a:stretch>
        </p:blipFill>
        <p:spPr>
          <a:xfrm>
            <a:off x="0" y="-46400"/>
            <a:ext cx="9144001" cy="52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raunces"/>
                <a:ea typeface="Fraunces"/>
                <a:cs typeface="Fraunces"/>
                <a:sym typeface="Fraunces"/>
              </a:rPr>
              <a:t>PROBLEM STATEMENT</a:t>
            </a:r>
            <a:endParaRPr b="1" dirty="0">
              <a:latin typeface="Fraunces"/>
              <a:ea typeface="Fraunces"/>
              <a:cs typeface="Fraunces"/>
              <a:sym typeface="Fraunces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• Consumers lack real-time grocery price tracking.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• Price disparities make budgeting difficult.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•No single platform consolidates grocery pricing data efficiently.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•This project develops a centralized system for real-time grocery price comparisons.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C2C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raunces"/>
                <a:ea typeface="Fraunces"/>
                <a:cs typeface="Fraunces"/>
                <a:sym typeface="Fraunces"/>
              </a:rPr>
              <a:t>OBJECTIVES</a:t>
            </a:r>
            <a:endParaRPr b="1">
              <a:latin typeface="Fraunces"/>
              <a:ea typeface="Fraunces"/>
              <a:cs typeface="Fraunces"/>
              <a:sym typeface="Fraunces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primary objectives of this project are:</a:t>
            </a:r>
            <a:endParaRPr sz="1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" sz="1400" dirty="0">
                <a:solidFill>
                  <a:schemeClr val="dk1"/>
                </a:solidFill>
              </a:rPr>
              <a:t> Provide users with real-time grocery price comparisons.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" sz="1400" dirty="0">
                <a:solidFill>
                  <a:schemeClr val="dk1"/>
                </a:solidFill>
              </a:rPr>
              <a:t> Predict price trends to help users shop at optimal times.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 dirty="0">
                <a:solidFill>
                  <a:schemeClr val="dk1"/>
                </a:solidFill>
              </a:rPr>
              <a:t>Enhance decision-making with personalized recommendations.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ABFF-D023-1DB8-5F33-AF50A06A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Fraunces" panose="020B0604020202020204" charset="0"/>
              </a:rPr>
              <a:t>Literature Review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BA43C-6DF5-98D7-AA10-1AF3C6CD0E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119"/>
          <a:stretch/>
        </p:blipFill>
        <p:spPr>
          <a:xfrm>
            <a:off x="2276810" y="1219200"/>
            <a:ext cx="4885989" cy="373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5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IN" sz="2600" b="1"/>
              <a:t>METHODOLOGY </a:t>
            </a:r>
          </a:p>
        </p:txBody>
      </p:sp>
      <p:graphicFrame>
        <p:nvGraphicFramePr>
          <p:cNvPr id="94" name="Google Shape;92;p18">
            <a:extLst>
              <a:ext uri="{FF2B5EF4-FFF2-40B4-BE49-F238E27FC236}">
                <a16:creationId xmlns:a16="http://schemas.microsoft.com/office/drawing/2014/main" id="{5D8C9177-1530-6BBD-C95E-267BA31193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3633463"/>
              </p:ext>
            </p:extLst>
          </p:nvPr>
        </p:nvGraphicFramePr>
        <p:xfrm>
          <a:off x="311700" y="12082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73300" y="1999050"/>
            <a:ext cx="320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raunces"/>
                <a:ea typeface="Fraunces"/>
                <a:cs typeface="Fraunces"/>
                <a:sym typeface="Fraunces"/>
              </a:rPr>
              <a:t>WORK FLOW </a:t>
            </a:r>
            <a:endParaRPr b="1" dirty="0">
              <a:latin typeface="Fraunces"/>
              <a:ea typeface="Fraunces"/>
              <a:cs typeface="Fraunces"/>
              <a:sym typeface="Fraunces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600" y="140225"/>
            <a:ext cx="5154700" cy="481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9BC0-13E1-38CE-4782-FC817076E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82558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Fraunces" panose="020B0604020202020204" charset="0"/>
              </a:rPr>
              <a:t>Techniques Used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23DDD-5D6B-B253-262C-C31597316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482" y="956733"/>
            <a:ext cx="4439918" cy="400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356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648</Words>
  <Application>Microsoft Office PowerPoint</Application>
  <PresentationFormat>On-screen Show (16:9)</PresentationFormat>
  <Paragraphs>104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Times New Roman</vt:lpstr>
      <vt:lpstr>Cambria</vt:lpstr>
      <vt:lpstr>Fraunces</vt:lpstr>
      <vt:lpstr>Roboto</vt:lpstr>
      <vt:lpstr>Simple Light</vt:lpstr>
      <vt:lpstr>PowerPoint Presentation</vt:lpstr>
      <vt:lpstr>Project Team </vt:lpstr>
      <vt:lpstr>INTRODUCTION</vt:lpstr>
      <vt:lpstr>PROBLEM STATEMENT</vt:lpstr>
      <vt:lpstr>OBJECTIVES</vt:lpstr>
      <vt:lpstr>Literature Review </vt:lpstr>
      <vt:lpstr>METHODOLOGY </vt:lpstr>
      <vt:lpstr>WORK FLOW </vt:lpstr>
      <vt:lpstr>Techniques Used </vt:lpstr>
      <vt:lpstr>Results</vt:lpstr>
      <vt:lpstr>PowerPoint Presentation</vt:lpstr>
      <vt:lpstr>PowerPoint Presentation</vt:lpstr>
      <vt:lpstr>PowerPoint Presentation</vt:lpstr>
      <vt:lpstr>PERT CHART</vt:lpstr>
      <vt:lpstr>PowerPoint Presentation</vt:lpstr>
      <vt:lpstr>Areas Of Application</vt:lpstr>
      <vt:lpstr>CONCLUSION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cp:lastModifiedBy>Roshita Ailawadi</cp:lastModifiedBy>
  <cp:revision>3</cp:revision>
  <dcterms:modified xsi:type="dcterms:W3CDTF">2025-05-01T04:23:02Z</dcterms:modified>
</cp:coreProperties>
</file>