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1" r:id="rId7"/>
    <p:sldId id="265"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3143C-EBCF-4E81-8D79-EFEBBF11A287}" v="1891" dt="2022-10-29T19:19:51.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9644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470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4417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680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451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5946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18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4136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5213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618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10/29/2022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6299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10/29/2022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577992553"/>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8"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 name="Group 29">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31" name="Oval 30">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Oval 31">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33" name="Oval 32">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34"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5"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41"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3164583" y="604018"/>
            <a:ext cx="5859787" cy="2824981"/>
          </a:xfrm>
        </p:spPr>
        <p:txBody>
          <a:bodyPr>
            <a:normAutofit/>
          </a:bodyPr>
          <a:lstStyle/>
          <a:p>
            <a:pPr algn="ctr"/>
            <a:r>
              <a:rPr lang="en-US" sz="4600"/>
              <a:t>HANDWRTTEN DIGIT RECOGNITION USING CNN</a:t>
            </a:r>
          </a:p>
        </p:txBody>
      </p:sp>
      <p:sp>
        <p:nvSpPr>
          <p:cNvPr id="3" name="Subtitle 2"/>
          <p:cNvSpPr>
            <a:spLocks noGrp="1"/>
          </p:cNvSpPr>
          <p:nvPr>
            <p:ph type="subTitle" idx="1"/>
          </p:nvPr>
        </p:nvSpPr>
        <p:spPr>
          <a:xfrm>
            <a:off x="3164583" y="3602038"/>
            <a:ext cx="5859787" cy="2569942"/>
          </a:xfrm>
        </p:spPr>
        <p:txBody>
          <a:bodyPr vert="horz" lIns="91440" tIns="45720" rIns="91440" bIns="45720" rtlCol="0" anchor="t">
            <a:normAutofit/>
          </a:bodyPr>
          <a:lstStyle/>
          <a:p>
            <a:pPr algn="ctr"/>
            <a:r>
              <a:rPr lang="en-US" dirty="0"/>
              <a:t>SEMESTER 1 AIML PROJECT USING PYTHON</a:t>
            </a:r>
          </a:p>
        </p:txBody>
      </p: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7EE4-ED2A-ADE6-8C03-35DFAD700C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3970C1-F7D1-1C2F-A468-36CDA5C677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079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6"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7" name="Group 11">
            <a:extLst>
              <a:ext uri="{FF2B5EF4-FFF2-40B4-BE49-F238E27FC236}">
                <a16:creationId xmlns:a16="http://schemas.microsoft.com/office/drawing/2014/main" id="{C7DC96D6-0134-4EA3-8B0A-6A255D6BD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13" name="Oval 12">
              <a:extLst>
                <a:ext uri="{FF2B5EF4-FFF2-40B4-BE49-F238E27FC236}">
                  <a16:creationId xmlns:a16="http://schemas.microsoft.com/office/drawing/2014/main" id="{FA484B57-E0AB-40D7-94A9-A329991EB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3E75AC37-AB18-487B-8182-38DE4F4C9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5" name="Graphic 9">
              <a:extLst>
                <a:ext uri="{FF2B5EF4-FFF2-40B4-BE49-F238E27FC236}">
                  <a16:creationId xmlns:a16="http://schemas.microsoft.com/office/drawing/2014/main" id="{3D5AE2D9-14F3-4498-A3C2-0E5244277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16" name="Oval 15">
              <a:extLst>
                <a:ext uri="{FF2B5EF4-FFF2-40B4-BE49-F238E27FC236}">
                  <a16:creationId xmlns:a16="http://schemas.microsoft.com/office/drawing/2014/main" id="{DC281A9A-F165-4FAE-B7EE-3DCDA7D62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18"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itle 1">
            <a:extLst>
              <a:ext uri="{FF2B5EF4-FFF2-40B4-BE49-F238E27FC236}">
                <a16:creationId xmlns:a16="http://schemas.microsoft.com/office/drawing/2014/main" id="{FCEA4F09-80D4-4078-72F1-55402E9050DC}"/>
              </a:ext>
            </a:extLst>
          </p:cNvPr>
          <p:cNvSpPr>
            <a:spLocks noGrp="1"/>
          </p:cNvSpPr>
          <p:nvPr>
            <p:ph type="title"/>
          </p:nvPr>
        </p:nvSpPr>
        <p:spPr>
          <a:xfrm>
            <a:off x="457200" y="668049"/>
            <a:ext cx="7685037" cy="132556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009441E2-20BF-74D6-A82E-B8DF03E9F3F8}"/>
              </a:ext>
            </a:extLst>
          </p:cNvPr>
          <p:cNvSpPr>
            <a:spLocks noGrp="1"/>
          </p:cNvSpPr>
          <p:nvPr>
            <p:ph idx="1"/>
          </p:nvPr>
        </p:nvSpPr>
        <p:spPr>
          <a:xfrm>
            <a:off x="457200" y="2096713"/>
            <a:ext cx="7685037" cy="4080250"/>
          </a:xfrm>
        </p:spPr>
        <p:txBody>
          <a:bodyPr vert="horz" lIns="91440" tIns="45720" rIns="91440" bIns="45720" rtlCol="0">
            <a:normAutofit/>
          </a:bodyPr>
          <a:lstStyle/>
          <a:p>
            <a:r>
              <a:rPr lang="en-US" dirty="0"/>
              <a:t>For humans, identifying numbers or items in a picture is extremely simple but how do you train the machine to recognize these different images? Convolutional Neural Networks(CNN)can solve this problem. In this report a convolutional neural network has been trained by identifying pictures in MNIST handwritten digital database to predict exactly what the nos. In the picture are. </a:t>
            </a:r>
            <a:r>
              <a:rPr lang="en-US" dirty="0">
                <a:ea typeface="+mn-lt"/>
                <a:cs typeface="+mn-lt"/>
              </a:rPr>
              <a:t>Obviously, human beings can perceive that there is a hierarchy or conceptual structure in the image, but the machine does not, for example the trained neural network is inconvenient to deal with special changes in a position of numbers in digital pictures. Exactly put, no matter what the environment of the image (image background) is, it is unchallenging for human beings to judge whether there is such a figure in the image and it is unnecessary to repeat the learning training.</a:t>
            </a:r>
            <a:endParaRPr lang="en-US" dirty="0"/>
          </a:p>
        </p:txBody>
      </p:sp>
    </p:spTree>
    <p:extLst>
      <p:ext uri="{BB962C8B-B14F-4D97-AF65-F5344CB8AC3E}">
        <p14:creationId xmlns:p14="http://schemas.microsoft.com/office/powerpoint/2010/main" val="74114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72CE-9E1F-9FF6-272E-EFC635C026BB}"/>
              </a:ext>
            </a:extLst>
          </p:cNvPr>
          <p:cNvSpPr>
            <a:spLocks noGrp="1"/>
          </p:cNvSpPr>
          <p:nvPr>
            <p:ph type="title"/>
          </p:nvPr>
        </p:nvSpPr>
        <p:spPr/>
        <p:txBody>
          <a:bodyPr/>
          <a:lstStyle/>
          <a:p>
            <a:r>
              <a:rPr lang="en-US" dirty="0"/>
              <a:t>INTRODUCTION</a:t>
            </a:r>
            <a:br>
              <a:rPr lang="en-US" dirty="0"/>
            </a:br>
            <a:r>
              <a:rPr lang="en-US" dirty="0"/>
              <a:t>~</a:t>
            </a:r>
            <a:r>
              <a:rPr lang="en-US" sz="3200" dirty="0"/>
              <a:t>AI [ARTIFICIAL INTELLIGENCE]</a:t>
            </a:r>
          </a:p>
        </p:txBody>
      </p:sp>
      <p:sp>
        <p:nvSpPr>
          <p:cNvPr id="3" name="Content Placeholder 2">
            <a:extLst>
              <a:ext uri="{FF2B5EF4-FFF2-40B4-BE49-F238E27FC236}">
                <a16:creationId xmlns:a16="http://schemas.microsoft.com/office/drawing/2014/main" id="{13A9CD51-437A-147C-6023-CA796C7D0D19}"/>
              </a:ext>
            </a:extLst>
          </p:cNvPr>
          <p:cNvSpPr>
            <a:spLocks noGrp="1"/>
          </p:cNvSpPr>
          <p:nvPr>
            <p:ph idx="1"/>
          </p:nvPr>
        </p:nvSpPr>
        <p:spPr/>
        <p:txBody>
          <a:bodyPr vert="horz" lIns="91440" tIns="45720" rIns="91440" bIns="45720" rtlCol="0" anchor="t">
            <a:normAutofit/>
          </a:bodyPr>
          <a:lstStyle/>
          <a:p>
            <a:r>
              <a:rPr lang="en-US" b="1" u="sng" dirty="0"/>
              <a:t>ARTIFICIAL INTELLIGENCE</a:t>
            </a:r>
          </a:p>
          <a:p>
            <a:r>
              <a:rPr lang="en-US" dirty="0">
                <a:ea typeface="+mn-lt"/>
                <a:cs typeface="+mn-lt"/>
              </a:rPr>
              <a:t>Artificial intelligence is the simulation of human intelligence processes by machines, especially computer systems. Specific applications of AI include expert systems, natural language processing,  speech recognition and machine vision. </a:t>
            </a:r>
            <a:endParaRPr lang="en-US" dirty="0"/>
          </a:p>
          <a:p>
            <a:r>
              <a:rPr lang="en-US" b="1" u="sng" dirty="0"/>
              <a:t>HOW DOES AI WORK ?</a:t>
            </a:r>
          </a:p>
          <a:p>
            <a:r>
              <a:rPr lang="en-US" dirty="0">
                <a:ea typeface="+mn-lt"/>
                <a:cs typeface="+mn-lt"/>
              </a:rPr>
              <a:t>In general, AI systems work by ingesting large amounts of labelled training data, analyzing the data for correlations and patterns, and using these patterns to make predictions about future states. In this way, a chat-bot that is fed examples of text chats can learn to  produce life like exchanges with people, or an image recognition tool can learn to identify and describe objects in images by reviewing millions of examples</a:t>
            </a:r>
            <a:endParaRPr lang="en-US" dirty="0"/>
          </a:p>
        </p:txBody>
      </p:sp>
    </p:spTree>
    <p:extLst>
      <p:ext uri="{BB962C8B-B14F-4D97-AF65-F5344CB8AC3E}">
        <p14:creationId xmlns:p14="http://schemas.microsoft.com/office/powerpoint/2010/main" val="233640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80B3-747D-C51D-B50F-5BC0EF3C1314}"/>
              </a:ext>
            </a:extLst>
          </p:cNvPr>
          <p:cNvSpPr>
            <a:spLocks noGrp="1"/>
          </p:cNvSpPr>
          <p:nvPr>
            <p:ph type="title"/>
          </p:nvPr>
        </p:nvSpPr>
        <p:spPr/>
        <p:txBody>
          <a:bodyPr/>
          <a:lstStyle/>
          <a:p>
            <a:r>
              <a:rPr lang="en-US" dirty="0"/>
              <a:t>~ML [MACHINE LEARNING]</a:t>
            </a:r>
          </a:p>
        </p:txBody>
      </p:sp>
      <p:sp>
        <p:nvSpPr>
          <p:cNvPr id="3" name="Content Placeholder 2">
            <a:extLst>
              <a:ext uri="{FF2B5EF4-FFF2-40B4-BE49-F238E27FC236}">
                <a16:creationId xmlns:a16="http://schemas.microsoft.com/office/drawing/2014/main" id="{E9EEA87C-4F2B-E1BD-71BA-DF7635AD7381}"/>
              </a:ext>
            </a:extLst>
          </p:cNvPr>
          <p:cNvSpPr>
            <a:spLocks noGrp="1"/>
          </p:cNvSpPr>
          <p:nvPr>
            <p:ph idx="1"/>
          </p:nvPr>
        </p:nvSpPr>
        <p:spPr/>
        <p:txBody>
          <a:bodyPr vert="horz" lIns="91440" tIns="45720" rIns="91440" bIns="45720" rtlCol="0" anchor="t">
            <a:normAutofit lnSpcReduction="10000"/>
          </a:bodyPr>
          <a:lstStyle/>
          <a:p>
            <a:r>
              <a:rPr lang="en-US" b="1" u="sng" dirty="0"/>
              <a:t>MACHINE LEARNING</a:t>
            </a:r>
          </a:p>
          <a:p>
            <a:r>
              <a:rPr lang="en-US" dirty="0">
                <a:ea typeface="+mn-lt"/>
                <a:cs typeface="+mn-lt"/>
              </a:rPr>
              <a:t>Machine learning is an application of AI that enables systems to learn and improve from experience without being explicitly programmed. Machine learning focuses on developing computer programs that can access data and use it to learn from themselves.</a:t>
            </a:r>
            <a:endParaRPr lang="en-US" b="1" u="sng" dirty="0"/>
          </a:p>
          <a:p>
            <a:r>
              <a:rPr lang="en-US" b="1" u="sng" dirty="0"/>
              <a:t>HOW DOES ML WORK</a:t>
            </a:r>
          </a:p>
          <a:p>
            <a:r>
              <a:rPr lang="en-US" dirty="0">
                <a:ea typeface="+mn-lt"/>
                <a:cs typeface="+mn-lt"/>
              </a:rPr>
              <a:t>Machine learning is an application of AI that enables systems to learn and improve from experience without being explicitly programmed. Machine learning focuses on developing computer programs that can access data and use it to learn from themselves.</a:t>
            </a:r>
            <a:endParaRPr lang="en-US" b="1" u="sng" dirty="0"/>
          </a:p>
          <a:p>
            <a:r>
              <a:rPr lang="en-US" dirty="0">
                <a:ea typeface="+mn-lt"/>
                <a:cs typeface="+mn-lt"/>
              </a:rPr>
              <a:t>The primary aim of ML is to allow computers to learn autonomously without human intervention or assistance and adjust actions accordingly.</a:t>
            </a:r>
            <a:endParaRPr lang="en-US" b="1" u="sng" dirty="0"/>
          </a:p>
        </p:txBody>
      </p:sp>
    </p:spTree>
    <p:extLst>
      <p:ext uri="{BB962C8B-B14F-4D97-AF65-F5344CB8AC3E}">
        <p14:creationId xmlns:p14="http://schemas.microsoft.com/office/powerpoint/2010/main" val="205315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3F51-39E3-3DFC-4234-A95682AABDE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AF3B7C-4E55-A23A-E02C-71557725891A}"/>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With the rapid growth of technology, application of deep learning is increasing. Handwritten Digit Recognition is one of the more important researches of deep learning in the current age.</a:t>
            </a:r>
            <a:endParaRPr lang="en-US" dirty="0"/>
          </a:p>
          <a:p>
            <a:r>
              <a:rPr lang="en-US" dirty="0"/>
              <a:t> </a:t>
            </a:r>
            <a:r>
              <a:rPr lang="en-US" dirty="0">
                <a:ea typeface="+mn-lt"/>
                <a:cs typeface="+mn-lt"/>
              </a:rPr>
              <a:t>This project describes an approach for efficiently recognize digits or numbers written by different people with the help convolution neural network (CNN), taking into account different writing style and ink color. This model is finely tuned with the "Modified National Institute of Standards and Technology (MNIST)" dataset.</a:t>
            </a:r>
            <a:endParaRPr lang="en-US" dirty="0"/>
          </a:p>
          <a:p>
            <a:r>
              <a:rPr lang="en-US" dirty="0">
                <a:ea typeface="+mn-lt"/>
                <a:cs typeface="+mn-lt"/>
              </a:rPr>
              <a:t>The convolutional neural networks can almost mimic the human brain and are a key ingredient in image field.</a:t>
            </a:r>
            <a:endParaRPr lang="en-US" dirty="0"/>
          </a:p>
          <a:p>
            <a:r>
              <a:rPr lang="en-US" dirty="0">
                <a:ea typeface="+mn-lt"/>
                <a:cs typeface="+mn-lt"/>
              </a:rPr>
              <a:t>Each image has fixed size. The images of size 28*28 pixels.</a:t>
            </a:r>
          </a:p>
          <a:p>
            <a:r>
              <a:rPr lang="en-US" dirty="0">
                <a:ea typeface="+mn-lt"/>
                <a:cs typeface="+mn-lt"/>
              </a:rPr>
              <a:t>Here we will compare the performance of different models based on different layers further.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656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3359-CDAC-FBA6-BEE9-F3AF186F5C5C}"/>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EB7223D-5CE6-11CE-EE9A-CE11BCB9F15D}"/>
              </a:ext>
            </a:extLst>
          </p:cNvPr>
          <p:cNvSpPr>
            <a:spLocks noGrp="1"/>
          </p:cNvSpPr>
          <p:nvPr>
            <p:ph idx="1"/>
          </p:nvPr>
        </p:nvSpPr>
        <p:spPr/>
        <p:txBody>
          <a:bodyPr vert="horz" lIns="91440" tIns="45720" rIns="91440" bIns="45720" rtlCol="0" anchor="t">
            <a:normAutofit/>
          </a:bodyPr>
          <a:lstStyle/>
          <a:p>
            <a:r>
              <a:rPr lang="en-US" dirty="0"/>
              <a:t>The main purpose of a handwritten digit recognition system is to convert handwritten digits into machine readable formats.</a:t>
            </a:r>
          </a:p>
          <a:p>
            <a:r>
              <a:rPr lang="en-US" dirty="0"/>
              <a:t>The main objective of this project is to effectively recognize handwritten digits and making several official operations easier, error free and time efficiency.</a:t>
            </a:r>
          </a:p>
          <a:p>
            <a:r>
              <a:rPr lang="en-US" dirty="0"/>
              <a:t>It is used to visualize artificial neural networks.</a:t>
            </a:r>
          </a:p>
          <a:p>
            <a:r>
              <a:rPr lang="en-US" dirty="0"/>
              <a:t>The system is already widely used in the automatic processing of bank cheques, postal addresses, in mobile phones etc.</a:t>
            </a:r>
          </a:p>
          <a:p>
            <a:endParaRPr lang="en-US" dirty="0"/>
          </a:p>
        </p:txBody>
      </p:sp>
    </p:spTree>
    <p:extLst>
      <p:ext uri="{BB962C8B-B14F-4D97-AF65-F5344CB8AC3E}">
        <p14:creationId xmlns:p14="http://schemas.microsoft.com/office/powerpoint/2010/main" val="213431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4963-ABBE-2FDC-B756-AE9473CA2180}"/>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550B7280-2A94-D688-8B5C-550DD458C786}"/>
              </a:ext>
            </a:extLst>
          </p:cNvPr>
          <p:cNvSpPr>
            <a:spLocks noGrp="1"/>
          </p:cNvSpPr>
          <p:nvPr>
            <p:ph idx="1"/>
          </p:nvPr>
        </p:nvSpPr>
        <p:spPr/>
        <p:txBody>
          <a:bodyPr vert="horz" lIns="91440" tIns="45720" rIns="91440" bIns="45720" rtlCol="0" anchor="t">
            <a:normAutofit/>
          </a:bodyPr>
          <a:lstStyle/>
          <a:p>
            <a:r>
              <a:rPr lang="en-US" dirty="0"/>
              <a:t>SUPERVISED MODEL :</a:t>
            </a:r>
          </a:p>
          <a:p>
            <a:r>
              <a:rPr lang="en-US" dirty="0"/>
              <a:t>Classic neural networks (Multilayer perceptron)</a:t>
            </a:r>
          </a:p>
          <a:p>
            <a:r>
              <a:rPr lang="en-US" dirty="0"/>
              <a:t>Convolutional neural networks (CNNs)</a:t>
            </a:r>
          </a:p>
          <a:p>
            <a:r>
              <a:rPr lang="en-US" dirty="0"/>
              <a:t>Recurrent neural networks (RNNs)</a:t>
            </a:r>
          </a:p>
          <a:p>
            <a:endParaRPr lang="en-US" dirty="0"/>
          </a:p>
          <a:p>
            <a:r>
              <a:rPr lang="en-US" dirty="0"/>
              <a:t>UNSUPERVISED MODEL</a:t>
            </a:r>
          </a:p>
          <a:p>
            <a:r>
              <a:rPr lang="en-US" dirty="0"/>
              <a:t>Self-organizing maps (SOM)</a:t>
            </a:r>
          </a:p>
          <a:p>
            <a:endParaRPr lang="en-US" dirty="0"/>
          </a:p>
          <a:p>
            <a:r>
              <a:rPr lang="en-US" dirty="0"/>
              <a:t>Here in my project I have used Convolutional neural network.</a:t>
            </a:r>
          </a:p>
          <a:p>
            <a:endParaRPr lang="en-US" dirty="0"/>
          </a:p>
        </p:txBody>
      </p:sp>
    </p:spTree>
    <p:extLst>
      <p:ext uri="{BB962C8B-B14F-4D97-AF65-F5344CB8AC3E}">
        <p14:creationId xmlns:p14="http://schemas.microsoft.com/office/powerpoint/2010/main" val="214664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EFD9-1993-BC16-553E-D259DA090455}"/>
              </a:ext>
            </a:extLst>
          </p:cNvPr>
          <p:cNvSpPr>
            <a:spLocks noGrp="1"/>
          </p:cNvSpPr>
          <p:nvPr>
            <p:ph type="title"/>
          </p:nvPr>
        </p:nvSpPr>
        <p:spPr/>
        <p:txBody>
          <a:bodyPr/>
          <a:lstStyle/>
          <a:p>
            <a:r>
              <a:rPr lang="en-US" dirty="0"/>
              <a:t>CONVOLUTIONAL NEURAL NETWORK [CNN].</a:t>
            </a:r>
          </a:p>
        </p:txBody>
      </p:sp>
      <p:sp>
        <p:nvSpPr>
          <p:cNvPr id="3" name="Content Placeholder 2">
            <a:extLst>
              <a:ext uri="{FF2B5EF4-FFF2-40B4-BE49-F238E27FC236}">
                <a16:creationId xmlns:a16="http://schemas.microsoft.com/office/drawing/2014/main" id="{29A4B0FF-37FA-ADAF-F858-6DECF9268BA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CNNs were specially designed for image data and might be the most efficient and flexible model for image classification problems.</a:t>
            </a:r>
            <a:endParaRPr lang="en-US" dirty="0"/>
          </a:p>
          <a:p>
            <a:r>
              <a:rPr lang="en-US" dirty="0">
                <a:ea typeface="+mn-lt"/>
                <a:cs typeface="+mn-lt"/>
              </a:rPr>
              <a:t>CNN have multiple layers that processes the image, extracts features and classifies to correct class.</a:t>
            </a:r>
            <a:endParaRPr lang="en-US" dirty="0"/>
          </a:p>
          <a:p>
            <a:r>
              <a:rPr lang="en-US" b="1" dirty="0">
                <a:ea typeface="+mn-lt"/>
                <a:cs typeface="+mn-lt"/>
              </a:rPr>
              <a:t>Convolution layer:</a:t>
            </a:r>
            <a:r>
              <a:rPr lang="en-US" dirty="0">
                <a:ea typeface="+mn-lt"/>
                <a:cs typeface="+mn-lt"/>
              </a:rPr>
              <a:t> It consists several filters that performs feature extraction</a:t>
            </a:r>
            <a:endParaRPr lang="en-US" dirty="0"/>
          </a:p>
          <a:p>
            <a:r>
              <a:rPr lang="en-US" b="1" dirty="0">
                <a:ea typeface="+mn-lt"/>
                <a:cs typeface="+mn-lt"/>
              </a:rPr>
              <a:t>Rectified Linear Unit (Re-LU): </a:t>
            </a:r>
            <a:r>
              <a:rPr lang="en-US" dirty="0">
                <a:ea typeface="+mn-lt"/>
                <a:cs typeface="+mn-lt"/>
              </a:rPr>
              <a:t>To introduce non-linearity in our Conv-Net. Output is rectified feature map.</a:t>
            </a:r>
            <a:endParaRPr lang="en-US" dirty="0"/>
          </a:p>
          <a:p>
            <a:r>
              <a:rPr lang="en-US" b="1" dirty="0">
                <a:ea typeface="+mn-lt"/>
                <a:cs typeface="+mn-lt"/>
              </a:rPr>
              <a:t>Pooling layer:</a:t>
            </a:r>
            <a:r>
              <a:rPr lang="en-US" dirty="0">
                <a:ea typeface="+mn-lt"/>
                <a:cs typeface="+mn-lt"/>
              </a:rPr>
              <a:t> It is a down-sampling operation that reduces the dimensions of the feature map. Here I have used the Max Pooling layer which selects max value from the region covered by the filter matrix.</a:t>
            </a:r>
            <a:endParaRPr lang="en-US" dirty="0"/>
          </a:p>
          <a:p>
            <a:r>
              <a:rPr lang="en-US" b="1" dirty="0">
                <a:ea typeface="+mn-lt"/>
                <a:cs typeface="+mn-lt"/>
              </a:rPr>
              <a:t>Fully connected layer:</a:t>
            </a:r>
            <a:r>
              <a:rPr lang="en-US" dirty="0">
                <a:ea typeface="+mn-lt"/>
                <a:cs typeface="+mn-lt"/>
              </a:rPr>
              <a:t> A fully connected layer forms when the flattened matrix from the pooling layer is fed as an input, which classifies and identifies the images.</a:t>
            </a:r>
            <a:endParaRPr lang="en-US" dirty="0"/>
          </a:p>
          <a:p>
            <a:endParaRPr lang="en-US" dirty="0"/>
          </a:p>
        </p:txBody>
      </p:sp>
    </p:spTree>
    <p:extLst>
      <p:ext uri="{BB962C8B-B14F-4D97-AF65-F5344CB8AC3E}">
        <p14:creationId xmlns:p14="http://schemas.microsoft.com/office/powerpoint/2010/main" val="103269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5" name="Group 25">
            <a:extLst>
              <a:ext uri="{FF2B5EF4-FFF2-40B4-BE49-F238E27FC236}">
                <a16:creationId xmlns:a16="http://schemas.microsoft.com/office/drawing/2014/main" id="{233A0095-071E-4529-B5B5-54F49D6003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31143" y="0"/>
            <a:ext cx="10002420" cy="6858000"/>
            <a:chOff x="2189580" y="0"/>
            <a:chExt cx="10002420" cy="6858000"/>
          </a:xfrm>
        </p:grpSpPr>
        <p:sp>
          <p:nvSpPr>
            <p:cNvPr id="27" name="Graphic 9">
              <a:extLst>
                <a:ext uri="{FF2B5EF4-FFF2-40B4-BE49-F238E27FC236}">
                  <a16:creationId xmlns:a16="http://schemas.microsoft.com/office/drawing/2014/main" id="{271F3265-C5EC-426F-B233-113CD5C6C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36861" y="1744424"/>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lumMod val="75000"/>
                <a:alpha val="80000"/>
              </a:schemeClr>
            </a:solidFill>
            <a:ln w="9331" cap="flat">
              <a:noFill/>
              <a:prstDash val="solid"/>
              <a:miter/>
            </a:ln>
          </p:spPr>
          <p:txBody>
            <a:bodyPr rtlCol="0" anchor="ctr"/>
            <a:lstStyle/>
            <a:p>
              <a:endParaRPr lang="en-US" dirty="0"/>
            </a:p>
          </p:txBody>
        </p:sp>
        <p:sp>
          <p:nvSpPr>
            <p:cNvPr id="36" name="Graphic 18">
              <a:extLst>
                <a:ext uri="{FF2B5EF4-FFF2-40B4-BE49-F238E27FC236}">
                  <a16:creationId xmlns:a16="http://schemas.microsoft.com/office/drawing/2014/main" id="{7F7F2196-8CA3-4F6F-9E1B-4A57930146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0C34A90-F598-47C8-BC1A-AC7C0F456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BAA0364-5B9F-46E3-9FC6-8902B0B05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1889"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31" name="Freeform: Shape 30">
              <a:extLst>
                <a:ext uri="{FF2B5EF4-FFF2-40B4-BE49-F238E27FC236}">
                  <a16:creationId xmlns:a16="http://schemas.microsoft.com/office/drawing/2014/main" id="{DAED7D77-9CB3-4945-9151-1E17DFB7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grpSp>
      <p:sp>
        <p:nvSpPr>
          <p:cNvPr id="33" name="Texture">
            <a:extLst>
              <a:ext uri="{FF2B5EF4-FFF2-40B4-BE49-F238E27FC236}">
                <a16:creationId xmlns:a16="http://schemas.microsoft.com/office/drawing/2014/main" id="{C1B458B9-B65B-41B6-AFBC-A208EA465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84E7DED-4014-018D-49F4-F4EBE822BA53}"/>
              </a:ext>
            </a:extLst>
          </p:cNvPr>
          <p:cNvSpPr>
            <a:spLocks noGrp="1"/>
          </p:cNvSpPr>
          <p:nvPr>
            <p:ph type="title"/>
          </p:nvPr>
        </p:nvSpPr>
        <p:spPr>
          <a:xfrm>
            <a:off x="457200" y="758952"/>
            <a:ext cx="6158753" cy="1325563"/>
          </a:xfrm>
        </p:spPr>
        <p:txBody>
          <a:bodyPr anchor="b">
            <a:normAutofit/>
          </a:bodyPr>
          <a:lstStyle/>
          <a:p>
            <a:r>
              <a:rPr lang="en-US" sz="2800"/>
              <a:t>MNIST DATASET</a:t>
            </a:r>
            <a:br>
              <a:rPr lang="en-US" sz="2800"/>
            </a:br>
            <a:r>
              <a:rPr lang="en-US" sz="2800"/>
              <a:t>~Modified national institute of standards and technology.</a:t>
            </a:r>
          </a:p>
        </p:txBody>
      </p:sp>
      <p:sp>
        <p:nvSpPr>
          <p:cNvPr id="8" name="Content Placeholder 7">
            <a:extLst>
              <a:ext uri="{FF2B5EF4-FFF2-40B4-BE49-F238E27FC236}">
                <a16:creationId xmlns:a16="http://schemas.microsoft.com/office/drawing/2014/main" id="{97C7885E-968D-3FDF-1AC7-30F8816CB4CE}"/>
              </a:ext>
            </a:extLst>
          </p:cNvPr>
          <p:cNvSpPr>
            <a:spLocks noGrp="1"/>
          </p:cNvSpPr>
          <p:nvPr>
            <p:ph idx="1"/>
          </p:nvPr>
        </p:nvSpPr>
        <p:spPr>
          <a:xfrm>
            <a:off x="457200" y="2286000"/>
            <a:ext cx="6158753" cy="3887585"/>
          </a:xfrm>
        </p:spPr>
        <p:txBody>
          <a:bodyPr vert="horz" lIns="91440" tIns="45720" rIns="91440" bIns="45720" rtlCol="0">
            <a:normAutofit/>
          </a:bodyPr>
          <a:lstStyle/>
          <a:p>
            <a:r>
              <a:rPr lang="en-US" sz="1700">
                <a:ea typeface="+mn-lt"/>
                <a:cs typeface="+mn-lt"/>
              </a:rPr>
              <a:t>The MNIST database of handwritten digits, available from this page, has a training set of 60,000 examples, and a test set of 10,000 examples. It is a subset of a larger set available from NIST. The digits have been size-normalized and centered in a fixed-size image. It is a good database for people who want to try learning techniques and pattern recognition methods on real-world data while spending minimal efforts on preprocessing and formatting.</a:t>
            </a:r>
          </a:p>
          <a:p>
            <a:r>
              <a:rPr lang="en-US" sz="1700">
                <a:ea typeface="+mn-lt"/>
                <a:cs typeface="+mn-lt"/>
              </a:rPr>
              <a:t>The original black and white (bilevel) images from NIST were size normalized to fit in a 20x20 pixel box while preserving their aspect ratio. The resulting images contain grey levels as a result of the anti-aliasing technique used by the normalization algorithm. the images were centered in a 28x28 image by computing the center of mass of the pixels, and translating the image so as to position this point at the center of the 28x28 field.</a:t>
            </a:r>
          </a:p>
          <a:p>
            <a:endParaRPr lang="en-US" sz="1700">
              <a:ea typeface="+mn-lt"/>
              <a:cs typeface="+mn-lt"/>
            </a:endParaRPr>
          </a:p>
          <a:p>
            <a:endParaRPr lang="en-US" sz="1700"/>
          </a:p>
        </p:txBody>
      </p:sp>
      <p:pic>
        <p:nvPicPr>
          <p:cNvPr id="4" name="Picture 4" descr="Shape, arrow&#10;&#10;Description automatically generated">
            <a:extLst>
              <a:ext uri="{FF2B5EF4-FFF2-40B4-BE49-F238E27FC236}">
                <a16:creationId xmlns:a16="http://schemas.microsoft.com/office/drawing/2014/main" id="{29AD2C4E-ABE8-BFBA-26A5-ED8F5B143B5C}"/>
              </a:ext>
            </a:extLst>
          </p:cNvPr>
          <p:cNvPicPr>
            <a:picLocks noChangeAspect="1"/>
          </p:cNvPicPr>
          <p:nvPr/>
        </p:nvPicPr>
        <p:blipFill>
          <a:blip r:embed="rId3"/>
          <a:stretch>
            <a:fillRect/>
          </a:stretch>
        </p:blipFill>
        <p:spPr>
          <a:xfrm>
            <a:off x="7948495" y="1890868"/>
            <a:ext cx="4035618" cy="4056495"/>
          </a:xfrm>
          <a:prstGeom prst="rect">
            <a:avLst/>
          </a:prstGeom>
        </p:spPr>
      </p:pic>
    </p:spTree>
    <p:extLst>
      <p:ext uri="{BB962C8B-B14F-4D97-AF65-F5344CB8AC3E}">
        <p14:creationId xmlns:p14="http://schemas.microsoft.com/office/powerpoint/2010/main" val="2049420124"/>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TropicVTI</vt:lpstr>
      <vt:lpstr>HANDWRTTEN DIGIT RECOGNITION USING CNN</vt:lpstr>
      <vt:lpstr>ABSTRACT</vt:lpstr>
      <vt:lpstr>INTRODUCTION ~AI [ARTIFICIAL INTELLIGENCE]</vt:lpstr>
      <vt:lpstr>~ML [MACHINE LEARNING]</vt:lpstr>
      <vt:lpstr>INTRODUCTION</vt:lpstr>
      <vt:lpstr>PURPOSE</vt:lpstr>
      <vt:lpstr>DEEP LEARNING MODELS</vt:lpstr>
      <vt:lpstr>CONVOLUTIONAL NEURAL NETWORK [CNN].</vt:lpstr>
      <vt:lpstr>MNIST DATASET ~Modified national institute of standards and 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281</cp:revision>
  <dcterms:created xsi:type="dcterms:W3CDTF">2022-10-29T18:06:00Z</dcterms:created>
  <dcterms:modified xsi:type="dcterms:W3CDTF">2022-10-29T19:19:57Z</dcterms:modified>
</cp:coreProperties>
</file>