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24" r:id="rId5"/>
    <p:sldId id="302" r:id="rId6"/>
    <p:sldId id="315" r:id="rId7"/>
    <p:sldId id="325" r:id="rId8"/>
    <p:sldId id="294" r:id="rId9"/>
    <p:sldId id="295" r:id="rId10"/>
    <p:sldId id="326" r:id="rId11"/>
    <p:sldId id="304" r:id="rId12"/>
    <p:sldId id="314" r:id="rId13"/>
    <p:sldId id="310" r:id="rId14"/>
    <p:sldId id="311" r:id="rId15"/>
    <p:sldId id="312" r:id="rId16"/>
    <p:sldId id="313" r:id="rId17"/>
    <p:sldId id="327" r:id="rId18"/>
    <p:sldId id="32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033" autoAdjust="0"/>
  </p:normalViewPr>
  <p:slideViewPr>
    <p:cSldViewPr snapToGrid="0">
      <p:cViewPr varScale="1">
        <p:scale>
          <a:sx n="59" d="100"/>
          <a:sy n="59" d="100"/>
        </p:scale>
        <p:origin x="964"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901\OneDrive\Desktop\Datath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91901\OneDrive\Desktop\Datath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901\OneDrive\Desktop\Datath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901\OneDrive\Desktop\Datath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[Datathon.xlsx]year &amp; month!PivotTable4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a:t>
            </a:r>
            <a:r>
              <a:rPr lang="en-US" baseline="0"/>
              <a:t> &amp; Month Revenue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4071734498939981E-2"/>
          <c:y val="1.7750524652629957E-2"/>
          <c:w val="0.93697733386505366"/>
          <c:h val="0.75119772463491885"/>
        </c:manualLayout>
      </c:layout>
      <c:barChart>
        <c:barDir val="col"/>
        <c:grouping val="clustered"/>
        <c:varyColors val="0"/>
        <c:ser>
          <c:idx val="0"/>
          <c:order val="0"/>
          <c:tx>
            <c:strRef>
              <c:f>'year &amp; month'!$B$3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'year &amp; month'!$A$4:$A$13</c:f>
              <c:multiLvlStrCache>
                <c:ptCount val="7"/>
                <c:lvl>
                  <c:pt idx="0">
                    <c:v>Aug</c:v>
                  </c:pt>
                  <c:pt idx="1">
                    <c:v>Sep</c:v>
                  </c:pt>
                  <c:pt idx="2">
                    <c:v>Oct</c:v>
                  </c:pt>
                  <c:pt idx="3">
                    <c:v>Nov</c:v>
                  </c:pt>
                  <c:pt idx="4">
                    <c:v>Dec</c:v>
                  </c:pt>
                  <c:pt idx="5">
                    <c:v>Jan</c:v>
                  </c:pt>
                  <c:pt idx="6">
                    <c:v>Feb</c:v>
                  </c:pt>
                </c:lvl>
                <c:lvl>
                  <c:pt idx="0">
                    <c:v>2024</c:v>
                  </c:pt>
                  <c:pt idx="5">
                    <c:v>2025</c:v>
                  </c:pt>
                </c:lvl>
              </c:multiLvlStrCache>
            </c:multiLvlStrRef>
          </c:cat>
          <c:val>
            <c:numRef>
              <c:f>'year &amp; month'!$B$4:$B$13</c:f>
              <c:numCache>
                <c:formatCode>General</c:formatCode>
                <c:ptCount val="7"/>
                <c:pt idx="0">
                  <c:v>34265</c:v>
                </c:pt>
                <c:pt idx="1">
                  <c:v>207395</c:v>
                </c:pt>
                <c:pt idx="2">
                  <c:v>236525</c:v>
                </c:pt>
                <c:pt idx="3">
                  <c:v>217397</c:v>
                </c:pt>
                <c:pt idx="4">
                  <c:v>206007</c:v>
                </c:pt>
                <c:pt idx="5">
                  <c:v>221660</c:v>
                </c:pt>
                <c:pt idx="6">
                  <c:v>166727</c:v>
                </c:pt>
              </c:numCache>
            </c:numRef>
          </c:val>
          <c:extLst>
            <c:ext xmlns:c16="http://schemas.microsoft.com/office/drawing/2014/chart" uri="{C3380CC4-5D6E-409C-BE32-E72D297353CC}">
              <c16:uniqueId val="{00000000-54BE-47D8-B27B-14C4A210541F}"/>
            </c:ext>
          </c:extLst>
        </c:ser>
        <c:dLbls>
          <c:dLblPos val="outEnd"/>
          <c:showLegendKey val="0"/>
          <c:showVal val="1"/>
          <c:showCatName val="0"/>
          <c:showSerName val="0"/>
          <c:showPercent val="0"/>
          <c:showBubbleSize val="0"/>
        </c:dLbls>
        <c:gapWidth val="219"/>
        <c:overlap val="-27"/>
        <c:axId val="1676141455"/>
        <c:axId val="1676139055"/>
      </c:barChart>
      <c:catAx>
        <c:axId val="16761414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6139055"/>
        <c:crosses val="autoZero"/>
        <c:auto val="1"/>
        <c:lblAlgn val="ctr"/>
        <c:lblOffset val="100"/>
        <c:noMultiLvlLbl val="0"/>
      </c:catAx>
      <c:valAx>
        <c:axId val="1676139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6141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[Datathon.xlsx]region!PivotTable1</c:name>
    <c:fmtId val="7"/>
  </c:pivotSource>
  <c:chart>
    <c:autoTitleDeleted val="1"/>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region!$B$3</c:f>
              <c:strCache>
                <c:ptCount val="1"/>
                <c:pt idx="0">
                  <c:v>Total</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7EDB-4B92-B7E7-5D96F4416927}"/>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7EDB-4B92-B7E7-5D96F4416927}"/>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7EDB-4B92-B7E7-5D96F4416927}"/>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7EDB-4B92-B7E7-5D96F4416927}"/>
              </c:ext>
            </c:extLst>
          </c:dPt>
          <c:dLbls>
            <c:dLbl>
              <c:idx val="0"/>
              <c:layout>
                <c:manualLayout>
                  <c:x val="-0.19646365422396855"/>
                  <c:y val="0.18544334132146525"/>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337917485265226"/>
                      <c:h val="0.14809782608695651"/>
                    </c:manualLayout>
                  </c15:layout>
                </c:ext>
                <c:ext xmlns:c16="http://schemas.microsoft.com/office/drawing/2014/chart" uri="{C3380CC4-5D6E-409C-BE32-E72D297353CC}">
                  <c16:uniqueId val="{00000001-7EDB-4B92-B7E7-5D96F4416927}"/>
                </c:ext>
              </c:extLst>
            </c:dLbl>
            <c:dLbl>
              <c:idx val="1"/>
              <c:layout>
                <c:manualLayout>
                  <c:x val="-0.18074640719026036"/>
                  <c:y val="-0.20176630434782608"/>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2396856581532418"/>
                      <c:h val="0.17730978260869565"/>
                    </c:manualLayout>
                  </c15:layout>
                </c:ext>
                <c:ext xmlns:c16="http://schemas.microsoft.com/office/drawing/2014/chart" uri="{C3380CC4-5D6E-409C-BE32-E72D297353CC}">
                  <c16:uniqueId val="{00000003-7EDB-4B92-B7E7-5D96F4416927}"/>
                </c:ext>
              </c:extLst>
            </c:dLbl>
            <c:dLbl>
              <c:idx val="2"/>
              <c:layout>
                <c:manualLayout>
                  <c:x val="0.1787819253438114"/>
                  <c:y val="-0.16106021054433414"/>
                </c:manualLayout>
              </c:layout>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20432220039292731"/>
                      <c:h val="0.18002717391304349"/>
                    </c:manualLayout>
                  </c15:layout>
                </c:ext>
                <c:ext xmlns:c16="http://schemas.microsoft.com/office/drawing/2014/chart" uri="{C3380CC4-5D6E-409C-BE32-E72D297353CC}">
                  <c16:uniqueId val="{00000005-7EDB-4B92-B7E7-5D96F4416927}"/>
                </c:ext>
              </c:extLst>
            </c:dLbl>
            <c:dLbl>
              <c:idx val="3"/>
              <c:spPr>
                <a:noFill/>
                <a:ln>
                  <a:noFill/>
                </a:ln>
                <a:effectLst/>
              </c:spPr>
              <c:txPr>
                <a:bodyPr rot="0" spcFirstLastPara="1" vertOverflow="ellipsis" vert="horz" wrap="square" lIns="38100" tIns="19050" rIns="38100" bIns="19050" anchor="ctr" anchorCtr="1">
                  <a:noAutofit/>
                </a:bodyPr>
                <a:lstStyle/>
                <a:p>
                  <a:pPr>
                    <a:defRPr sz="2000" b="0" i="0" u="none" strike="noStrike" kern="1200" baseline="0">
                      <a:solidFill>
                        <a:schemeClr val="lt1">
                          <a:lumMod val="85000"/>
                        </a:schemeClr>
                      </a:solidFill>
                      <a:latin typeface="Times New Roman" panose="02020603050405020304" pitchFamily="18" charset="0"/>
                      <a:ea typeface="+mn-ea"/>
                      <a:cs typeface="Times New Roman" panose="02020603050405020304" pitchFamily="18"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0.13555992141453832"/>
                      <c:h val="0.17459239130434784"/>
                    </c:manualLayout>
                  </c15:layout>
                </c:ext>
                <c:ext xmlns:c16="http://schemas.microsoft.com/office/drawing/2014/chart" uri="{C3380CC4-5D6E-409C-BE32-E72D297353CC}">
                  <c16:uniqueId val="{00000007-7EDB-4B92-B7E7-5D96F441692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region!$A$4:$A$8</c:f>
              <c:strCache>
                <c:ptCount val="4"/>
                <c:pt idx="0">
                  <c:v>East</c:v>
                </c:pt>
                <c:pt idx="1">
                  <c:v>North</c:v>
                </c:pt>
                <c:pt idx="2">
                  <c:v>South</c:v>
                </c:pt>
                <c:pt idx="3">
                  <c:v>West</c:v>
                </c:pt>
              </c:strCache>
            </c:strRef>
          </c:cat>
          <c:val>
            <c:numRef>
              <c:f>region!$B$4:$B$8</c:f>
              <c:numCache>
                <c:formatCode>General</c:formatCode>
                <c:ptCount val="4"/>
                <c:pt idx="0">
                  <c:v>341292</c:v>
                </c:pt>
                <c:pt idx="1">
                  <c:v>326505</c:v>
                </c:pt>
                <c:pt idx="2">
                  <c:v>335202</c:v>
                </c:pt>
                <c:pt idx="3">
                  <c:v>286977</c:v>
                </c:pt>
              </c:numCache>
            </c:numRef>
          </c:val>
          <c:extLst>
            <c:ext xmlns:c16="http://schemas.microsoft.com/office/drawing/2014/chart" uri="{C3380CC4-5D6E-409C-BE32-E72D297353CC}">
              <c16:uniqueId val="{00000008-7EDB-4B92-B7E7-5D96F441692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81519313769472335"/>
          <c:y val="0.44705088154741529"/>
          <c:w val="0.17301904305183857"/>
          <c:h val="0.2866860664156110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[Datathon.xlsx]produt id !PivotTable6</c:name>
    <c:fmtId val="6"/>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10 Product Id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'produt id '!$B$3</c:f>
              <c:strCache>
                <c:ptCount val="1"/>
                <c:pt idx="0">
                  <c:v>Total</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'produt id '!$A$4:$A$14</c:f>
              <c:strCache>
                <c:ptCount val="10"/>
                <c:pt idx="0">
                  <c:v>413</c:v>
                </c:pt>
                <c:pt idx="1">
                  <c:v>401</c:v>
                </c:pt>
                <c:pt idx="2">
                  <c:v>359</c:v>
                </c:pt>
                <c:pt idx="3">
                  <c:v>312</c:v>
                </c:pt>
                <c:pt idx="4">
                  <c:v>282</c:v>
                </c:pt>
                <c:pt idx="5">
                  <c:v>257</c:v>
                </c:pt>
                <c:pt idx="6">
                  <c:v>248</c:v>
                </c:pt>
                <c:pt idx="7">
                  <c:v>212</c:v>
                </c:pt>
                <c:pt idx="8">
                  <c:v>185</c:v>
                </c:pt>
                <c:pt idx="9">
                  <c:v>140</c:v>
                </c:pt>
              </c:strCache>
            </c:strRef>
          </c:cat>
          <c:val>
            <c:numRef>
              <c:f>'produt id '!$B$4:$B$14</c:f>
              <c:numCache>
                <c:formatCode>General</c:formatCode>
                <c:ptCount val="10"/>
                <c:pt idx="0">
                  <c:v>8981</c:v>
                </c:pt>
                <c:pt idx="1">
                  <c:v>8679</c:v>
                </c:pt>
                <c:pt idx="2">
                  <c:v>8110</c:v>
                </c:pt>
                <c:pt idx="3">
                  <c:v>10386</c:v>
                </c:pt>
                <c:pt idx="4">
                  <c:v>8377</c:v>
                </c:pt>
                <c:pt idx="5">
                  <c:v>8514</c:v>
                </c:pt>
                <c:pt idx="6">
                  <c:v>9471</c:v>
                </c:pt>
                <c:pt idx="7">
                  <c:v>8343</c:v>
                </c:pt>
                <c:pt idx="8">
                  <c:v>10417</c:v>
                </c:pt>
                <c:pt idx="9">
                  <c:v>9108</c:v>
                </c:pt>
              </c:numCache>
            </c:numRef>
          </c:val>
          <c:smooth val="0"/>
          <c:extLst>
            <c:ext xmlns:c16="http://schemas.microsoft.com/office/drawing/2014/chart" uri="{C3380CC4-5D6E-409C-BE32-E72D297353CC}">
              <c16:uniqueId val="{00000000-A9C7-43EC-B5A6-BF7C86AAB12D}"/>
            </c:ext>
          </c:extLst>
        </c:ser>
        <c:dLbls>
          <c:showLegendKey val="0"/>
          <c:showVal val="0"/>
          <c:showCatName val="0"/>
          <c:showSerName val="0"/>
          <c:showPercent val="0"/>
          <c:showBubbleSize val="0"/>
        </c:dLbls>
        <c:smooth val="0"/>
        <c:axId val="1565533104"/>
        <c:axId val="1557970496"/>
      </c:lineChart>
      <c:catAx>
        <c:axId val="156553310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57970496"/>
        <c:crosses val="autoZero"/>
        <c:auto val="1"/>
        <c:lblAlgn val="ctr"/>
        <c:lblOffset val="100"/>
        <c:noMultiLvlLbl val="0"/>
      </c:catAx>
      <c:valAx>
        <c:axId val="15579704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655331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[Datathon.xlsx]revenue!PivotTable4</c:name>
    <c:fmtId val="15"/>
  </c:pivotSource>
  <c:chart>
    <c:title>
      <c:tx>
        <c:rich>
          <a:bodyPr rot="0" spcFirstLastPara="1" vertOverflow="ellipsis" vert="horz" wrap="square" anchor="ctr" anchorCtr="1"/>
          <a:lstStyle/>
          <a:p>
            <a:pPr>
              <a:defRPr sz="2400" b="1" i="0" u="none" strike="noStrike" kern="1200" cap="none" spc="0" normalizeH="0" baseline="0">
                <a:solidFill>
                  <a:schemeClr val="tx1">
                    <a:lumMod val="65000"/>
                    <a:lumOff val="35000"/>
                  </a:schemeClr>
                </a:solidFill>
                <a:latin typeface="Times New Roman" panose="02020603050405020304" pitchFamily="18" charset="0"/>
                <a:ea typeface="+mj-ea"/>
                <a:cs typeface="Times New Roman" panose="02020603050405020304" pitchFamily="18" charset="0"/>
              </a:defRPr>
            </a:pPr>
            <a:r>
              <a:rPr lang="en-IN" sz="2400" b="1">
                <a:latin typeface="Times New Roman" panose="02020603050405020304" pitchFamily="18" charset="0"/>
                <a:cs typeface="Times New Roman" panose="02020603050405020304" pitchFamily="18" charset="0"/>
              </a:rPr>
              <a:t>Store Id top 10 Revenue</a:t>
            </a:r>
          </a:p>
        </c:rich>
      </c:tx>
      <c:overlay val="0"/>
      <c:spPr>
        <a:noFill/>
        <a:ln>
          <a:noFill/>
        </a:ln>
        <a:effectLst/>
      </c:spPr>
      <c:txPr>
        <a:bodyPr rot="0" spcFirstLastPara="1" vertOverflow="ellipsis" vert="horz" wrap="square" anchor="ctr" anchorCtr="1"/>
        <a:lstStyle/>
        <a:p>
          <a:pPr>
            <a:defRPr sz="2400" b="1" i="0" u="none" strike="noStrike" kern="1200" cap="none" spc="0" normalizeH="0" baseline="0">
              <a:solidFill>
                <a:schemeClr val="tx1">
                  <a:lumMod val="65000"/>
                  <a:lumOff val="35000"/>
                </a:schemeClr>
              </a:solidFill>
              <a:latin typeface="Times New Roman" panose="02020603050405020304" pitchFamily="18" charset="0"/>
              <a:ea typeface="+mj-ea"/>
              <a:cs typeface="Times New Roman" panose="02020603050405020304" pitchFamily="18" charset="0"/>
            </a:defRPr>
          </a:pPr>
          <a:endParaRPr lang="en-US"/>
        </a:p>
      </c:txPr>
    </c:title>
    <c:autoTitleDeleted val="0"/>
    <c:pivotFmts>
      <c:pivotFmt>
        <c:idx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revenue!$M$2</c:f>
              <c:strCache>
                <c:ptCount val="1"/>
                <c:pt idx="0">
                  <c:v>Total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revenue!$L$3:$L$13</c:f>
              <c:strCache>
                <c:ptCount val="10"/>
                <c:pt idx="0">
                  <c:v>50</c:v>
                </c:pt>
                <c:pt idx="1">
                  <c:v>49</c:v>
                </c:pt>
                <c:pt idx="2">
                  <c:v>47</c:v>
                </c:pt>
                <c:pt idx="3">
                  <c:v>45</c:v>
                </c:pt>
                <c:pt idx="4">
                  <c:v>37</c:v>
                </c:pt>
                <c:pt idx="5">
                  <c:v>32</c:v>
                </c:pt>
                <c:pt idx="6">
                  <c:v>29</c:v>
                </c:pt>
                <c:pt idx="7">
                  <c:v>25</c:v>
                </c:pt>
                <c:pt idx="8">
                  <c:v>17</c:v>
                </c:pt>
                <c:pt idx="9">
                  <c:v>12</c:v>
                </c:pt>
              </c:strCache>
            </c:strRef>
          </c:cat>
          <c:val>
            <c:numRef>
              <c:f>revenue!$M$3:$M$13</c:f>
              <c:numCache>
                <c:formatCode>General</c:formatCode>
                <c:ptCount val="10"/>
                <c:pt idx="0">
                  <c:v>31371</c:v>
                </c:pt>
                <c:pt idx="1">
                  <c:v>33934</c:v>
                </c:pt>
                <c:pt idx="2">
                  <c:v>32869</c:v>
                </c:pt>
                <c:pt idx="3">
                  <c:v>29144</c:v>
                </c:pt>
                <c:pt idx="4">
                  <c:v>33014</c:v>
                </c:pt>
                <c:pt idx="5">
                  <c:v>29591</c:v>
                </c:pt>
                <c:pt idx="6">
                  <c:v>37562</c:v>
                </c:pt>
                <c:pt idx="7">
                  <c:v>34626</c:v>
                </c:pt>
                <c:pt idx="8">
                  <c:v>30517</c:v>
                </c:pt>
                <c:pt idx="9">
                  <c:v>31002</c:v>
                </c:pt>
              </c:numCache>
            </c:numRef>
          </c:val>
          <c:extLst>
            <c:ext xmlns:c16="http://schemas.microsoft.com/office/drawing/2014/chart" uri="{C3380CC4-5D6E-409C-BE32-E72D297353CC}">
              <c16:uniqueId val="{00000000-7622-479D-ACFE-1CBA1BD0699A}"/>
            </c:ext>
          </c:extLst>
        </c:ser>
        <c:dLbls>
          <c:dLblPos val="outEnd"/>
          <c:showLegendKey val="0"/>
          <c:showVal val="1"/>
          <c:showCatName val="0"/>
          <c:showSerName val="0"/>
          <c:showPercent val="0"/>
          <c:showBubbleSize val="0"/>
        </c:dLbls>
        <c:gapWidth val="199"/>
        <c:axId val="1624323168"/>
        <c:axId val="1624323648"/>
      </c:barChart>
      <c:catAx>
        <c:axId val="162432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624323648"/>
        <c:crosses val="autoZero"/>
        <c:auto val="1"/>
        <c:lblAlgn val="ctr"/>
        <c:lblOffset val="100"/>
        <c:noMultiLvlLbl val="0"/>
      </c:catAx>
      <c:valAx>
        <c:axId val="1624323648"/>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4323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00CA26-2B85-4C37-9D3B-EBE4AE4724BA}" type="datetime1">
              <a:rPr lang="en-US" smtClean="0"/>
              <a:t>7/31/2025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Manas Joshi</a:t>
            </a:r>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7EB38-2C4D-4CB5-B441-105356AE22B3}" type="datetime1">
              <a:rPr lang="en-US" noProof="0" smtClean="0"/>
              <a:t>7/31/2025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noProof="0"/>
              <a:t>Manas Joshi</a:t>
            </a:r>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
        <p:nvSpPr>
          <p:cNvPr id="5" name="Date Placeholder 4">
            <a:extLst>
              <a:ext uri="{FF2B5EF4-FFF2-40B4-BE49-F238E27FC236}">
                <a16:creationId xmlns:a16="http://schemas.microsoft.com/office/drawing/2014/main" id="{BFBCE077-7356-E835-7EEE-8476B13919C7}"/>
              </a:ext>
            </a:extLst>
          </p:cNvPr>
          <p:cNvSpPr>
            <a:spLocks noGrp="1"/>
          </p:cNvSpPr>
          <p:nvPr>
            <p:ph type="dt" idx="1"/>
          </p:nvPr>
        </p:nvSpPr>
        <p:spPr/>
        <p:txBody>
          <a:bodyPr/>
          <a:lstStyle/>
          <a:p>
            <a:fld id="{534D19D1-2BB9-4D2C-9E54-C29DFCC6B5E4}" type="datetime1">
              <a:rPr lang="en-US" noProof="0" smtClean="0"/>
              <a:t>7/31/2025</a:t>
            </a:fld>
            <a:endParaRPr lang="en-US" noProof="0" dirty="0"/>
          </a:p>
        </p:txBody>
      </p:sp>
      <p:sp>
        <p:nvSpPr>
          <p:cNvPr id="6" name="Footer Placeholder 5">
            <a:extLst>
              <a:ext uri="{FF2B5EF4-FFF2-40B4-BE49-F238E27FC236}">
                <a16:creationId xmlns:a16="http://schemas.microsoft.com/office/drawing/2014/main" id="{82CB503A-0661-0935-7EFE-753A5ABC09F4}"/>
              </a:ext>
            </a:extLst>
          </p:cNvPr>
          <p:cNvSpPr>
            <a:spLocks noGrp="1"/>
          </p:cNvSpPr>
          <p:nvPr>
            <p:ph type="ftr" sz="quarter" idx="4"/>
          </p:nvPr>
        </p:nvSpPr>
        <p:spPr/>
        <p:txBody>
          <a:bodyPr/>
          <a:lstStyle/>
          <a:p>
            <a:r>
              <a:rPr lang="en-US" noProof="0"/>
              <a:t>Manas Joshi</a:t>
            </a:r>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
        <p:nvSpPr>
          <p:cNvPr id="5" name="Date Placeholder 4">
            <a:extLst>
              <a:ext uri="{FF2B5EF4-FFF2-40B4-BE49-F238E27FC236}">
                <a16:creationId xmlns:a16="http://schemas.microsoft.com/office/drawing/2014/main" id="{F40CD93C-278C-D748-06F1-BBA09EB80422}"/>
              </a:ext>
            </a:extLst>
          </p:cNvPr>
          <p:cNvSpPr>
            <a:spLocks noGrp="1"/>
          </p:cNvSpPr>
          <p:nvPr>
            <p:ph type="dt" idx="1"/>
          </p:nvPr>
        </p:nvSpPr>
        <p:spPr/>
        <p:txBody>
          <a:bodyPr/>
          <a:lstStyle/>
          <a:p>
            <a:fld id="{4CF96FC3-9BEC-4C0D-A4EE-3DC543145DD2}" type="datetime1">
              <a:rPr lang="en-US" noProof="0" smtClean="0"/>
              <a:t>7/31/2025</a:t>
            </a:fld>
            <a:endParaRPr lang="en-US" noProof="0" dirty="0"/>
          </a:p>
        </p:txBody>
      </p:sp>
      <p:sp>
        <p:nvSpPr>
          <p:cNvPr id="6" name="Footer Placeholder 5">
            <a:extLst>
              <a:ext uri="{FF2B5EF4-FFF2-40B4-BE49-F238E27FC236}">
                <a16:creationId xmlns:a16="http://schemas.microsoft.com/office/drawing/2014/main" id="{98ECE955-498D-2FD1-5C20-52017B9716E5}"/>
              </a:ext>
            </a:extLst>
          </p:cNvPr>
          <p:cNvSpPr>
            <a:spLocks noGrp="1"/>
          </p:cNvSpPr>
          <p:nvPr>
            <p:ph type="ftr" sz="quarter" idx="4"/>
          </p:nvPr>
        </p:nvSpPr>
        <p:spPr/>
        <p:txBody>
          <a:bodyPr/>
          <a:lstStyle/>
          <a:p>
            <a:r>
              <a:rPr lang="en-US" noProof="0"/>
              <a:t>Manas Joshi</a:t>
            </a:r>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9</a:t>
            </a:fld>
            <a:endParaRPr lang="en-US" noProof="0" dirty="0"/>
          </a:p>
        </p:txBody>
      </p:sp>
      <p:sp>
        <p:nvSpPr>
          <p:cNvPr id="5" name="Date Placeholder 4">
            <a:extLst>
              <a:ext uri="{FF2B5EF4-FFF2-40B4-BE49-F238E27FC236}">
                <a16:creationId xmlns:a16="http://schemas.microsoft.com/office/drawing/2014/main" id="{FECAF80C-FD07-1513-EDD7-25F56B5F7F29}"/>
              </a:ext>
            </a:extLst>
          </p:cNvPr>
          <p:cNvSpPr>
            <a:spLocks noGrp="1"/>
          </p:cNvSpPr>
          <p:nvPr>
            <p:ph type="dt" idx="1"/>
          </p:nvPr>
        </p:nvSpPr>
        <p:spPr/>
        <p:txBody>
          <a:bodyPr/>
          <a:lstStyle/>
          <a:p>
            <a:fld id="{C22C99E8-C1C0-45B5-90FA-CE19C5B9B766}" type="datetime1">
              <a:rPr lang="en-US" noProof="0" smtClean="0"/>
              <a:t>7/31/2025</a:t>
            </a:fld>
            <a:endParaRPr lang="en-US" noProof="0" dirty="0"/>
          </a:p>
        </p:txBody>
      </p:sp>
      <p:sp>
        <p:nvSpPr>
          <p:cNvPr id="6" name="Footer Placeholder 5">
            <a:extLst>
              <a:ext uri="{FF2B5EF4-FFF2-40B4-BE49-F238E27FC236}">
                <a16:creationId xmlns:a16="http://schemas.microsoft.com/office/drawing/2014/main" id="{1B876F36-569E-FB04-C34F-33C1AAC1AD9A}"/>
              </a:ext>
            </a:extLst>
          </p:cNvPr>
          <p:cNvSpPr>
            <a:spLocks noGrp="1"/>
          </p:cNvSpPr>
          <p:nvPr>
            <p:ph type="ftr" sz="quarter" idx="4"/>
          </p:nvPr>
        </p:nvSpPr>
        <p:spPr/>
        <p:txBody>
          <a:bodyPr/>
          <a:lstStyle/>
          <a:p>
            <a:r>
              <a:rPr lang="en-US" noProof="0"/>
              <a:t>Manas Joshi</a:t>
            </a:r>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12</a:t>
            </a:fld>
            <a:endParaRPr lang="en-US" noProof="0" dirty="0"/>
          </a:p>
        </p:txBody>
      </p:sp>
      <p:sp>
        <p:nvSpPr>
          <p:cNvPr id="5" name="Date Placeholder 4">
            <a:extLst>
              <a:ext uri="{FF2B5EF4-FFF2-40B4-BE49-F238E27FC236}">
                <a16:creationId xmlns:a16="http://schemas.microsoft.com/office/drawing/2014/main" id="{D92E5D80-48CD-DB7F-2134-4FF02ACCF5E8}"/>
              </a:ext>
            </a:extLst>
          </p:cNvPr>
          <p:cNvSpPr>
            <a:spLocks noGrp="1"/>
          </p:cNvSpPr>
          <p:nvPr>
            <p:ph type="dt" idx="1"/>
          </p:nvPr>
        </p:nvSpPr>
        <p:spPr/>
        <p:txBody>
          <a:bodyPr/>
          <a:lstStyle/>
          <a:p>
            <a:fld id="{75330525-EC4F-46CD-877F-EAF900CA2880}" type="datetime1">
              <a:rPr lang="en-US" noProof="0" smtClean="0"/>
              <a:t>7/31/2025</a:t>
            </a:fld>
            <a:endParaRPr lang="en-US" noProof="0" dirty="0"/>
          </a:p>
        </p:txBody>
      </p:sp>
      <p:sp>
        <p:nvSpPr>
          <p:cNvPr id="6" name="Footer Placeholder 5">
            <a:extLst>
              <a:ext uri="{FF2B5EF4-FFF2-40B4-BE49-F238E27FC236}">
                <a16:creationId xmlns:a16="http://schemas.microsoft.com/office/drawing/2014/main" id="{22B63471-4513-4EB5-3F1D-E708BD82F2C0}"/>
              </a:ext>
            </a:extLst>
          </p:cNvPr>
          <p:cNvSpPr>
            <a:spLocks noGrp="1"/>
          </p:cNvSpPr>
          <p:nvPr>
            <p:ph type="ftr" sz="quarter" idx="4"/>
          </p:nvPr>
        </p:nvSpPr>
        <p:spPr/>
        <p:txBody>
          <a:bodyPr/>
          <a:lstStyle/>
          <a:p>
            <a:r>
              <a:rPr lang="en-US" noProof="0"/>
              <a:t>Manas Joshi</a:t>
            </a:r>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7/31/2025</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6" y="2576760"/>
            <a:ext cx="4928752" cy="1646897"/>
          </a:xfrm>
        </p:spPr>
        <p:txBody>
          <a:bodyPr/>
          <a:lstStyle/>
          <a:p>
            <a:r>
              <a:rPr lang="en-US" sz="4800" dirty="0"/>
              <a:t>Retail </a:t>
            </a:r>
            <a:r>
              <a:rPr lang="en-US" dirty="0"/>
              <a:t> </a:t>
            </a:r>
            <a:r>
              <a:rPr lang="en-US" sz="4800" dirty="0"/>
              <a:t>Store </a:t>
            </a:r>
            <a:br>
              <a:rPr lang="en-US" sz="4800" dirty="0"/>
            </a:br>
            <a:r>
              <a:rPr lang="en-US" sz="4800" dirty="0"/>
              <a:t>Data </a:t>
            </a:r>
            <a:br>
              <a:rPr lang="en-US" sz="4800" dirty="0"/>
            </a:br>
            <a:r>
              <a:rPr lang="en-US" sz="4800" dirty="0"/>
              <a:t>Analysis</a:t>
            </a:r>
            <a:endParaRPr lang="en-US" dirty="0"/>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Presented By :</a:t>
            </a:r>
          </a:p>
          <a:p>
            <a:r>
              <a:rPr lang="en-US" dirty="0"/>
              <a:t>Manas Joshi</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7"/>
          </p:nvPr>
        </p:nvPicPr>
        <p:blipFill rotWithShape="1">
          <a:blip r:embed="rId2"/>
          <a:srcRect t="10082" b="10082"/>
          <a:stretch/>
        </p:blipFill>
        <p:spPr>
          <a:xfrm>
            <a:off x="9261475" y="0"/>
            <a:ext cx="2930525" cy="1560513"/>
          </a:xfrm>
        </p:spPr>
      </p:pic>
      <p:graphicFrame>
        <p:nvGraphicFramePr>
          <p:cNvPr id="3" name="Chart 2">
            <a:extLst>
              <a:ext uri="{FF2B5EF4-FFF2-40B4-BE49-F238E27FC236}">
                <a16:creationId xmlns:a16="http://schemas.microsoft.com/office/drawing/2014/main" id="{76F5DF70-FF9D-B969-509D-8B0C10824E72}"/>
              </a:ext>
            </a:extLst>
          </p:cNvPr>
          <p:cNvGraphicFramePr>
            <a:graphicFrameLocks/>
          </p:cNvGraphicFramePr>
          <p:nvPr>
            <p:extLst>
              <p:ext uri="{D42A27DB-BD31-4B8C-83A1-F6EECF244321}">
                <p14:modId xmlns:p14="http://schemas.microsoft.com/office/powerpoint/2010/main" val="761250126"/>
              </p:ext>
            </p:extLst>
          </p:nvPr>
        </p:nvGraphicFramePr>
        <p:xfrm>
          <a:off x="1883229" y="1730830"/>
          <a:ext cx="7576457" cy="440871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3160DA0E-A0A8-6650-2784-1CD8A9A42813}"/>
              </a:ext>
            </a:extLst>
          </p:cNvPr>
          <p:cNvSpPr txBox="1"/>
          <p:nvPr/>
        </p:nvSpPr>
        <p:spPr>
          <a:xfrm>
            <a:off x="696686" y="780256"/>
            <a:ext cx="374468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Top 10 Product </a:t>
            </a:r>
          </a:p>
        </p:txBody>
      </p:sp>
    </p:spTree>
    <p:extLst>
      <p:ext uri="{BB962C8B-B14F-4D97-AF65-F5344CB8AC3E}">
        <p14:creationId xmlns:p14="http://schemas.microsoft.com/office/powerpoint/2010/main" val="3007378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20"/>
          </p:nvPr>
        </p:nvPicPr>
        <p:blipFill>
          <a:blip r:embed="rId2"/>
          <a:srcRect t="13712" b="13712"/>
          <a:stretch>
            <a:fillRect/>
          </a:stretch>
        </p:blipFill>
        <p:spPr>
          <a:xfrm>
            <a:off x="9393238" y="0"/>
            <a:ext cx="2798762" cy="1354138"/>
          </a:xfrm>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graphicFrame>
        <p:nvGraphicFramePr>
          <p:cNvPr id="22" name="Table 21">
            <a:extLst>
              <a:ext uri="{FF2B5EF4-FFF2-40B4-BE49-F238E27FC236}">
                <a16:creationId xmlns:a16="http://schemas.microsoft.com/office/drawing/2014/main" id="{6E3A2B25-A833-492E-909F-173E16E65655}"/>
              </a:ext>
            </a:extLst>
          </p:cNvPr>
          <p:cNvGraphicFramePr>
            <a:graphicFrameLocks noGrp="1"/>
          </p:cNvGraphicFramePr>
          <p:nvPr>
            <p:extLst>
              <p:ext uri="{D42A27DB-BD31-4B8C-83A1-F6EECF244321}">
                <p14:modId xmlns:p14="http://schemas.microsoft.com/office/powerpoint/2010/main" val="2904317422"/>
              </p:ext>
            </p:extLst>
          </p:nvPr>
        </p:nvGraphicFramePr>
        <p:xfrm>
          <a:off x="503463" y="1191985"/>
          <a:ext cx="4014108" cy="4850492"/>
        </p:xfrm>
        <a:graphic>
          <a:graphicData uri="http://schemas.openxmlformats.org/drawingml/2006/table">
            <a:tbl>
              <a:tblPr lastRow="1">
                <a:tableStyleId>{D113A9D2-9D6B-4929-AA2D-F23B5EE8CBE7}</a:tableStyleId>
              </a:tblPr>
              <a:tblGrid>
                <a:gridCol w="1856867">
                  <a:extLst>
                    <a:ext uri="{9D8B030D-6E8A-4147-A177-3AD203B41FA5}">
                      <a16:colId xmlns:a16="http://schemas.microsoft.com/office/drawing/2014/main" val="2181834680"/>
                    </a:ext>
                  </a:extLst>
                </a:gridCol>
                <a:gridCol w="2157241">
                  <a:extLst>
                    <a:ext uri="{9D8B030D-6E8A-4147-A177-3AD203B41FA5}">
                      <a16:colId xmlns:a16="http://schemas.microsoft.com/office/drawing/2014/main" val="2762771759"/>
                    </a:ext>
                  </a:extLst>
                </a:gridCol>
              </a:tblGrid>
              <a:tr h="735709">
                <a:tc>
                  <a:txBody>
                    <a:bodyPr/>
                    <a:lstStyle/>
                    <a:p>
                      <a:pPr algn="l" fontAlgn="b"/>
                      <a:r>
                        <a:rPr lang="en-IN" sz="2400" b="1" u="none" strike="noStrike" dirty="0">
                          <a:solidFill>
                            <a:schemeClr val="tx1"/>
                          </a:solidFill>
                          <a:effectLst/>
                        </a:rPr>
                        <a:t>Row Labels</a:t>
                      </a:r>
                      <a:endParaRPr lang="en-IN" sz="2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IN" sz="2400" b="1" u="none" strike="noStrike" dirty="0">
                          <a:solidFill>
                            <a:schemeClr val="tx1"/>
                          </a:solidFill>
                          <a:effectLst/>
                        </a:rPr>
                        <a:t>Sum of Revenue</a:t>
                      </a:r>
                      <a:endParaRPr lang="en-IN" sz="2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5679"/>
                  </a:ext>
                </a:extLst>
              </a:tr>
              <a:tr h="371020">
                <a:tc>
                  <a:txBody>
                    <a:bodyPr/>
                    <a:lstStyle/>
                    <a:p>
                      <a:pPr algn="l" fontAlgn="b"/>
                      <a:r>
                        <a:rPr lang="en-IN" sz="2400" u="none" strike="noStrike">
                          <a:effectLst/>
                        </a:rPr>
                        <a:t>413</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8981</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595870795"/>
                  </a:ext>
                </a:extLst>
              </a:tr>
              <a:tr h="371020">
                <a:tc>
                  <a:txBody>
                    <a:bodyPr/>
                    <a:lstStyle/>
                    <a:p>
                      <a:pPr algn="l" fontAlgn="b"/>
                      <a:r>
                        <a:rPr lang="en-IN" sz="2400" u="none" strike="noStrike">
                          <a:effectLst/>
                        </a:rPr>
                        <a:t>401</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8679</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868521103"/>
                  </a:ext>
                </a:extLst>
              </a:tr>
              <a:tr h="371020">
                <a:tc>
                  <a:txBody>
                    <a:bodyPr/>
                    <a:lstStyle/>
                    <a:p>
                      <a:pPr algn="l" fontAlgn="b"/>
                      <a:r>
                        <a:rPr lang="en-IN" sz="2400" u="none" strike="noStrike">
                          <a:effectLst/>
                        </a:rPr>
                        <a:t>359</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8110</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031798350"/>
                  </a:ext>
                </a:extLst>
              </a:tr>
              <a:tr h="371020">
                <a:tc>
                  <a:txBody>
                    <a:bodyPr/>
                    <a:lstStyle/>
                    <a:p>
                      <a:pPr algn="l" fontAlgn="b"/>
                      <a:r>
                        <a:rPr lang="en-IN" sz="2400" u="none" strike="noStrike">
                          <a:effectLst/>
                        </a:rPr>
                        <a:t>312</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10386</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25721859"/>
                  </a:ext>
                </a:extLst>
              </a:tr>
              <a:tr h="371020">
                <a:tc>
                  <a:txBody>
                    <a:bodyPr/>
                    <a:lstStyle/>
                    <a:p>
                      <a:pPr algn="l" fontAlgn="b"/>
                      <a:r>
                        <a:rPr lang="en-IN" sz="2400" u="none" strike="noStrike">
                          <a:effectLst/>
                        </a:rPr>
                        <a:t>282</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8377</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531301147"/>
                  </a:ext>
                </a:extLst>
              </a:tr>
              <a:tr h="371020">
                <a:tc>
                  <a:txBody>
                    <a:bodyPr/>
                    <a:lstStyle/>
                    <a:p>
                      <a:pPr algn="l" fontAlgn="b"/>
                      <a:r>
                        <a:rPr lang="en-IN" sz="2400" u="none" strike="noStrike">
                          <a:effectLst/>
                        </a:rPr>
                        <a:t>257</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8514</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582086326"/>
                  </a:ext>
                </a:extLst>
              </a:tr>
              <a:tr h="371020">
                <a:tc>
                  <a:txBody>
                    <a:bodyPr/>
                    <a:lstStyle/>
                    <a:p>
                      <a:pPr algn="l" fontAlgn="b"/>
                      <a:r>
                        <a:rPr lang="en-IN" sz="2400" u="none" strike="noStrike">
                          <a:effectLst/>
                        </a:rPr>
                        <a:t>248</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9471</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798886287"/>
                  </a:ext>
                </a:extLst>
              </a:tr>
              <a:tr h="371020">
                <a:tc>
                  <a:txBody>
                    <a:bodyPr/>
                    <a:lstStyle/>
                    <a:p>
                      <a:pPr algn="l" fontAlgn="b"/>
                      <a:r>
                        <a:rPr lang="en-IN" sz="2400" u="none" strike="noStrike">
                          <a:effectLst/>
                        </a:rPr>
                        <a:t>212</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8343</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929065902"/>
                  </a:ext>
                </a:extLst>
              </a:tr>
              <a:tr h="371020">
                <a:tc>
                  <a:txBody>
                    <a:bodyPr/>
                    <a:lstStyle/>
                    <a:p>
                      <a:pPr algn="l" fontAlgn="b"/>
                      <a:r>
                        <a:rPr lang="en-IN" sz="2400" u="none" strike="noStrike">
                          <a:effectLst/>
                        </a:rPr>
                        <a:t>185</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10417</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82644576"/>
                  </a:ext>
                </a:extLst>
              </a:tr>
              <a:tr h="393683">
                <a:tc>
                  <a:txBody>
                    <a:bodyPr/>
                    <a:lstStyle/>
                    <a:p>
                      <a:pPr algn="l" fontAlgn="b"/>
                      <a:r>
                        <a:rPr lang="en-IN" sz="2400" u="none" strike="noStrike">
                          <a:effectLst/>
                        </a:rPr>
                        <a:t>140</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rPr>
                        <a:t>9108</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819134583"/>
                  </a:ext>
                </a:extLst>
              </a:tr>
              <a:tr h="371020">
                <a:tc>
                  <a:txBody>
                    <a:bodyPr/>
                    <a:lstStyle/>
                    <a:p>
                      <a:pPr algn="l" fontAlgn="b"/>
                      <a:r>
                        <a:rPr lang="en-IN" sz="2400" b="1" u="none" strike="noStrike" dirty="0">
                          <a:solidFill>
                            <a:schemeClr val="tx1"/>
                          </a:solidFill>
                          <a:effectLst/>
                        </a:rPr>
                        <a:t>Grand Total</a:t>
                      </a:r>
                      <a:endParaRPr lang="en-IN" sz="2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dirty="0">
                          <a:solidFill>
                            <a:schemeClr val="tx1"/>
                          </a:solidFill>
                          <a:effectLst/>
                        </a:rPr>
                        <a:t>90386</a:t>
                      </a:r>
                      <a:endParaRPr lang="en-IN" sz="2400" b="1" i="0" u="none" strike="noStrike" dirty="0">
                        <a:solidFill>
                          <a:schemeClr val="tx1"/>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713297974"/>
                  </a:ext>
                </a:extLst>
              </a:tr>
            </a:tbl>
          </a:graphicData>
        </a:graphic>
      </p:graphicFrame>
      <p:sp>
        <p:nvSpPr>
          <p:cNvPr id="23" name="Rectangle 1">
            <a:extLst>
              <a:ext uri="{FF2B5EF4-FFF2-40B4-BE49-F238E27FC236}">
                <a16:creationId xmlns:a16="http://schemas.microsoft.com/office/drawing/2014/main" id="{F29A4B5F-BCB6-CC6F-7A74-D40E74A930FF}"/>
              </a:ext>
            </a:extLst>
          </p:cNvPr>
          <p:cNvSpPr>
            <a:spLocks noChangeArrowheads="1"/>
          </p:cNvSpPr>
          <p:nvPr/>
        </p:nvSpPr>
        <p:spPr bwMode="auto">
          <a:xfrm>
            <a:off x="4713515" y="1857499"/>
            <a:ext cx="610688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Performer: Product 185 (₹10,417).</a:t>
            </a:r>
          </a:p>
          <a:p>
            <a:pPr marR="0" lvl="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Lowest of Top 10: Product 359 (₹8,110).</a:t>
            </a:r>
          </a:p>
          <a:p>
            <a:pPr marR="0" lvl="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products are fairly close in performance — useful for campaigns or stock decisions.</a:t>
            </a:r>
          </a:p>
        </p:txBody>
      </p:sp>
    </p:spTree>
    <p:extLst>
      <p:ext uri="{BB962C8B-B14F-4D97-AF65-F5344CB8AC3E}">
        <p14:creationId xmlns:p14="http://schemas.microsoft.com/office/powerpoint/2010/main" val="390360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73B1A07-0CC3-29F7-8AB1-6228B47A4973}"/>
              </a:ext>
            </a:extLst>
          </p:cNvPr>
          <p:cNvGraphicFramePr>
            <a:graphicFrameLocks/>
          </p:cNvGraphicFramePr>
          <p:nvPr>
            <p:extLst>
              <p:ext uri="{D42A27DB-BD31-4B8C-83A1-F6EECF244321}">
                <p14:modId xmlns:p14="http://schemas.microsoft.com/office/powerpoint/2010/main" val="3992036564"/>
              </p:ext>
            </p:extLst>
          </p:nvPr>
        </p:nvGraphicFramePr>
        <p:xfrm>
          <a:off x="1894114" y="1828800"/>
          <a:ext cx="8164286" cy="448491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906AFDF-B429-FA00-5C16-1E7E3B3544EC}"/>
              </a:ext>
            </a:extLst>
          </p:cNvPr>
          <p:cNvSpPr txBox="1"/>
          <p:nvPr/>
        </p:nvSpPr>
        <p:spPr>
          <a:xfrm>
            <a:off x="337457" y="391886"/>
            <a:ext cx="416922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Top 10 Store Id</a:t>
            </a:r>
          </a:p>
        </p:txBody>
      </p:sp>
    </p:spTree>
    <p:extLst>
      <p:ext uri="{BB962C8B-B14F-4D97-AF65-F5344CB8AC3E}">
        <p14:creationId xmlns:p14="http://schemas.microsoft.com/office/powerpoint/2010/main" val="412067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EC4B2ABD-0609-F628-7A46-F3F6D44BC5C7}"/>
              </a:ext>
            </a:extLst>
          </p:cNvPr>
          <p:cNvGraphicFramePr>
            <a:graphicFrameLocks noGrp="1"/>
          </p:cNvGraphicFramePr>
          <p:nvPr>
            <p:extLst>
              <p:ext uri="{D42A27DB-BD31-4B8C-83A1-F6EECF244321}">
                <p14:modId xmlns:p14="http://schemas.microsoft.com/office/powerpoint/2010/main" val="343965654"/>
              </p:ext>
            </p:extLst>
          </p:nvPr>
        </p:nvGraphicFramePr>
        <p:xfrm>
          <a:off x="481690" y="1055914"/>
          <a:ext cx="4220939" cy="5290893"/>
        </p:xfrm>
        <a:graphic>
          <a:graphicData uri="http://schemas.openxmlformats.org/drawingml/2006/table">
            <a:tbl>
              <a:tblPr firstRow="1" lastRow="1">
                <a:tableStyleId>{18603FDC-E32A-4AB5-989C-0864C3EAD2B8}</a:tableStyleId>
              </a:tblPr>
              <a:tblGrid>
                <a:gridCol w="1952542">
                  <a:extLst>
                    <a:ext uri="{9D8B030D-6E8A-4147-A177-3AD203B41FA5}">
                      <a16:colId xmlns:a16="http://schemas.microsoft.com/office/drawing/2014/main" val="1363700957"/>
                    </a:ext>
                  </a:extLst>
                </a:gridCol>
                <a:gridCol w="2268397">
                  <a:extLst>
                    <a:ext uri="{9D8B030D-6E8A-4147-A177-3AD203B41FA5}">
                      <a16:colId xmlns:a16="http://schemas.microsoft.com/office/drawing/2014/main" val="2340841748"/>
                    </a:ext>
                  </a:extLst>
                </a:gridCol>
              </a:tblGrid>
              <a:tr h="771190">
                <a:tc>
                  <a:txBody>
                    <a:bodyPr/>
                    <a:lstStyle/>
                    <a:p>
                      <a:pPr algn="l" fontAlgn="b"/>
                      <a:r>
                        <a:rPr lang="en-IN" sz="2400" u="none" strike="noStrike" dirty="0">
                          <a:effectLst/>
                          <a:latin typeface="Times New Roman" panose="02020603050405020304" pitchFamily="18" charset="0"/>
                          <a:cs typeface="Times New Roman" panose="02020603050405020304" pitchFamily="18" charset="0"/>
                        </a:rPr>
                        <a:t>Row Labels</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IN" sz="2400" u="none" strike="noStrike" dirty="0">
                          <a:effectLst/>
                          <a:latin typeface="Times New Roman" panose="02020603050405020304" pitchFamily="18" charset="0"/>
                          <a:cs typeface="Times New Roman" panose="02020603050405020304" pitchFamily="18" charset="0"/>
                        </a:rPr>
                        <a:t>Sum of Revenue</a:t>
                      </a:r>
                      <a:endParaRPr lang="en-IN"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739306753"/>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50</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latin typeface="Times New Roman" panose="02020603050405020304" pitchFamily="18" charset="0"/>
                          <a:cs typeface="Times New Roman" panose="02020603050405020304" pitchFamily="18" charset="0"/>
                        </a:rPr>
                        <a:t>31371</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886263257"/>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49</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latin typeface="Times New Roman" panose="02020603050405020304" pitchFamily="18" charset="0"/>
                          <a:cs typeface="Times New Roman" panose="02020603050405020304" pitchFamily="18" charset="0"/>
                        </a:rPr>
                        <a:t>33934</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069771267"/>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47</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latin typeface="Times New Roman" panose="02020603050405020304" pitchFamily="18" charset="0"/>
                          <a:cs typeface="Times New Roman" panose="02020603050405020304" pitchFamily="18" charset="0"/>
                        </a:rPr>
                        <a:t>32869</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510378090"/>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45</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latin typeface="Times New Roman" panose="02020603050405020304" pitchFamily="18" charset="0"/>
                          <a:cs typeface="Times New Roman" panose="02020603050405020304" pitchFamily="18" charset="0"/>
                        </a:rPr>
                        <a:t>29144</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541998848"/>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37</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latin typeface="Times New Roman" panose="02020603050405020304" pitchFamily="18" charset="0"/>
                          <a:cs typeface="Times New Roman" panose="02020603050405020304" pitchFamily="18" charset="0"/>
                        </a:rPr>
                        <a:t>33014</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335465890"/>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32</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latin typeface="Times New Roman" panose="02020603050405020304" pitchFamily="18" charset="0"/>
                          <a:cs typeface="Times New Roman" panose="02020603050405020304" pitchFamily="18" charset="0"/>
                        </a:rPr>
                        <a:t>29591</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709609288"/>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29</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dirty="0">
                          <a:effectLst/>
                          <a:latin typeface="Times New Roman" panose="02020603050405020304" pitchFamily="18" charset="0"/>
                          <a:cs typeface="Times New Roman" panose="02020603050405020304" pitchFamily="18" charset="0"/>
                        </a:rPr>
                        <a:t>37562</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320593207"/>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25</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latin typeface="Times New Roman" panose="02020603050405020304" pitchFamily="18" charset="0"/>
                          <a:cs typeface="Times New Roman" panose="02020603050405020304" pitchFamily="18" charset="0"/>
                        </a:rPr>
                        <a:t>34626</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904782945"/>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17</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latin typeface="Times New Roman" panose="02020603050405020304" pitchFamily="18" charset="0"/>
                          <a:cs typeface="Times New Roman" panose="02020603050405020304" pitchFamily="18" charset="0"/>
                        </a:rPr>
                        <a:t>30517</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471231879"/>
                  </a:ext>
                </a:extLst>
              </a:tr>
              <a:tr h="388914">
                <a:tc>
                  <a:txBody>
                    <a:bodyPr/>
                    <a:lstStyle/>
                    <a:p>
                      <a:pPr algn="l" fontAlgn="b"/>
                      <a:r>
                        <a:rPr lang="en-IN" sz="2400" u="none" strike="noStrike">
                          <a:effectLst/>
                          <a:latin typeface="Times New Roman" panose="02020603050405020304" pitchFamily="18" charset="0"/>
                          <a:cs typeface="Times New Roman" panose="02020603050405020304" pitchFamily="18" charset="0"/>
                        </a:rPr>
                        <a:t>12</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a:effectLst/>
                          <a:latin typeface="Times New Roman" panose="02020603050405020304" pitchFamily="18" charset="0"/>
                          <a:cs typeface="Times New Roman" panose="02020603050405020304" pitchFamily="18" charset="0"/>
                        </a:rPr>
                        <a:t>31002</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2211703870"/>
                  </a:ext>
                </a:extLst>
              </a:tr>
              <a:tr h="630563">
                <a:tc>
                  <a:txBody>
                    <a:bodyPr/>
                    <a:lstStyle/>
                    <a:p>
                      <a:pPr algn="l" fontAlgn="b"/>
                      <a:r>
                        <a:rPr lang="en-IN" sz="2400" u="none" strike="noStrike" dirty="0">
                          <a:solidFill>
                            <a:srgbClr val="00B050"/>
                          </a:solidFill>
                          <a:effectLst/>
                          <a:latin typeface="Times New Roman" panose="02020603050405020304" pitchFamily="18" charset="0"/>
                          <a:cs typeface="Times New Roman" panose="02020603050405020304" pitchFamily="18" charset="0"/>
                        </a:rPr>
                        <a:t>Grand Total</a:t>
                      </a:r>
                      <a:endParaRPr lang="en-IN"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400" u="none" strike="noStrike" dirty="0">
                          <a:solidFill>
                            <a:srgbClr val="00B050"/>
                          </a:solidFill>
                          <a:effectLst/>
                          <a:latin typeface="Times New Roman" panose="02020603050405020304" pitchFamily="18" charset="0"/>
                          <a:cs typeface="Times New Roman" panose="02020603050405020304" pitchFamily="18" charset="0"/>
                        </a:rPr>
                        <a:t>323630</a:t>
                      </a:r>
                      <a:endParaRPr lang="en-IN" sz="24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29676824"/>
                  </a:ext>
                </a:extLst>
              </a:tr>
            </a:tbl>
          </a:graphicData>
        </a:graphic>
      </p:graphicFrame>
      <p:sp>
        <p:nvSpPr>
          <p:cNvPr id="12" name="Rectangle 1">
            <a:extLst>
              <a:ext uri="{FF2B5EF4-FFF2-40B4-BE49-F238E27FC236}">
                <a16:creationId xmlns:a16="http://schemas.microsoft.com/office/drawing/2014/main" id="{45C22C98-6A04-5EBB-B1D1-280D0B9531B6}"/>
              </a:ext>
            </a:extLst>
          </p:cNvPr>
          <p:cNvSpPr>
            <a:spLocks noChangeArrowheads="1"/>
          </p:cNvSpPr>
          <p:nvPr/>
        </p:nvSpPr>
        <p:spPr bwMode="auto">
          <a:xfrm>
            <a:off x="4876800" y="2755255"/>
            <a:ext cx="7315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Performer: Product 29 (₹37,562).</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Lowest among Top 10: Product 45 (₹29,144).</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10 products are performing above ₹29,000 solid performers for revenue strategy or focus.</a:t>
            </a:r>
          </a:p>
        </p:txBody>
      </p:sp>
    </p:spTree>
    <p:extLst>
      <p:ext uri="{BB962C8B-B14F-4D97-AF65-F5344CB8AC3E}">
        <p14:creationId xmlns:p14="http://schemas.microsoft.com/office/powerpoint/2010/main" val="71553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C5F6E8-9DB3-9567-5EDA-C7E580196B8F}"/>
              </a:ext>
            </a:extLst>
          </p:cNvPr>
          <p:cNvSpPr>
            <a:spLocks noGrp="1"/>
          </p:cNvSpPr>
          <p:nvPr>
            <p:ph type="body" sz="quarter" idx="10"/>
          </p:nvPr>
        </p:nvSpPr>
        <p:spPr>
          <a:xfrm>
            <a:off x="294254" y="1861457"/>
            <a:ext cx="5007429" cy="4359473"/>
          </a:xfrm>
        </p:spPr>
        <p:txBody>
          <a:bodyPr/>
          <a:lstStyle/>
          <a:p>
            <a:r>
              <a:rPr lang="en-US" sz="2800" dirty="0">
                <a:latin typeface="Times New Roman" panose="02020603050405020304" pitchFamily="18" charset="0"/>
                <a:cs typeface="Times New Roman" panose="02020603050405020304" pitchFamily="18" charset="0"/>
              </a:rPr>
              <a:t>The Analysis Revealed That East And South Regions Lead In Revenue, With Product 185 And Store ID 29 As Top Performers. Seasonal Trends And Discounts Significantly Impact Sales. These Insights Can Guide Better Inventory, Marketing, And Regional Strategies To Boost Profitability..</a:t>
            </a:r>
            <a:endParaRPr lang="en-IN" sz="2800" dirty="0">
              <a:latin typeface="Times New Roman" panose="02020603050405020304" pitchFamily="18" charset="0"/>
              <a:cs typeface="Times New Roman" panose="02020603050405020304" pitchFamily="18" charset="0"/>
            </a:endParaRPr>
          </a:p>
        </p:txBody>
      </p:sp>
      <p:pic>
        <p:nvPicPr>
          <p:cNvPr id="7" name="Picture Placeholder 6">
            <a:extLst>
              <a:ext uri="{FF2B5EF4-FFF2-40B4-BE49-F238E27FC236}">
                <a16:creationId xmlns:a16="http://schemas.microsoft.com/office/drawing/2014/main" id="{F1BE2146-62E9-9C4F-0598-731F73D55FF6}"/>
              </a:ext>
            </a:extLst>
          </p:cNvPr>
          <p:cNvPicPr>
            <a:picLocks noGrp="1" noChangeAspect="1"/>
          </p:cNvPicPr>
          <p:nvPr>
            <p:ph type="pic" sz="quarter" idx="13"/>
          </p:nvPr>
        </p:nvPicPr>
        <p:blipFill>
          <a:blip r:embed="rId2"/>
          <a:srcRect l="13823" r="13823"/>
          <a:stretch>
            <a:fillRect/>
          </a:stretch>
        </p:blipFill>
        <p:spPr/>
      </p:pic>
      <p:sp>
        <p:nvSpPr>
          <p:cNvPr id="5" name="Title 4">
            <a:extLst>
              <a:ext uri="{FF2B5EF4-FFF2-40B4-BE49-F238E27FC236}">
                <a16:creationId xmlns:a16="http://schemas.microsoft.com/office/drawing/2014/main" id="{0661ECDB-3099-30DE-E49C-F1C350F9248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78110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A47082-42EF-75A7-1512-FBE1D218F127}"/>
              </a:ext>
            </a:extLst>
          </p:cNvPr>
          <p:cNvSpPr>
            <a:spLocks noGrp="1"/>
          </p:cNvSpPr>
          <p:nvPr>
            <p:ph type="title"/>
          </p:nvPr>
        </p:nvSpPr>
        <p:spPr/>
        <p:txBody>
          <a:bodyPr/>
          <a:lstStyle/>
          <a:p>
            <a:r>
              <a:rPr lang="en-IN" dirty="0"/>
              <a:t>Thank You🙏</a:t>
            </a:r>
          </a:p>
        </p:txBody>
      </p:sp>
      <p:sp>
        <p:nvSpPr>
          <p:cNvPr id="6" name="Rectangle 1">
            <a:extLst>
              <a:ext uri="{FF2B5EF4-FFF2-40B4-BE49-F238E27FC236}">
                <a16:creationId xmlns:a16="http://schemas.microsoft.com/office/drawing/2014/main" id="{BEDEBF1C-2100-73BA-4891-0736326A22D9}"/>
              </a:ext>
            </a:extLst>
          </p:cNvPr>
          <p:cNvSpPr>
            <a:spLocks noGrp="1" noChangeArrowheads="1"/>
          </p:cNvSpPr>
          <p:nvPr>
            <p:ph type="body" sz="quarter" idx="10"/>
          </p:nvPr>
        </p:nvSpPr>
        <p:spPr bwMode="auto">
          <a:xfrm>
            <a:off x="660400" y="2721201"/>
            <a:ext cx="957398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Thank You For Reviewing The Analysis.</a:t>
            </a: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 Look Forward To Your Feedback And Any Further Discussion.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Presented By:</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Manas Joshi</a:t>
            </a:r>
            <a:b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Retail Store Data Analysis</a:t>
            </a: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5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Manasjoshi@example.Com</a:t>
            </a: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44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dirty="0"/>
              <a:t>Overview of Retail Sales Data</a:t>
            </a:r>
          </a:p>
          <a:p>
            <a:r>
              <a:rPr lang="en-US" dirty="0"/>
              <a:t>Top Performing Stores and Products</a:t>
            </a:r>
          </a:p>
          <a:p>
            <a:r>
              <a:rPr lang="en-IN" dirty="0"/>
              <a:t>Discount Impact on Revenue</a:t>
            </a:r>
            <a:endParaRPr lang="en-US" dirty="0"/>
          </a:p>
          <a:p>
            <a:r>
              <a:rPr lang="en-IN" dirty="0"/>
              <a:t>Regional Sales Trends</a:t>
            </a:r>
            <a:endParaRPr lang="en-US" dirty="0"/>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pic>
        <p:nvPicPr>
          <p:cNvPr id="3" name="Picture 2">
            <a:extLst>
              <a:ext uri="{FF2B5EF4-FFF2-40B4-BE49-F238E27FC236}">
                <a16:creationId xmlns:a16="http://schemas.microsoft.com/office/drawing/2014/main" id="{02320CA2-2455-2231-4F97-F5AD20EDA22F}"/>
              </a:ext>
            </a:extLst>
          </p:cNvPr>
          <p:cNvPicPr>
            <a:picLocks noChangeAspect="1"/>
          </p:cNvPicPr>
          <p:nvPr/>
        </p:nvPicPr>
        <p:blipFill>
          <a:blip r:embed="rId4"/>
          <a:stretch>
            <a:fillRect/>
          </a:stretch>
        </p:blipFill>
        <p:spPr>
          <a:xfrm>
            <a:off x="6694714" y="1415143"/>
            <a:ext cx="5087379" cy="49021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1718129"/>
            <a:ext cx="5914571" cy="3942442"/>
          </a:xfrm>
        </p:spPr>
        <p:txBody>
          <a:bodyPr/>
          <a:lstStyle/>
          <a:p>
            <a:r>
              <a:rPr lang="en-US" dirty="0">
                <a:latin typeface="Times New Roman" panose="02020603050405020304" pitchFamily="18" charset="0"/>
                <a:cs typeface="Times New Roman" panose="02020603050405020304" pitchFamily="18" charset="0"/>
              </a:rPr>
              <a:t>This Retail Store Data Analysis Focuses On Understanding Key Sales Trends, Identifying Top-performing Products And Stores, And Evaluating The Impact Of Discounts And Competitors.</a:t>
            </a:r>
          </a:p>
          <a:p>
            <a:r>
              <a:rPr lang="en-US" dirty="0">
                <a:latin typeface="Times New Roman" panose="02020603050405020304" pitchFamily="18" charset="0"/>
                <a:cs typeface="Times New Roman" panose="02020603050405020304" pitchFamily="18" charset="0"/>
              </a:rPr>
              <a:t>By Analyzing Transaction-level Data Across Different Regions, Months, And Store Locations, We Aim To Uncover Valuable Insights That Can Support Strategic Decision-making, Optimize Pricing Strategies, And Improve Overall Store Profitability.</a:t>
            </a:r>
          </a:p>
          <a:p>
            <a:r>
              <a:rPr lang="en-US" dirty="0">
                <a:latin typeface="Times New Roman" panose="02020603050405020304" pitchFamily="18" charset="0"/>
                <a:cs typeface="Times New Roman" panose="02020603050405020304" pitchFamily="18" charset="0"/>
              </a:rPr>
              <a:t>The Dataset Includes Information Such As Sales Amount, Discount Applied, Revenue, Profit, And Store Performance, Allowing Us To Measure Not Only What Sells—but Where, When, And Why</a:t>
            </a:r>
            <a:r>
              <a:rPr lang="en-US" dirty="0"/>
              <a:t>.</a:t>
            </a:r>
          </a:p>
          <a:p>
            <a:pPr marL="0" indent="0">
              <a:buNone/>
            </a:pPr>
            <a:endParaRPr lang="en-US"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sz="4800" kern="1200" dirty="0">
                <a:effectLst/>
                <a:latin typeface="Calibri Light" panose="020F0302020204030204" pitchFamily="34" charset="0"/>
                <a:ea typeface="+mn-ea"/>
                <a:cs typeface="+mn-cs"/>
              </a:rPr>
              <a:t>Results from last year Revenue</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0BEB8B6-CD65-7159-9B9A-2B8E42A8AE79}"/>
              </a:ext>
            </a:extLst>
          </p:cNvPr>
          <p:cNvGraphicFramePr>
            <a:graphicFrameLocks/>
          </p:cNvGraphicFramePr>
          <p:nvPr>
            <p:extLst>
              <p:ext uri="{D42A27DB-BD31-4B8C-83A1-F6EECF244321}">
                <p14:modId xmlns:p14="http://schemas.microsoft.com/office/powerpoint/2010/main" val="3440596410"/>
              </p:ext>
            </p:extLst>
          </p:nvPr>
        </p:nvGraphicFramePr>
        <p:xfrm>
          <a:off x="838200" y="1730830"/>
          <a:ext cx="10080172" cy="4158341"/>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1">
            <a:extLst>
              <a:ext uri="{FF2B5EF4-FFF2-40B4-BE49-F238E27FC236}">
                <a16:creationId xmlns:a16="http://schemas.microsoft.com/office/drawing/2014/main" id="{659738FA-6A76-366D-4AED-E8428F4607FD}"/>
              </a:ext>
            </a:extLst>
          </p:cNvPr>
          <p:cNvSpPr>
            <a:spLocks noGrp="1" noChangeArrowheads="1"/>
          </p:cNvSpPr>
          <p:nvPr>
            <p:ph type="title"/>
          </p:nvPr>
        </p:nvSpPr>
        <p:spPr bwMode="auto">
          <a:xfrm>
            <a:off x="3417991" y="84959"/>
            <a:ext cx="578043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Monthly Revenue Trend (Aug 2024 – Feb 2025)</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p:txBody>
          <a:bodyPr/>
          <a:lstStyle/>
          <a:p>
            <a:r>
              <a:rPr lang="en-US" altLang="en-US" sz="2800" dirty="0">
                <a:latin typeface="Arial" panose="020B0604020202020204" pitchFamily="34" charset="0"/>
              </a:rPr>
              <a:t>Monthly Revenue Trend (Aug 2024 – Feb 2025)</a:t>
            </a:r>
            <a:endParaRPr lang="en-US" sz="2800" dirty="0"/>
          </a:p>
        </p:txBody>
      </p:sp>
      <p:graphicFrame>
        <p:nvGraphicFramePr>
          <p:cNvPr id="3" name="Table 2">
            <a:extLst>
              <a:ext uri="{FF2B5EF4-FFF2-40B4-BE49-F238E27FC236}">
                <a16:creationId xmlns:a16="http://schemas.microsoft.com/office/drawing/2014/main" id="{1E65AEC3-1C15-646E-FEE8-9DE698D1D4C5}"/>
              </a:ext>
            </a:extLst>
          </p:cNvPr>
          <p:cNvGraphicFramePr>
            <a:graphicFrameLocks noGrp="1"/>
          </p:cNvGraphicFramePr>
          <p:nvPr>
            <p:extLst>
              <p:ext uri="{D42A27DB-BD31-4B8C-83A1-F6EECF244321}">
                <p14:modId xmlns:p14="http://schemas.microsoft.com/office/powerpoint/2010/main" val="2590977355"/>
              </p:ext>
            </p:extLst>
          </p:nvPr>
        </p:nvGraphicFramePr>
        <p:xfrm>
          <a:off x="508000" y="1485900"/>
          <a:ext cx="4533900" cy="4279900"/>
        </p:xfrm>
        <a:graphic>
          <a:graphicData uri="http://schemas.openxmlformats.org/drawingml/2006/table">
            <a:tbl>
              <a:tblPr firstRow="1" lastCol="1" bandRow="1" bandCol="1">
                <a:tableStyleId>{9DCAF9ED-07DC-4A11-8D7F-57B35C25682E}</a:tableStyleId>
              </a:tblPr>
              <a:tblGrid>
                <a:gridCol w="2263887">
                  <a:extLst>
                    <a:ext uri="{9D8B030D-6E8A-4147-A177-3AD203B41FA5}">
                      <a16:colId xmlns:a16="http://schemas.microsoft.com/office/drawing/2014/main" val="1514811640"/>
                    </a:ext>
                  </a:extLst>
                </a:gridCol>
                <a:gridCol w="2270013">
                  <a:extLst>
                    <a:ext uri="{9D8B030D-6E8A-4147-A177-3AD203B41FA5}">
                      <a16:colId xmlns:a16="http://schemas.microsoft.com/office/drawing/2014/main" val="480090027"/>
                    </a:ext>
                  </a:extLst>
                </a:gridCol>
              </a:tblGrid>
              <a:tr h="444964">
                <a:tc>
                  <a:txBody>
                    <a:bodyPr/>
                    <a:lstStyle/>
                    <a:p>
                      <a:r>
                        <a:rPr lang="en-IN" sz="2400" dirty="0"/>
                        <a:t>Row  Labels</a:t>
                      </a:r>
                    </a:p>
                  </a:txBody>
                  <a:tcPr/>
                </a:tc>
                <a:tc>
                  <a:txBody>
                    <a:bodyPr/>
                    <a:lstStyle/>
                    <a:p>
                      <a:r>
                        <a:rPr lang="en-IN" sz="2400" dirty="0"/>
                        <a:t>Sum Of Revenue</a:t>
                      </a:r>
                    </a:p>
                  </a:txBody>
                  <a:tcPr/>
                </a:tc>
                <a:extLst>
                  <a:ext uri="{0D108BD9-81ED-4DB2-BD59-A6C34878D82A}">
                    <a16:rowId xmlns:a16="http://schemas.microsoft.com/office/drawing/2014/main" val="905984236"/>
                  </a:ext>
                </a:extLst>
              </a:tr>
              <a:tr h="3822700">
                <a:tc>
                  <a:txBody>
                    <a:bodyPr/>
                    <a:lstStyle/>
                    <a:p>
                      <a:r>
                        <a:rPr lang="en-IN" sz="2400" b="1" dirty="0"/>
                        <a:t>2024</a:t>
                      </a:r>
                    </a:p>
                    <a:p>
                      <a:r>
                        <a:rPr lang="en-IN" sz="2000" b="1" dirty="0"/>
                        <a:t>         Aug</a:t>
                      </a:r>
                    </a:p>
                    <a:p>
                      <a:r>
                        <a:rPr lang="en-IN" sz="2000" b="1" dirty="0"/>
                        <a:t>         Sep</a:t>
                      </a:r>
                    </a:p>
                    <a:p>
                      <a:r>
                        <a:rPr lang="en-IN" sz="2000" b="1" dirty="0"/>
                        <a:t>         Oct</a:t>
                      </a:r>
                    </a:p>
                    <a:p>
                      <a:r>
                        <a:rPr lang="en-IN" sz="2000" b="1" dirty="0"/>
                        <a:t>         Nov</a:t>
                      </a:r>
                    </a:p>
                    <a:p>
                      <a:r>
                        <a:rPr lang="en-IN" sz="2000" b="1" dirty="0"/>
                        <a:t>         Dec</a:t>
                      </a:r>
                    </a:p>
                    <a:p>
                      <a:r>
                        <a:rPr lang="en-IN" sz="2400" b="1" dirty="0"/>
                        <a:t>2025</a:t>
                      </a:r>
                    </a:p>
                    <a:p>
                      <a:r>
                        <a:rPr lang="en-IN" sz="2000" b="1" dirty="0"/>
                        <a:t>        Jan</a:t>
                      </a:r>
                    </a:p>
                    <a:p>
                      <a:r>
                        <a:rPr lang="en-IN" sz="2000" b="1" dirty="0"/>
                        <a:t>        Feb</a:t>
                      </a:r>
                      <a:endParaRPr lang="en-IN" sz="2000" b="1" dirty="0">
                        <a:solidFill>
                          <a:schemeClr val="dk1"/>
                        </a:solidFill>
                        <a:latin typeface="+mn-lt"/>
                        <a:cs typeface="+mn-cs"/>
                      </a:endParaRPr>
                    </a:p>
                    <a:p>
                      <a:endParaRPr lang="en-IN" sz="2000" b="1" dirty="0">
                        <a:solidFill>
                          <a:schemeClr val="tx1"/>
                        </a:solidFill>
                        <a:latin typeface="Times New Roman" panose="02020603050405020304" pitchFamily="18" charset="0"/>
                        <a:cs typeface="Times New Roman" panose="02020603050405020304" pitchFamily="18" charset="0"/>
                      </a:endParaRPr>
                    </a:p>
                    <a:p>
                      <a:r>
                        <a:rPr lang="en-IN" sz="2400" b="1" dirty="0">
                          <a:solidFill>
                            <a:schemeClr val="tx1"/>
                          </a:solidFill>
                          <a:latin typeface="Times New Roman" panose="02020603050405020304" pitchFamily="18" charset="0"/>
                          <a:cs typeface="Times New Roman" panose="02020603050405020304" pitchFamily="18" charset="0"/>
                        </a:rPr>
                        <a:t>Grand Total</a:t>
                      </a:r>
                    </a:p>
                  </a:txBody>
                  <a:tcPr/>
                </a:tc>
                <a:tc>
                  <a:txBody>
                    <a:bodyPr/>
                    <a:lstStyle/>
                    <a:p>
                      <a:endParaRPr lang="en-IN" dirty="0"/>
                    </a:p>
                    <a:p>
                      <a:r>
                        <a:rPr lang="en-IN" sz="2000" dirty="0"/>
                        <a:t>               34265</a:t>
                      </a:r>
                    </a:p>
                    <a:p>
                      <a:r>
                        <a:rPr lang="en-IN" sz="2000" dirty="0"/>
                        <a:t>              207395</a:t>
                      </a:r>
                    </a:p>
                    <a:p>
                      <a:r>
                        <a:rPr lang="en-IN" sz="2000" dirty="0"/>
                        <a:t>              236525</a:t>
                      </a:r>
                    </a:p>
                    <a:p>
                      <a:r>
                        <a:rPr lang="en-IN" sz="2000" dirty="0"/>
                        <a:t>              217397</a:t>
                      </a:r>
                    </a:p>
                    <a:p>
                      <a:r>
                        <a:rPr lang="en-IN" sz="2000" dirty="0"/>
                        <a:t>              206007</a:t>
                      </a:r>
                    </a:p>
                    <a:p>
                      <a:endParaRPr lang="en-IN" sz="2000" dirty="0"/>
                    </a:p>
                    <a:p>
                      <a:r>
                        <a:rPr lang="en-IN" sz="2000" dirty="0"/>
                        <a:t>              221660</a:t>
                      </a:r>
                    </a:p>
                    <a:p>
                      <a:r>
                        <a:rPr lang="en-IN" sz="2000" dirty="0"/>
                        <a:t>              166727</a:t>
                      </a:r>
                    </a:p>
                    <a:p>
                      <a:r>
                        <a:rPr lang="en-IN" sz="2100" b="1" dirty="0">
                          <a:solidFill>
                            <a:srgbClr val="00B050"/>
                          </a:solidFill>
                        </a:rPr>
                        <a:t>    </a:t>
                      </a:r>
                    </a:p>
                    <a:p>
                      <a:r>
                        <a:rPr lang="en-IN" sz="2100" b="1" dirty="0">
                          <a:solidFill>
                            <a:srgbClr val="00B050"/>
                          </a:solidFill>
                        </a:rPr>
                        <a:t>           </a:t>
                      </a:r>
                      <a:r>
                        <a:rPr lang="en-IN" sz="2400" b="1" dirty="0">
                          <a:solidFill>
                            <a:srgbClr val="00B050"/>
                          </a:solidFill>
                        </a:rPr>
                        <a:t>1289976</a:t>
                      </a:r>
                    </a:p>
                  </a:txBody>
                  <a:tcPr/>
                </a:tc>
                <a:extLst>
                  <a:ext uri="{0D108BD9-81ED-4DB2-BD59-A6C34878D82A}">
                    <a16:rowId xmlns:a16="http://schemas.microsoft.com/office/drawing/2014/main" val="3580598977"/>
                  </a:ext>
                </a:extLst>
              </a:tr>
            </a:tbl>
          </a:graphicData>
        </a:graphic>
      </p:graphicFrame>
      <p:sp>
        <p:nvSpPr>
          <p:cNvPr id="10" name="TextBox 9">
            <a:extLst>
              <a:ext uri="{FF2B5EF4-FFF2-40B4-BE49-F238E27FC236}">
                <a16:creationId xmlns:a16="http://schemas.microsoft.com/office/drawing/2014/main" id="{2C918ED0-AEE4-61CB-1F8B-D1E3F1A0C254}"/>
              </a:ext>
            </a:extLst>
          </p:cNvPr>
          <p:cNvSpPr txBox="1"/>
          <p:nvPr/>
        </p:nvSpPr>
        <p:spPr>
          <a:xfrm>
            <a:off x="5588000" y="1633835"/>
            <a:ext cx="6096000" cy="1015663"/>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Revenue rose sharply in September and October 2024, with a peak of ₹2.36 Lakhs in October, marking the highest revenue during the observed period.</a:t>
            </a:r>
            <a:endParaRPr lang="en-IN"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4386200-5513-45A1-EC36-C71BAA4F4A25}"/>
              </a:ext>
            </a:extLst>
          </p:cNvPr>
          <p:cNvSpPr txBox="1"/>
          <p:nvPr/>
        </p:nvSpPr>
        <p:spPr>
          <a:xfrm>
            <a:off x="5588000" y="2948218"/>
            <a:ext cx="6096000" cy="1015663"/>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November and December experienced a moderate decline, though still maintained strong figures above ₹2 Lakhs.</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6C98472-67E4-193E-10B5-FD10E8350F5A}"/>
              </a:ext>
            </a:extLst>
          </p:cNvPr>
          <p:cNvSpPr txBox="1"/>
          <p:nvPr/>
        </p:nvSpPr>
        <p:spPr>
          <a:xfrm>
            <a:off x="5041900" y="4262601"/>
            <a:ext cx="6096000" cy="1015663"/>
          </a:xfrm>
          <a:prstGeom prst="rect">
            <a:avLst/>
          </a:prstGeom>
          <a:noFill/>
        </p:spPr>
        <p:txBody>
          <a:bodyPr wrap="square">
            <a:spAutoFit/>
          </a:bodyPr>
          <a:lstStyle/>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January 2025 showed a rebound to ₹2.21 Lakhs, suggesting renewed consumer activity or successful campaigns</a:t>
            </a:r>
            <a:r>
              <a:rPr lang="en-US" dirty="0"/>
              <a:t>.</a:t>
            </a:r>
            <a:endParaRPr lang="en-IN" dirty="0"/>
          </a:p>
        </p:txBody>
      </p:sp>
      <p:sp>
        <p:nvSpPr>
          <p:cNvPr id="16" name="TextBox 15">
            <a:extLst>
              <a:ext uri="{FF2B5EF4-FFF2-40B4-BE49-F238E27FC236}">
                <a16:creationId xmlns:a16="http://schemas.microsoft.com/office/drawing/2014/main" id="{D1AD3DC9-30A4-90F1-04EA-BEAC2EEE7F8F}"/>
              </a:ext>
            </a:extLst>
          </p:cNvPr>
          <p:cNvSpPr txBox="1"/>
          <p:nvPr/>
        </p:nvSpPr>
        <p:spPr>
          <a:xfrm>
            <a:off x="5588000" y="5426199"/>
            <a:ext cx="6096000" cy="1015663"/>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February, revenue dropped to ₹1.66 Lakhs, possibly influenced by seasonal slowdown, reduced footfall, or external factors like market competition.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42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7" name="Oval 6">
            <a:extLst>
              <a:ext uri="{FF2B5EF4-FFF2-40B4-BE49-F238E27FC236}">
                <a16:creationId xmlns:a16="http://schemas.microsoft.com/office/drawing/2014/main" id="{48461F53-81E4-4F48-8B4D-56B6013B1088}"/>
              </a:ext>
              <a:ext uri="{C183D7F6-B498-43B3-948B-1728B52AA6E4}">
                <adec:decorative xmlns:adec="http://schemas.microsoft.com/office/drawing/2017/decorative" val="1"/>
              </a:ext>
            </a:extLst>
          </p:cNvPr>
          <p:cNvSpPr/>
          <p:nvPr/>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C0CA4A65-0235-4CB2-B09E-4E2D8F223034}"/>
              </a:ext>
            </a:extLst>
          </p:cNvPr>
          <p:cNvSpPr>
            <a:spLocks noGrp="1"/>
          </p:cNvSpPr>
          <p:nvPr>
            <p:ph type="title"/>
          </p:nvPr>
        </p:nvSpPr>
        <p:spPr>
          <a:xfrm>
            <a:off x="4086802" y="2241903"/>
            <a:ext cx="4007183" cy="2374194"/>
          </a:xfrm>
        </p:spPr>
        <p:txBody>
          <a:bodyPr/>
          <a:lstStyle/>
          <a:p>
            <a:pPr rtl="0" eaLnBrk="1" latinLnBrk="0" hangingPunct="1"/>
            <a:r>
              <a:rPr lang="en-US" sz="4800" kern="1200" dirty="0">
                <a:solidFill>
                  <a:srgbClr val="FFFFFF"/>
                </a:solidFill>
                <a:effectLst/>
                <a:latin typeface="Times New Roman" panose="02020603050405020304" pitchFamily="18" charset="0"/>
                <a:ea typeface="+mn-ea"/>
                <a:cs typeface="Times New Roman" panose="02020603050405020304" pitchFamily="18" charset="0"/>
              </a:rPr>
              <a:t>Region</a:t>
            </a:r>
            <a:br>
              <a:rPr lang="en-US" sz="4800" kern="1200" dirty="0">
                <a:solidFill>
                  <a:srgbClr val="FFFFFF"/>
                </a:solidFill>
                <a:effectLst/>
                <a:latin typeface="Times New Roman" panose="02020603050405020304" pitchFamily="18" charset="0"/>
                <a:ea typeface="+mn-ea"/>
                <a:cs typeface="Times New Roman" panose="02020603050405020304" pitchFamily="18" charset="0"/>
              </a:rPr>
            </a:br>
            <a:r>
              <a:rPr lang="en-US" sz="4800" kern="1200" dirty="0">
                <a:solidFill>
                  <a:srgbClr val="FFFFFF"/>
                </a:solidFill>
                <a:effectLst/>
                <a:latin typeface="Times New Roman" panose="02020603050405020304" pitchFamily="18" charset="0"/>
                <a:ea typeface="+mn-ea"/>
                <a:cs typeface="Times New Roman" panose="02020603050405020304" pitchFamily="18" charset="0"/>
              </a:rPr>
              <a:t> Revenue</a:t>
            </a:r>
            <a:endParaRPr lang="en-US" sz="4800" dirty="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13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Region Revenue</a:t>
            </a:r>
          </a:p>
        </p:txBody>
      </p:sp>
      <p:graphicFrame>
        <p:nvGraphicFramePr>
          <p:cNvPr id="30" name="Chart 29">
            <a:extLst>
              <a:ext uri="{FF2B5EF4-FFF2-40B4-BE49-F238E27FC236}">
                <a16:creationId xmlns:a16="http://schemas.microsoft.com/office/drawing/2014/main" id="{3F90AD01-D499-49D2-7076-D19D40A96ED6}"/>
              </a:ext>
            </a:extLst>
          </p:cNvPr>
          <p:cNvGraphicFramePr>
            <a:graphicFrameLocks/>
          </p:cNvGraphicFramePr>
          <p:nvPr>
            <p:extLst>
              <p:ext uri="{D42A27DB-BD31-4B8C-83A1-F6EECF244321}">
                <p14:modId xmlns:p14="http://schemas.microsoft.com/office/powerpoint/2010/main" val="2284383311"/>
              </p:ext>
            </p:extLst>
          </p:nvPr>
        </p:nvGraphicFramePr>
        <p:xfrm>
          <a:off x="2540000" y="1714500"/>
          <a:ext cx="7302500" cy="467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0174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423364"/>
            <a:ext cx="11340000" cy="700114"/>
          </a:xfrm>
          <a:prstGeom prst="rect">
            <a:avLst/>
          </a:prstGeom>
        </p:spPr>
        <p:txBody>
          <a:bodyPr anchor="ctr"/>
          <a:lstStyle/>
          <a:p>
            <a:pPr algn="ctr"/>
            <a:r>
              <a:rPr lang="en-US" sz="4800" b="1" dirty="0">
                <a:solidFill>
                  <a:schemeClr val="tx1"/>
                </a:solidFill>
              </a:rPr>
              <a:t>Region Revenue</a:t>
            </a:r>
          </a:p>
        </p:txBody>
      </p:sp>
      <p:sp>
        <p:nvSpPr>
          <p:cNvPr id="7" name="TextBox 6">
            <a:extLst>
              <a:ext uri="{FF2B5EF4-FFF2-40B4-BE49-F238E27FC236}">
                <a16:creationId xmlns:a16="http://schemas.microsoft.com/office/drawing/2014/main" id="{F44673B4-C0B9-43A0-B642-C8D78A87A514}"/>
              </a:ext>
            </a:extLst>
          </p:cNvPr>
          <p:cNvSpPr txBox="1"/>
          <p:nvPr/>
        </p:nvSpPr>
        <p:spPr>
          <a:xfrm>
            <a:off x="8746640" y="3043144"/>
            <a:ext cx="2085110" cy="1609290"/>
          </a:xfrm>
          <a:prstGeom prst="rect">
            <a:avLst/>
          </a:prstGeom>
          <a:noFill/>
        </p:spPr>
        <p:txBody>
          <a:bodyPr wrap="square" rIns="0" rtlCol="0">
            <a:noAutofit/>
          </a:bodyPr>
          <a:lstStyle/>
          <a:p>
            <a:pPr algn="ctr"/>
            <a:endParaRPr lang="en-US" sz="1400" dirty="0">
              <a:cs typeface="Biome Light" panose="020B0303030204020804" pitchFamily="34" charset="0"/>
            </a:endParaRPr>
          </a:p>
        </p:txBody>
      </p:sp>
      <p:graphicFrame>
        <p:nvGraphicFramePr>
          <p:cNvPr id="6" name="Table 5">
            <a:extLst>
              <a:ext uri="{FF2B5EF4-FFF2-40B4-BE49-F238E27FC236}">
                <a16:creationId xmlns:a16="http://schemas.microsoft.com/office/drawing/2014/main" id="{616C9B0B-2167-061E-54FE-EF626DF01D4B}"/>
              </a:ext>
            </a:extLst>
          </p:cNvPr>
          <p:cNvGraphicFramePr>
            <a:graphicFrameLocks noGrp="1"/>
          </p:cNvGraphicFramePr>
          <p:nvPr>
            <p:extLst>
              <p:ext uri="{D42A27DB-BD31-4B8C-83A1-F6EECF244321}">
                <p14:modId xmlns:p14="http://schemas.microsoft.com/office/powerpoint/2010/main" val="1335474353"/>
              </p:ext>
            </p:extLst>
          </p:nvPr>
        </p:nvGraphicFramePr>
        <p:xfrm>
          <a:off x="622300" y="1561466"/>
          <a:ext cx="4406900" cy="4051938"/>
        </p:xfrm>
        <a:graphic>
          <a:graphicData uri="http://schemas.openxmlformats.org/drawingml/2006/table">
            <a:tbl>
              <a:tblPr>
                <a:tableStyleId>{37CE84F3-28C3-443E-9E96-99CF82512B78}</a:tableStyleId>
              </a:tblPr>
              <a:tblGrid>
                <a:gridCol w="2038565">
                  <a:extLst>
                    <a:ext uri="{9D8B030D-6E8A-4147-A177-3AD203B41FA5}">
                      <a16:colId xmlns:a16="http://schemas.microsoft.com/office/drawing/2014/main" val="2887059829"/>
                    </a:ext>
                  </a:extLst>
                </a:gridCol>
                <a:gridCol w="2368335">
                  <a:extLst>
                    <a:ext uri="{9D8B030D-6E8A-4147-A177-3AD203B41FA5}">
                      <a16:colId xmlns:a16="http://schemas.microsoft.com/office/drawing/2014/main" val="448029214"/>
                    </a:ext>
                  </a:extLst>
                </a:gridCol>
              </a:tblGrid>
              <a:tr h="675323">
                <a:tc>
                  <a:txBody>
                    <a:bodyPr/>
                    <a:lstStyle/>
                    <a:p>
                      <a:pPr algn="l" fontAlgn="b"/>
                      <a:r>
                        <a:rPr lang="en-IN" sz="2800" u="none" strike="noStrike">
                          <a:effectLst/>
                        </a:rPr>
                        <a:t>Row Labels</a:t>
                      </a:r>
                      <a:endParaRPr lang="en-IN" sz="2800" b="1"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l" fontAlgn="b"/>
                      <a:r>
                        <a:rPr lang="en-IN" sz="2800" u="none" strike="noStrike" dirty="0">
                          <a:effectLst/>
                        </a:rPr>
                        <a:t>Sum of Revenue</a:t>
                      </a:r>
                      <a:endParaRPr lang="en-IN" sz="2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474601451"/>
                  </a:ext>
                </a:extLst>
              </a:tr>
              <a:tr h="675323">
                <a:tc>
                  <a:txBody>
                    <a:bodyPr/>
                    <a:lstStyle/>
                    <a:p>
                      <a:pPr algn="l" fontAlgn="b"/>
                      <a:r>
                        <a:rPr lang="en-IN" sz="2800" u="none" strike="noStrike">
                          <a:effectLst/>
                        </a:rPr>
                        <a:t>East</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800" u="none" strike="noStrike" dirty="0">
                          <a:effectLst/>
                        </a:rPr>
                        <a:t>341292</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118752614"/>
                  </a:ext>
                </a:extLst>
              </a:tr>
              <a:tr h="675323">
                <a:tc>
                  <a:txBody>
                    <a:bodyPr/>
                    <a:lstStyle/>
                    <a:p>
                      <a:pPr algn="l" fontAlgn="b"/>
                      <a:r>
                        <a:rPr lang="en-IN" sz="2800" u="none" strike="noStrike">
                          <a:effectLst/>
                        </a:rPr>
                        <a:t>North</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800" u="none" strike="noStrike">
                          <a:effectLst/>
                        </a:rPr>
                        <a:t>326505</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571283608"/>
                  </a:ext>
                </a:extLst>
              </a:tr>
              <a:tr h="675323">
                <a:tc>
                  <a:txBody>
                    <a:bodyPr/>
                    <a:lstStyle/>
                    <a:p>
                      <a:pPr algn="l" fontAlgn="b"/>
                      <a:r>
                        <a:rPr lang="en-IN" sz="2800" u="none" strike="noStrike">
                          <a:effectLst/>
                        </a:rPr>
                        <a:t>South</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800" u="none" strike="noStrike" dirty="0">
                          <a:effectLst/>
                        </a:rPr>
                        <a:t>335202</a:t>
                      </a:r>
                      <a:endParaRPr lang="en-IN" sz="2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3078554775"/>
                  </a:ext>
                </a:extLst>
              </a:tr>
              <a:tr h="675323">
                <a:tc>
                  <a:txBody>
                    <a:bodyPr/>
                    <a:lstStyle/>
                    <a:p>
                      <a:pPr algn="l" fontAlgn="b"/>
                      <a:r>
                        <a:rPr lang="en-IN" sz="2800" u="none" strike="noStrike">
                          <a:effectLst/>
                        </a:rPr>
                        <a:t>West</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2800" u="none" strike="noStrike">
                          <a:effectLst/>
                        </a:rPr>
                        <a:t>286977</a:t>
                      </a:r>
                      <a:endParaRPr lang="en-IN" sz="28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18125923"/>
                  </a:ext>
                </a:extLst>
              </a:tr>
              <a:tr h="675323">
                <a:tc>
                  <a:txBody>
                    <a:bodyPr/>
                    <a:lstStyle/>
                    <a:p>
                      <a:pPr algn="l" fontAlgn="b"/>
                      <a:r>
                        <a:rPr lang="en-IN" sz="2800" b="1" u="none" strike="noStrike" dirty="0">
                          <a:solidFill>
                            <a:srgbClr val="00B050"/>
                          </a:solidFill>
                          <a:effectLst/>
                        </a:rPr>
                        <a:t>Grand Total</a:t>
                      </a:r>
                      <a:endParaRPr lang="en-IN" sz="28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6350" marR="6350" marT="6350" marB="0" anchor="b"/>
                </a:tc>
                <a:tc>
                  <a:txBody>
                    <a:bodyPr/>
                    <a:lstStyle/>
                    <a:p>
                      <a:pPr algn="r" fontAlgn="b"/>
                      <a:r>
                        <a:rPr lang="en-IN" sz="3200" b="1" u="none" strike="noStrike" dirty="0">
                          <a:solidFill>
                            <a:srgbClr val="00B050"/>
                          </a:solidFill>
                          <a:effectLst/>
                        </a:rPr>
                        <a:t>1289976</a:t>
                      </a:r>
                      <a:endParaRPr lang="en-IN" sz="3200" b="1" i="0" u="none" strike="noStrike" dirty="0">
                        <a:solidFill>
                          <a:srgbClr val="00B050"/>
                        </a:solidFill>
                        <a:effectLst/>
                        <a:latin typeface="Times New Roman" panose="02020603050405020304" pitchFamily="18" charset="0"/>
                        <a:cs typeface="Times New Roman" panose="02020603050405020304" pitchFamily="18" charset="0"/>
                      </a:endParaRPr>
                    </a:p>
                  </a:txBody>
                  <a:tcPr marL="6350" marR="6350" marT="6350" marB="0" anchor="b"/>
                </a:tc>
                <a:extLst>
                  <a:ext uri="{0D108BD9-81ED-4DB2-BD59-A6C34878D82A}">
                    <a16:rowId xmlns:a16="http://schemas.microsoft.com/office/drawing/2014/main" val="1011117204"/>
                  </a:ext>
                </a:extLst>
              </a:tr>
            </a:tbl>
          </a:graphicData>
        </a:graphic>
      </p:graphicFrame>
      <p:sp>
        <p:nvSpPr>
          <p:cNvPr id="9" name="TextBox 8">
            <a:extLst>
              <a:ext uri="{FF2B5EF4-FFF2-40B4-BE49-F238E27FC236}">
                <a16:creationId xmlns:a16="http://schemas.microsoft.com/office/drawing/2014/main" id="{D2929722-1920-E84D-10FF-B62E7A4EC122}"/>
              </a:ext>
            </a:extLst>
          </p:cNvPr>
          <p:cNvSpPr txBox="1"/>
          <p:nvPr/>
        </p:nvSpPr>
        <p:spPr>
          <a:xfrm>
            <a:off x="5168900" y="1561466"/>
            <a:ext cx="6908800"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East Region: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Contributed the highest revenue at ₹3,41,292, making up ~26.5% of the total. Indicates strong market potential and customer engagement</a:t>
            </a:r>
            <a:r>
              <a:rPr lang="en-US" dirty="0"/>
              <a:t>.</a:t>
            </a:r>
            <a:endParaRPr lang="en-IN" dirty="0"/>
          </a:p>
        </p:txBody>
      </p:sp>
      <p:sp>
        <p:nvSpPr>
          <p:cNvPr id="11" name="TextBox 10">
            <a:extLst>
              <a:ext uri="{FF2B5EF4-FFF2-40B4-BE49-F238E27FC236}">
                <a16:creationId xmlns:a16="http://schemas.microsoft.com/office/drawing/2014/main" id="{57FEB69C-A4A0-9C7F-4547-1976A6B5D971}"/>
              </a:ext>
            </a:extLst>
          </p:cNvPr>
          <p:cNvSpPr txBox="1"/>
          <p:nvPr/>
        </p:nvSpPr>
        <p:spPr>
          <a:xfrm>
            <a:off x="5168900" y="2735486"/>
            <a:ext cx="6807200"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South Region: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₹3,35,202 in revenue (~26% share), South is a close second, showing balanced performance and consistent sales activity.</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BA490AD-A843-7ED9-B151-C12D834A3476}"/>
              </a:ext>
            </a:extLst>
          </p:cNvPr>
          <p:cNvSpPr txBox="1"/>
          <p:nvPr/>
        </p:nvSpPr>
        <p:spPr>
          <a:xfrm>
            <a:off x="5168900" y="3909507"/>
            <a:ext cx="6807200"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North Region: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Generated ₹3,26,505 (~25.3%), reflecting steady performance and potential for further growth through store optimization or campaigns.</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45C0022-B0A5-D367-24AF-E3A81939FF0B}"/>
              </a:ext>
            </a:extLst>
          </p:cNvPr>
          <p:cNvSpPr txBox="1"/>
          <p:nvPr/>
        </p:nvSpPr>
        <p:spPr>
          <a:xfrm>
            <a:off x="5308600" y="5013239"/>
            <a:ext cx="6096000"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West Region: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Recorded the lowest revenue at ₹2,86,977 (~22.2%). May benefit from targeted promotions, store expansion, or better competitive positioning.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314060"/>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107</TotalTime>
  <Words>677</Words>
  <Application>Microsoft Office PowerPoint</Application>
  <PresentationFormat>Widescreen</PresentationFormat>
  <Paragraphs>150</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Biome Light</vt:lpstr>
      <vt:lpstr>Calibri</vt:lpstr>
      <vt:lpstr>Calibri Light</vt:lpstr>
      <vt:lpstr>Times New Roman</vt:lpstr>
      <vt:lpstr>Wingdings</vt:lpstr>
      <vt:lpstr>Office Theme</vt:lpstr>
      <vt:lpstr>Retail  Store  Data  Analysis</vt:lpstr>
      <vt:lpstr>Agenda</vt:lpstr>
      <vt:lpstr>Introduction</vt:lpstr>
      <vt:lpstr>Results from last year Revenue</vt:lpstr>
      <vt:lpstr>Monthly Revenue Trend (Aug 2024 – Feb 2025) </vt:lpstr>
      <vt:lpstr>Monthly Revenue Trend (Aug 2024 – Feb 2025)</vt:lpstr>
      <vt:lpstr>Region  Revenue</vt:lpstr>
      <vt:lpstr>Region Revenue</vt:lpstr>
      <vt:lpstr>Region Revenue</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 joshi</dc:creator>
  <cp:lastModifiedBy>manas joshi</cp:lastModifiedBy>
  <cp:revision>15</cp:revision>
  <dcterms:created xsi:type="dcterms:W3CDTF">2025-06-26T17:41:58Z</dcterms:created>
  <dcterms:modified xsi:type="dcterms:W3CDTF">2025-07-31T18:31:26Z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